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handoutMasterIdLst>
    <p:handoutMasterId r:id="rId62"/>
  </p:handoutMasterIdLst>
  <p:sldIdLst>
    <p:sldId id="286" r:id="rId2"/>
    <p:sldId id="290" r:id="rId3"/>
    <p:sldId id="388" r:id="rId4"/>
    <p:sldId id="369" r:id="rId5"/>
    <p:sldId id="291" r:id="rId6"/>
    <p:sldId id="292" r:id="rId7"/>
    <p:sldId id="387" r:id="rId8"/>
    <p:sldId id="366" r:id="rId9"/>
    <p:sldId id="294" r:id="rId10"/>
    <p:sldId id="416" r:id="rId11"/>
    <p:sldId id="293" r:id="rId12"/>
    <p:sldId id="295" r:id="rId13"/>
    <p:sldId id="300" r:id="rId14"/>
    <p:sldId id="301" r:id="rId15"/>
    <p:sldId id="303" r:id="rId16"/>
    <p:sldId id="310" r:id="rId17"/>
    <p:sldId id="306" r:id="rId18"/>
    <p:sldId id="307" r:id="rId19"/>
    <p:sldId id="305" r:id="rId20"/>
    <p:sldId id="313" r:id="rId21"/>
    <p:sldId id="312" r:id="rId22"/>
    <p:sldId id="315" r:id="rId23"/>
    <p:sldId id="311" r:id="rId24"/>
    <p:sldId id="316" r:id="rId25"/>
    <p:sldId id="317" r:id="rId26"/>
    <p:sldId id="414" r:id="rId27"/>
    <p:sldId id="410" r:id="rId28"/>
    <p:sldId id="319" r:id="rId29"/>
    <p:sldId id="412" r:id="rId30"/>
    <p:sldId id="325" r:id="rId31"/>
    <p:sldId id="323" r:id="rId32"/>
    <p:sldId id="329" r:id="rId33"/>
    <p:sldId id="332" r:id="rId34"/>
    <p:sldId id="389" r:id="rId35"/>
    <p:sldId id="333" r:id="rId36"/>
    <p:sldId id="335" r:id="rId37"/>
    <p:sldId id="336" r:id="rId38"/>
    <p:sldId id="347" r:id="rId39"/>
    <p:sldId id="378" r:id="rId40"/>
    <p:sldId id="348" r:id="rId41"/>
    <p:sldId id="350" r:id="rId42"/>
    <p:sldId id="377" r:id="rId43"/>
    <p:sldId id="380" r:id="rId44"/>
    <p:sldId id="374" r:id="rId45"/>
    <p:sldId id="384" r:id="rId46"/>
    <p:sldId id="376" r:id="rId47"/>
    <p:sldId id="353" r:id="rId48"/>
    <p:sldId id="354" r:id="rId49"/>
    <p:sldId id="355" r:id="rId50"/>
    <p:sldId id="381" r:id="rId51"/>
    <p:sldId id="401" r:id="rId52"/>
    <p:sldId id="407" r:id="rId53"/>
    <p:sldId id="404" r:id="rId54"/>
    <p:sldId id="385" r:id="rId55"/>
    <p:sldId id="358" r:id="rId56"/>
    <p:sldId id="411" r:id="rId57"/>
    <p:sldId id="393" r:id="rId58"/>
    <p:sldId id="397" r:id="rId59"/>
    <p:sldId id="386" r:id="rId60"/>
  </p:sldIdLst>
  <p:sldSz cx="12192000" cy="6858000"/>
  <p:notesSz cx="9926638" cy="679767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7A39D10-DCC6-4A88-A168-2131BE09A311}">
          <p14:sldIdLst>
            <p14:sldId id="286"/>
            <p14:sldId id="290"/>
            <p14:sldId id="388"/>
            <p14:sldId id="369"/>
            <p14:sldId id="291"/>
            <p14:sldId id="292"/>
            <p14:sldId id="387"/>
            <p14:sldId id="366"/>
            <p14:sldId id="294"/>
            <p14:sldId id="416"/>
            <p14:sldId id="293"/>
            <p14:sldId id="295"/>
            <p14:sldId id="300"/>
            <p14:sldId id="301"/>
            <p14:sldId id="303"/>
            <p14:sldId id="310"/>
            <p14:sldId id="306"/>
            <p14:sldId id="307"/>
            <p14:sldId id="305"/>
            <p14:sldId id="313"/>
            <p14:sldId id="312"/>
            <p14:sldId id="315"/>
            <p14:sldId id="311"/>
            <p14:sldId id="316"/>
            <p14:sldId id="317"/>
            <p14:sldId id="414"/>
            <p14:sldId id="410"/>
            <p14:sldId id="319"/>
            <p14:sldId id="412"/>
            <p14:sldId id="325"/>
            <p14:sldId id="323"/>
            <p14:sldId id="329"/>
            <p14:sldId id="332"/>
            <p14:sldId id="389"/>
            <p14:sldId id="333"/>
            <p14:sldId id="335"/>
            <p14:sldId id="336"/>
            <p14:sldId id="347"/>
            <p14:sldId id="378"/>
            <p14:sldId id="348"/>
            <p14:sldId id="350"/>
            <p14:sldId id="377"/>
            <p14:sldId id="380"/>
            <p14:sldId id="374"/>
            <p14:sldId id="384"/>
            <p14:sldId id="376"/>
            <p14:sldId id="353"/>
            <p14:sldId id="354"/>
            <p14:sldId id="355"/>
            <p14:sldId id="381"/>
            <p14:sldId id="401"/>
            <p14:sldId id="407"/>
            <p14:sldId id="404"/>
            <p14:sldId id="385"/>
            <p14:sldId id="358"/>
            <p14:sldId id="411"/>
            <p14:sldId id="393"/>
            <p14:sldId id="397"/>
            <p14:sldId id="38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5417"/>
    <a:srgbClr val="C06121"/>
    <a:srgbClr val="B1AC4F"/>
    <a:srgbClr val="A29C9C"/>
    <a:srgbClr val="8F8989"/>
    <a:srgbClr val="EDEFCD"/>
    <a:srgbClr val="EDF2CC"/>
    <a:srgbClr val="F6F7E6"/>
    <a:srgbClr val="716E47"/>
    <a:srgbClr val="7D7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52" autoAdjust="0"/>
    <p:restoredTop sz="94660"/>
  </p:normalViewPr>
  <p:slideViewPr>
    <p:cSldViewPr snapToGrid="0">
      <p:cViewPr>
        <p:scale>
          <a:sx n="100" d="100"/>
          <a:sy n="100" d="100"/>
        </p:scale>
        <p:origin x="198" y="450"/>
      </p:cViewPr>
      <p:guideLst>
        <p:guide orient="horz" pos="2160"/>
        <p:guide pos="3840"/>
      </p:guideLst>
    </p:cSldViewPr>
  </p:slideViewPr>
  <p:notesTextViewPr>
    <p:cViewPr>
      <p:scale>
        <a:sx n="3" d="2"/>
        <a:sy n="3" d="2"/>
      </p:scale>
      <p:origin x="0" y="0"/>
    </p:cViewPr>
  </p:notesTextViewPr>
  <p:notesViewPr>
    <p:cSldViewPr snapToGrid="0">
      <p:cViewPr varScale="1">
        <p:scale>
          <a:sx n="112" d="100"/>
          <a:sy n="112" d="100"/>
        </p:scale>
        <p:origin x="142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39884"/>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5622799" y="0"/>
            <a:ext cx="4301543" cy="339884"/>
          </a:xfrm>
          <a:prstGeom prst="rect">
            <a:avLst/>
          </a:prstGeom>
        </p:spPr>
        <p:txBody>
          <a:bodyPr vert="horz" lIns="91440" tIns="45720" rIns="91440" bIns="45720" rtlCol="0"/>
          <a:lstStyle>
            <a:lvl1pPr algn="r">
              <a:defRPr sz="1200"/>
            </a:lvl1pPr>
          </a:lstStyle>
          <a:p>
            <a:fld id="{C625B275-8E76-4DDF-BFD2-BC76534E4561}" type="datetimeFigureOut">
              <a:rPr lang="en-US" smtClean="0"/>
              <a:t>11/30/2017</a:t>
            </a:fld>
            <a:endParaRPr lang="en-US"/>
          </a:p>
        </p:txBody>
      </p:sp>
      <p:sp>
        <p:nvSpPr>
          <p:cNvPr id="4" name="Fußzeilenplatzhalter 3"/>
          <p:cNvSpPr>
            <a:spLocks noGrp="1"/>
          </p:cNvSpPr>
          <p:nvPr>
            <p:ph type="ftr" sz="quarter" idx="2"/>
          </p:nvPr>
        </p:nvSpPr>
        <p:spPr>
          <a:xfrm>
            <a:off x="1" y="6456611"/>
            <a:ext cx="4301543" cy="339884"/>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5622799" y="6456611"/>
            <a:ext cx="4301543" cy="339884"/>
          </a:xfrm>
          <a:prstGeom prst="rect">
            <a:avLst/>
          </a:prstGeom>
        </p:spPr>
        <p:txBody>
          <a:bodyPr vert="horz" lIns="91440" tIns="45720" rIns="91440" bIns="45720" rtlCol="0" anchor="b"/>
          <a:lstStyle>
            <a:lvl1pPr algn="r">
              <a:defRPr sz="1200"/>
            </a:lvl1pPr>
          </a:lstStyle>
          <a:p>
            <a:fld id="{B8A2B5D6-EDD5-455F-AFE1-F4D8455E1FF2}" type="slidenum">
              <a:rPr lang="en-US" smtClean="0"/>
              <a:t>‹Nr.›</a:t>
            </a:fld>
            <a:endParaRPr lang="en-US"/>
          </a:p>
        </p:txBody>
      </p:sp>
    </p:spTree>
    <p:extLst>
      <p:ext uri="{BB962C8B-B14F-4D97-AF65-F5344CB8AC3E}">
        <p14:creationId xmlns:p14="http://schemas.microsoft.com/office/powerpoint/2010/main" val="3491509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622925" y="0"/>
            <a:ext cx="4302125" cy="341313"/>
          </a:xfrm>
          <a:prstGeom prst="rect">
            <a:avLst/>
          </a:prstGeom>
        </p:spPr>
        <p:txBody>
          <a:bodyPr vert="horz" lIns="91440" tIns="45720" rIns="91440" bIns="45720" rtlCol="0"/>
          <a:lstStyle>
            <a:lvl1pPr algn="r">
              <a:defRPr sz="1200"/>
            </a:lvl1pPr>
          </a:lstStyle>
          <a:p>
            <a:fld id="{781D557D-BACB-42DC-BE56-A21BA809A994}" type="datetimeFigureOut">
              <a:rPr lang="de-DE" smtClean="0"/>
              <a:t>30.11.2017</a:t>
            </a:fld>
            <a:endParaRPr lang="de-DE"/>
          </a:p>
        </p:txBody>
      </p:sp>
      <p:sp>
        <p:nvSpPr>
          <p:cNvPr id="4" name="Folienbildplatzhalt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92188" y="3271838"/>
            <a:ext cx="7942262" cy="2676525"/>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6456363"/>
            <a:ext cx="4302125" cy="34131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622925" y="6456363"/>
            <a:ext cx="4302125" cy="341312"/>
          </a:xfrm>
          <a:prstGeom prst="rect">
            <a:avLst/>
          </a:prstGeom>
        </p:spPr>
        <p:txBody>
          <a:bodyPr vert="horz" lIns="91440" tIns="45720" rIns="91440" bIns="45720" rtlCol="0" anchor="b"/>
          <a:lstStyle>
            <a:lvl1pPr algn="r">
              <a:defRPr sz="1200"/>
            </a:lvl1pPr>
          </a:lstStyle>
          <a:p>
            <a:fld id="{01FD93F7-0965-4F53-9B90-3B0CDD8FA92C}" type="slidenum">
              <a:rPr lang="de-DE" smtClean="0"/>
              <a:t>‹Nr.›</a:t>
            </a:fld>
            <a:endParaRPr lang="de-DE"/>
          </a:p>
        </p:txBody>
      </p:sp>
    </p:spTree>
    <p:extLst>
      <p:ext uri="{BB962C8B-B14F-4D97-AF65-F5344CB8AC3E}">
        <p14:creationId xmlns:p14="http://schemas.microsoft.com/office/powerpoint/2010/main" val="1359527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1</a:t>
            </a:fld>
            <a:endParaRPr lang="de-DE"/>
          </a:p>
        </p:txBody>
      </p:sp>
    </p:spTree>
    <p:extLst>
      <p:ext uri="{BB962C8B-B14F-4D97-AF65-F5344CB8AC3E}">
        <p14:creationId xmlns:p14="http://schemas.microsoft.com/office/powerpoint/2010/main" val="2643910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10</a:t>
            </a:fld>
            <a:endParaRPr lang="de-DE"/>
          </a:p>
        </p:txBody>
      </p:sp>
    </p:spTree>
    <p:extLst>
      <p:ext uri="{BB962C8B-B14F-4D97-AF65-F5344CB8AC3E}">
        <p14:creationId xmlns:p14="http://schemas.microsoft.com/office/powerpoint/2010/main" val="202784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11</a:t>
            </a:fld>
            <a:endParaRPr lang="de-DE"/>
          </a:p>
        </p:txBody>
      </p:sp>
    </p:spTree>
    <p:extLst>
      <p:ext uri="{BB962C8B-B14F-4D97-AF65-F5344CB8AC3E}">
        <p14:creationId xmlns:p14="http://schemas.microsoft.com/office/powerpoint/2010/main" val="2252639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12</a:t>
            </a:fld>
            <a:endParaRPr lang="de-DE"/>
          </a:p>
        </p:txBody>
      </p:sp>
    </p:spTree>
    <p:extLst>
      <p:ext uri="{BB962C8B-B14F-4D97-AF65-F5344CB8AC3E}">
        <p14:creationId xmlns:p14="http://schemas.microsoft.com/office/powerpoint/2010/main" val="2631157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13</a:t>
            </a:fld>
            <a:endParaRPr lang="de-DE"/>
          </a:p>
        </p:txBody>
      </p:sp>
    </p:spTree>
    <p:extLst>
      <p:ext uri="{BB962C8B-B14F-4D97-AF65-F5344CB8AC3E}">
        <p14:creationId xmlns:p14="http://schemas.microsoft.com/office/powerpoint/2010/main" val="2250176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14</a:t>
            </a:fld>
            <a:endParaRPr lang="de-DE"/>
          </a:p>
        </p:txBody>
      </p:sp>
    </p:spTree>
    <p:extLst>
      <p:ext uri="{BB962C8B-B14F-4D97-AF65-F5344CB8AC3E}">
        <p14:creationId xmlns:p14="http://schemas.microsoft.com/office/powerpoint/2010/main" val="18469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15</a:t>
            </a:fld>
            <a:endParaRPr lang="de-DE"/>
          </a:p>
        </p:txBody>
      </p:sp>
    </p:spTree>
    <p:extLst>
      <p:ext uri="{BB962C8B-B14F-4D97-AF65-F5344CB8AC3E}">
        <p14:creationId xmlns:p14="http://schemas.microsoft.com/office/powerpoint/2010/main" val="1250274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16</a:t>
            </a:fld>
            <a:endParaRPr lang="de-DE"/>
          </a:p>
        </p:txBody>
      </p:sp>
    </p:spTree>
    <p:extLst>
      <p:ext uri="{BB962C8B-B14F-4D97-AF65-F5344CB8AC3E}">
        <p14:creationId xmlns:p14="http://schemas.microsoft.com/office/powerpoint/2010/main" val="2649225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17</a:t>
            </a:fld>
            <a:endParaRPr lang="de-DE"/>
          </a:p>
        </p:txBody>
      </p:sp>
    </p:spTree>
    <p:extLst>
      <p:ext uri="{BB962C8B-B14F-4D97-AF65-F5344CB8AC3E}">
        <p14:creationId xmlns:p14="http://schemas.microsoft.com/office/powerpoint/2010/main" val="1214699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18</a:t>
            </a:fld>
            <a:endParaRPr lang="de-DE"/>
          </a:p>
        </p:txBody>
      </p:sp>
    </p:spTree>
    <p:extLst>
      <p:ext uri="{BB962C8B-B14F-4D97-AF65-F5344CB8AC3E}">
        <p14:creationId xmlns:p14="http://schemas.microsoft.com/office/powerpoint/2010/main" val="152545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19</a:t>
            </a:fld>
            <a:endParaRPr lang="de-DE"/>
          </a:p>
        </p:txBody>
      </p:sp>
    </p:spTree>
    <p:extLst>
      <p:ext uri="{BB962C8B-B14F-4D97-AF65-F5344CB8AC3E}">
        <p14:creationId xmlns:p14="http://schemas.microsoft.com/office/powerpoint/2010/main" val="285229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2</a:t>
            </a:fld>
            <a:endParaRPr lang="de-DE"/>
          </a:p>
        </p:txBody>
      </p:sp>
    </p:spTree>
    <p:extLst>
      <p:ext uri="{BB962C8B-B14F-4D97-AF65-F5344CB8AC3E}">
        <p14:creationId xmlns:p14="http://schemas.microsoft.com/office/powerpoint/2010/main" val="3446912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20</a:t>
            </a:fld>
            <a:endParaRPr lang="de-DE"/>
          </a:p>
        </p:txBody>
      </p:sp>
    </p:spTree>
    <p:extLst>
      <p:ext uri="{BB962C8B-B14F-4D97-AF65-F5344CB8AC3E}">
        <p14:creationId xmlns:p14="http://schemas.microsoft.com/office/powerpoint/2010/main" val="3686355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21</a:t>
            </a:fld>
            <a:endParaRPr lang="de-DE"/>
          </a:p>
        </p:txBody>
      </p:sp>
    </p:spTree>
    <p:extLst>
      <p:ext uri="{BB962C8B-B14F-4D97-AF65-F5344CB8AC3E}">
        <p14:creationId xmlns:p14="http://schemas.microsoft.com/office/powerpoint/2010/main" val="2478838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22</a:t>
            </a:fld>
            <a:endParaRPr lang="de-DE"/>
          </a:p>
        </p:txBody>
      </p:sp>
    </p:spTree>
    <p:extLst>
      <p:ext uri="{BB962C8B-B14F-4D97-AF65-F5344CB8AC3E}">
        <p14:creationId xmlns:p14="http://schemas.microsoft.com/office/powerpoint/2010/main" val="884402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23</a:t>
            </a:fld>
            <a:endParaRPr lang="de-DE"/>
          </a:p>
        </p:txBody>
      </p:sp>
    </p:spTree>
    <p:extLst>
      <p:ext uri="{BB962C8B-B14F-4D97-AF65-F5344CB8AC3E}">
        <p14:creationId xmlns:p14="http://schemas.microsoft.com/office/powerpoint/2010/main" val="3703817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24</a:t>
            </a:fld>
            <a:endParaRPr lang="de-DE"/>
          </a:p>
        </p:txBody>
      </p:sp>
    </p:spTree>
    <p:extLst>
      <p:ext uri="{BB962C8B-B14F-4D97-AF65-F5344CB8AC3E}">
        <p14:creationId xmlns:p14="http://schemas.microsoft.com/office/powerpoint/2010/main" val="2068510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25</a:t>
            </a:fld>
            <a:endParaRPr lang="de-DE"/>
          </a:p>
        </p:txBody>
      </p:sp>
    </p:spTree>
    <p:extLst>
      <p:ext uri="{BB962C8B-B14F-4D97-AF65-F5344CB8AC3E}">
        <p14:creationId xmlns:p14="http://schemas.microsoft.com/office/powerpoint/2010/main" val="3858303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26</a:t>
            </a:fld>
            <a:endParaRPr lang="de-DE"/>
          </a:p>
        </p:txBody>
      </p:sp>
    </p:spTree>
    <p:extLst>
      <p:ext uri="{BB962C8B-B14F-4D97-AF65-F5344CB8AC3E}">
        <p14:creationId xmlns:p14="http://schemas.microsoft.com/office/powerpoint/2010/main" val="954752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27</a:t>
            </a:fld>
            <a:endParaRPr lang="de-DE"/>
          </a:p>
        </p:txBody>
      </p:sp>
    </p:spTree>
    <p:extLst>
      <p:ext uri="{BB962C8B-B14F-4D97-AF65-F5344CB8AC3E}">
        <p14:creationId xmlns:p14="http://schemas.microsoft.com/office/powerpoint/2010/main" val="384122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28</a:t>
            </a:fld>
            <a:endParaRPr lang="de-DE"/>
          </a:p>
        </p:txBody>
      </p:sp>
    </p:spTree>
    <p:extLst>
      <p:ext uri="{BB962C8B-B14F-4D97-AF65-F5344CB8AC3E}">
        <p14:creationId xmlns:p14="http://schemas.microsoft.com/office/powerpoint/2010/main" val="532001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29</a:t>
            </a:fld>
            <a:endParaRPr lang="de-DE"/>
          </a:p>
        </p:txBody>
      </p:sp>
    </p:spTree>
    <p:extLst>
      <p:ext uri="{BB962C8B-B14F-4D97-AF65-F5344CB8AC3E}">
        <p14:creationId xmlns:p14="http://schemas.microsoft.com/office/powerpoint/2010/main" val="3095315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3</a:t>
            </a:fld>
            <a:endParaRPr lang="de-DE"/>
          </a:p>
        </p:txBody>
      </p:sp>
    </p:spTree>
    <p:extLst>
      <p:ext uri="{BB962C8B-B14F-4D97-AF65-F5344CB8AC3E}">
        <p14:creationId xmlns:p14="http://schemas.microsoft.com/office/powerpoint/2010/main" val="3098102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30</a:t>
            </a:fld>
            <a:endParaRPr lang="de-DE"/>
          </a:p>
        </p:txBody>
      </p:sp>
    </p:spTree>
    <p:extLst>
      <p:ext uri="{BB962C8B-B14F-4D97-AF65-F5344CB8AC3E}">
        <p14:creationId xmlns:p14="http://schemas.microsoft.com/office/powerpoint/2010/main" val="3321385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31</a:t>
            </a:fld>
            <a:endParaRPr lang="de-DE"/>
          </a:p>
        </p:txBody>
      </p:sp>
    </p:spTree>
    <p:extLst>
      <p:ext uri="{BB962C8B-B14F-4D97-AF65-F5344CB8AC3E}">
        <p14:creationId xmlns:p14="http://schemas.microsoft.com/office/powerpoint/2010/main" val="286877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32</a:t>
            </a:fld>
            <a:endParaRPr lang="de-DE"/>
          </a:p>
        </p:txBody>
      </p:sp>
    </p:spTree>
    <p:extLst>
      <p:ext uri="{BB962C8B-B14F-4D97-AF65-F5344CB8AC3E}">
        <p14:creationId xmlns:p14="http://schemas.microsoft.com/office/powerpoint/2010/main" val="3503478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33</a:t>
            </a:fld>
            <a:endParaRPr lang="de-DE"/>
          </a:p>
        </p:txBody>
      </p:sp>
    </p:spTree>
    <p:extLst>
      <p:ext uri="{BB962C8B-B14F-4D97-AF65-F5344CB8AC3E}">
        <p14:creationId xmlns:p14="http://schemas.microsoft.com/office/powerpoint/2010/main" val="3077926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34</a:t>
            </a:fld>
            <a:endParaRPr lang="de-DE"/>
          </a:p>
        </p:txBody>
      </p:sp>
    </p:spTree>
    <p:extLst>
      <p:ext uri="{BB962C8B-B14F-4D97-AF65-F5344CB8AC3E}">
        <p14:creationId xmlns:p14="http://schemas.microsoft.com/office/powerpoint/2010/main" val="1690827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35</a:t>
            </a:fld>
            <a:endParaRPr lang="de-DE"/>
          </a:p>
        </p:txBody>
      </p:sp>
    </p:spTree>
    <p:extLst>
      <p:ext uri="{BB962C8B-B14F-4D97-AF65-F5344CB8AC3E}">
        <p14:creationId xmlns:p14="http://schemas.microsoft.com/office/powerpoint/2010/main" val="925508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36</a:t>
            </a:fld>
            <a:endParaRPr lang="de-DE"/>
          </a:p>
        </p:txBody>
      </p:sp>
    </p:spTree>
    <p:extLst>
      <p:ext uri="{BB962C8B-B14F-4D97-AF65-F5344CB8AC3E}">
        <p14:creationId xmlns:p14="http://schemas.microsoft.com/office/powerpoint/2010/main" val="799400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37</a:t>
            </a:fld>
            <a:endParaRPr lang="de-DE"/>
          </a:p>
        </p:txBody>
      </p:sp>
    </p:spTree>
    <p:extLst>
      <p:ext uri="{BB962C8B-B14F-4D97-AF65-F5344CB8AC3E}">
        <p14:creationId xmlns:p14="http://schemas.microsoft.com/office/powerpoint/2010/main" val="2940799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38</a:t>
            </a:fld>
            <a:endParaRPr lang="de-DE"/>
          </a:p>
        </p:txBody>
      </p:sp>
    </p:spTree>
    <p:extLst>
      <p:ext uri="{BB962C8B-B14F-4D97-AF65-F5344CB8AC3E}">
        <p14:creationId xmlns:p14="http://schemas.microsoft.com/office/powerpoint/2010/main" val="4156065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39</a:t>
            </a:fld>
            <a:endParaRPr lang="de-DE"/>
          </a:p>
        </p:txBody>
      </p:sp>
    </p:spTree>
    <p:extLst>
      <p:ext uri="{BB962C8B-B14F-4D97-AF65-F5344CB8AC3E}">
        <p14:creationId xmlns:p14="http://schemas.microsoft.com/office/powerpoint/2010/main" val="3685552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4</a:t>
            </a:fld>
            <a:endParaRPr lang="de-DE"/>
          </a:p>
        </p:txBody>
      </p:sp>
    </p:spTree>
    <p:extLst>
      <p:ext uri="{BB962C8B-B14F-4D97-AF65-F5344CB8AC3E}">
        <p14:creationId xmlns:p14="http://schemas.microsoft.com/office/powerpoint/2010/main" val="369462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40</a:t>
            </a:fld>
            <a:endParaRPr lang="de-DE"/>
          </a:p>
        </p:txBody>
      </p:sp>
    </p:spTree>
    <p:extLst>
      <p:ext uri="{BB962C8B-B14F-4D97-AF65-F5344CB8AC3E}">
        <p14:creationId xmlns:p14="http://schemas.microsoft.com/office/powerpoint/2010/main" val="56087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41</a:t>
            </a:fld>
            <a:endParaRPr lang="de-DE"/>
          </a:p>
        </p:txBody>
      </p:sp>
    </p:spTree>
    <p:extLst>
      <p:ext uri="{BB962C8B-B14F-4D97-AF65-F5344CB8AC3E}">
        <p14:creationId xmlns:p14="http://schemas.microsoft.com/office/powerpoint/2010/main" val="268993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42</a:t>
            </a:fld>
            <a:endParaRPr lang="de-DE"/>
          </a:p>
        </p:txBody>
      </p:sp>
    </p:spTree>
    <p:extLst>
      <p:ext uri="{BB962C8B-B14F-4D97-AF65-F5344CB8AC3E}">
        <p14:creationId xmlns:p14="http://schemas.microsoft.com/office/powerpoint/2010/main" val="3949356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43</a:t>
            </a:fld>
            <a:endParaRPr lang="de-DE"/>
          </a:p>
        </p:txBody>
      </p:sp>
    </p:spTree>
    <p:extLst>
      <p:ext uri="{BB962C8B-B14F-4D97-AF65-F5344CB8AC3E}">
        <p14:creationId xmlns:p14="http://schemas.microsoft.com/office/powerpoint/2010/main" val="113396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44</a:t>
            </a:fld>
            <a:endParaRPr lang="de-DE"/>
          </a:p>
        </p:txBody>
      </p:sp>
    </p:spTree>
    <p:extLst>
      <p:ext uri="{BB962C8B-B14F-4D97-AF65-F5344CB8AC3E}">
        <p14:creationId xmlns:p14="http://schemas.microsoft.com/office/powerpoint/2010/main" val="3378066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45</a:t>
            </a:fld>
            <a:endParaRPr lang="de-DE"/>
          </a:p>
        </p:txBody>
      </p:sp>
    </p:spTree>
    <p:extLst>
      <p:ext uri="{BB962C8B-B14F-4D97-AF65-F5344CB8AC3E}">
        <p14:creationId xmlns:p14="http://schemas.microsoft.com/office/powerpoint/2010/main" val="1346027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46</a:t>
            </a:fld>
            <a:endParaRPr lang="de-DE"/>
          </a:p>
        </p:txBody>
      </p:sp>
    </p:spTree>
    <p:extLst>
      <p:ext uri="{BB962C8B-B14F-4D97-AF65-F5344CB8AC3E}">
        <p14:creationId xmlns:p14="http://schemas.microsoft.com/office/powerpoint/2010/main" val="35319947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47</a:t>
            </a:fld>
            <a:endParaRPr lang="de-DE"/>
          </a:p>
        </p:txBody>
      </p:sp>
    </p:spTree>
    <p:extLst>
      <p:ext uri="{BB962C8B-B14F-4D97-AF65-F5344CB8AC3E}">
        <p14:creationId xmlns:p14="http://schemas.microsoft.com/office/powerpoint/2010/main" val="5764273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48</a:t>
            </a:fld>
            <a:endParaRPr lang="de-DE"/>
          </a:p>
        </p:txBody>
      </p:sp>
    </p:spTree>
    <p:extLst>
      <p:ext uri="{BB962C8B-B14F-4D97-AF65-F5344CB8AC3E}">
        <p14:creationId xmlns:p14="http://schemas.microsoft.com/office/powerpoint/2010/main" val="2671918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49</a:t>
            </a:fld>
            <a:endParaRPr lang="de-DE"/>
          </a:p>
        </p:txBody>
      </p:sp>
    </p:spTree>
    <p:extLst>
      <p:ext uri="{BB962C8B-B14F-4D97-AF65-F5344CB8AC3E}">
        <p14:creationId xmlns:p14="http://schemas.microsoft.com/office/powerpoint/2010/main" val="323639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5</a:t>
            </a:fld>
            <a:endParaRPr lang="de-DE"/>
          </a:p>
        </p:txBody>
      </p:sp>
    </p:spTree>
    <p:extLst>
      <p:ext uri="{BB962C8B-B14F-4D97-AF65-F5344CB8AC3E}">
        <p14:creationId xmlns:p14="http://schemas.microsoft.com/office/powerpoint/2010/main" val="3641829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50</a:t>
            </a:fld>
            <a:endParaRPr lang="de-DE"/>
          </a:p>
        </p:txBody>
      </p:sp>
    </p:spTree>
    <p:extLst>
      <p:ext uri="{BB962C8B-B14F-4D97-AF65-F5344CB8AC3E}">
        <p14:creationId xmlns:p14="http://schemas.microsoft.com/office/powerpoint/2010/main" val="1340367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51</a:t>
            </a:fld>
            <a:endParaRPr lang="de-DE"/>
          </a:p>
        </p:txBody>
      </p:sp>
    </p:spTree>
    <p:extLst>
      <p:ext uri="{BB962C8B-B14F-4D97-AF65-F5344CB8AC3E}">
        <p14:creationId xmlns:p14="http://schemas.microsoft.com/office/powerpoint/2010/main" val="264412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52</a:t>
            </a:fld>
            <a:endParaRPr lang="de-DE"/>
          </a:p>
        </p:txBody>
      </p:sp>
    </p:spTree>
    <p:extLst>
      <p:ext uri="{BB962C8B-B14F-4D97-AF65-F5344CB8AC3E}">
        <p14:creationId xmlns:p14="http://schemas.microsoft.com/office/powerpoint/2010/main" val="3399793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53</a:t>
            </a:fld>
            <a:endParaRPr lang="de-DE"/>
          </a:p>
        </p:txBody>
      </p:sp>
    </p:spTree>
    <p:extLst>
      <p:ext uri="{BB962C8B-B14F-4D97-AF65-F5344CB8AC3E}">
        <p14:creationId xmlns:p14="http://schemas.microsoft.com/office/powerpoint/2010/main" val="1173242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54</a:t>
            </a:fld>
            <a:endParaRPr lang="de-DE"/>
          </a:p>
        </p:txBody>
      </p:sp>
    </p:spTree>
    <p:extLst>
      <p:ext uri="{BB962C8B-B14F-4D97-AF65-F5344CB8AC3E}">
        <p14:creationId xmlns:p14="http://schemas.microsoft.com/office/powerpoint/2010/main" val="30452834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55</a:t>
            </a:fld>
            <a:endParaRPr lang="de-DE"/>
          </a:p>
        </p:txBody>
      </p:sp>
    </p:spTree>
    <p:extLst>
      <p:ext uri="{BB962C8B-B14F-4D97-AF65-F5344CB8AC3E}">
        <p14:creationId xmlns:p14="http://schemas.microsoft.com/office/powerpoint/2010/main" val="7074598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56</a:t>
            </a:fld>
            <a:endParaRPr lang="de-DE"/>
          </a:p>
        </p:txBody>
      </p:sp>
    </p:spTree>
    <p:extLst>
      <p:ext uri="{BB962C8B-B14F-4D97-AF65-F5344CB8AC3E}">
        <p14:creationId xmlns:p14="http://schemas.microsoft.com/office/powerpoint/2010/main" val="1460047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57</a:t>
            </a:fld>
            <a:endParaRPr lang="de-DE"/>
          </a:p>
        </p:txBody>
      </p:sp>
    </p:spTree>
    <p:extLst>
      <p:ext uri="{BB962C8B-B14F-4D97-AF65-F5344CB8AC3E}">
        <p14:creationId xmlns:p14="http://schemas.microsoft.com/office/powerpoint/2010/main" val="106479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58</a:t>
            </a:fld>
            <a:endParaRPr lang="de-DE"/>
          </a:p>
        </p:txBody>
      </p:sp>
    </p:spTree>
    <p:extLst>
      <p:ext uri="{BB962C8B-B14F-4D97-AF65-F5344CB8AC3E}">
        <p14:creationId xmlns:p14="http://schemas.microsoft.com/office/powerpoint/2010/main" val="7274748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59</a:t>
            </a:fld>
            <a:endParaRPr lang="de-DE"/>
          </a:p>
        </p:txBody>
      </p:sp>
    </p:spTree>
    <p:extLst>
      <p:ext uri="{BB962C8B-B14F-4D97-AF65-F5344CB8AC3E}">
        <p14:creationId xmlns:p14="http://schemas.microsoft.com/office/powerpoint/2010/main" val="51561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6</a:t>
            </a:fld>
            <a:endParaRPr lang="de-DE"/>
          </a:p>
        </p:txBody>
      </p:sp>
    </p:spTree>
    <p:extLst>
      <p:ext uri="{BB962C8B-B14F-4D97-AF65-F5344CB8AC3E}">
        <p14:creationId xmlns:p14="http://schemas.microsoft.com/office/powerpoint/2010/main" val="2838857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7</a:t>
            </a:fld>
            <a:endParaRPr lang="de-DE"/>
          </a:p>
        </p:txBody>
      </p:sp>
    </p:spTree>
    <p:extLst>
      <p:ext uri="{BB962C8B-B14F-4D97-AF65-F5344CB8AC3E}">
        <p14:creationId xmlns:p14="http://schemas.microsoft.com/office/powerpoint/2010/main" val="3140439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8</a:t>
            </a:fld>
            <a:endParaRPr lang="de-DE"/>
          </a:p>
        </p:txBody>
      </p:sp>
    </p:spTree>
    <p:extLst>
      <p:ext uri="{BB962C8B-B14F-4D97-AF65-F5344CB8AC3E}">
        <p14:creationId xmlns:p14="http://schemas.microsoft.com/office/powerpoint/2010/main" val="293668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1FD93F7-0965-4F53-9B90-3B0CDD8FA92C}" type="slidenum">
              <a:rPr lang="de-DE" smtClean="0"/>
              <a:t>9</a:t>
            </a:fld>
            <a:endParaRPr lang="de-DE"/>
          </a:p>
        </p:txBody>
      </p:sp>
    </p:spTree>
    <p:extLst>
      <p:ext uri="{BB962C8B-B14F-4D97-AF65-F5344CB8AC3E}">
        <p14:creationId xmlns:p14="http://schemas.microsoft.com/office/powerpoint/2010/main" val="2604132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32904" y="5646552"/>
            <a:ext cx="1241791" cy="380140"/>
          </a:xfrm>
          <a:prstGeom prst="rect">
            <a:avLst/>
          </a:prstGeom>
        </p:spPr>
      </p:pic>
      <p:sp>
        <p:nvSpPr>
          <p:cNvPr id="2" name="Titel 1"/>
          <p:cNvSpPr>
            <a:spLocks noGrp="1"/>
          </p:cNvSpPr>
          <p:nvPr>
            <p:ph type="title"/>
          </p:nvPr>
        </p:nvSpPr>
        <p:spPr>
          <a:xfrm>
            <a:off x="838200" y="2622550"/>
            <a:ext cx="10515600" cy="1325563"/>
          </a:xfrm>
        </p:spPr>
        <p:txBody>
          <a:bodyPr>
            <a:noAutofit/>
          </a:bodyPr>
          <a:lstStyle>
            <a:lvl1pPr algn="ctr">
              <a:defRPr sz="7200">
                <a:latin typeface="Lato" panose="020F0502020204030203" pitchFamily="34" charset="0"/>
              </a:defRPr>
            </a:lvl1pPr>
          </a:lstStyle>
          <a:p>
            <a:r>
              <a:rPr lang="de-DE" dirty="0" smtClean="0"/>
              <a:t>Titelmasterformat durch Klicken bearbeiten</a:t>
            </a:r>
            <a:endParaRPr lang="de-DE" dirty="0"/>
          </a:p>
        </p:txBody>
      </p:sp>
      <p:pic>
        <p:nvPicPr>
          <p:cNvPr id="3" name="Grafik 2"/>
          <p:cNvPicPr>
            <a:picLocks noChangeAspect="1"/>
          </p:cNvPicPr>
          <p:nvPr userDrawn="1"/>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656456" y="5565376"/>
            <a:ext cx="1868669" cy="623241"/>
          </a:xfrm>
          <a:prstGeom prst="rect">
            <a:avLst/>
          </a:prstGeom>
        </p:spPr>
      </p:pic>
      <p:pic>
        <p:nvPicPr>
          <p:cNvPr id="4" name="Picture 2" descr="E:\Robert\Dropbox\SAR-EDU\AP 2000\Corporate Design\Images\dlrlogo_schwarz.png"/>
          <p:cNvPicPr>
            <a:picLocks noChangeAspect="1" noChangeArrowheads="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8814" y="5565376"/>
            <a:ext cx="699863" cy="58113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0785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01238" y="15195"/>
            <a:ext cx="10515600" cy="541110"/>
          </a:xfrm>
        </p:spPr>
        <p:txBody>
          <a:bodyPr>
            <a:normAutofit/>
          </a:bodyPr>
          <a:lstStyle>
            <a:lvl1pPr>
              <a:defRPr sz="2000">
                <a:solidFill>
                  <a:schemeClr val="bg1"/>
                </a:solidFill>
                <a:latin typeface="Work Sans Light" panose="00000400000000000000" pitchFamily="50" charset="0"/>
              </a:defRPr>
            </a:lvl1pPr>
          </a:lstStyle>
          <a:p>
            <a:r>
              <a:rPr lang="de-DE" dirty="0" smtClean="0"/>
              <a:t>Titelmasterformat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25" y="102455"/>
            <a:ext cx="366096" cy="366591"/>
          </a:xfrm>
          <a:prstGeom prst="rect">
            <a:avLst/>
          </a:prstGeom>
        </p:spPr>
      </p:pic>
      <p:graphicFrame>
        <p:nvGraphicFramePr>
          <p:cNvPr id="19" name="Tabelle 18"/>
          <p:cNvGraphicFramePr>
            <a:graphicFrameLocks noGrp="1"/>
          </p:cNvGraphicFramePr>
          <p:nvPr userDrawn="1">
            <p:extLst>
              <p:ext uri="{D42A27DB-BD31-4B8C-83A1-F6EECF244321}">
                <p14:modId xmlns:p14="http://schemas.microsoft.com/office/powerpoint/2010/main" val="2781836336"/>
              </p:ext>
            </p:extLst>
          </p:nvPr>
        </p:nvGraphicFramePr>
        <p:xfrm>
          <a:off x="10633" y="6321159"/>
          <a:ext cx="12181368" cy="504942"/>
        </p:xfrm>
        <a:graphic>
          <a:graphicData uri="http://schemas.openxmlformats.org/drawingml/2006/table">
            <a:tbl>
              <a:tblPr firstRow="1" bandRow="1">
                <a:tableStyleId>{5A111915-BE36-4E01-A7E5-04B1672EAD32}</a:tableStyleId>
              </a:tblPr>
              <a:tblGrid>
                <a:gridCol w="2030228">
                  <a:extLst>
                    <a:ext uri="{9D8B030D-6E8A-4147-A177-3AD203B41FA5}">
                      <a16:colId xmlns:a16="http://schemas.microsoft.com/office/drawing/2014/main" val="3092884678"/>
                    </a:ext>
                  </a:extLst>
                </a:gridCol>
                <a:gridCol w="2030228">
                  <a:extLst>
                    <a:ext uri="{9D8B030D-6E8A-4147-A177-3AD203B41FA5}">
                      <a16:colId xmlns:a16="http://schemas.microsoft.com/office/drawing/2014/main" val="1933258438"/>
                    </a:ext>
                  </a:extLst>
                </a:gridCol>
                <a:gridCol w="2030228">
                  <a:extLst>
                    <a:ext uri="{9D8B030D-6E8A-4147-A177-3AD203B41FA5}">
                      <a16:colId xmlns:a16="http://schemas.microsoft.com/office/drawing/2014/main" val="1641254837"/>
                    </a:ext>
                  </a:extLst>
                </a:gridCol>
                <a:gridCol w="2030228">
                  <a:extLst>
                    <a:ext uri="{9D8B030D-6E8A-4147-A177-3AD203B41FA5}">
                      <a16:colId xmlns:a16="http://schemas.microsoft.com/office/drawing/2014/main" val="503242062"/>
                    </a:ext>
                  </a:extLst>
                </a:gridCol>
                <a:gridCol w="2030228">
                  <a:extLst>
                    <a:ext uri="{9D8B030D-6E8A-4147-A177-3AD203B41FA5}">
                      <a16:colId xmlns:a16="http://schemas.microsoft.com/office/drawing/2014/main" val="936968838"/>
                    </a:ext>
                  </a:extLst>
                </a:gridCol>
                <a:gridCol w="2030228">
                  <a:extLst>
                    <a:ext uri="{9D8B030D-6E8A-4147-A177-3AD203B41FA5}">
                      <a16:colId xmlns:a16="http://schemas.microsoft.com/office/drawing/2014/main" val="1707210167"/>
                    </a:ext>
                  </a:extLst>
                </a:gridCol>
              </a:tblGrid>
              <a:tr h="5049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bg1">
                              <a:lumMod val="75000"/>
                            </a:schemeClr>
                          </a:solidFill>
                          <a:latin typeface="Work Sans" panose="00000500000000000000" pitchFamily="50" charset="0"/>
                        </a:rPr>
                        <a:t>Introduction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SAR Tomography </a:t>
                      </a:r>
                    </a:p>
                    <a:p>
                      <a:pPr algn="ctr"/>
                      <a:r>
                        <a:rPr lang="en-US" sz="1050" b="0" noProof="0" dirty="0" smtClean="0">
                          <a:solidFill>
                            <a:schemeClr val="tx1">
                              <a:lumMod val="65000"/>
                              <a:lumOff val="35000"/>
                            </a:schemeClr>
                          </a:solidFill>
                          <a:latin typeface="Work Sans" panose="00000500000000000000" pitchFamily="50" charset="0"/>
                        </a:rPr>
                        <a:t>Basics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Factors affecting </a:t>
                      </a:r>
                    </a:p>
                    <a:p>
                      <a:pPr algn="ctr"/>
                      <a:r>
                        <a:rPr lang="en-US" sz="1050" b="0" noProof="0" dirty="0" smtClean="0">
                          <a:solidFill>
                            <a:schemeClr val="tx1">
                              <a:lumMod val="65000"/>
                              <a:lumOff val="35000"/>
                            </a:schemeClr>
                          </a:solidFill>
                          <a:latin typeface="Work Sans" panose="00000500000000000000" pitchFamily="50" charset="0"/>
                        </a:rPr>
                        <a:t>SAR Tomography</a:t>
                      </a:r>
                      <a:endParaRPr lang="de-DE" sz="1050" b="0" dirty="0">
                        <a:solidFill>
                          <a:schemeClr val="tx1">
                            <a:lumMod val="65000"/>
                            <a:lumOff val="35000"/>
                          </a:schemeClr>
                        </a:solidFill>
                        <a:latin typeface="Work Sans" panose="00000500000000000000" pitchFamily="50"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Mathematical Formulations</a:t>
                      </a:r>
                    </a:p>
                    <a:p>
                      <a:pPr algn="ctr"/>
                      <a:r>
                        <a:rPr lang="en-US" sz="1050" b="0" noProof="0" dirty="0" smtClean="0">
                          <a:solidFill>
                            <a:schemeClr val="tx1">
                              <a:lumMod val="65000"/>
                              <a:lumOff val="35000"/>
                            </a:schemeClr>
                          </a:solidFill>
                          <a:latin typeface="Work Sans" panose="00000500000000000000" pitchFamily="50" charset="0"/>
                        </a:rPr>
                        <a:t>Inversion Algorithms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Advanced Techniques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Examples &amp; Case Studies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extLst>
                  <a:ext uri="{0D108BD9-81ED-4DB2-BD59-A6C34878D82A}">
                    <a16:rowId xmlns:a16="http://schemas.microsoft.com/office/drawing/2014/main" val="1348687944"/>
                  </a:ext>
                </a:extLst>
              </a:tr>
            </a:tbl>
          </a:graphicData>
        </a:graphic>
      </p:graphicFrame>
      <p:sp>
        <p:nvSpPr>
          <p:cNvPr id="5" name="Foliennummernplatzhalter 7"/>
          <p:cNvSpPr>
            <a:spLocks noGrp="1"/>
          </p:cNvSpPr>
          <p:nvPr>
            <p:ph type="sldNum" sz="quarter" idx="12"/>
          </p:nvPr>
        </p:nvSpPr>
        <p:spPr>
          <a:xfrm>
            <a:off x="-85725" y="6384925"/>
            <a:ext cx="419100" cy="365125"/>
          </a:xfrm>
        </p:spPr>
        <p:txBody>
          <a:bodyPr/>
          <a:lstStyle>
            <a:lvl1pPr>
              <a:defRPr sz="800">
                <a:latin typeface="Work Sans" panose="00000500000000000000" pitchFamily="50" charset="0"/>
              </a:defRPr>
            </a:lvl1pPr>
          </a:lstStyle>
          <a:p>
            <a:fld id="{0E5F5BB8-B058-4CAF-94F1-C60B474C680F}" type="slidenum">
              <a:rPr lang="de-DE" smtClean="0"/>
              <a:pPr/>
              <a:t>‹Nr.›</a:t>
            </a:fld>
            <a:endParaRPr lang="de-DE"/>
          </a:p>
        </p:txBody>
      </p:sp>
    </p:spTree>
    <p:extLst>
      <p:ext uri="{BB962C8B-B14F-4D97-AF65-F5344CB8AC3E}">
        <p14:creationId xmlns:p14="http://schemas.microsoft.com/office/powerpoint/2010/main" val="16546592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2_Nur Titel">
    <p:spTree>
      <p:nvGrpSpPr>
        <p:cNvPr id="1" name=""/>
        <p:cNvGrpSpPr/>
        <p:nvPr/>
      </p:nvGrpSpPr>
      <p:grpSpPr>
        <a:xfrm>
          <a:off x="0" y="0"/>
          <a:ext cx="0" cy="0"/>
          <a:chOff x="0" y="0"/>
          <a:chExt cx="0" cy="0"/>
        </a:xfrm>
      </p:grpSpPr>
      <p:sp>
        <p:nvSpPr>
          <p:cNvPr id="2" name="Titel 1"/>
          <p:cNvSpPr>
            <a:spLocks noGrp="1"/>
          </p:cNvSpPr>
          <p:nvPr>
            <p:ph type="title"/>
          </p:nvPr>
        </p:nvSpPr>
        <p:spPr>
          <a:xfrm>
            <a:off x="801238" y="15195"/>
            <a:ext cx="10515600" cy="541110"/>
          </a:xfrm>
        </p:spPr>
        <p:txBody>
          <a:bodyPr>
            <a:normAutofit/>
          </a:bodyPr>
          <a:lstStyle>
            <a:lvl1pPr>
              <a:defRPr sz="2000">
                <a:solidFill>
                  <a:schemeClr val="bg1"/>
                </a:solidFill>
                <a:latin typeface="Work Sans Light" panose="00000400000000000000" pitchFamily="50" charset="0"/>
              </a:defRPr>
            </a:lvl1pPr>
          </a:lstStyle>
          <a:p>
            <a:r>
              <a:rPr lang="de-DE" dirty="0" smtClean="0"/>
              <a:t>Titelmasterformat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25" y="102455"/>
            <a:ext cx="366096" cy="366591"/>
          </a:xfrm>
          <a:prstGeom prst="rect">
            <a:avLst/>
          </a:prstGeom>
        </p:spPr>
      </p:pic>
      <p:graphicFrame>
        <p:nvGraphicFramePr>
          <p:cNvPr id="12" name="Tabelle 11"/>
          <p:cNvGraphicFramePr>
            <a:graphicFrameLocks noGrp="1"/>
          </p:cNvGraphicFramePr>
          <p:nvPr userDrawn="1">
            <p:extLst>
              <p:ext uri="{D42A27DB-BD31-4B8C-83A1-F6EECF244321}">
                <p14:modId xmlns:p14="http://schemas.microsoft.com/office/powerpoint/2010/main" val="2665880234"/>
              </p:ext>
            </p:extLst>
          </p:nvPr>
        </p:nvGraphicFramePr>
        <p:xfrm>
          <a:off x="10633" y="6321159"/>
          <a:ext cx="12181368" cy="504942"/>
        </p:xfrm>
        <a:graphic>
          <a:graphicData uri="http://schemas.openxmlformats.org/drawingml/2006/table">
            <a:tbl>
              <a:tblPr firstRow="1" bandRow="1">
                <a:tableStyleId>{5A111915-BE36-4E01-A7E5-04B1672EAD32}</a:tableStyleId>
              </a:tblPr>
              <a:tblGrid>
                <a:gridCol w="2030228">
                  <a:extLst>
                    <a:ext uri="{9D8B030D-6E8A-4147-A177-3AD203B41FA5}">
                      <a16:colId xmlns:a16="http://schemas.microsoft.com/office/drawing/2014/main" val="3092884678"/>
                    </a:ext>
                  </a:extLst>
                </a:gridCol>
                <a:gridCol w="2030228">
                  <a:extLst>
                    <a:ext uri="{9D8B030D-6E8A-4147-A177-3AD203B41FA5}">
                      <a16:colId xmlns:a16="http://schemas.microsoft.com/office/drawing/2014/main" val="1933258438"/>
                    </a:ext>
                  </a:extLst>
                </a:gridCol>
                <a:gridCol w="2030228">
                  <a:extLst>
                    <a:ext uri="{9D8B030D-6E8A-4147-A177-3AD203B41FA5}">
                      <a16:colId xmlns:a16="http://schemas.microsoft.com/office/drawing/2014/main" val="1641254837"/>
                    </a:ext>
                  </a:extLst>
                </a:gridCol>
                <a:gridCol w="2030228">
                  <a:extLst>
                    <a:ext uri="{9D8B030D-6E8A-4147-A177-3AD203B41FA5}">
                      <a16:colId xmlns:a16="http://schemas.microsoft.com/office/drawing/2014/main" val="503242062"/>
                    </a:ext>
                  </a:extLst>
                </a:gridCol>
                <a:gridCol w="2030228">
                  <a:extLst>
                    <a:ext uri="{9D8B030D-6E8A-4147-A177-3AD203B41FA5}">
                      <a16:colId xmlns:a16="http://schemas.microsoft.com/office/drawing/2014/main" val="936968838"/>
                    </a:ext>
                  </a:extLst>
                </a:gridCol>
                <a:gridCol w="2030228">
                  <a:extLst>
                    <a:ext uri="{9D8B030D-6E8A-4147-A177-3AD203B41FA5}">
                      <a16:colId xmlns:a16="http://schemas.microsoft.com/office/drawing/2014/main" val="1707210167"/>
                    </a:ext>
                  </a:extLst>
                </a:gridCol>
              </a:tblGrid>
              <a:tr h="5049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Introduction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bg1">
                              <a:lumMod val="75000"/>
                            </a:schemeClr>
                          </a:solidFill>
                          <a:latin typeface="Work Sans" panose="00000500000000000000" pitchFamily="50" charset="0"/>
                        </a:rPr>
                        <a:t>SAR Tomography </a:t>
                      </a:r>
                    </a:p>
                    <a:p>
                      <a:pPr algn="ctr"/>
                      <a:r>
                        <a:rPr lang="en-US" sz="1050" b="0" noProof="0" dirty="0" smtClean="0">
                          <a:solidFill>
                            <a:schemeClr val="bg1">
                              <a:lumMod val="75000"/>
                            </a:schemeClr>
                          </a:solidFill>
                          <a:latin typeface="Work Sans" panose="00000500000000000000" pitchFamily="50" charset="0"/>
                        </a:rPr>
                        <a:t>Basics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Factors affecting </a:t>
                      </a:r>
                    </a:p>
                    <a:p>
                      <a:pPr algn="ctr"/>
                      <a:r>
                        <a:rPr lang="en-US" sz="1050" b="0" noProof="0" dirty="0" smtClean="0">
                          <a:solidFill>
                            <a:schemeClr val="tx1">
                              <a:lumMod val="65000"/>
                              <a:lumOff val="35000"/>
                            </a:schemeClr>
                          </a:solidFill>
                          <a:latin typeface="Work Sans" panose="00000500000000000000" pitchFamily="50" charset="0"/>
                        </a:rPr>
                        <a:t>SAR Tomography</a:t>
                      </a:r>
                      <a:endParaRPr lang="de-DE" sz="1050" b="0" dirty="0">
                        <a:solidFill>
                          <a:schemeClr val="tx1">
                            <a:lumMod val="65000"/>
                            <a:lumOff val="35000"/>
                          </a:schemeClr>
                        </a:solidFill>
                        <a:latin typeface="Work Sans" panose="00000500000000000000" pitchFamily="50"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Mathematical Formulations</a:t>
                      </a:r>
                    </a:p>
                    <a:p>
                      <a:pPr algn="ctr"/>
                      <a:r>
                        <a:rPr lang="en-US" sz="1050" b="0" noProof="0" dirty="0" smtClean="0">
                          <a:solidFill>
                            <a:schemeClr val="tx1">
                              <a:lumMod val="65000"/>
                              <a:lumOff val="35000"/>
                            </a:schemeClr>
                          </a:solidFill>
                          <a:latin typeface="Work Sans" panose="00000500000000000000" pitchFamily="50" charset="0"/>
                        </a:rPr>
                        <a:t>Inversion Algorithms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Advanced Techniques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Examples &amp; Case Studies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extLst>
                  <a:ext uri="{0D108BD9-81ED-4DB2-BD59-A6C34878D82A}">
                    <a16:rowId xmlns:a16="http://schemas.microsoft.com/office/drawing/2014/main" val="1348687944"/>
                  </a:ext>
                </a:extLst>
              </a:tr>
            </a:tbl>
          </a:graphicData>
        </a:graphic>
      </p:graphicFrame>
      <p:sp>
        <p:nvSpPr>
          <p:cNvPr id="5" name="Foliennummernplatzhalter 7"/>
          <p:cNvSpPr>
            <a:spLocks noGrp="1"/>
          </p:cNvSpPr>
          <p:nvPr>
            <p:ph type="sldNum" sz="quarter" idx="12"/>
          </p:nvPr>
        </p:nvSpPr>
        <p:spPr>
          <a:xfrm>
            <a:off x="-85725" y="6384925"/>
            <a:ext cx="419100" cy="365125"/>
          </a:xfrm>
        </p:spPr>
        <p:txBody>
          <a:bodyPr/>
          <a:lstStyle>
            <a:lvl1pPr>
              <a:defRPr sz="800">
                <a:latin typeface="Work Sans" panose="00000500000000000000" pitchFamily="50" charset="0"/>
              </a:defRPr>
            </a:lvl1pPr>
          </a:lstStyle>
          <a:p>
            <a:fld id="{0E5F5BB8-B058-4CAF-94F1-C60B474C680F}" type="slidenum">
              <a:rPr lang="de-DE" smtClean="0"/>
              <a:pPr/>
              <a:t>‹Nr.›</a:t>
            </a:fld>
            <a:endParaRPr lang="de-DE"/>
          </a:p>
        </p:txBody>
      </p:sp>
    </p:spTree>
    <p:extLst>
      <p:ext uri="{BB962C8B-B14F-4D97-AF65-F5344CB8AC3E}">
        <p14:creationId xmlns:p14="http://schemas.microsoft.com/office/powerpoint/2010/main" val="206114090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801238" y="15195"/>
            <a:ext cx="10515600" cy="541110"/>
          </a:xfrm>
        </p:spPr>
        <p:txBody>
          <a:bodyPr>
            <a:normAutofit/>
          </a:bodyPr>
          <a:lstStyle>
            <a:lvl1pPr>
              <a:defRPr sz="2000">
                <a:solidFill>
                  <a:schemeClr val="bg1"/>
                </a:solidFill>
                <a:latin typeface="Work Sans Light" panose="00000400000000000000" pitchFamily="50" charset="0"/>
              </a:defRPr>
            </a:lvl1pPr>
          </a:lstStyle>
          <a:p>
            <a:r>
              <a:rPr lang="de-DE" dirty="0" smtClean="0"/>
              <a:t>Titelmasterformat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25" y="102455"/>
            <a:ext cx="366096" cy="366591"/>
          </a:xfrm>
          <a:prstGeom prst="rect">
            <a:avLst/>
          </a:prstGeom>
        </p:spPr>
      </p:pic>
      <p:graphicFrame>
        <p:nvGraphicFramePr>
          <p:cNvPr id="13" name="Tabelle 12"/>
          <p:cNvGraphicFramePr>
            <a:graphicFrameLocks noGrp="1"/>
          </p:cNvGraphicFramePr>
          <p:nvPr userDrawn="1">
            <p:extLst>
              <p:ext uri="{D42A27DB-BD31-4B8C-83A1-F6EECF244321}">
                <p14:modId xmlns:p14="http://schemas.microsoft.com/office/powerpoint/2010/main" val="413557540"/>
              </p:ext>
            </p:extLst>
          </p:nvPr>
        </p:nvGraphicFramePr>
        <p:xfrm>
          <a:off x="10633" y="6321159"/>
          <a:ext cx="12181368" cy="504942"/>
        </p:xfrm>
        <a:graphic>
          <a:graphicData uri="http://schemas.openxmlformats.org/drawingml/2006/table">
            <a:tbl>
              <a:tblPr firstRow="1" bandRow="1">
                <a:tableStyleId>{5A111915-BE36-4E01-A7E5-04B1672EAD32}</a:tableStyleId>
              </a:tblPr>
              <a:tblGrid>
                <a:gridCol w="2030228">
                  <a:extLst>
                    <a:ext uri="{9D8B030D-6E8A-4147-A177-3AD203B41FA5}">
                      <a16:colId xmlns:a16="http://schemas.microsoft.com/office/drawing/2014/main" val="3092884678"/>
                    </a:ext>
                  </a:extLst>
                </a:gridCol>
                <a:gridCol w="2030228">
                  <a:extLst>
                    <a:ext uri="{9D8B030D-6E8A-4147-A177-3AD203B41FA5}">
                      <a16:colId xmlns:a16="http://schemas.microsoft.com/office/drawing/2014/main" val="1933258438"/>
                    </a:ext>
                  </a:extLst>
                </a:gridCol>
                <a:gridCol w="2030228">
                  <a:extLst>
                    <a:ext uri="{9D8B030D-6E8A-4147-A177-3AD203B41FA5}">
                      <a16:colId xmlns:a16="http://schemas.microsoft.com/office/drawing/2014/main" val="1641254837"/>
                    </a:ext>
                  </a:extLst>
                </a:gridCol>
                <a:gridCol w="2030228">
                  <a:extLst>
                    <a:ext uri="{9D8B030D-6E8A-4147-A177-3AD203B41FA5}">
                      <a16:colId xmlns:a16="http://schemas.microsoft.com/office/drawing/2014/main" val="503242062"/>
                    </a:ext>
                  </a:extLst>
                </a:gridCol>
                <a:gridCol w="2030228">
                  <a:extLst>
                    <a:ext uri="{9D8B030D-6E8A-4147-A177-3AD203B41FA5}">
                      <a16:colId xmlns:a16="http://schemas.microsoft.com/office/drawing/2014/main" val="936968838"/>
                    </a:ext>
                  </a:extLst>
                </a:gridCol>
                <a:gridCol w="2030228">
                  <a:extLst>
                    <a:ext uri="{9D8B030D-6E8A-4147-A177-3AD203B41FA5}">
                      <a16:colId xmlns:a16="http://schemas.microsoft.com/office/drawing/2014/main" val="1707210167"/>
                    </a:ext>
                  </a:extLst>
                </a:gridCol>
              </a:tblGrid>
              <a:tr h="5049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Introduction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SAR Tomography </a:t>
                      </a:r>
                    </a:p>
                    <a:p>
                      <a:pPr algn="ctr"/>
                      <a:r>
                        <a:rPr lang="en-US" sz="1050" b="0" noProof="0" dirty="0" smtClean="0">
                          <a:solidFill>
                            <a:schemeClr val="tx1">
                              <a:lumMod val="65000"/>
                              <a:lumOff val="35000"/>
                            </a:schemeClr>
                          </a:solidFill>
                          <a:latin typeface="Work Sans" panose="00000500000000000000" pitchFamily="50" charset="0"/>
                        </a:rPr>
                        <a:t>Basics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bg1">
                              <a:lumMod val="75000"/>
                            </a:schemeClr>
                          </a:solidFill>
                          <a:latin typeface="Work Sans" panose="00000500000000000000" pitchFamily="50" charset="0"/>
                        </a:rPr>
                        <a:t>Factors affecting </a:t>
                      </a:r>
                    </a:p>
                    <a:p>
                      <a:pPr algn="ctr"/>
                      <a:r>
                        <a:rPr lang="en-US" sz="1050" b="0" noProof="0" dirty="0" smtClean="0">
                          <a:solidFill>
                            <a:schemeClr val="bg1">
                              <a:lumMod val="75000"/>
                            </a:schemeClr>
                          </a:solidFill>
                          <a:latin typeface="Work Sans" panose="00000500000000000000" pitchFamily="50" charset="0"/>
                        </a:rPr>
                        <a:t>SAR Tomography</a:t>
                      </a:r>
                      <a:endParaRPr lang="de-DE" sz="1050" b="0" dirty="0">
                        <a:solidFill>
                          <a:schemeClr val="bg1">
                            <a:lumMod val="75000"/>
                          </a:schemeClr>
                        </a:solidFill>
                        <a:latin typeface="Work Sans" panose="00000500000000000000" pitchFamily="50"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Mathematical Formulations</a:t>
                      </a:r>
                    </a:p>
                    <a:p>
                      <a:pPr algn="ctr"/>
                      <a:r>
                        <a:rPr lang="en-US" sz="1050" b="0" noProof="0" dirty="0" smtClean="0">
                          <a:solidFill>
                            <a:schemeClr val="tx1">
                              <a:lumMod val="65000"/>
                              <a:lumOff val="35000"/>
                            </a:schemeClr>
                          </a:solidFill>
                          <a:latin typeface="Work Sans" panose="00000500000000000000" pitchFamily="50" charset="0"/>
                        </a:rPr>
                        <a:t>Inversion Algorithms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Advanced Techniques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Examples &amp; Case Studies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extLst>
                  <a:ext uri="{0D108BD9-81ED-4DB2-BD59-A6C34878D82A}">
                    <a16:rowId xmlns:a16="http://schemas.microsoft.com/office/drawing/2014/main" val="1348687944"/>
                  </a:ext>
                </a:extLst>
              </a:tr>
            </a:tbl>
          </a:graphicData>
        </a:graphic>
      </p:graphicFrame>
      <p:sp>
        <p:nvSpPr>
          <p:cNvPr id="5" name="Foliennummernplatzhalter 7"/>
          <p:cNvSpPr>
            <a:spLocks noGrp="1"/>
          </p:cNvSpPr>
          <p:nvPr>
            <p:ph type="sldNum" sz="quarter" idx="12"/>
          </p:nvPr>
        </p:nvSpPr>
        <p:spPr>
          <a:xfrm>
            <a:off x="-85725" y="6384925"/>
            <a:ext cx="419100" cy="365125"/>
          </a:xfrm>
        </p:spPr>
        <p:txBody>
          <a:bodyPr/>
          <a:lstStyle>
            <a:lvl1pPr>
              <a:defRPr sz="800">
                <a:latin typeface="Work Sans" panose="00000500000000000000" pitchFamily="50" charset="0"/>
              </a:defRPr>
            </a:lvl1pPr>
          </a:lstStyle>
          <a:p>
            <a:fld id="{0E5F5BB8-B058-4CAF-94F1-C60B474C680F}" type="slidenum">
              <a:rPr lang="de-DE" smtClean="0"/>
              <a:pPr/>
              <a:t>‹Nr.›</a:t>
            </a:fld>
            <a:endParaRPr lang="de-DE"/>
          </a:p>
        </p:txBody>
      </p:sp>
    </p:spTree>
    <p:extLst>
      <p:ext uri="{BB962C8B-B14F-4D97-AF65-F5344CB8AC3E}">
        <p14:creationId xmlns:p14="http://schemas.microsoft.com/office/powerpoint/2010/main" val="19362117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3_Nur Titel">
    <p:spTree>
      <p:nvGrpSpPr>
        <p:cNvPr id="1" name=""/>
        <p:cNvGrpSpPr/>
        <p:nvPr/>
      </p:nvGrpSpPr>
      <p:grpSpPr>
        <a:xfrm>
          <a:off x="0" y="0"/>
          <a:ext cx="0" cy="0"/>
          <a:chOff x="0" y="0"/>
          <a:chExt cx="0" cy="0"/>
        </a:xfrm>
      </p:grpSpPr>
      <p:sp>
        <p:nvSpPr>
          <p:cNvPr id="2" name="Titel 1"/>
          <p:cNvSpPr>
            <a:spLocks noGrp="1"/>
          </p:cNvSpPr>
          <p:nvPr>
            <p:ph type="title"/>
          </p:nvPr>
        </p:nvSpPr>
        <p:spPr>
          <a:xfrm>
            <a:off x="801238" y="15195"/>
            <a:ext cx="10515600" cy="541110"/>
          </a:xfrm>
        </p:spPr>
        <p:txBody>
          <a:bodyPr>
            <a:normAutofit/>
          </a:bodyPr>
          <a:lstStyle>
            <a:lvl1pPr>
              <a:defRPr sz="2000">
                <a:solidFill>
                  <a:schemeClr val="bg1"/>
                </a:solidFill>
                <a:latin typeface="Work Sans Light" panose="00000400000000000000" pitchFamily="50" charset="0"/>
              </a:defRPr>
            </a:lvl1pPr>
          </a:lstStyle>
          <a:p>
            <a:r>
              <a:rPr lang="de-DE" dirty="0" smtClean="0"/>
              <a:t>Titelmasterformat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25" y="102455"/>
            <a:ext cx="366096" cy="366591"/>
          </a:xfrm>
          <a:prstGeom prst="rect">
            <a:avLst/>
          </a:prstGeom>
        </p:spPr>
      </p:pic>
      <p:graphicFrame>
        <p:nvGraphicFramePr>
          <p:cNvPr id="13" name="Tabelle 12"/>
          <p:cNvGraphicFramePr>
            <a:graphicFrameLocks noGrp="1"/>
          </p:cNvGraphicFramePr>
          <p:nvPr userDrawn="1">
            <p:extLst>
              <p:ext uri="{D42A27DB-BD31-4B8C-83A1-F6EECF244321}">
                <p14:modId xmlns:p14="http://schemas.microsoft.com/office/powerpoint/2010/main" val="2840913058"/>
              </p:ext>
            </p:extLst>
          </p:nvPr>
        </p:nvGraphicFramePr>
        <p:xfrm>
          <a:off x="10633" y="6321159"/>
          <a:ext cx="12181368" cy="504942"/>
        </p:xfrm>
        <a:graphic>
          <a:graphicData uri="http://schemas.openxmlformats.org/drawingml/2006/table">
            <a:tbl>
              <a:tblPr firstRow="1" bandRow="1">
                <a:tableStyleId>{5A111915-BE36-4E01-A7E5-04B1672EAD32}</a:tableStyleId>
              </a:tblPr>
              <a:tblGrid>
                <a:gridCol w="2030228">
                  <a:extLst>
                    <a:ext uri="{9D8B030D-6E8A-4147-A177-3AD203B41FA5}">
                      <a16:colId xmlns:a16="http://schemas.microsoft.com/office/drawing/2014/main" val="3092884678"/>
                    </a:ext>
                  </a:extLst>
                </a:gridCol>
                <a:gridCol w="2030228">
                  <a:extLst>
                    <a:ext uri="{9D8B030D-6E8A-4147-A177-3AD203B41FA5}">
                      <a16:colId xmlns:a16="http://schemas.microsoft.com/office/drawing/2014/main" val="1933258438"/>
                    </a:ext>
                  </a:extLst>
                </a:gridCol>
                <a:gridCol w="2030228">
                  <a:extLst>
                    <a:ext uri="{9D8B030D-6E8A-4147-A177-3AD203B41FA5}">
                      <a16:colId xmlns:a16="http://schemas.microsoft.com/office/drawing/2014/main" val="1641254837"/>
                    </a:ext>
                  </a:extLst>
                </a:gridCol>
                <a:gridCol w="2030228">
                  <a:extLst>
                    <a:ext uri="{9D8B030D-6E8A-4147-A177-3AD203B41FA5}">
                      <a16:colId xmlns:a16="http://schemas.microsoft.com/office/drawing/2014/main" val="503242062"/>
                    </a:ext>
                  </a:extLst>
                </a:gridCol>
                <a:gridCol w="2030228">
                  <a:extLst>
                    <a:ext uri="{9D8B030D-6E8A-4147-A177-3AD203B41FA5}">
                      <a16:colId xmlns:a16="http://schemas.microsoft.com/office/drawing/2014/main" val="936968838"/>
                    </a:ext>
                  </a:extLst>
                </a:gridCol>
                <a:gridCol w="2030228">
                  <a:extLst>
                    <a:ext uri="{9D8B030D-6E8A-4147-A177-3AD203B41FA5}">
                      <a16:colId xmlns:a16="http://schemas.microsoft.com/office/drawing/2014/main" val="1707210167"/>
                    </a:ext>
                  </a:extLst>
                </a:gridCol>
              </a:tblGrid>
              <a:tr h="5049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Introduction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SAR Tomography </a:t>
                      </a:r>
                    </a:p>
                    <a:p>
                      <a:pPr algn="ctr"/>
                      <a:r>
                        <a:rPr lang="en-US" sz="1050" b="0" noProof="0" dirty="0" smtClean="0">
                          <a:solidFill>
                            <a:schemeClr val="tx1">
                              <a:lumMod val="65000"/>
                              <a:lumOff val="35000"/>
                            </a:schemeClr>
                          </a:solidFill>
                          <a:latin typeface="Work Sans" panose="00000500000000000000" pitchFamily="50" charset="0"/>
                        </a:rPr>
                        <a:t>Basics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Factors affecting </a:t>
                      </a:r>
                    </a:p>
                    <a:p>
                      <a:pPr algn="ctr"/>
                      <a:r>
                        <a:rPr lang="en-US" sz="1050" b="0" noProof="0" dirty="0" smtClean="0">
                          <a:solidFill>
                            <a:schemeClr val="tx1">
                              <a:lumMod val="65000"/>
                              <a:lumOff val="35000"/>
                            </a:schemeClr>
                          </a:solidFill>
                          <a:latin typeface="Work Sans" panose="00000500000000000000" pitchFamily="50" charset="0"/>
                        </a:rPr>
                        <a:t>SAR Tomography</a:t>
                      </a:r>
                      <a:endParaRPr lang="de-DE" sz="1050" b="0" dirty="0">
                        <a:solidFill>
                          <a:schemeClr val="tx1">
                            <a:lumMod val="65000"/>
                            <a:lumOff val="35000"/>
                          </a:schemeClr>
                        </a:solidFill>
                        <a:latin typeface="Work Sans" panose="00000500000000000000" pitchFamily="50"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bg1">
                              <a:lumMod val="75000"/>
                            </a:schemeClr>
                          </a:solidFill>
                          <a:latin typeface="Work Sans" panose="00000500000000000000" pitchFamily="50" charset="0"/>
                        </a:rPr>
                        <a:t>Mathematical Formulations</a:t>
                      </a:r>
                    </a:p>
                    <a:p>
                      <a:pPr algn="ctr"/>
                      <a:r>
                        <a:rPr lang="en-US" sz="1050" b="0" noProof="0" dirty="0" smtClean="0">
                          <a:solidFill>
                            <a:schemeClr val="bg1">
                              <a:lumMod val="75000"/>
                            </a:schemeClr>
                          </a:solidFill>
                          <a:latin typeface="Work Sans" panose="00000500000000000000" pitchFamily="50" charset="0"/>
                        </a:rPr>
                        <a:t>Inversion Algorithms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Advanced Techniques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Examples &amp; Case Studies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extLst>
                  <a:ext uri="{0D108BD9-81ED-4DB2-BD59-A6C34878D82A}">
                    <a16:rowId xmlns:a16="http://schemas.microsoft.com/office/drawing/2014/main" val="1348687944"/>
                  </a:ext>
                </a:extLst>
              </a:tr>
            </a:tbl>
          </a:graphicData>
        </a:graphic>
      </p:graphicFrame>
      <p:sp>
        <p:nvSpPr>
          <p:cNvPr id="5" name="Foliennummernplatzhalter 7"/>
          <p:cNvSpPr>
            <a:spLocks noGrp="1"/>
          </p:cNvSpPr>
          <p:nvPr>
            <p:ph type="sldNum" sz="quarter" idx="12"/>
          </p:nvPr>
        </p:nvSpPr>
        <p:spPr>
          <a:xfrm>
            <a:off x="-85725" y="6384925"/>
            <a:ext cx="419100" cy="365125"/>
          </a:xfrm>
        </p:spPr>
        <p:txBody>
          <a:bodyPr/>
          <a:lstStyle>
            <a:lvl1pPr>
              <a:defRPr sz="800">
                <a:latin typeface="Work Sans" panose="00000500000000000000" pitchFamily="50" charset="0"/>
              </a:defRPr>
            </a:lvl1pPr>
          </a:lstStyle>
          <a:p>
            <a:fld id="{0E5F5BB8-B058-4CAF-94F1-C60B474C680F}" type="slidenum">
              <a:rPr lang="de-DE" smtClean="0"/>
              <a:pPr/>
              <a:t>‹Nr.›</a:t>
            </a:fld>
            <a:endParaRPr lang="de-DE"/>
          </a:p>
        </p:txBody>
      </p:sp>
    </p:spTree>
    <p:extLst>
      <p:ext uri="{BB962C8B-B14F-4D97-AF65-F5344CB8AC3E}">
        <p14:creationId xmlns:p14="http://schemas.microsoft.com/office/powerpoint/2010/main" val="23778578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4_Nur Titel">
    <p:spTree>
      <p:nvGrpSpPr>
        <p:cNvPr id="1" name=""/>
        <p:cNvGrpSpPr/>
        <p:nvPr/>
      </p:nvGrpSpPr>
      <p:grpSpPr>
        <a:xfrm>
          <a:off x="0" y="0"/>
          <a:ext cx="0" cy="0"/>
          <a:chOff x="0" y="0"/>
          <a:chExt cx="0" cy="0"/>
        </a:xfrm>
      </p:grpSpPr>
      <p:sp>
        <p:nvSpPr>
          <p:cNvPr id="2" name="Titel 1"/>
          <p:cNvSpPr>
            <a:spLocks noGrp="1"/>
          </p:cNvSpPr>
          <p:nvPr>
            <p:ph type="title"/>
          </p:nvPr>
        </p:nvSpPr>
        <p:spPr>
          <a:xfrm>
            <a:off x="801238" y="15195"/>
            <a:ext cx="10515600" cy="541110"/>
          </a:xfrm>
        </p:spPr>
        <p:txBody>
          <a:bodyPr>
            <a:normAutofit/>
          </a:bodyPr>
          <a:lstStyle>
            <a:lvl1pPr>
              <a:defRPr sz="2000">
                <a:solidFill>
                  <a:schemeClr val="bg1"/>
                </a:solidFill>
                <a:latin typeface="Work Sans Light" panose="00000400000000000000" pitchFamily="50" charset="0"/>
              </a:defRPr>
            </a:lvl1pPr>
          </a:lstStyle>
          <a:p>
            <a:r>
              <a:rPr lang="de-DE" dirty="0" smtClean="0"/>
              <a:t>Titelmasterformat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25" y="102455"/>
            <a:ext cx="366096" cy="366591"/>
          </a:xfrm>
          <a:prstGeom prst="rect">
            <a:avLst/>
          </a:prstGeom>
        </p:spPr>
      </p:pic>
      <p:graphicFrame>
        <p:nvGraphicFramePr>
          <p:cNvPr id="13" name="Tabelle 12"/>
          <p:cNvGraphicFramePr>
            <a:graphicFrameLocks noGrp="1"/>
          </p:cNvGraphicFramePr>
          <p:nvPr userDrawn="1">
            <p:extLst>
              <p:ext uri="{D42A27DB-BD31-4B8C-83A1-F6EECF244321}">
                <p14:modId xmlns:p14="http://schemas.microsoft.com/office/powerpoint/2010/main" val="864165046"/>
              </p:ext>
            </p:extLst>
          </p:nvPr>
        </p:nvGraphicFramePr>
        <p:xfrm>
          <a:off x="10633" y="6321159"/>
          <a:ext cx="12181368" cy="504942"/>
        </p:xfrm>
        <a:graphic>
          <a:graphicData uri="http://schemas.openxmlformats.org/drawingml/2006/table">
            <a:tbl>
              <a:tblPr firstRow="1" bandRow="1">
                <a:tableStyleId>{5A111915-BE36-4E01-A7E5-04B1672EAD32}</a:tableStyleId>
              </a:tblPr>
              <a:tblGrid>
                <a:gridCol w="2030228">
                  <a:extLst>
                    <a:ext uri="{9D8B030D-6E8A-4147-A177-3AD203B41FA5}">
                      <a16:colId xmlns:a16="http://schemas.microsoft.com/office/drawing/2014/main" val="3092884678"/>
                    </a:ext>
                  </a:extLst>
                </a:gridCol>
                <a:gridCol w="2030228">
                  <a:extLst>
                    <a:ext uri="{9D8B030D-6E8A-4147-A177-3AD203B41FA5}">
                      <a16:colId xmlns:a16="http://schemas.microsoft.com/office/drawing/2014/main" val="1933258438"/>
                    </a:ext>
                  </a:extLst>
                </a:gridCol>
                <a:gridCol w="2030228">
                  <a:extLst>
                    <a:ext uri="{9D8B030D-6E8A-4147-A177-3AD203B41FA5}">
                      <a16:colId xmlns:a16="http://schemas.microsoft.com/office/drawing/2014/main" val="1641254837"/>
                    </a:ext>
                  </a:extLst>
                </a:gridCol>
                <a:gridCol w="2030228">
                  <a:extLst>
                    <a:ext uri="{9D8B030D-6E8A-4147-A177-3AD203B41FA5}">
                      <a16:colId xmlns:a16="http://schemas.microsoft.com/office/drawing/2014/main" val="503242062"/>
                    </a:ext>
                  </a:extLst>
                </a:gridCol>
                <a:gridCol w="2030228">
                  <a:extLst>
                    <a:ext uri="{9D8B030D-6E8A-4147-A177-3AD203B41FA5}">
                      <a16:colId xmlns:a16="http://schemas.microsoft.com/office/drawing/2014/main" val="936968838"/>
                    </a:ext>
                  </a:extLst>
                </a:gridCol>
                <a:gridCol w="2030228">
                  <a:extLst>
                    <a:ext uri="{9D8B030D-6E8A-4147-A177-3AD203B41FA5}">
                      <a16:colId xmlns:a16="http://schemas.microsoft.com/office/drawing/2014/main" val="1707210167"/>
                    </a:ext>
                  </a:extLst>
                </a:gridCol>
              </a:tblGrid>
              <a:tr h="5049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Introduction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SAR Tomography </a:t>
                      </a:r>
                    </a:p>
                    <a:p>
                      <a:pPr algn="ctr"/>
                      <a:r>
                        <a:rPr lang="en-US" sz="1050" b="0" noProof="0" dirty="0" smtClean="0">
                          <a:solidFill>
                            <a:schemeClr val="tx1">
                              <a:lumMod val="65000"/>
                              <a:lumOff val="35000"/>
                            </a:schemeClr>
                          </a:solidFill>
                          <a:latin typeface="Work Sans" panose="00000500000000000000" pitchFamily="50" charset="0"/>
                        </a:rPr>
                        <a:t>Basics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Factors affecting </a:t>
                      </a:r>
                    </a:p>
                    <a:p>
                      <a:pPr algn="ctr"/>
                      <a:r>
                        <a:rPr lang="en-US" sz="1050" b="0" noProof="0" dirty="0" smtClean="0">
                          <a:solidFill>
                            <a:schemeClr val="tx1">
                              <a:lumMod val="65000"/>
                              <a:lumOff val="35000"/>
                            </a:schemeClr>
                          </a:solidFill>
                          <a:latin typeface="Work Sans" panose="00000500000000000000" pitchFamily="50" charset="0"/>
                        </a:rPr>
                        <a:t>SAR Tomography</a:t>
                      </a:r>
                      <a:endParaRPr lang="de-DE" sz="1050" b="0" dirty="0">
                        <a:solidFill>
                          <a:schemeClr val="tx1">
                            <a:lumMod val="65000"/>
                            <a:lumOff val="35000"/>
                          </a:schemeClr>
                        </a:solidFill>
                        <a:latin typeface="Work Sans" panose="00000500000000000000" pitchFamily="50"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Mathematical Formulations</a:t>
                      </a:r>
                    </a:p>
                    <a:p>
                      <a:pPr algn="ctr"/>
                      <a:r>
                        <a:rPr lang="en-US" sz="1050" b="0" noProof="0" dirty="0" smtClean="0">
                          <a:solidFill>
                            <a:schemeClr val="tx1">
                              <a:lumMod val="65000"/>
                              <a:lumOff val="35000"/>
                            </a:schemeClr>
                          </a:solidFill>
                          <a:latin typeface="Work Sans" panose="00000500000000000000" pitchFamily="50" charset="0"/>
                        </a:rPr>
                        <a:t>Inversion Algorithms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bg1">
                              <a:lumMod val="75000"/>
                            </a:schemeClr>
                          </a:solidFill>
                          <a:latin typeface="Work Sans" panose="00000500000000000000" pitchFamily="50" charset="0"/>
                        </a:rPr>
                        <a:t>Advanced Techniques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Examples &amp; Case Studies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extLst>
                  <a:ext uri="{0D108BD9-81ED-4DB2-BD59-A6C34878D82A}">
                    <a16:rowId xmlns:a16="http://schemas.microsoft.com/office/drawing/2014/main" val="1348687944"/>
                  </a:ext>
                </a:extLst>
              </a:tr>
            </a:tbl>
          </a:graphicData>
        </a:graphic>
      </p:graphicFrame>
      <p:sp>
        <p:nvSpPr>
          <p:cNvPr id="5" name="Foliennummernplatzhalter 7"/>
          <p:cNvSpPr>
            <a:spLocks noGrp="1"/>
          </p:cNvSpPr>
          <p:nvPr>
            <p:ph type="sldNum" sz="quarter" idx="12"/>
          </p:nvPr>
        </p:nvSpPr>
        <p:spPr>
          <a:xfrm>
            <a:off x="-85725" y="6384925"/>
            <a:ext cx="419100" cy="365125"/>
          </a:xfrm>
        </p:spPr>
        <p:txBody>
          <a:bodyPr/>
          <a:lstStyle>
            <a:lvl1pPr>
              <a:defRPr sz="800">
                <a:latin typeface="Work Sans" panose="00000500000000000000" pitchFamily="50" charset="0"/>
              </a:defRPr>
            </a:lvl1pPr>
          </a:lstStyle>
          <a:p>
            <a:fld id="{0E5F5BB8-B058-4CAF-94F1-C60B474C680F}" type="slidenum">
              <a:rPr lang="de-DE" smtClean="0"/>
              <a:pPr/>
              <a:t>‹Nr.›</a:t>
            </a:fld>
            <a:endParaRPr lang="de-DE"/>
          </a:p>
        </p:txBody>
      </p:sp>
    </p:spTree>
    <p:extLst>
      <p:ext uri="{BB962C8B-B14F-4D97-AF65-F5344CB8AC3E}">
        <p14:creationId xmlns:p14="http://schemas.microsoft.com/office/powerpoint/2010/main" val="39578319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5_Nur Titel">
    <p:spTree>
      <p:nvGrpSpPr>
        <p:cNvPr id="1" name=""/>
        <p:cNvGrpSpPr/>
        <p:nvPr/>
      </p:nvGrpSpPr>
      <p:grpSpPr>
        <a:xfrm>
          <a:off x="0" y="0"/>
          <a:ext cx="0" cy="0"/>
          <a:chOff x="0" y="0"/>
          <a:chExt cx="0" cy="0"/>
        </a:xfrm>
      </p:grpSpPr>
      <p:sp>
        <p:nvSpPr>
          <p:cNvPr id="2" name="Titel 1"/>
          <p:cNvSpPr>
            <a:spLocks noGrp="1"/>
          </p:cNvSpPr>
          <p:nvPr>
            <p:ph type="title"/>
          </p:nvPr>
        </p:nvSpPr>
        <p:spPr>
          <a:xfrm>
            <a:off x="801238" y="15195"/>
            <a:ext cx="10515600" cy="541110"/>
          </a:xfrm>
        </p:spPr>
        <p:txBody>
          <a:bodyPr>
            <a:normAutofit/>
          </a:bodyPr>
          <a:lstStyle>
            <a:lvl1pPr>
              <a:defRPr sz="2000">
                <a:solidFill>
                  <a:schemeClr val="bg1"/>
                </a:solidFill>
                <a:latin typeface="Work Sans Light" panose="00000400000000000000" pitchFamily="50" charset="0"/>
              </a:defRPr>
            </a:lvl1pPr>
          </a:lstStyle>
          <a:p>
            <a:r>
              <a:rPr lang="de-DE" dirty="0" smtClean="0"/>
              <a:t>Titelmasterformat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25" y="102455"/>
            <a:ext cx="366096" cy="366591"/>
          </a:xfrm>
          <a:prstGeom prst="rect">
            <a:avLst/>
          </a:prstGeom>
        </p:spPr>
      </p:pic>
      <p:graphicFrame>
        <p:nvGraphicFramePr>
          <p:cNvPr id="13" name="Tabelle 12"/>
          <p:cNvGraphicFramePr>
            <a:graphicFrameLocks noGrp="1"/>
          </p:cNvGraphicFramePr>
          <p:nvPr userDrawn="1">
            <p:extLst>
              <p:ext uri="{D42A27DB-BD31-4B8C-83A1-F6EECF244321}">
                <p14:modId xmlns:p14="http://schemas.microsoft.com/office/powerpoint/2010/main" val="4083177954"/>
              </p:ext>
            </p:extLst>
          </p:nvPr>
        </p:nvGraphicFramePr>
        <p:xfrm>
          <a:off x="10633" y="6321159"/>
          <a:ext cx="12181368" cy="504942"/>
        </p:xfrm>
        <a:graphic>
          <a:graphicData uri="http://schemas.openxmlformats.org/drawingml/2006/table">
            <a:tbl>
              <a:tblPr firstRow="1" bandRow="1">
                <a:tableStyleId>{5A111915-BE36-4E01-A7E5-04B1672EAD32}</a:tableStyleId>
              </a:tblPr>
              <a:tblGrid>
                <a:gridCol w="2030228">
                  <a:extLst>
                    <a:ext uri="{9D8B030D-6E8A-4147-A177-3AD203B41FA5}">
                      <a16:colId xmlns:a16="http://schemas.microsoft.com/office/drawing/2014/main" val="3092884678"/>
                    </a:ext>
                  </a:extLst>
                </a:gridCol>
                <a:gridCol w="2030228">
                  <a:extLst>
                    <a:ext uri="{9D8B030D-6E8A-4147-A177-3AD203B41FA5}">
                      <a16:colId xmlns:a16="http://schemas.microsoft.com/office/drawing/2014/main" val="1933258438"/>
                    </a:ext>
                  </a:extLst>
                </a:gridCol>
                <a:gridCol w="2030228">
                  <a:extLst>
                    <a:ext uri="{9D8B030D-6E8A-4147-A177-3AD203B41FA5}">
                      <a16:colId xmlns:a16="http://schemas.microsoft.com/office/drawing/2014/main" val="1641254837"/>
                    </a:ext>
                  </a:extLst>
                </a:gridCol>
                <a:gridCol w="2030228">
                  <a:extLst>
                    <a:ext uri="{9D8B030D-6E8A-4147-A177-3AD203B41FA5}">
                      <a16:colId xmlns:a16="http://schemas.microsoft.com/office/drawing/2014/main" val="503242062"/>
                    </a:ext>
                  </a:extLst>
                </a:gridCol>
                <a:gridCol w="2030228">
                  <a:extLst>
                    <a:ext uri="{9D8B030D-6E8A-4147-A177-3AD203B41FA5}">
                      <a16:colId xmlns:a16="http://schemas.microsoft.com/office/drawing/2014/main" val="936968838"/>
                    </a:ext>
                  </a:extLst>
                </a:gridCol>
                <a:gridCol w="2030228">
                  <a:extLst>
                    <a:ext uri="{9D8B030D-6E8A-4147-A177-3AD203B41FA5}">
                      <a16:colId xmlns:a16="http://schemas.microsoft.com/office/drawing/2014/main" val="1707210167"/>
                    </a:ext>
                  </a:extLst>
                </a:gridCol>
              </a:tblGrid>
              <a:tr h="5049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Introduction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SAR Tomography </a:t>
                      </a:r>
                    </a:p>
                    <a:p>
                      <a:pPr algn="ctr"/>
                      <a:r>
                        <a:rPr lang="en-US" sz="1050" b="0" noProof="0" dirty="0" smtClean="0">
                          <a:solidFill>
                            <a:schemeClr val="tx1">
                              <a:lumMod val="65000"/>
                              <a:lumOff val="35000"/>
                            </a:schemeClr>
                          </a:solidFill>
                          <a:latin typeface="Work Sans" panose="00000500000000000000" pitchFamily="50" charset="0"/>
                        </a:rPr>
                        <a:t>Basics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Factors affecting </a:t>
                      </a:r>
                    </a:p>
                    <a:p>
                      <a:pPr algn="ctr"/>
                      <a:r>
                        <a:rPr lang="en-US" sz="1050" b="0" noProof="0" dirty="0" smtClean="0">
                          <a:solidFill>
                            <a:schemeClr val="tx1">
                              <a:lumMod val="65000"/>
                              <a:lumOff val="35000"/>
                            </a:schemeClr>
                          </a:solidFill>
                          <a:latin typeface="Work Sans" panose="00000500000000000000" pitchFamily="50" charset="0"/>
                        </a:rPr>
                        <a:t>SAR Tomography</a:t>
                      </a:r>
                      <a:endParaRPr lang="de-DE" sz="1050" b="0" dirty="0">
                        <a:solidFill>
                          <a:schemeClr val="tx1">
                            <a:lumMod val="65000"/>
                            <a:lumOff val="35000"/>
                          </a:schemeClr>
                        </a:solidFill>
                        <a:latin typeface="Work Sans" panose="00000500000000000000" pitchFamily="50"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algn="ctr"/>
                      <a:r>
                        <a:rPr lang="en-US" sz="1050" b="0" noProof="0" dirty="0" smtClean="0">
                          <a:solidFill>
                            <a:schemeClr val="tx1">
                              <a:lumMod val="65000"/>
                              <a:lumOff val="35000"/>
                            </a:schemeClr>
                          </a:solidFill>
                          <a:latin typeface="Work Sans" panose="00000500000000000000" pitchFamily="50" charset="0"/>
                        </a:rPr>
                        <a:t>Mathematical Formulations</a:t>
                      </a:r>
                    </a:p>
                    <a:p>
                      <a:pPr algn="ctr"/>
                      <a:r>
                        <a:rPr lang="en-US" sz="1050" b="0" noProof="0" dirty="0" smtClean="0">
                          <a:solidFill>
                            <a:schemeClr val="tx1">
                              <a:lumMod val="65000"/>
                              <a:lumOff val="35000"/>
                            </a:schemeClr>
                          </a:solidFill>
                          <a:latin typeface="Work Sans" panose="00000500000000000000" pitchFamily="50" charset="0"/>
                        </a:rPr>
                        <a:t>Inversion Algorithms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tx1">
                              <a:lumMod val="65000"/>
                              <a:lumOff val="35000"/>
                            </a:schemeClr>
                          </a:solidFill>
                          <a:latin typeface="Work Sans" panose="00000500000000000000" pitchFamily="50" charset="0"/>
                        </a:rPr>
                        <a:t>Advanced Techniques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noProof="0" dirty="0" smtClean="0">
                          <a:solidFill>
                            <a:schemeClr val="bg1">
                              <a:lumMod val="75000"/>
                            </a:schemeClr>
                          </a:solidFill>
                          <a:latin typeface="Work Sans" panose="00000500000000000000" pitchFamily="50" charset="0"/>
                        </a:rPr>
                        <a:t>Examples &amp; Case Studies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304153"/>
                    </a:solidFill>
                  </a:tcPr>
                </a:tc>
                <a:extLst>
                  <a:ext uri="{0D108BD9-81ED-4DB2-BD59-A6C34878D82A}">
                    <a16:rowId xmlns:a16="http://schemas.microsoft.com/office/drawing/2014/main" val="1348687944"/>
                  </a:ext>
                </a:extLst>
              </a:tr>
            </a:tbl>
          </a:graphicData>
        </a:graphic>
      </p:graphicFrame>
      <p:sp>
        <p:nvSpPr>
          <p:cNvPr id="5" name="Foliennummernplatzhalter 7"/>
          <p:cNvSpPr>
            <a:spLocks noGrp="1"/>
          </p:cNvSpPr>
          <p:nvPr>
            <p:ph type="sldNum" sz="quarter" idx="12"/>
          </p:nvPr>
        </p:nvSpPr>
        <p:spPr>
          <a:xfrm>
            <a:off x="-85725" y="6384925"/>
            <a:ext cx="419100" cy="365125"/>
          </a:xfrm>
        </p:spPr>
        <p:txBody>
          <a:bodyPr/>
          <a:lstStyle>
            <a:lvl1pPr>
              <a:defRPr sz="800">
                <a:latin typeface="Work Sans" panose="00000500000000000000" pitchFamily="50" charset="0"/>
              </a:defRPr>
            </a:lvl1pPr>
          </a:lstStyle>
          <a:p>
            <a:fld id="{0E5F5BB8-B058-4CAF-94F1-C60B474C680F}" type="slidenum">
              <a:rPr lang="de-DE" smtClean="0"/>
              <a:pPr/>
              <a:t>‹Nr.›</a:t>
            </a:fld>
            <a:endParaRPr lang="de-DE"/>
          </a:p>
        </p:txBody>
      </p:sp>
    </p:spTree>
    <p:extLst>
      <p:ext uri="{BB962C8B-B14F-4D97-AF65-F5344CB8AC3E}">
        <p14:creationId xmlns:p14="http://schemas.microsoft.com/office/powerpoint/2010/main" val="37040405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6_Nur Titel">
    <p:spTree>
      <p:nvGrpSpPr>
        <p:cNvPr id="1" name=""/>
        <p:cNvGrpSpPr/>
        <p:nvPr/>
      </p:nvGrpSpPr>
      <p:grpSpPr>
        <a:xfrm>
          <a:off x="0" y="0"/>
          <a:ext cx="0" cy="0"/>
          <a:chOff x="0" y="0"/>
          <a:chExt cx="0" cy="0"/>
        </a:xfrm>
      </p:grpSpPr>
      <p:sp>
        <p:nvSpPr>
          <p:cNvPr id="2" name="Titel 1"/>
          <p:cNvSpPr>
            <a:spLocks noGrp="1"/>
          </p:cNvSpPr>
          <p:nvPr>
            <p:ph type="title"/>
          </p:nvPr>
        </p:nvSpPr>
        <p:spPr>
          <a:xfrm>
            <a:off x="801238" y="15195"/>
            <a:ext cx="10515600" cy="541110"/>
          </a:xfrm>
        </p:spPr>
        <p:txBody>
          <a:bodyPr>
            <a:normAutofit/>
          </a:bodyPr>
          <a:lstStyle>
            <a:lvl1pPr>
              <a:defRPr sz="2000">
                <a:solidFill>
                  <a:schemeClr val="bg1"/>
                </a:solidFill>
                <a:latin typeface="Work Sans Light" panose="00000400000000000000" pitchFamily="50" charset="0"/>
              </a:defRPr>
            </a:lvl1pPr>
          </a:lstStyle>
          <a:p>
            <a:r>
              <a:rPr lang="de-DE" dirty="0" smtClean="0"/>
              <a:t>Titelmasterformat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25" y="102455"/>
            <a:ext cx="366096" cy="366591"/>
          </a:xfrm>
          <a:prstGeom prst="rect">
            <a:avLst/>
          </a:prstGeom>
        </p:spPr>
      </p:pic>
      <p:sp>
        <p:nvSpPr>
          <p:cNvPr id="4" name="Foliennummernplatzhalter 7"/>
          <p:cNvSpPr>
            <a:spLocks noGrp="1"/>
          </p:cNvSpPr>
          <p:nvPr>
            <p:ph type="sldNum" sz="quarter" idx="12"/>
          </p:nvPr>
        </p:nvSpPr>
        <p:spPr>
          <a:xfrm>
            <a:off x="-85725" y="6384925"/>
            <a:ext cx="419100" cy="365125"/>
          </a:xfrm>
        </p:spPr>
        <p:txBody>
          <a:bodyPr/>
          <a:lstStyle>
            <a:lvl1pPr>
              <a:defRPr sz="800">
                <a:latin typeface="Work Sans" panose="00000500000000000000" pitchFamily="50" charset="0"/>
              </a:defRPr>
            </a:lvl1pPr>
          </a:lstStyle>
          <a:p>
            <a:fld id="{0E5F5BB8-B058-4CAF-94F1-C60B474C680F}" type="slidenum">
              <a:rPr lang="de-DE" smtClean="0"/>
              <a:pPr/>
              <a:t>‹Nr.›</a:t>
            </a:fld>
            <a:endParaRPr lang="de-DE"/>
          </a:p>
        </p:txBody>
      </p:sp>
    </p:spTree>
    <p:extLst>
      <p:ext uri="{BB962C8B-B14F-4D97-AF65-F5344CB8AC3E}">
        <p14:creationId xmlns:p14="http://schemas.microsoft.com/office/powerpoint/2010/main" val="17418626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hteck 10"/>
          <p:cNvSpPr/>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F5BB8-B058-4CAF-94F1-C60B474C680F}" type="slidenum">
              <a:rPr lang="de-DE" smtClean="0"/>
              <a:t>‹Nr.›</a:t>
            </a:fld>
            <a:endParaRPr lang="de-DE"/>
          </a:p>
        </p:txBody>
      </p:sp>
      <p:sp>
        <p:nvSpPr>
          <p:cNvPr id="7" name="Rechteck 6"/>
          <p:cNvSpPr/>
          <p:nvPr/>
        </p:nvSpPr>
        <p:spPr>
          <a:xfrm>
            <a:off x="0" y="0"/>
            <a:ext cx="12192000" cy="571500"/>
          </a:xfrm>
          <a:prstGeom prst="rect">
            <a:avLst/>
          </a:prstGeom>
          <a:solidFill>
            <a:srgbClr val="304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0" y="6286500"/>
            <a:ext cx="12192000" cy="571500"/>
          </a:xfrm>
          <a:prstGeom prst="rect">
            <a:avLst/>
          </a:prstGeom>
          <a:solidFill>
            <a:srgbClr val="304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15355535"/>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6" r:id="rId3"/>
    <p:sldLayoutId id="2147483655" r:id="rId4"/>
    <p:sldLayoutId id="2147483657" r:id="rId5"/>
    <p:sldLayoutId id="2147483658" r:id="rId6"/>
    <p:sldLayoutId id="2147483659" r:id="rId7"/>
    <p:sldLayoutId id="2147483660"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5.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3.png"/><Relationship Id="rId3" Type="http://schemas.openxmlformats.org/officeDocument/2006/relationships/image" Target="../media/image12.png"/><Relationship Id="rId12"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11" Type="http://schemas.openxmlformats.org/officeDocument/2006/relationships/image" Target="../media/image260.png"/><Relationship Id="rId10" Type="http://schemas.openxmlformats.org/officeDocument/2006/relationships/image" Target="../media/image23.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7.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00.png"/><Relationship Id="rId11"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31.png"/><Relationship Id="rId9"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0.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52.png"/><Relationship Id="rId12"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5.xml"/><Relationship Id="rId11" Type="http://schemas.openxmlformats.org/officeDocument/2006/relationships/image" Target="../media/image520.png"/><Relationship Id="rId10" Type="http://schemas.openxmlformats.org/officeDocument/2006/relationships/image" Target="../media/image40.png"/><Relationship Id="rId4" Type="http://schemas.openxmlformats.org/officeDocument/2006/relationships/image" Target="../media/image510.png"/><Relationship Id="rId9" Type="http://schemas.openxmlformats.org/officeDocument/2006/relationships/image" Target="../media/image44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2"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5.xml"/><Relationship Id="rId11" Type="http://schemas.openxmlformats.org/officeDocument/2006/relationships/image" Target="../media/image42.png"/><Relationship Id="rId10" Type="http://schemas.openxmlformats.org/officeDocument/2006/relationships/image" Target="../media/image450.png"/><Relationship Id="rId9"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1.emf"/></Relationships>
</file>

<file path=ppt/slides/_rels/slide3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hyperlink" Target="https://www.youtube.com/embed/BrpDRdhBhcQ?autoplay=1" TargetMode="External"/><Relationship Id="rId3" Type="http://schemas.openxmlformats.org/officeDocument/2006/relationships/image" Target="../media/image70.jpeg"/><Relationship Id="rId7" Type="http://schemas.openxmlformats.org/officeDocument/2006/relationships/image" Target="../media/image74.emf"/><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4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4.emf"/><Relationship Id="rId4" Type="http://schemas.openxmlformats.org/officeDocument/2006/relationships/image" Target="../media/image79.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image" Target="../media/image97.png"/><Relationship Id="rId3" Type="http://schemas.openxmlformats.org/officeDocument/2006/relationships/image" Target="../media/image85.png"/><Relationship Id="rId7" Type="http://schemas.openxmlformats.org/officeDocument/2006/relationships/image" Target="../media/image89.emf"/><Relationship Id="rId12" Type="http://schemas.openxmlformats.org/officeDocument/2006/relationships/image" Target="../media/image94.jpe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8.emf"/><Relationship Id="rId11" Type="http://schemas.openxmlformats.org/officeDocument/2006/relationships/image" Target="../media/image93.jpeg"/><Relationship Id="rId5" Type="http://schemas.openxmlformats.org/officeDocument/2006/relationships/image" Target="../media/image87.emf"/><Relationship Id="rId10" Type="http://schemas.openxmlformats.org/officeDocument/2006/relationships/image" Target="../media/image92.jpeg"/><Relationship Id="rId4" Type="http://schemas.openxmlformats.org/officeDocument/2006/relationships/image" Target="../media/image86.emf"/><Relationship Id="rId9" Type="http://schemas.openxmlformats.org/officeDocument/2006/relationships/image" Target="../media/image91.emf"/></Relationships>
</file>

<file path=ppt/slides/_rels/slide52.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image" Target="../media/image101.jpeg"/><Relationship Id="rId3" Type="http://schemas.openxmlformats.org/officeDocument/2006/relationships/image" Target="../media/image95.emf"/><Relationship Id="rId7" Type="http://schemas.openxmlformats.org/officeDocument/2006/relationships/image" Target="../media/image99.emf"/><Relationship Id="rId12" Type="http://schemas.openxmlformats.org/officeDocument/2006/relationships/image" Target="../media/image94.jpeg"/><Relationship Id="rId17" Type="http://schemas.openxmlformats.org/officeDocument/2006/relationships/image" Target="../media/image107.png"/><Relationship Id="rId2" Type="http://schemas.openxmlformats.org/officeDocument/2006/relationships/notesSlide" Target="../notesSlides/notesSlide52.xml"/><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98.emf"/><Relationship Id="rId11" Type="http://schemas.openxmlformats.org/officeDocument/2006/relationships/image" Target="../media/image93.jpeg"/><Relationship Id="rId5" Type="http://schemas.openxmlformats.org/officeDocument/2006/relationships/image" Target="../media/image97.emf"/><Relationship Id="rId15" Type="http://schemas.openxmlformats.org/officeDocument/2006/relationships/image" Target="../media/image103.jpeg"/><Relationship Id="rId10" Type="http://schemas.openxmlformats.org/officeDocument/2006/relationships/image" Target="../media/image92.jpeg"/><Relationship Id="rId4" Type="http://schemas.openxmlformats.org/officeDocument/2006/relationships/image" Target="../media/image96.emf"/><Relationship Id="rId9" Type="http://schemas.openxmlformats.org/officeDocument/2006/relationships/image" Target="../media/image85.png"/><Relationship Id="rId14" Type="http://schemas.openxmlformats.org/officeDocument/2006/relationships/image" Target="../media/image102.jpeg"/></Relationships>
</file>

<file path=ppt/slides/_rels/slide5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94.jpeg"/><Relationship Id="rId4" Type="http://schemas.openxmlformats.org/officeDocument/2006/relationships/image" Target="../media/image93.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9.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hyperlink" Target="https://eo-college.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7" y="759743"/>
            <a:ext cx="1556631" cy="1558732"/>
          </a:xfrm>
          <a:prstGeom prst="rect">
            <a:avLst/>
          </a:prstGeom>
        </p:spPr>
      </p:pic>
      <p:sp>
        <p:nvSpPr>
          <p:cNvPr id="7" name="Rechteck 6"/>
          <p:cNvSpPr/>
          <p:nvPr/>
        </p:nvSpPr>
        <p:spPr>
          <a:xfrm>
            <a:off x="171450" y="0"/>
            <a:ext cx="742950" cy="476250"/>
          </a:xfrm>
          <a:prstGeom prst="rect">
            <a:avLst/>
          </a:prstGeom>
          <a:solidFill>
            <a:srgbClr val="304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69"/>
          <p:cNvSpPr txBox="1"/>
          <p:nvPr/>
        </p:nvSpPr>
        <p:spPr>
          <a:xfrm>
            <a:off x="3935063" y="2246383"/>
            <a:ext cx="4540025" cy="707886"/>
          </a:xfrm>
          <a:prstGeom prst="rect">
            <a:avLst/>
          </a:prstGeom>
          <a:noFill/>
        </p:spPr>
        <p:txBody>
          <a:bodyPr wrap="none" rtlCol="0">
            <a:spAutoFit/>
          </a:bodyPr>
          <a:lstStyle/>
          <a:p>
            <a:r>
              <a:rPr lang="en-US" sz="4000" b="1" dirty="0" smtClean="0">
                <a:solidFill>
                  <a:schemeClr val="accent5">
                    <a:lumMod val="50000"/>
                  </a:schemeClr>
                </a:solidFill>
                <a:effectLst>
                  <a:reflection blurRad="88900" stA="19000" endPos="34000" dir="5400000" sy="-100000" algn="bl" rotWithShape="0"/>
                </a:effectLst>
                <a:latin typeface="Work Sans" panose="00000500000000000000" pitchFamily="50" charset="0"/>
              </a:rPr>
              <a:t>SAR Tomography</a:t>
            </a:r>
            <a:endParaRPr lang="en-US" sz="4000" b="1" dirty="0">
              <a:solidFill>
                <a:schemeClr val="accent5">
                  <a:lumMod val="50000"/>
                </a:schemeClr>
              </a:solidFill>
              <a:effectLst>
                <a:reflection blurRad="88900" stA="19000" endPos="34000" dir="5400000" sy="-100000" algn="bl" rotWithShape="0"/>
              </a:effectLst>
              <a:latin typeface="Work Sans" panose="00000500000000000000" pitchFamily="50" charset="0"/>
            </a:endParaRPr>
          </a:p>
        </p:txBody>
      </p:sp>
      <p:sp>
        <p:nvSpPr>
          <p:cNvPr id="5" name="Textfeld 69"/>
          <p:cNvSpPr txBox="1"/>
          <p:nvPr/>
        </p:nvSpPr>
        <p:spPr>
          <a:xfrm>
            <a:off x="3935063" y="3026689"/>
            <a:ext cx="4491935" cy="430887"/>
          </a:xfrm>
          <a:prstGeom prst="rect">
            <a:avLst/>
          </a:prstGeom>
          <a:noFill/>
        </p:spPr>
        <p:txBody>
          <a:bodyPr wrap="none" rtlCol="0">
            <a:spAutoFit/>
          </a:bodyPr>
          <a:lstStyle/>
          <a:p>
            <a:r>
              <a:rPr lang="en-US" sz="2200" b="1" dirty="0" smtClean="0">
                <a:solidFill>
                  <a:srgbClr val="818266"/>
                </a:solidFill>
                <a:latin typeface="Work Sans" panose="00000500000000000000" pitchFamily="50" charset="0"/>
              </a:rPr>
              <a:t>Basics, Concepts &amp; Techniques</a:t>
            </a:r>
            <a:endParaRPr lang="en-US" sz="2200" b="1" dirty="0">
              <a:solidFill>
                <a:srgbClr val="818266"/>
              </a:solidFill>
              <a:latin typeface="Work Sans" panose="00000500000000000000" pitchFamily="50" charset="0"/>
            </a:endParaRPr>
          </a:p>
        </p:txBody>
      </p:sp>
      <p:sp>
        <p:nvSpPr>
          <p:cNvPr id="8" name="Textplatzhalter 3"/>
          <p:cNvSpPr txBox="1">
            <a:spLocks/>
          </p:cNvSpPr>
          <p:nvPr/>
        </p:nvSpPr>
        <p:spPr>
          <a:xfrm>
            <a:off x="85028" y="5419206"/>
            <a:ext cx="2799834" cy="2834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400" b="1" dirty="0" smtClean="0">
                <a:solidFill>
                  <a:schemeClr val="tx1">
                    <a:lumMod val="50000"/>
                    <a:lumOff val="50000"/>
                  </a:schemeClr>
                </a:solidFill>
                <a:latin typeface="Work Sans" panose="00000500000000000000" pitchFamily="50" charset="0"/>
              </a:rPr>
              <a:t>Nesrin Salepci</a:t>
            </a:r>
          </a:p>
        </p:txBody>
      </p:sp>
      <p:sp>
        <p:nvSpPr>
          <p:cNvPr id="2" name="Rechteck 1"/>
          <p:cNvSpPr/>
          <p:nvPr/>
        </p:nvSpPr>
        <p:spPr>
          <a:xfrm>
            <a:off x="85029" y="5702699"/>
            <a:ext cx="2799833" cy="600164"/>
          </a:xfrm>
          <a:prstGeom prst="rect">
            <a:avLst/>
          </a:prstGeom>
        </p:spPr>
        <p:txBody>
          <a:bodyPr>
            <a:spAutoFit/>
          </a:bodyPr>
          <a:lstStyle/>
          <a:p>
            <a:pPr>
              <a:spcBef>
                <a:spcPct val="0"/>
              </a:spcBef>
            </a:pPr>
            <a:r>
              <a:rPr lang="en-US" sz="1100" dirty="0">
                <a:solidFill>
                  <a:schemeClr val="tx1">
                    <a:lumMod val="50000"/>
                    <a:lumOff val="50000"/>
                  </a:schemeClr>
                </a:solidFill>
                <a:latin typeface="Work Sans" panose="00000500000000000000" pitchFamily="50" charset="0"/>
              </a:rPr>
              <a:t>Friedrich-Schiller-University Jena</a:t>
            </a:r>
          </a:p>
          <a:p>
            <a:pPr>
              <a:spcBef>
                <a:spcPct val="0"/>
              </a:spcBef>
            </a:pPr>
            <a:r>
              <a:rPr lang="en-US" sz="1100" dirty="0">
                <a:solidFill>
                  <a:schemeClr val="tx1">
                    <a:lumMod val="50000"/>
                    <a:lumOff val="50000"/>
                  </a:schemeClr>
                </a:solidFill>
                <a:latin typeface="Work Sans" panose="00000500000000000000" pitchFamily="50" charset="0"/>
              </a:rPr>
              <a:t>Department for Earth </a:t>
            </a:r>
            <a:r>
              <a:rPr lang="en-US" sz="1100" dirty="0" smtClean="0">
                <a:solidFill>
                  <a:schemeClr val="tx1">
                    <a:lumMod val="50000"/>
                    <a:lumOff val="50000"/>
                  </a:schemeClr>
                </a:solidFill>
                <a:latin typeface="Work Sans" panose="00000500000000000000" pitchFamily="50" charset="0"/>
              </a:rPr>
              <a:t>Observation</a:t>
            </a:r>
          </a:p>
          <a:p>
            <a:pPr>
              <a:spcBef>
                <a:spcPct val="0"/>
              </a:spcBef>
            </a:pPr>
            <a:r>
              <a:rPr lang="en-US" sz="1100" dirty="0" smtClean="0">
                <a:solidFill>
                  <a:schemeClr val="tx1">
                    <a:lumMod val="50000"/>
                    <a:lumOff val="50000"/>
                  </a:schemeClr>
                </a:solidFill>
                <a:latin typeface="Work Sans" panose="00000500000000000000" pitchFamily="50" charset="0"/>
              </a:rPr>
              <a:t>Jena</a:t>
            </a:r>
            <a:r>
              <a:rPr lang="en-US" sz="1100" dirty="0">
                <a:solidFill>
                  <a:schemeClr val="tx1">
                    <a:lumMod val="50000"/>
                    <a:lumOff val="50000"/>
                  </a:schemeClr>
                </a:solidFill>
                <a:latin typeface="Work Sans" panose="00000500000000000000" pitchFamily="50" charset="0"/>
              </a:rPr>
              <a:t>, Germany</a:t>
            </a:r>
          </a:p>
        </p:txBody>
      </p:sp>
      <p:sp>
        <p:nvSpPr>
          <p:cNvPr id="12" name="Textplatzhalter 3"/>
          <p:cNvSpPr txBox="1">
            <a:spLocks/>
          </p:cNvSpPr>
          <p:nvPr/>
        </p:nvSpPr>
        <p:spPr>
          <a:xfrm>
            <a:off x="2884862" y="5419206"/>
            <a:ext cx="3858839" cy="2834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400" b="1" dirty="0" err="1" smtClean="0">
                <a:solidFill>
                  <a:schemeClr val="tx1">
                    <a:lumMod val="50000"/>
                    <a:lumOff val="50000"/>
                  </a:schemeClr>
                </a:solidFill>
                <a:latin typeface="Work Sans" panose="00000500000000000000" pitchFamily="50" charset="0"/>
              </a:rPr>
              <a:t>Marivi</a:t>
            </a:r>
            <a:r>
              <a:rPr lang="de-DE" sz="1400" b="1" dirty="0" smtClean="0">
                <a:solidFill>
                  <a:schemeClr val="tx1">
                    <a:lumMod val="50000"/>
                    <a:lumOff val="50000"/>
                  </a:schemeClr>
                </a:solidFill>
                <a:latin typeface="Work Sans" panose="00000500000000000000" pitchFamily="50" charset="0"/>
              </a:rPr>
              <a:t> </a:t>
            </a:r>
            <a:r>
              <a:rPr lang="de-DE" sz="1400" b="1" dirty="0" err="1" smtClean="0">
                <a:solidFill>
                  <a:schemeClr val="tx1">
                    <a:lumMod val="50000"/>
                    <a:lumOff val="50000"/>
                  </a:schemeClr>
                </a:solidFill>
                <a:latin typeface="Work Sans" panose="00000500000000000000" pitchFamily="50" charset="0"/>
              </a:rPr>
              <a:t>Tello</a:t>
            </a:r>
            <a:r>
              <a:rPr lang="de-DE" sz="1400" b="1" dirty="0" smtClean="0">
                <a:solidFill>
                  <a:schemeClr val="tx1">
                    <a:lumMod val="50000"/>
                    <a:lumOff val="50000"/>
                  </a:schemeClr>
                </a:solidFill>
                <a:latin typeface="Work Sans" panose="00000500000000000000" pitchFamily="50" charset="0"/>
              </a:rPr>
              <a:t> Alonso, Victor </a:t>
            </a:r>
            <a:r>
              <a:rPr lang="de-DE" sz="1400" b="1" dirty="0" err="1" smtClean="0">
                <a:solidFill>
                  <a:schemeClr val="tx1">
                    <a:lumMod val="50000"/>
                    <a:lumOff val="50000"/>
                  </a:schemeClr>
                </a:solidFill>
                <a:latin typeface="Work Sans" panose="00000500000000000000" pitchFamily="50" charset="0"/>
              </a:rPr>
              <a:t>Cazcarra</a:t>
            </a:r>
            <a:r>
              <a:rPr lang="de-DE" sz="1400" b="1" dirty="0" smtClean="0">
                <a:solidFill>
                  <a:schemeClr val="tx1">
                    <a:lumMod val="50000"/>
                    <a:lumOff val="50000"/>
                  </a:schemeClr>
                </a:solidFill>
                <a:latin typeface="Work Sans" panose="00000500000000000000" pitchFamily="50" charset="0"/>
              </a:rPr>
              <a:t> Bes</a:t>
            </a:r>
          </a:p>
        </p:txBody>
      </p:sp>
      <p:sp>
        <p:nvSpPr>
          <p:cNvPr id="13" name="Rechteck 12"/>
          <p:cNvSpPr/>
          <p:nvPr/>
        </p:nvSpPr>
        <p:spPr>
          <a:xfrm>
            <a:off x="2884865" y="5702699"/>
            <a:ext cx="3858836" cy="600164"/>
          </a:xfrm>
          <a:prstGeom prst="rect">
            <a:avLst/>
          </a:prstGeom>
        </p:spPr>
        <p:txBody>
          <a:bodyPr wrap="square">
            <a:spAutoFit/>
          </a:bodyPr>
          <a:lstStyle/>
          <a:p>
            <a:r>
              <a:rPr lang="de-DE" sz="1100" dirty="0" smtClean="0">
                <a:solidFill>
                  <a:schemeClr val="tx1">
                    <a:lumMod val="50000"/>
                    <a:lumOff val="50000"/>
                  </a:schemeClr>
                </a:solidFill>
                <a:latin typeface="Work Sans" panose="00000500000000000000" pitchFamily="50" charset="0"/>
              </a:rPr>
              <a:t>German </a:t>
            </a:r>
            <a:r>
              <a:rPr lang="de-DE" sz="1100" dirty="0">
                <a:solidFill>
                  <a:schemeClr val="tx1">
                    <a:lumMod val="50000"/>
                    <a:lumOff val="50000"/>
                  </a:schemeClr>
                </a:solidFill>
                <a:latin typeface="Work Sans" panose="00000500000000000000" pitchFamily="50" charset="0"/>
              </a:rPr>
              <a:t>Aerospace Center (DLR</a:t>
            </a:r>
            <a:r>
              <a:rPr lang="de-DE" sz="1100" dirty="0" smtClean="0">
                <a:solidFill>
                  <a:schemeClr val="tx1">
                    <a:lumMod val="50000"/>
                    <a:lumOff val="50000"/>
                  </a:schemeClr>
                </a:solidFill>
                <a:latin typeface="Work Sans" panose="00000500000000000000" pitchFamily="50" charset="0"/>
              </a:rPr>
              <a:t>) </a:t>
            </a:r>
          </a:p>
          <a:p>
            <a:r>
              <a:rPr lang="de-DE" sz="1100" dirty="0" err="1" smtClean="0">
                <a:solidFill>
                  <a:schemeClr val="tx1">
                    <a:lumMod val="50000"/>
                    <a:lumOff val="50000"/>
                  </a:schemeClr>
                </a:solidFill>
                <a:latin typeface="Work Sans" panose="00000500000000000000" pitchFamily="50" charset="0"/>
              </a:rPr>
              <a:t>Microwaves</a:t>
            </a:r>
            <a:r>
              <a:rPr lang="de-DE" sz="1100" dirty="0" smtClean="0">
                <a:solidFill>
                  <a:schemeClr val="tx1">
                    <a:lumMod val="50000"/>
                    <a:lumOff val="50000"/>
                  </a:schemeClr>
                </a:solidFill>
                <a:latin typeface="Work Sans" panose="00000500000000000000" pitchFamily="50" charset="0"/>
              </a:rPr>
              <a:t> </a:t>
            </a:r>
            <a:r>
              <a:rPr lang="de-DE" sz="1100" dirty="0" err="1">
                <a:solidFill>
                  <a:schemeClr val="tx1">
                    <a:lumMod val="50000"/>
                    <a:lumOff val="50000"/>
                  </a:schemeClr>
                </a:solidFill>
                <a:latin typeface="Work Sans" panose="00000500000000000000" pitchFamily="50" charset="0"/>
              </a:rPr>
              <a:t>and</a:t>
            </a:r>
            <a:r>
              <a:rPr lang="de-DE" sz="1100" dirty="0">
                <a:solidFill>
                  <a:schemeClr val="tx1">
                    <a:lumMod val="50000"/>
                    <a:lumOff val="50000"/>
                  </a:schemeClr>
                </a:solidFill>
                <a:latin typeface="Work Sans" panose="00000500000000000000" pitchFamily="50" charset="0"/>
              </a:rPr>
              <a:t> Radar Institute (HR</a:t>
            </a:r>
            <a:r>
              <a:rPr lang="de-DE" sz="1100" dirty="0" smtClean="0">
                <a:solidFill>
                  <a:schemeClr val="tx1">
                    <a:lumMod val="50000"/>
                    <a:lumOff val="50000"/>
                  </a:schemeClr>
                </a:solidFill>
                <a:latin typeface="Work Sans" panose="00000500000000000000" pitchFamily="50" charset="0"/>
              </a:rPr>
              <a:t>)</a:t>
            </a:r>
          </a:p>
          <a:p>
            <a:r>
              <a:rPr lang="de-DE" sz="1100" dirty="0" smtClean="0">
                <a:solidFill>
                  <a:schemeClr val="tx1">
                    <a:lumMod val="50000"/>
                    <a:lumOff val="50000"/>
                  </a:schemeClr>
                </a:solidFill>
                <a:latin typeface="Work Sans" panose="00000500000000000000" pitchFamily="50" charset="0"/>
              </a:rPr>
              <a:t>Oberpfaffenhofen, Germany </a:t>
            </a:r>
            <a:endParaRPr lang="en-US" sz="1100" dirty="0">
              <a:solidFill>
                <a:schemeClr val="tx1">
                  <a:lumMod val="50000"/>
                  <a:lumOff val="50000"/>
                </a:schemeClr>
              </a:solidFill>
              <a:latin typeface="Work Sans" panose="00000500000000000000" pitchFamily="50" charset="0"/>
            </a:endParaRPr>
          </a:p>
        </p:txBody>
      </p:sp>
    </p:spTree>
    <p:extLst>
      <p:ext uri="{BB962C8B-B14F-4D97-AF65-F5344CB8AC3E}">
        <p14:creationId xmlns:p14="http://schemas.microsoft.com/office/powerpoint/2010/main" val="638526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SAR Tomography estimations: </a:t>
            </a:r>
            <a:r>
              <a:rPr lang="en-US" dirty="0" err="1" smtClean="0"/>
              <a:t>TomoSAR</a:t>
            </a:r>
            <a:r>
              <a:rPr lang="en-US" dirty="0" smtClean="0"/>
              <a:t> cube &amp; tomographic slices</a:t>
            </a:r>
            <a:endParaRPr lang="en-US" dirty="0"/>
          </a:p>
        </p:txBody>
      </p:sp>
      <p:grpSp>
        <p:nvGrpSpPr>
          <p:cNvPr id="102" name="Gruppieren 101"/>
          <p:cNvGrpSpPr>
            <a:grpSpLocks noChangeAspect="1"/>
          </p:cNvGrpSpPr>
          <p:nvPr/>
        </p:nvGrpSpPr>
        <p:grpSpPr>
          <a:xfrm>
            <a:off x="7202375" y="3563801"/>
            <a:ext cx="5220281" cy="3294199"/>
            <a:chOff x="580699" y="2696527"/>
            <a:chExt cx="4453999" cy="2810645"/>
          </a:xfrm>
        </p:grpSpPr>
        <p:grpSp>
          <p:nvGrpSpPr>
            <p:cNvPr id="97" name="Gruppieren 96"/>
            <p:cNvGrpSpPr/>
            <p:nvPr/>
          </p:nvGrpSpPr>
          <p:grpSpPr>
            <a:xfrm>
              <a:off x="580699" y="2696527"/>
              <a:ext cx="4453999" cy="2810645"/>
              <a:chOff x="7411476" y="2613519"/>
              <a:chExt cx="4453999" cy="2810645"/>
            </a:xfrm>
          </p:grpSpPr>
          <p:pic>
            <p:nvPicPr>
              <p:cNvPr id="69" name="Picture 3" descr="F:\TOMOGRAPHY\Processing\1_F-SAR_Tomography__Output__20151013_L_hv\-1-tomo_slices\azimuth\azimuth_slice_pix200.png"/>
              <p:cNvPicPr>
                <a:picLocks noChangeAspect="1" noChangeArrowheads="1"/>
              </p:cNvPicPr>
              <p:nvPr/>
            </p:nvPicPr>
            <p:blipFill rotWithShape="1">
              <a:blip r:embed="rId3">
                <a:extLst>
                  <a:ext uri="{28A0092B-C50C-407E-A947-70E740481C1C}">
                    <a14:useLocalDpi xmlns:a14="http://schemas.microsoft.com/office/drawing/2010/main" val="0"/>
                  </a:ext>
                </a:extLst>
              </a:blip>
              <a:srcRect l="33281" t="27804" r="54045" b="37815"/>
              <a:stretch/>
            </p:blipFill>
            <p:spPr bwMode="auto">
              <a:xfrm>
                <a:off x="7411476" y="3189813"/>
                <a:ext cx="1344898" cy="629153"/>
              </a:xfrm>
              <a:prstGeom prst="rect">
                <a:avLst/>
              </a:prstGeom>
              <a:noFill/>
              <a:ln>
                <a:solidFill>
                  <a:schemeClr val="bg2">
                    <a:lumMod val="75000"/>
                  </a:schemeClr>
                </a:solidFill>
              </a:ln>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40" name="Grafik 39"/>
              <p:cNvPicPr>
                <a:picLocks noChangeAspect="1"/>
              </p:cNvPicPr>
              <p:nvPr/>
            </p:nvPicPr>
            <p:blipFill rotWithShape="1">
              <a:blip r:embed="rId4">
                <a:extLst>
                  <a:ext uri="{28A0092B-C50C-407E-A947-70E740481C1C}">
                    <a14:useLocalDpi xmlns:a14="http://schemas.microsoft.com/office/drawing/2010/main" val="0"/>
                  </a:ext>
                </a:extLst>
              </a:blip>
              <a:srcRect t="20345" b="29035"/>
              <a:stretch/>
            </p:blipFill>
            <p:spPr>
              <a:xfrm>
                <a:off x="8343449" y="3090540"/>
                <a:ext cx="1339480" cy="2333624"/>
              </a:xfrm>
              <a:prstGeom prst="rect">
                <a:avLst/>
              </a:prstGeom>
              <a:ln w="19050">
                <a:solidFill>
                  <a:srgbClr val="000000"/>
                </a:solidFill>
              </a:ln>
              <a:effectLst>
                <a:outerShdw blurRad="190500" dist="38100" dir="2700000" algn="tl" rotWithShape="0">
                  <a:srgbClr val="333333">
                    <a:alpha val="65000"/>
                  </a:srgbClr>
                </a:outerShdw>
              </a:effectLst>
              <a:scene3d>
                <a:camera prst="isometricOffAxis1Top"/>
                <a:lightRig rig="threePt" dir="t"/>
              </a:scene3d>
            </p:spPr>
          </p:pic>
          <p:pic>
            <p:nvPicPr>
              <p:cNvPr id="45" name="Grafik 44"/>
              <p:cNvPicPr>
                <a:picLocks noChangeAspect="1"/>
              </p:cNvPicPr>
              <p:nvPr/>
            </p:nvPicPr>
            <p:blipFill rotWithShape="1">
              <a:blip r:embed="rId4">
                <a:extLst>
                  <a:ext uri="{28A0092B-C50C-407E-A947-70E740481C1C}">
                    <a14:useLocalDpi xmlns:a14="http://schemas.microsoft.com/office/drawing/2010/main" val="0"/>
                  </a:ext>
                </a:extLst>
              </a:blip>
              <a:srcRect t="20345" b="29035"/>
              <a:stretch/>
            </p:blipFill>
            <p:spPr>
              <a:xfrm>
                <a:off x="8343449" y="2931533"/>
                <a:ext cx="1339480" cy="2333624"/>
              </a:xfrm>
              <a:prstGeom prst="rect">
                <a:avLst/>
              </a:prstGeom>
              <a:ln w="19050">
                <a:solidFill>
                  <a:srgbClr val="000000"/>
                </a:solidFill>
              </a:ln>
              <a:effectLst>
                <a:outerShdw blurRad="190500" dist="38100" dir="2700000" algn="tl" rotWithShape="0">
                  <a:srgbClr val="333333">
                    <a:alpha val="65000"/>
                  </a:srgbClr>
                </a:outerShdw>
              </a:effectLst>
              <a:scene3d>
                <a:camera prst="isometricOffAxis1Top"/>
                <a:lightRig rig="threePt" dir="t"/>
              </a:scene3d>
            </p:spPr>
          </p:pic>
          <p:pic>
            <p:nvPicPr>
              <p:cNvPr id="47" name="Grafik 46"/>
              <p:cNvPicPr>
                <a:picLocks noChangeAspect="1"/>
              </p:cNvPicPr>
              <p:nvPr/>
            </p:nvPicPr>
            <p:blipFill rotWithShape="1">
              <a:blip r:embed="rId4">
                <a:extLst>
                  <a:ext uri="{28A0092B-C50C-407E-A947-70E740481C1C}">
                    <a14:useLocalDpi xmlns:a14="http://schemas.microsoft.com/office/drawing/2010/main" val="0"/>
                  </a:ext>
                </a:extLst>
              </a:blip>
              <a:srcRect t="20345" b="29035"/>
              <a:stretch/>
            </p:blipFill>
            <p:spPr>
              <a:xfrm>
                <a:off x="8343449" y="2772526"/>
                <a:ext cx="1339480" cy="2333624"/>
              </a:xfrm>
              <a:prstGeom prst="rect">
                <a:avLst/>
              </a:prstGeom>
              <a:ln w="19050">
                <a:solidFill>
                  <a:srgbClr val="000000"/>
                </a:solidFill>
              </a:ln>
              <a:effectLst>
                <a:outerShdw blurRad="190500" dist="38100" dir="2700000" algn="tl" rotWithShape="0">
                  <a:srgbClr val="333333">
                    <a:alpha val="65000"/>
                  </a:srgbClr>
                </a:outerShdw>
              </a:effectLst>
              <a:scene3d>
                <a:camera prst="isometricOffAxis1Top"/>
                <a:lightRig rig="threePt" dir="t"/>
              </a:scene3d>
            </p:spPr>
          </p:pic>
          <p:pic>
            <p:nvPicPr>
              <p:cNvPr id="48" name="Grafik 47"/>
              <p:cNvPicPr>
                <a:picLocks noChangeAspect="1"/>
              </p:cNvPicPr>
              <p:nvPr/>
            </p:nvPicPr>
            <p:blipFill rotWithShape="1">
              <a:blip r:embed="rId4">
                <a:extLst>
                  <a:ext uri="{28A0092B-C50C-407E-A947-70E740481C1C}">
                    <a14:useLocalDpi xmlns:a14="http://schemas.microsoft.com/office/drawing/2010/main" val="0"/>
                  </a:ext>
                </a:extLst>
              </a:blip>
              <a:srcRect t="20345" b="29035"/>
              <a:stretch/>
            </p:blipFill>
            <p:spPr>
              <a:xfrm>
                <a:off x="8343449" y="2613519"/>
                <a:ext cx="1339480" cy="2333624"/>
              </a:xfrm>
              <a:prstGeom prst="rect">
                <a:avLst/>
              </a:prstGeom>
              <a:ln w="19050">
                <a:solidFill>
                  <a:srgbClr val="000000"/>
                </a:solidFill>
              </a:ln>
              <a:effectLst>
                <a:outerShdw blurRad="190500" dist="38100" dir="2700000" algn="tl" rotWithShape="0">
                  <a:srgbClr val="333333">
                    <a:alpha val="65000"/>
                  </a:srgbClr>
                </a:outerShdw>
              </a:effectLst>
              <a:scene3d>
                <a:camera prst="isometricOffAxis1Top"/>
                <a:lightRig rig="threePt" dir="t"/>
              </a:scene3d>
            </p:spPr>
          </p:pic>
          <p:pic>
            <p:nvPicPr>
              <p:cNvPr id="68" name="Picture 3" descr="F:\TOMOGRAPHY\Processing\1_F-SAR_Tomography__Output__20151013_L_hv\-1-tomo_slices\azimuth\azimuth_slice_pix200.png"/>
              <p:cNvPicPr>
                <a:picLocks noChangeAspect="1" noChangeArrowheads="1"/>
              </p:cNvPicPr>
              <p:nvPr/>
            </p:nvPicPr>
            <p:blipFill rotWithShape="1">
              <a:blip r:embed="rId3">
                <a:extLst>
                  <a:ext uri="{28A0092B-C50C-407E-A947-70E740481C1C}">
                    <a14:useLocalDpi xmlns:a14="http://schemas.microsoft.com/office/drawing/2010/main" val="0"/>
                  </a:ext>
                </a:extLst>
              </a:blip>
              <a:srcRect l="18779" t="27804" r="51330" b="37815"/>
              <a:stretch/>
            </p:blipFill>
            <p:spPr bwMode="auto">
              <a:xfrm>
                <a:off x="9234098" y="3511080"/>
                <a:ext cx="2631377" cy="594617"/>
              </a:xfrm>
              <a:prstGeom prst="rect">
                <a:avLst/>
              </a:prstGeom>
              <a:noFill/>
              <a:ln>
                <a:solidFill>
                  <a:schemeClr val="bg2">
                    <a:lumMod val="75000"/>
                  </a:schemeClr>
                </a:solidFill>
              </a:ln>
              <a:scene3d>
                <a:camera prst="isometricOffAxis1Left">
                  <a:rot lat="1080000" lon="3840000" rev="0"/>
                </a:camera>
                <a:lightRig rig="threePt" dir="t"/>
              </a:scene3d>
              <a:extLst>
                <a:ext uri="{909E8E84-426E-40DD-AFC4-6F175D3DCCD1}">
                  <a14:hiddenFill xmlns:a14="http://schemas.microsoft.com/office/drawing/2010/main">
                    <a:solidFill>
                      <a:srgbClr val="FFFFFF"/>
                    </a:solidFill>
                  </a14:hiddenFill>
                </a:ext>
              </a:extLst>
            </p:spPr>
          </p:pic>
          <p:grpSp>
            <p:nvGrpSpPr>
              <p:cNvPr id="95" name="Gruppieren 94"/>
              <p:cNvGrpSpPr/>
              <p:nvPr/>
            </p:nvGrpSpPr>
            <p:grpSpPr>
              <a:xfrm>
                <a:off x="7464442" y="3119480"/>
                <a:ext cx="2221350" cy="1246198"/>
                <a:chOff x="7464442" y="3119480"/>
                <a:chExt cx="2221350" cy="1246198"/>
              </a:xfrm>
            </p:grpSpPr>
            <p:grpSp>
              <p:nvGrpSpPr>
                <p:cNvPr id="65" name="Gruppieren 64"/>
                <p:cNvGrpSpPr/>
                <p:nvPr/>
              </p:nvGrpSpPr>
              <p:grpSpPr>
                <a:xfrm>
                  <a:off x="8441072" y="3705801"/>
                  <a:ext cx="1241857" cy="659877"/>
                  <a:chOff x="8441072" y="3705801"/>
                  <a:chExt cx="1241857" cy="659877"/>
                </a:xfrm>
              </p:grpSpPr>
              <p:cxnSp>
                <p:nvCxnSpPr>
                  <p:cNvPr id="55" name="Gerader Verbinder 54"/>
                  <p:cNvCxnSpPr/>
                  <p:nvPr/>
                </p:nvCxnSpPr>
                <p:spPr>
                  <a:xfrm flipV="1">
                    <a:off x="8441072" y="3705801"/>
                    <a:ext cx="1241857" cy="177350"/>
                  </a:xfrm>
                  <a:prstGeom prst="line">
                    <a:avLst/>
                  </a:prstGeom>
                  <a:ln w="254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Gerader Verbinder 59"/>
                  <p:cNvCxnSpPr/>
                  <p:nvPr/>
                </p:nvCxnSpPr>
                <p:spPr>
                  <a:xfrm>
                    <a:off x="8441072" y="3870818"/>
                    <a:ext cx="0" cy="494860"/>
                  </a:xfrm>
                  <a:prstGeom prst="line">
                    <a:avLst/>
                  </a:prstGeom>
                  <a:ln w="254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70" name="Gruppieren 69"/>
                <p:cNvGrpSpPr/>
                <p:nvPr/>
              </p:nvGrpSpPr>
              <p:grpSpPr>
                <a:xfrm>
                  <a:off x="7464442" y="3285214"/>
                  <a:ext cx="999962" cy="1072457"/>
                  <a:chOff x="7331737" y="1957091"/>
                  <a:chExt cx="999962" cy="1072457"/>
                </a:xfrm>
              </p:grpSpPr>
              <p:cxnSp>
                <p:nvCxnSpPr>
                  <p:cNvPr id="71" name="Gerader Verbinder 70"/>
                  <p:cNvCxnSpPr/>
                  <p:nvPr/>
                </p:nvCxnSpPr>
                <p:spPr>
                  <a:xfrm flipH="1" flipV="1">
                    <a:off x="7331737" y="1957091"/>
                    <a:ext cx="999962" cy="586321"/>
                  </a:xfrm>
                  <a:prstGeom prst="line">
                    <a:avLst/>
                  </a:prstGeom>
                  <a:ln w="25400">
                    <a:solidFill>
                      <a:schemeClr val="accent6">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2" name="Gerader Verbinder 71"/>
                  <p:cNvCxnSpPr/>
                  <p:nvPr/>
                </p:nvCxnSpPr>
                <p:spPr>
                  <a:xfrm>
                    <a:off x="7331737" y="2543412"/>
                    <a:ext cx="978282" cy="486136"/>
                  </a:xfrm>
                  <a:prstGeom prst="line">
                    <a:avLst/>
                  </a:prstGeom>
                  <a:ln w="25400">
                    <a:solidFill>
                      <a:schemeClr val="accent6">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84" name="Gerader Verbinder 83"/>
                <p:cNvCxnSpPr/>
                <p:nvPr/>
              </p:nvCxnSpPr>
              <p:spPr>
                <a:xfrm flipH="1" flipV="1">
                  <a:off x="8685830" y="3119480"/>
                  <a:ext cx="999962" cy="586321"/>
                </a:xfrm>
                <a:prstGeom prst="line">
                  <a:avLst/>
                </a:prstGeom>
                <a:ln w="25400">
                  <a:solidFill>
                    <a:schemeClr val="accent6">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94" name="Gruppieren 93"/>
              <p:cNvGrpSpPr/>
              <p:nvPr/>
            </p:nvGrpSpPr>
            <p:grpSpPr>
              <a:xfrm>
                <a:off x="8234136" y="3219666"/>
                <a:ext cx="2839375" cy="1415115"/>
                <a:chOff x="8234136" y="3219666"/>
                <a:chExt cx="2839375" cy="1415115"/>
              </a:xfrm>
            </p:grpSpPr>
            <p:grpSp>
              <p:nvGrpSpPr>
                <p:cNvPr id="64" name="Gruppieren 63"/>
                <p:cNvGrpSpPr/>
                <p:nvPr/>
              </p:nvGrpSpPr>
              <p:grpSpPr>
                <a:xfrm>
                  <a:off x="8234136" y="3456836"/>
                  <a:ext cx="1048201" cy="1177945"/>
                  <a:chOff x="8489088" y="3399878"/>
                  <a:chExt cx="1048201" cy="1177945"/>
                </a:xfrm>
              </p:grpSpPr>
              <p:cxnSp>
                <p:nvCxnSpPr>
                  <p:cNvPr id="53" name="Gerader Verbinder 52"/>
                  <p:cNvCxnSpPr/>
                  <p:nvPr/>
                </p:nvCxnSpPr>
                <p:spPr>
                  <a:xfrm>
                    <a:off x="8489088" y="3399878"/>
                    <a:ext cx="1048201" cy="683085"/>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Gerader Verbinder 62"/>
                  <p:cNvCxnSpPr/>
                  <p:nvPr/>
                </p:nvCxnSpPr>
                <p:spPr>
                  <a:xfrm>
                    <a:off x="9537289" y="4082963"/>
                    <a:ext cx="0" cy="494860"/>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85" name="Gerader Verbinder 84"/>
                <p:cNvCxnSpPr/>
                <p:nvPr/>
              </p:nvCxnSpPr>
              <p:spPr>
                <a:xfrm flipV="1">
                  <a:off x="8234136" y="3219666"/>
                  <a:ext cx="1791174" cy="260378"/>
                </a:xfrm>
                <a:prstGeom prst="line">
                  <a:avLst/>
                </a:prstGeom>
                <a:ln w="254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 name="Gerader Verbinder 89"/>
                <p:cNvCxnSpPr/>
                <p:nvPr/>
              </p:nvCxnSpPr>
              <p:spPr>
                <a:xfrm flipV="1">
                  <a:off x="9282337" y="3889879"/>
                  <a:ext cx="1791174" cy="260378"/>
                </a:xfrm>
                <a:prstGeom prst="line">
                  <a:avLst/>
                </a:prstGeom>
                <a:ln w="254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1" name="Gerader Verbinder 90"/>
                <p:cNvCxnSpPr/>
                <p:nvPr/>
              </p:nvCxnSpPr>
              <p:spPr>
                <a:xfrm flipV="1">
                  <a:off x="9282337" y="4374403"/>
                  <a:ext cx="1791174" cy="260378"/>
                </a:xfrm>
                <a:prstGeom prst="line">
                  <a:avLst/>
                </a:prstGeom>
                <a:ln w="254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grpSp>
        <p:sp>
          <p:nvSpPr>
            <p:cNvPr id="98" name="Textfeld 97"/>
            <p:cNvSpPr txBox="1"/>
            <p:nvPr/>
          </p:nvSpPr>
          <p:spPr>
            <a:xfrm rot="1933402">
              <a:off x="1143759" y="4458180"/>
              <a:ext cx="777777" cy="276999"/>
            </a:xfrm>
            <a:prstGeom prst="rect">
              <a:avLst/>
            </a:prstGeom>
            <a:noFill/>
          </p:spPr>
          <p:txBody>
            <a:bodyPr wrap="none" rtlCol="0">
              <a:spAutoFit/>
            </a:bodyPr>
            <a:lstStyle/>
            <a:p>
              <a:r>
                <a:rPr lang="en-US" sz="1200" dirty="0" smtClean="0">
                  <a:latin typeface="Work Sans Light" panose="00000400000000000000" pitchFamily="50" charset="0"/>
                </a:rPr>
                <a:t>azimuth</a:t>
              </a:r>
              <a:endParaRPr lang="en-US" sz="1200" dirty="0">
                <a:latin typeface="Work Sans Light" panose="00000400000000000000" pitchFamily="50" charset="0"/>
              </a:endParaRPr>
            </a:p>
          </p:txBody>
        </p:sp>
        <p:sp>
          <p:nvSpPr>
            <p:cNvPr id="99" name="Textfeld 98"/>
            <p:cNvSpPr txBox="1"/>
            <p:nvPr/>
          </p:nvSpPr>
          <p:spPr>
            <a:xfrm rot="21197877">
              <a:off x="2414527" y="4709622"/>
              <a:ext cx="588623" cy="276999"/>
            </a:xfrm>
            <a:prstGeom prst="rect">
              <a:avLst/>
            </a:prstGeom>
            <a:noFill/>
          </p:spPr>
          <p:txBody>
            <a:bodyPr wrap="none" rtlCol="0">
              <a:spAutoFit/>
            </a:bodyPr>
            <a:lstStyle/>
            <a:p>
              <a:r>
                <a:rPr lang="en-US" sz="1200" dirty="0" smtClean="0">
                  <a:latin typeface="Work Sans Light" panose="00000400000000000000" pitchFamily="50" charset="0"/>
                </a:rPr>
                <a:t>range</a:t>
              </a:r>
              <a:endParaRPr lang="en-US" sz="1200" dirty="0">
                <a:latin typeface="Work Sans Light" panose="00000400000000000000" pitchFamily="50" charset="0"/>
              </a:endParaRPr>
            </a:p>
          </p:txBody>
        </p:sp>
        <p:sp>
          <p:nvSpPr>
            <p:cNvPr id="100" name="Textfeld 99"/>
            <p:cNvSpPr txBox="1"/>
            <p:nvPr/>
          </p:nvSpPr>
          <p:spPr>
            <a:xfrm rot="21197877">
              <a:off x="662039" y="3087436"/>
              <a:ext cx="968535" cy="276999"/>
            </a:xfrm>
            <a:prstGeom prst="rect">
              <a:avLst/>
            </a:prstGeom>
            <a:noFill/>
          </p:spPr>
          <p:txBody>
            <a:bodyPr wrap="none" rtlCol="0">
              <a:spAutoFit/>
            </a:bodyPr>
            <a:lstStyle/>
            <a:p>
              <a:r>
                <a:rPr lang="en-US" sz="1200" dirty="0">
                  <a:latin typeface="Work Sans Light" panose="00000400000000000000" pitchFamily="50" charset="0"/>
                </a:rPr>
                <a:t>r</a:t>
              </a:r>
              <a:r>
                <a:rPr lang="en-US" sz="1200" dirty="0" smtClean="0">
                  <a:latin typeface="Work Sans Light" panose="00000400000000000000" pitchFamily="50" charset="0"/>
                </a:rPr>
                <a:t>ange slice</a:t>
              </a:r>
              <a:endParaRPr lang="en-US" sz="1200" dirty="0">
                <a:latin typeface="Work Sans Light" panose="00000400000000000000" pitchFamily="50" charset="0"/>
              </a:endParaRPr>
            </a:p>
          </p:txBody>
        </p:sp>
        <p:sp>
          <p:nvSpPr>
            <p:cNvPr id="101" name="Textfeld 100"/>
            <p:cNvSpPr txBox="1"/>
            <p:nvPr/>
          </p:nvSpPr>
          <p:spPr>
            <a:xfrm rot="1933402">
              <a:off x="3288541" y="3464491"/>
              <a:ext cx="1157689" cy="276999"/>
            </a:xfrm>
            <a:prstGeom prst="rect">
              <a:avLst/>
            </a:prstGeom>
            <a:noFill/>
          </p:spPr>
          <p:txBody>
            <a:bodyPr wrap="none" rtlCol="0">
              <a:spAutoFit/>
            </a:bodyPr>
            <a:lstStyle/>
            <a:p>
              <a:r>
                <a:rPr lang="en-US" sz="1200" dirty="0">
                  <a:latin typeface="Work Sans Light" panose="00000400000000000000" pitchFamily="50" charset="0"/>
                </a:rPr>
                <a:t>a</a:t>
              </a:r>
              <a:r>
                <a:rPr lang="en-US" sz="1200" dirty="0" smtClean="0">
                  <a:latin typeface="Work Sans Light" panose="00000400000000000000" pitchFamily="50" charset="0"/>
                </a:rPr>
                <a:t>zimuth slice</a:t>
              </a:r>
              <a:endParaRPr lang="en-US" sz="1200" dirty="0">
                <a:latin typeface="Work Sans Light" panose="00000400000000000000" pitchFamily="50" charset="0"/>
              </a:endParaRPr>
            </a:p>
          </p:txBody>
        </p:sp>
      </p:grpSp>
      <p:sp>
        <p:nvSpPr>
          <p:cNvPr id="104" name="Textfeld 103"/>
          <p:cNvSpPr txBox="1"/>
          <p:nvPr/>
        </p:nvSpPr>
        <p:spPr>
          <a:xfrm>
            <a:off x="6887179" y="1537707"/>
            <a:ext cx="5304821" cy="2419124"/>
          </a:xfrm>
          <a:prstGeom prst="rect">
            <a:avLst/>
          </a:prstGeom>
          <a:noFill/>
        </p:spPr>
        <p:txBody>
          <a:bodyPr wrap="square" rtlCol="0">
            <a:spAutoFit/>
          </a:bodyPr>
          <a:lstStyle/>
          <a:p>
            <a:pPr>
              <a:lnSpc>
                <a:spcPct val="120000"/>
              </a:lnSpc>
            </a:pPr>
            <a:r>
              <a:rPr lang="en-US" sz="1400" dirty="0" smtClean="0">
                <a:latin typeface="Work Sans" panose="00000500000000000000" pitchFamily="50" charset="0"/>
              </a:rPr>
              <a:t>In order to visualize the result, usually slices of this data cube are plotted.</a:t>
            </a:r>
          </a:p>
          <a:p>
            <a:pPr>
              <a:lnSpc>
                <a:spcPct val="120000"/>
              </a:lnSpc>
            </a:pPr>
            <a:endParaRPr lang="en-US" sz="1400" dirty="0" smtClean="0">
              <a:solidFill>
                <a:schemeClr val="bg2">
                  <a:lumMod val="10000"/>
                </a:schemeClr>
              </a:solidFill>
              <a:latin typeface="Work Sans" panose="00000500000000000000" pitchFamily="50" charset="0"/>
            </a:endParaRPr>
          </a:p>
          <a:p>
            <a:pPr>
              <a:lnSpc>
                <a:spcPct val="120000"/>
              </a:lnSpc>
            </a:pPr>
            <a:r>
              <a:rPr lang="en-US" sz="1200" dirty="0" smtClean="0">
                <a:solidFill>
                  <a:schemeClr val="bg2">
                    <a:lumMod val="10000"/>
                  </a:schemeClr>
                </a:solidFill>
                <a:latin typeface="Work Sans" panose="00000500000000000000" pitchFamily="50" charset="0"/>
              </a:rPr>
              <a:t>	azimuth slice: </a:t>
            </a:r>
            <a:r>
              <a:rPr lang="en-US" sz="1200" dirty="0" smtClean="0">
                <a:solidFill>
                  <a:schemeClr val="bg2">
                    <a:lumMod val="50000"/>
                  </a:schemeClr>
                </a:solidFill>
                <a:latin typeface="Work Sans" panose="00000500000000000000" pitchFamily="50" charset="0"/>
              </a:rPr>
              <a:t>slice parallel to the azimuth dimension </a:t>
            </a:r>
          </a:p>
          <a:p>
            <a:pPr>
              <a:lnSpc>
                <a:spcPct val="120000"/>
              </a:lnSpc>
            </a:pPr>
            <a:r>
              <a:rPr lang="en-US" sz="1200" dirty="0" smtClean="0">
                <a:solidFill>
                  <a:schemeClr val="bg2">
                    <a:lumMod val="10000"/>
                  </a:schemeClr>
                </a:solidFill>
                <a:latin typeface="Work Sans" panose="00000500000000000000" pitchFamily="50" charset="0"/>
              </a:rPr>
              <a:t>	range </a:t>
            </a:r>
            <a:r>
              <a:rPr lang="en-US" sz="1200" dirty="0">
                <a:solidFill>
                  <a:schemeClr val="bg2">
                    <a:lumMod val="10000"/>
                  </a:schemeClr>
                </a:solidFill>
                <a:latin typeface="Work Sans" panose="00000500000000000000" pitchFamily="50" charset="0"/>
              </a:rPr>
              <a:t>slice: </a:t>
            </a:r>
            <a:r>
              <a:rPr lang="en-US" sz="1200" dirty="0">
                <a:solidFill>
                  <a:schemeClr val="bg2">
                    <a:lumMod val="50000"/>
                  </a:schemeClr>
                </a:solidFill>
                <a:latin typeface="Work Sans" panose="00000500000000000000" pitchFamily="50" charset="0"/>
              </a:rPr>
              <a:t>slice parallel to the </a:t>
            </a:r>
            <a:r>
              <a:rPr lang="en-US" sz="1200" dirty="0" smtClean="0">
                <a:solidFill>
                  <a:schemeClr val="bg2">
                    <a:lumMod val="50000"/>
                  </a:schemeClr>
                </a:solidFill>
                <a:latin typeface="Work Sans" panose="00000500000000000000" pitchFamily="50" charset="0"/>
              </a:rPr>
              <a:t>range dimension</a:t>
            </a:r>
          </a:p>
          <a:p>
            <a:pPr>
              <a:lnSpc>
                <a:spcPct val="120000"/>
              </a:lnSpc>
            </a:pPr>
            <a:r>
              <a:rPr lang="en-US" sz="1200" dirty="0" smtClean="0">
                <a:latin typeface="Work Sans" panose="00000500000000000000" pitchFamily="50" charset="0"/>
              </a:rPr>
              <a:t>	horizontal slice: </a:t>
            </a:r>
            <a:r>
              <a:rPr lang="en-US" sz="1200" dirty="0" smtClean="0">
                <a:solidFill>
                  <a:schemeClr val="bg2">
                    <a:lumMod val="50000"/>
                  </a:schemeClr>
                </a:solidFill>
                <a:latin typeface="Work Sans" panose="00000500000000000000" pitchFamily="50" charset="0"/>
              </a:rPr>
              <a:t>slice parallel to the horizontal plane</a:t>
            </a:r>
          </a:p>
          <a:p>
            <a:pPr>
              <a:lnSpc>
                <a:spcPct val="120000"/>
              </a:lnSpc>
            </a:pPr>
            <a:endParaRPr lang="en-US" sz="1200" dirty="0">
              <a:solidFill>
                <a:schemeClr val="bg2">
                  <a:lumMod val="50000"/>
                </a:schemeClr>
              </a:solidFill>
              <a:latin typeface="Work Sans" panose="00000500000000000000" pitchFamily="50" charset="0"/>
            </a:endParaRPr>
          </a:p>
          <a:p>
            <a:pPr>
              <a:lnSpc>
                <a:spcPct val="120000"/>
              </a:lnSpc>
            </a:pPr>
            <a:r>
              <a:rPr lang="en-US" sz="1200" dirty="0" smtClean="0">
                <a:solidFill>
                  <a:schemeClr val="bg2">
                    <a:lumMod val="50000"/>
                  </a:schemeClr>
                </a:solidFill>
                <a:latin typeface="Work Sans" panose="00000500000000000000" pitchFamily="50" charset="0"/>
              </a:rPr>
              <a:t>      </a:t>
            </a:r>
            <a:r>
              <a:rPr lang="en-US" sz="1200" dirty="0" smtClean="0">
                <a:solidFill>
                  <a:schemeClr val="bg2">
                    <a:lumMod val="10000"/>
                  </a:schemeClr>
                </a:solidFill>
                <a:latin typeface="Work Sans" panose="00000500000000000000" pitchFamily="50" charset="0"/>
              </a:rPr>
              <a:t>the color on tomographic slices: </a:t>
            </a:r>
          </a:p>
          <a:p>
            <a:pPr algn="ctr">
              <a:lnSpc>
                <a:spcPct val="120000"/>
              </a:lnSpc>
            </a:pPr>
            <a:r>
              <a:rPr lang="en-US" sz="1200" dirty="0" smtClean="0">
                <a:solidFill>
                  <a:srgbClr val="04048C"/>
                </a:solidFill>
                <a:latin typeface="Work Sans" panose="00000500000000000000" pitchFamily="50" charset="0"/>
              </a:rPr>
              <a:t>dark blue: </a:t>
            </a:r>
            <a:r>
              <a:rPr lang="en-US" sz="1200" dirty="0" smtClean="0">
                <a:solidFill>
                  <a:schemeClr val="bg2">
                    <a:lumMod val="50000"/>
                  </a:schemeClr>
                </a:solidFill>
                <a:latin typeface="Work Sans" panose="00000500000000000000" pitchFamily="50" charset="0"/>
              </a:rPr>
              <a:t>min. power</a:t>
            </a:r>
            <a:r>
              <a:rPr lang="en-US" sz="1200" dirty="0" smtClean="0">
                <a:solidFill>
                  <a:schemeClr val="bg2">
                    <a:lumMod val="10000"/>
                  </a:schemeClr>
                </a:solidFill>
                <a:latin typeface="Work Sans" panose="00000500000000000000" pitchFamily="50" charset="0"/>
              </a:rPr>
              <a:t>, </a:t>
            </a:r>
            <a:r>
              <a:rPr lang="en-US" sz="1200" dirty="0" smtClean="0">
                <a:solidFill>
                  <a:srgbClr val="B00404"/>
                </a:solidFill>
                <a:latin typeface="Work Sans" panose="00000500000000000000" pitchFamily="50" charset="0"/>
              </a:rPr>
              <a:t>dark red: </a:t>
            </a:r>
            <a:r>
              <a:rPr lang="en-US" sz="1200" dirty="0" smtClean="0">
                <a:solidFill>
                  <a:schemeClr val="bg2">
                    <a:lumMod val="50000"/>
                  </a:schemeClr>
                </a:solidFill>
                <a:latin typeface="Work Sans" panose="00000500000000000000" pitchFamily="50" charset="0"/>
              </a:rPr>
              <a:t>max. power (phase center)</a:t>
            </a:r>
          </a:p>
          <a:p>
            <a:pPr>
              <a:lnSpc>
                <a:spcPct val="120000"/>
              </a:lnSpc>
            </a:pPr>
            <a:endParaRPr lang="en-US" sz="1200" dirty="0" smtClean="0">
              <a:solidFill>
                <a:schemeClr val="bg2">
                  <a:lumMod val="50000"/>
                </a:schemeClr>
              </a:solidFill>
              <a:latin typeface="Work Sans" panose="00000500000000000000" pitchFamily="50" charset="0"/>
            </a:endParaRPr>
          </a:p>
        </p:txBody>
      </p:sp>
      <p:sp>
        <p:nvSpPr>
          <p:cNvPr id="4" name="Foliennummernplatzhalter 3"/>
          <p:cNvSpPr>
            <a:spLocks noGrp="1"/>
          </p:cNvSpPr>
          <p:nvPr>
            <p:ph type="sldNum" sz="quarter" idx="12"/>
          </p:nvPr>
        </p:nvSpPr>
        <p:spPr/>
        <p:txBody>
          <a:bodyPr/>
          <a:lstStyle/>
          <a:p>
            <a:fld id="{0E5F5BB8-B058-4CAF-94F1-C60B474C680F}" type="slidenum">
              <a:rPr lang="de-DE" smtClean="0"/>
              <a:pPr/>
              <a:t>10</a:t>
            </a:fld>
            <a:endParaRPr lang="de-DE"/>
          </a:p>
        </p:txBody>
      </p:sp>
      <p:pic>
        <p:nvPicPr>
          <p:cNvPr id="56" name="Grafik 55"/>
          <p:cNvPicPr>
            <a:picLocks noChangeAspect="1"/>
          </p:cNvPicPr>
          <p:nvPr/>
        </p:nvPicPr>
        <p:blipFill rotWithShape="1">
          <a:blip r:embed="rId5" cstate="print">
            <a:extLst>
              <a:ext uri="{28A0092B-C50C-407E-A947-70E740481C1C}">
                <a14:useLocalDpi xmlns:a14="http://schemas.microsoft.com/office/drawing/2010/main" val="0"/>
              </a:ext>
            </a:extLst>
          </a:blip>
          <a:srcRect l="3270" t="9325" r="7964" b="2454"/>
          <a:stretch/>
        </p:blipFill>
        <p:spPr>
          <a:xfrm>
            <a:off x="104346" y="1862689"/>
            <a:ext cx="3059640" cy="2280651"/>
          </a:xfrm>
          <a:prstGeom prst="rect">
            <a:avLst/>
          </a:prstGeom>
        </p:spPr>
      </p:pic>
      <p:pic>
        <p:nvPicPr>
          <p:cNvPr id="58" name="Grafik 57"/>
          <p:cNvPicPr>
            <a:picLocks noChangeAspect="1"/>
          </p:cNvPicPr>
          <p:nvPr/>
        </p:nvPicPr>
        <p:blipFill rotWithShape="1">
          <a:blip r:embed="rId6" cstate="print">
            <a:extLst>
              <a:ext uri="{28A0092B-C50C-407E-A947-70E740481C1C}">
                <a14:useLocalDpi xmlns:a14="http://schemas.microsoft.com/office/drawing/2010/main" val="0"/>
              </a:ext>
            </a:extLst>
          </a:blip>
          <a:srcRect l="3551" t="9379" r="7645" b="2136"/>
          <a:stretch/>
        </p:blipFill>
        <p:spPr>
          <a:xfrm>
            <a:off x="104775" y="3960184"/>
            <a:ext cx="3076576" cy="2299168"/>
          </a:xfrm>
          <a:prstGeom prst="rect">
            <a:avLst/>
          </a:prstGeom>
        </p:spPr>
      </p:pic>
      <p:sp>
        <p:nvSpPr>
          <p:cNvPr id="156" name="Cube 155"/>
          <p:cNvSpPr/>
          <p:nvPr/>
        </p:nvSpPr>
        <p:spPr>
          <a:xfrm flipH="1">
            <a:off x="3479137" y="3231268"/>
            <a:ext cx="2231419" cy="1257657"/>
          </a:xfrm>
          <a:prstGeom prst="cube">
            <a:avLst>
              <a:gd name="adj" fmla="val 21491"/>
            </a:avLst>
          </a:prstGeom>
          <a:solidFill>
            <a:srgbClr val="000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3" descr="F:\TOMOGRAPHY\Processing\1_F-SAR_Tomography__Output__20151013_L_hv\-1-tomo_slices\azimuth\azimuth_slice_pix200.png"/>
          <p:cNvPicPr>
            <a:picLocks noChangeAspect="1" noChangeArrowheads="1"/>
          </p:cNvPicPr>
          <p:nvPr/>
        </p:nvPicPr>
        <p:blipFill rotWithShape="1">
          <a:blip r:embed="rId3">
            <a:extLst>
              <a:ext uri="{28A0092B-C50C-407E-A947-70E740481C1C}">
                <a14:useLocalDpi xmlns:a14="http://schemas.microsoft.com/office/drawing/2010/main" val="0"/>
              </a:ext>
            </a:extLst>
          </a:blip>
          <a:srcRect l="36066" t="30065" r="53027" b="35554"/>
          <a:stretch/>
        </p:blipFill>
        <p:spPr bwMode="auto">
          <a:xfrm flipH="1">
            <a:off x="3749993" y="3507314"/>
            <a:ext cx="1942825" cy="996063"/>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59" name="Gruppieren 58"/>
          <p:cNvGrpSpPr/>
          <p:nvPr/>
        </p:nvGrpSpPr>
        <p:grpSpPr>
          <a:xfrm>
            <a:off x="3717159" y="4496777"/>
            <a:ext cx="1983559" cy="428964"/>
            <a:chOff x="6111931" y="6637332"/>
            <a:chExt cx="1951832" cy="409234"/>
          </a:xfrm>
        </p:grpSpPr>
        <p:sp>
          <p:nvSpPr>
            <p:cNvPr id="75" name="Geschweifte Klammer links 74"/>
            <p:cNvSpPr/>
            <p:nvPr/>
          </p:nvSpPr>
          <p:spPr bwMode="auto">
            <a:xfrm rot="16200000">
              <a:off x="7210215" y="6029612"/>
              <a:ext cx="245827" cy="1461268"/>
            </a:xfrm>
            <a:prstGeom prst="leftBrace">
              <a:avLst>
                <a:gd name="adj1" fmla="val 8333"/>
                <a:gd name="adj2" fmla="val 50662"/>
              </a:avLst>
            </a:prstGeom>
            <a:no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pPr>
              <a:endParaRPr kumimoji="0" lang="en-US" sz="1800" b="0" i="0" u="none" strike="noStrike" cap="none" normalizeH="0" baseline="0" smtClean="0">
                <a:ln>
                  <a:noFill/>
                </a:ln>
                <a:effectLst/>
                <a:latin typeface="Work Sans" panose="00000500000000000000" pitchFamily="50" charset="0"/>
                <a:ea typeface="Lucida Sans Unicode" pitchFamily="34" charset="0"/>
                <a:cs typeface="Lucida Sans Unicode" pitchFamily="34" charset="0"/>
              </a:endParaRPr>
            </a:p>
          </p:txBody>
        </p:sp>
        <p:sp>
          <p:nvSpPr>
            <p:cNvPr id="77" name="Textfeld 76"/>
            <p:cNvSpPr txBox="1"/>
            <p:nvPr/>
          </p:nvSpPr>
          <p:spPr>
            <a:xfrm>
              <a:off x="7071078" y="6811669"/>
              <a:ext cx="552392" cy="234897"/>
            </a:xfrm>
            <a:prstGeom prst="rect">
              <a:avLst/>
            </a:prstGeom>
            <a:noFill/>
            <a:ln>
              <a:noFill/>
            </a:ln>
          </p:spPr>
          <p:txBody>
            <a:bodyPr wrap="none" rtlCol="0">
              <a:spAutoFit/>
            </a:bodyPr>
            <a:lstStyle/>
            <a:p>
              <a:r>
                <a:rPr lang="en-US" sz="1000" dirty="0" smtClean="0">
                  <a:solidFill>
                    <a:schemeClr val="tx1">
                      <a:lumMod val="85000"/>
                      <a:lumOff val="15000"/>
                    </a:schemeClr>
                  </a:solidFill>
                  <a:latin typeface="Work Sans" panose="00000500000000000000" pitchFamily="50" charset="0"/>
                </a:rPr>
                <a:t>forest</a:t>
              </a:r>
              <a:endParaRPr lang="en-US" sz="1000" dirty="0">
                <a:solidFill>
                  <a:schemeClr val="tx1">
                    <a:lumMod val="85000"/>
                    <a:lumOff val="15000"/>
                  </a:schemeClr>
                </a:solidFill>
                <a:latin typeface="Work Sans" panose="00000500000000000000" pitchFamily="50" charset="0"/>
              </a:endParaRPr>
            </a:p>
          </p:txBody>
        </p:sp>
        <p:sp>
          <p:nvSpPr>
            <p:cNvPr id="78" name="Textfeld 77"/>
            <p:cNvSpPr txBox="1"/>
            <p:nvPr/>
          </p:nvSpPr>
          <p:spPr>
            <a:xfrm>
              <a:off x="6111931" y="6808764"/>
              <a:ext cx="617064" cy="234897"/>
            </a:xfrm>
            <a:prstGeom prst="rect">
              <a:avLst/>
            </a:prstGeom>
            <a:noFill/>
            <a:ln>
              <a:noFill/>
            </a:ln>
          </p:spPr>
          <p:txBody>
            <a:bodyPr wrap="none" rtlCol="0">
              <a:spAutoFit/>
            </a:bodyPr>
            <a:lstStyle/>
            <a:p>
              <a:r>
                <a:rPr lang="en-US" sz="1000" dirty="0" smtClean="0">
                  <a:solidFill>
                    <a:schemeClr val="tx1">
                      <a:lumMod val="85000"/>
                      <a:lumOff val="15000"/>
                    </a:schemeClr>
                  </a:solidFill>
                  <a:latin typeface="Work Sans" panose="00000500000000000000" pitchFamily="50" charset="0"/>
                </a:rPr>
                <a:t>ground</a:t>
              </a:r>
              <a:endParaRPr lang="en-US" sz="1000" dirty="0">
                <a:solidFill>
                  <a:schemeClr val="tx1">
                    <a:lumMod val="85000"/>
                    <a:lumOff val="15000"/>
                  </a:schemeClr>
                </a:solidFill>
                <a:latin typeface="Work Sans" panose="00000500000000000000" pitchFamily="50" charset="0"/>
              </a:endParaRPr>
            </a:p>
          </p:txBody>
        </p:sp>
        <p:sp>
          <p:nvSpPr>
            <p:cNvPr id="76" name="Geschweifte Klammer links 75"/>
            <p:cNvSpPr/>
            <p:nvPr/>
          </p:nvSpPr>
          <p:spPr bwMode="auto">
            <a:xfrm rot="16200000">
              <a:off x="6265070" y="6545738"/>
              <a:ext cx="232041" cy="442803"/>
            </a:xfrm>
            <a:prstGeom prst="leftBrace">
              <a:avLst/>
            </a:prstGeom>
            <a:no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pPr>
              <a:endParaRPr kumimoji="0" lang="en-US" sz="1800" b="0" i="0" u="none" strike="noStrike" cap="none" normalizeH="0" baseline="0" smtClean="0">
                <a:ln>
                  <a:noFill/>
                </a:ln>
                <a:effectLst/>
                <a:latin typeface="Work Sans" panose="00000500000000000000" pitchFamily="50" charset="0"/>
                <a:ea typeface="Lucida Sans Unicode" pitchFamily="34" charset="0"/>
                <a:cs typeface="Lucida Sans Unicode" pitchFamily="34" charset="0"/>
              </a:endParaRPr>
            </a:p>
          </p:txBody>
        </p:sp>
      </p:grpSp>
      <p:sp>
        <p:nvSpPr>
          <p:cNvPr id="66" name="Rechteck 65"/>
          <p:cNvSpPr/>
          <p:nvPr/>
        </p:nvSpPr>
        <p:spPr bwMode="auto">
          <a:xfrm>
            <a:off x="4717044" y="3507313"/>
            <a:ext cx="158400" cy="981614"/>
          </a:xfrm>
          <a:prstGeom prst="rect">
            <a:avLst/>
          </a:prstGeom>
          <a:no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pPr>
            <a:endParaRPr kumimoji="0" lang="en-US" sz="1800" b="0" i="0" u="none" strike="noStrike" cap="none" normalizeH="0" baseline="0" smtClean="0">
              <a:ln>
                <a:noFill/>
              </a:ln>
              <a:effectLst/>
              <a:latin typeface="Arial" charset="0"/>
              <a:ea typeface="Lucida Sans Unicode" pitchFamily="34" charset="0"/>
              <a:cs typeface="Lucida Sans Unicode" pitchFamily="34" charset="0"/>
            </a:endParaRPr>
          </a:p>
        </p:txBody>
      </p:sp>
      <p:sp>
        <p:nvSpPr>
          <p:cNvPr id="67" name="Rechteck 66"/>
          <p:cNvSpPr/>
          <p:nvPr/>
        </p:nvSpPr>
        <p:spPr bwMode="auto">
          <a:xfrm>
            <a:off x="3945253" y="3499466"/>
            <a:ext cx="158400" cy="1003912"/>
          </a:xfrm>
          <a:prstGeom prst="rect">
            <a:avLst/>
          </a:prstGeom>
          <a:no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pPr>
            <a:endParaRPr kumimoji="0" lang="en-US" sz="1800" b="0" i="0" u="none" strike="noStrike" cap="none" normalizeH="0" baseline="0" smtClean="0">
              <a:ln>
                <a:noFill/>
              </a:ln>
              <a:effectLst/>
              <a:latin typeface="Arial" charset="0"/>
              <a:ea typeface="Lucida Sans Unicode" pitchFamily="34" charset="0"/>
              <a:cs typeface="Lucida Sans Unicode" pitchFamily="34" charset="0"/>
            </a:endParaRPr>
          </a:p>
        </p:txBody>
      </p:sp>
      <p:cxnSp>
        <p:nvCxnSpPr>
          <p:cNvPr id="73" name="Gekrümmte Verbindung 21"/>
          <p:cNvCxnSpPr>
            <a:endCxn id="66" idx="2"/>
          </p:cNvCxnSpPr>
          <p:nvPr/>
        </p:nvCxnSpPr>
        <p:spPr bwMode="auto">
          <a:xfrm flipV="1">
            <a:off x="3130870" y="4488928"/>
            <a:ext cx="1665374" cy="845586"/>
          </a:xfrm>
          <a:prstGeom prst="curvedConnector2">
            <a:avLst/>
          </a:prstGeom>
          <a:solidFill>
            <a:srgbClr val="00B8FF"/>
          </a:solidFill>
          <a:ln w="9525" cap="flat" cmpd="sng" algn="ctr">
            <a:solidFill>
              <a:schemeClr val="bg2">
                <a:lumMod val="25000"/>
              </a:schemeClr>
            </a:solidFill>
            <a:prstDash val="solid"/>
            <a:round/>
            <a:headEnd type="none" w="med" len="med"/>
            <a:tailEnd type="triangle"/>
          </a:ln>
          <a:effectLst/>
        </p:spPr>
      </p:cxnSp>
      <p:grpSp>
        <p:nvGrpSpPr>
          <p:cNvPr id="35" name="Gruppieren 34"/>
          <p:cNvGrpSpPr/>
          <p:nvPr/>
        </p:nvGrpSpPr>
        <p:grpSpPr>
          <a:xfrm>
            <a:off x="4587909" y="3396885"/>
            <a:ext cx="297605" cy="114278"/>
            <a:chOff x="2948262" y="4607619"/>
            <a:chExt cx="297605" cy="114278"/>
          </a:xfrm>
        </p:grpSpPr>
        <p:cxnSp>
          <p:nvCxnSpPr>
            <p:cNvPr id="24" name="Gerader Verbinder 23"/>
            <p:cNvCxnSpPr/>
            <p:nvPr/>
          </p:nvCxnSpPr>
          <p:spPr>
            <a:xfrm flipH="1" flipV="1">
              <a:off x="2958093" y="4607619"/>
              <a:ext cx="118745" cy="10650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Gerader Verbinder 79"/>
            <p:cNvCxnSpPr/>
            <p:nvPr/>
          </p:nvCxnSpPr>
          <p:spPr>
            <a:xfrm flipH="1" flipV="1">
              <a:off x="3127122" y="4615396"/>
              <a:ext cx="118745" cy="10650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Gerader Verbinder 80"/>
            <p:cNvCxnSpPr/>
            <p:nvPr/>
          </p:nvCxnSpPr>
          <p:spPr>
            <a:xfrm flipH="1">
              <a:off x="2948262" y="4615165"/>
              <a:ext cx="18344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87" name="Gerader Verbinder 86"/>
          <p:cNvCxnSpPr/>
          <p:nvPr/>
        </p:nvCxnSpPr>
        <p:spPr>
          <a:xfrm flipV="1">
            <a:off x="4597740" y="3404431"/>
            <a:ext cx="1" cy="10288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93" name="Gruppieren 92"/>
          <p:cNvGrpSpPr/>
          <p:nvPr/>
        </p:nvGrpSpPr>
        <p:grpSpPr>
          <a:xfrm>
            <a:off x="3820424" y="3390947"/>
            <a:ext cx="297605" cy="114278"/>
            <a:chOff x="2948262" y="4607619"/>
            <a:chExt cx="297605" cy="114278"/>
          </a:xfrm>
        </p:grpSpPr>
        <p:cxnSp>
          <p:nvCxnSpPr>
            <p:cNvPr id="105" name="Gerader Verbinder 104"/>
            <p:cNvCxnSpPr/>
            <p:nvPr/>
          </p:nvCxnSpPr>
          <p:spPr>
            <a:xfrm flipH="1" flipV="1">
              <a:off x="2958093" y="4607619"/>
              <a:ext cx="118745" cy="10650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flipH="1" flipV="1">
              <a:off x="3127122" y="4615396"/>
              <a:ext cx="118745" cy="10650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a:xfrm flipH="1">
              <a:off x="2948262" y="4615165"/>
              <a:ext cx="18344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6" name="Gerader Verbinder 95"/>
          <p:cNvCxnSpPr/>
          <p:nvPr/>
        </p:nvCxnSpPr>
        <p:spPr>
          <a:xfrm flipV="1">
            <a:off x="3830255" y="3398493"/>
            <a:ext cx="1" cy="10288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Textfeld 107"/>
          <p:cNvSpPr txBox="1"/>
          <p:nvPr/>
        </p:nvSpPr>
        <p:spPr>
          <a:xfrm>
            <a:off x="4003728" y="2938604"/>
            <a:ext cx="1306768" cy="276999"/>
          </a:xfrm>
          <a:prstGeom prst="rect">
            <a:avLst/>
          </a:prstGeom>
          <a:noFill/>
        </p:spPr>
        <p:txBody>
          <a:bodyPr wrap="none" rtlCol="0">
            <a:spAutoFit/>
          </a:bodyPr>
          <a:lstStyle/>
          <a:p>
            <a:r>
              <a:rPr lang="en-US" sz="1200" dirty="0" err="1" smtClean="0">
                <a:latin typeface="Work Sans Light" panose="00000400000000000000" pitchFamily="50" charset="0"/>
              </a:rPr>
              <a:t>TomoSAR</a:t>
            </a:r>
            <a:r>
              <a:rPr lang="en-US" sz="1200" dirty="0" smtClean="0">
                <a:latin typeface="Work Sans Light" panose="00000400000000000000" pitchFamily="50" charset="0"/>
              </a:rPr>
              <a:t> cube</a:t>
            </a:r>
            <a:endParaRPr lang="en-US" sz="1200" dirty="0">
              <a:latin typeface="Work Sans Light" panose="00000400000000000000" pitchFamily="50" charset="0"/>
            </a:endParaRPr>
          </a:p>
        </p:txBody>
      </p:sp>
      <p:sp>
        <p:nvSpPr>
          <p:cNvPr id="103" name="Textfeld 102"/>
          <p:cNvSpPr txBox="1"/>
          <p:nvPr/>
        </p:nvSpPr>
        <p:spPr>
          <a:xfrm>
            <a:off x="305438" y="858990"/>
            <a:ext cx="6314438" cy="609398"/>
          </a:xfrm>
          <a:prstGeom prst="rect">
            <a:avLst/>
          </a:prstGeom>
          <a:noFill/>
        </p:spPr>
        <p:txBody>
          <a:bodyPr wrap="square" rtlCol="0">
            <a:spAutoFit/>
          </a:bodyPr>
          <a:lstStyle/>
          <a:p>
            <a:pPr algn="just">
              <a:lnSpc>
                <a:spcPct val="120000"/>
              </a:lnSpc>
            </a:pPr>
            <a:r>
              <a:rPr lang="en-US" sz="1400" dirty="0" smtClean="0">
                <a:latin typeface="Work Sans" panose="00000500000000000000" pitchFamily="50" charset="0"/>
              </a:rPr>
              <a:t>The reflectivity profiles of every pixel </a:t>
            </a:r>
            <a:r>
              <a:rPr lang="en-US" sz="1400" dirty="0" smtClean="0">
                <a:latin typeface="Work Sans" panose="00000500000000000000" pitchFamily="50" charset="0"/>
              </a:rPr>
              <a:t>form </a:t>
            </a:r>
            <a:r>
              <a:rPr lang="en-US" sz="1400" dirty="0" smtClean="0">
                <a:latin typeface="Work Sans" panose="00000500000000000000" pitchFamily="50" charset="0"/>
              </a:rPr>
              <a:t>a </a:t>
            </a:r>
            <a:r>
              <a:rPr lang="en-US" sz="1400" dirty="0" err="1">
                <a:latin typeface="Work Sans" panose="00000500000000000000" pitchFamily="50" charset="0"/>
              </a:rPr>
              <a:t>T</a:t>
            </a:r>
            <a:r>
              <a:rPr lang="en-US" sz="1400" dirty="0" err="1" smtClean="0">
                <a:latin typeface="Work Sans" panose="00000500000000000000" pitchFamily="50" charset="0"/>
              </a:rPr>
              <a:t>omoSAR</a:t>
            </a:r>
            <a:r>
              <a:rPr lang="en-US" sz="1400" dirty="0" smtClean="0">
                <a:latin typeface="Work Sans" panose="00000500000000000000" pitchFamily="50" charset="0"/>
              </a:rPr>
              <a:t> cube, whose voxels are defined by the resolution in azimuth, slant &amp; cross-range.</a:t>
            </a:r>
            <a:endParaRPr lang="en-US" sz="1400" dirty="0">
              <a:latin typeface="Work Sans" panose="00000500000000000000" pitchFamily="50" charset="0"/>
            </a:endParaRPr>
          </a:p>
        </p:txBody>
      </p:sp>
      <p:sp>
        <p:nvSpPr>
          <p:cNvPr id="89" name="Rechteck 88"/>
          <p:cNvSpPr/>
          <p:nvPr/>
        </p:nvSpPr>
        <p:spPr>
          <a:xfrm>
            <a:off x="3454235" y="5716274"/>
            <a:ext cx="2450794" cy="535531"/>
          </a:xfrm>
          <a:prstGeom prst="rect">
            <a:avLst/>
          </a:prstGeom>
        </p:spPr>
        <p:txBody>
          <a:bodyPr wrap="square">
            <a:spAutoFit/>
          </a:bodyPr>
          <a:lstStyle/>
          <a:p>
            <a:pPr>
              <a:lnSpc>
                <a:spcPct val="120000"/>
              </a:lnSpc>
            </a:pPr>
            <a:r>
              <a:rPr lang="en-US" sz="1200" dirty="0">
                <a:solidFill>
                  <a:srgbClr val="A29C9C"/>
                </a:solidFill>
                <a:latin typeface="Work Sans" panose="00000500000000000000" pitchFamily="50" charset="0"/>
              </a:rPr>
              <a:t>(The slices and the profiles </a:t>
            </a:r>
            <a:endParaRPr lang="en-US" sz="1200" dirty="0" smtClean="0">
              <a:solidFill>
                <a:srgbClr val="A29C9C"/>
              </a:solidFill>
              <a:latin typeface="Work Sans" panose="00000500000000000000" pitchFamily="50" charset="0"/>
            </a:endParaRPr>
          </a:p>
          <a:p>
            <a:pPr>
              <a:lnSpc>
                <a:spcPct val="120000"/>
              </a:lnSpc>
            </a:pPr>
            <a:r>
              <a:rPr lang="en-US" sz="1200" dirty="0" smtClean="0">
                <a:solidFill>
                  <a:srgbClr val="A29C9C"/>
                </a:solidFill>
                <a:latin typeface="Work Sans" panose="00000500000000000000" pitchFamily="50" charset="0"/>
              </a:rPr>
              <a:t>are </a:t>
            </a:r>
            <a:r>
              <a:rPr lang="en-US" sz="1200" dirty="0">
                <a:solidFill>
                  <a:srgbClr val="A29C9C"/>
                </a:solidFill>
                <a:latin typeface="Work Sans" panose="00000500000000000000" pitchFamily="50" charset="0"/>
              </a:rPr>
              <a:t>normalized for each pixel)</a:t>
            </a:r>
          </a:p>
        </p:txBody>
      </p:sp>
      <p:sp>
        <p:nvSpPr>
          <p:cNvPr id="124" name="Textfeld 123"/>
          <p:cNvSpPr txBox="1"/>
          <p:nvPr/>
        </p:nvSpPr>
        <p:spPr>
          <a:xfrm>
            <a:off x="963902" y="1626431"/>
            <a:ext cx="1548822" cy="276999"/>
          </a:xfrm>
          <a:prstGeom prst="rect">
            <a:avLst/>
          </a:prstGeom>
          <a:noFill/>
        </p:spPr>
        <p:txBody>
          <a:bodyPr wrap="none" rtlCol="0">
            <a:spAutoFit/>
          </a:bodyPr>
          <a:lstStyle/>
          <a:p>
            <a:r>
              <a:rPr lang="en-US" sz="1200" dirty="0" smtClean="0">
                <a:latin typeface="Work Sans Light" panose="00000400000000000000" pitchFamily="50" charset="0"/>
              </a:rPr>
              <a:t>reflectivity profiles</a:t>
            </a:r>
            <a:endParaRPr lang="en-US" sz="1200" dirty="0">
              <a:latin typeface="Work Sans Light" panose="00000400000000000000" pitchFamily="50" charset="0"/>
            </a:endParaRPr>
          </a:p>
        </p:txBody>
      </p:sp>
      <p:cxnSp>
        <p:nvCxnSpPr>
          <p:cNvPr id="62" name="Gekrümmte Verbindung 16"/>
          <p:cNvCxnSpPr>
            <a:endCxn id="67" idx="0"/>
          </p:cNvCxnSpPr>
          <p:nvPr/>
        </p:nvCxnSpPr>
        <p:spPr bwMode="auto">
          <a:xfrm>
            <a:off x="3191979" y="2723384"/>
            <a:ext cx="832474" cy="776082"/>
          </a:xfrm>
          <a:prstGeom prst="curvedConnector2">
            <a:avLst/>
          </a:prstGeom>
          <a:solidFill>
            <a:srgbClr val="00B8FF"/>
          </a:solidFill>
          <a:ln w="9525" cap="flat" cmpd="sng" algn="ctr">
            <a:solidFill>
              <a:schemeClr val="bg2">
                <a:lumMod val="25000"/>
              </a:schemeClr>
            </a:solidFill>
            <a:prstDash val="solid"/>
            <a:round/>
            <a:headEnd type="none" w="med" len="med"/>
            <a:tailEnd type="triangle"/>
          </a:ln>
          <a:effectLst/>
        </p:spPr>
      </p:cxnSp>
    </p:spTree>
    <p:extLst>
      <p:ext uri="{BB962C8B-B14F-4D97-AF65-F5344CB8AC3E}">
        <p14:creationId xmlns:p14="http://schemas.microsoft.com/office/powerpoint/2010/main" val="2443045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SAR Tomography aspects: tomographic aperture</a:t>
            </a:r>
            <a:r>
              <a:rPr lang="en-US" dirty="0"/>
              <a:t> </a:t>
            </a:r>
            <a:r>
              <a:rPr lang="en-US" dirty="0" smtClean="0"/>
              <a:t>&amp; coordinate system</a:t>
            </a:r>
            <a:endParaRPr lang="en-US" dirty="0"/>
          </a:p>
        </p:txBody>
      </p:sp>
      <p:sp>
        <p:nvSpPr>
          <p:cNvPr id="41" name="Textfeld 295"/>
          <p:cNvSpPr txBox="1"/>
          <p:nvPr/>
        </p:nvSpPr>
        <p:spPr>
          <a:xfrm>
            <a:off x="4418438" y="2607334"/>
            <a:ext cx="7551897" cy="1785104"/>
          </a:xfrm>
          <a:prstGeom prst="rect">
            <a:avLst/>
          </a:prstGeom>
          <a:noFill/>
        </p:spPr>
        <p:txBody>
          <a:bodyPr wrap="square" rtlCol="0">
            <a:spAutoFit/>
          </a:bodyPr>
          <a:lstStyle/>
          <a:p>
            <a:pPr>
              <a:lnSpc>
                <a:spcPct val="150000"/>
              </a:lnSpc>
              <a:spcBef>
                <a:spcPts val="600"/>
              </a:spcBef>
              <a:spcAft>
                <a:spcPts val="1800"/>
              </a:spcAft>
            </a:pPr>
            <a:r>
              <a:rPr lang="en-US" sz="1400" b="1" dirty="0" err="1">
                <a:solidFill>
                  <a:schemeClr val="accent4">
                    <a:lumMod val="50000"/>
                  </a:schemeClr>
                </a:solidFill>
                <a:latin typeface="Work Sans" panose="00000500000000000000" pitchFamily="50" charset="0"/>
              </a:rPr>
              <a:t>TomoSAR</a:t>
            </a:r>
            <a:r>
              <a:rPr lang="en-US" sz="1400" b="1" dirty="0">
                <a:solidFill>
                  <a:schemeClr val="accent4">
                    <a:lumMod val="50000"/>
                  </a:schemeClr>
                </a:solidFill>
                <a:latin typeface="Work Sans" panose="00000500000000000000" pitchFamily="50" charset="0"/>
              </a:rPr>
              <a:t> coordinate </a:t>
            </a:r>
            <a:r>
              <a:rPr lang="en-US" sz="1400" b="1" dirty="0" smtClean="0">
                <a:solidFill>
                  <a:schemeClr val="accent4">
                    <a:lumMod val="50000"/>
                  </a:schemeClr>
                </a:solidFill>
                <a:latin typeface="Work Sans" panose="00000500000000000000" pitchFamily="50" charset="0"/>
              </a:rPr>
              <a:t>system </a:t>
            </a:r>
            <a:r>
              <a:rPr lang="en-US" sz="1400" dirty="0" smtClean="0">
                <a:solidFill>
                  <a:schemeClr val="accent4">
                    <a:lumMod val="50000"/>
                  </a:schemeClr>
                </a:solidFill>
                <a:latin typeface="Work Sans" panose="00000500000000000000" pitchFamily="50" charset="0"/>
              </a:rPr>
              <a:t>: </a:t>
            </a:r>
          </a:p>
          <a:p>
            <a:pPr>
              <a:lnSpc>
                <a:spcPct val="150000"/>
              </a:lnSpc>
              <a:spcBef>
                <a:spcPts val="600"/>
              </a:spcBef>
              <a:spcAft>
                <a:spcPts val="1800"/>
              </a:spcAft>
            </a:pPr>
            <a:r>
              <a:rPr lang="en-US" sz="1600" dirty="0" smtClean="0">
                <a:solidFill>
                  <a:schemeClr val="tx1">
                    <a:lumMod val="75000"/>
                    <a:lumOff val="25000"/>
                  </a:schemeClr>
                </a:solidFill>
                <a:latin typeface="Work Sans" panose="00000500000000000000" pitchFamily="50" charset="0"/>
              </a:rPr>
              <a:t>		</a:t>
            </a:r>
            <a:r>
              <a:rPr lang="en-US" sz="1400" dirty="0" smtClean="0">
                <a:solidFill>
                  <a:schemeClr val="tx1">
                    <a:lumMod val="75000"/>
                    <a:lumOff val="25000"/>
                  </a:schemeClr>
                </a:solidFill>
                <a:latin typeface="Work Sans" panose="00000500000000000000" pitchFamily="50" charset="0"/>
              </a:rPr>
              <a:t>azimuth: </a:t>
            </a:r>
            <a:r>
              <a:rPr lang="en-US" sz="1400" dirty="0" smtClean="0">
                <a:solidFill>
                  <a:schemeClr val="tx1">
                    <a:lumMod val="50000"/>
                    <a:lumOff val="50000"/>
                  </a:schemeClr>
                </a:solidFill>
                <a:latin typeface="Work Sans" panose="00000500000000000000" pitchFamily="50" charset="0"/>
              </a:rPr>
              <a:t>flight </a:t>
            </a:r>
            <a:r>
              <a:rPr lang="en-US" sz="1400" dirty="0">
                <a:solidFill>
                  <a:schemeClr val="tx1">
                    <a:lumMod val="50000"/>
                    <a:lumOff val="50000"/>
                  </a:schemeClr>
                </a:solidFill>
                <a:latin typeface="Work Sans" panose="00000500000000000000" pitchFamily="50" charset="0"/>
              </a:rPr>
              <a:t>direction </a:t>
            </a:r>
            <a:r>
              <a:rPr lang="en-US" sz="1400" dirty="0" smtClean="0">
                <a:solidFill>
                  <a:schemeClr val="tx1">
                    <a:lumMod val="50000"/>
                    <a:lumOff val="50000"/>
                  </a:schemeClr>
                </a:solidFill>
                <a:latin typeface="Work Sans" panose="00000500000000000000" pitchFamily="50" charset="0"/>
              </a:rPr>
              <a:t>(</a:t>
            </a:r>
            <a:r>
              <a:rPr lang="en-US" sz="1400" dirty="0">
                <a:solidFill>
                  <a:schemeClr val="tx1">
                    <a:lumMod val="50000"/>
                    <a:lumOff val="50000"/>
                  </a:schemeClr>
                </a:solidFill>
                <a:latin typeface="Work Sans" panose="00000500000000000000" pitchFamily="50" charset="0"/>
              </a:rPr>
              <a:t>orthogonal </a:t>
            </a:r>
            <a:r>
              <a:rPr lang="en-US" sz="1400" dirty="0" smtClean="0">
                <a:solidFill>
                  <a:schemeClr val="tx1">
                    <a:lumMod val="50000"/>
                    <a:lumOff val="50000"/>
                  </a:schemeClr>
                </a:solidFill>
                <a:latin typeface="Work Sans" panose="00000500000000000000" pitchFamily="50" charset="0"/>
              </a:rPr>
              <a:t>to the page)</a:t>
            </a:r>
            <a:r>
              <a:rPr lang="en-US" sz="1400" dirty="0" smtClean="0">
                <a:solidFill>
                  <a:schemeClr val="tx1">
                    <a:lumMod val="75000"/>
                    <a:lumOff val="25000"/>
                  </a:schemeClr>
                </a:solidFill>
                <a:latin typeface="Work Sans" panose="00000500000000000000" pitchFamily="50" charset="0"/>
              </a:rPr>
              <a:t>				slant range: </a:t>
            </a:r>
            <a:r>
              <a:rPr lang="en-US" sz="1400" dirty="0" smtClean="0">
                <a:solidFill>
                  <a:schemeClr val="tx1">
                    <a:lumMod val="50000"/>
                    <a:lumOff val="50000"/>
                  </a:schemeClr>
                </a:solidFill>
                <a:latin typeface="Work Sans" panose="00000500000000000000" pitchFamily="50" charset="0"/>
              </a:rPr>
              <a:t>radar’s line of sight (with a look angle from nadir)			</a:t>
            </a:r>
            <a:r>
              <a:rPr lang="en-US" sz="1400" dirty="0" smtClean="0">
                <a:solidFill>
                  <a:schemeClr val="tx1">
                    <a:lumMod val="75000"/>
                    <a:lumOff val="25000"/>
                  </a:schemeClr>
                </a:solidFill>
                <a:latin typeface="Work Sans" panose="00000500000000000000" pitchFamily="50" charset="0"/>
              </a:rPr>
              <a:t>cross range:  </a:t>
            </a:r>
            <a:r>
              <a:rPr lang="en-US" sz="1400" dirty="0" smtClean="0">
                <a:solidFill>
                  <a:schemeClr val="tx1">
                    <a:lumMod val="50000"/>
                    <a:lumOff val="50000"/>
                  </a:schemeClr>
                </a:solidFill>
                <a:latin typeface="Work Sans" panose="00000500000000000000" pitchFamily="50" charset="0"/>
              </a:rPr>
              <a:t>direction that is orthogonal to the slant range </a:t>
            </a:r>
            <a:endParaRPr lang="en-US" sz="1400" dirty="0">
              <a:solidFill>
                <a:schemeClr val="tx1">
                  <a:lumMod val="50000"/>
                  <a:lumOff val="50000"/>
                </a:schemeClr>
              </a:solidFill>
              <a:latin typeface="Work Sans" panose="00000500000000000000" pitchFamily="50" charset="0"/>
            </a:endParaRPr>
          </a:p>
        </p:txBody>
      </p:sp>
      <mc:AlternateContent xmlns:mc="http://schemas.openxmlformats.org/markup-compatibility/2006" xmlns:a14="http://schemas.microsoft.com/office/drawing/2010/main">
        <mc:Choice Requires="a14">
          <p:sp>
            <p:nvSpPr>
              <p:cNvPr id="42" name="Textfeld 295"/>
              <p:cNvSpPr txBox="1"/>
              <p:nvPr/>
            </p:nvSpPr>
            <p:spPr>
              <a:xfrm>
                <a:off x="4418438" y="1732670"/>
                <a:ext cx="7551897" cy="307777"/>
              </a:xfrm>
              <a:prstGeom prst="rect">
                <a:avLst/>
              </a:prstGeom>
              <a:noFill/>
            </p:spPr>
            <p:txBody>
              <a:bodyPr wrap="square" rtlCol="0">
                <a:spAutoFit/>
              </a:bodyPr>
              <a:lstStyle/>
              <a:p>
                <a:pPr>
                  <a:spcBef>
                    <a:spcPts val="600"/>
                  </a:spcBef>
                </a:pPr>
                <a:r>
                  <a:rPr lang="en-US" sz="1400" b="1" dirty="0" smtClean="0">
                    <a:solidFill>
                      <a:schemeClr val="accent4">
                        <a:lumMod val="50000"/>
                      </a:schemeClr>
                    </a:solidFill>
                    <a:latin typeface="Work Sans" panose="00000500000000000000" pitchFamily="50" charset="0"/>
                  </a:rPr>
                  <a:t>Tomographic aperture (</a:t>
                </a:r>
                <a14:m>
                  <m:oMath xmlns:m="http://schemas.openxmlformats.org/officeDocument/2006/math">
                    <m:r>
                      <a:rPr lang="de-DE" sz="1400" b="1" i="0" smtClean="0">
                        <a:solidFill>
                          <a:schemeClr val="accent4">
                            <a:lumMod val="50000"/>
                          </a:schemeClr>
                        </a:solidFill>
                        <a:latin typeface="Cambria Math" panose="02040503050406030204" pitchFamily="18" charset="0"/>
                        <a:cs typeface="Arial" panose="020B0604020202020204" pitchFamily="34" charset="0"/>
                      </a:rPr>
                      <m:t> </m:t>
                    </m:r>
                    <m:r>
                      <a:rPr lang="en-US" sz="1400" b="1" i="1">
                        <a:solidFill>
                          <a:schemeClr val="accent4">
                            <a:lumMod val="50000"/>
                          </a:schemeClr>
                        </a:solidFill>
                        <a:latin typeface="Cambria Math"/>
                        <a:cs typeface="Arial" panose="020B0604020202020204" pitchFamily="34" charset="0"/>
                      </a:rPr>
                      <m:t>𝑨</m:t>
                    </m:r>
                    <m:r>
                      <a:rPr lang="de-DE" sz="1400" b="1" i="1" baseline="-25000">
                        <a:solidFill>
                          <a:schemeClr val="accent4">
                            <a:lumMod val="50000"/>
                          </a:schemeClr>
                        </a:solidFill>
                        <a:latin typeface="Cambria Math"/>
                        <a:cs typeface="Arial" panose="020B0604020202020204" pitchFamily="34" charset="0"/>
                      </a:rPr>
                      <m:t>𝒄𝒓</m:t>
                    </m:r>
                  </m:oMath>
                </a14:m>
                <a:r>
                  <a:rPr lang="en-US" sz="1400" b="1" dirty="0" smtClean="0">
                    <a:solidFill>
                      <a:schemeClr val="accent4">
                        <a:lumMod val="50000"/>
                      </a:schemeClr>
                    </a:solidFill>
                    <a:latin typeface="Work Sans" panose="00000500000000000000" pitchFamily="50" charset="0"/>
                  </a:rPr>
                  <a:t>) </a:t>
                </a:r>
                <a:r>
                  <a:rPr lang="en-US" sz="1400" dirty="0" smtClean="0">
                    <a:solidFill>
                      <a:schemeClr val="accent4">
                        <a:lumMod val="50000"/>
                      </a:schemeClr>
                    </a:solidFill>
                    <a:latin typeface="Work Sans" panose="00000500000000000000" pitchFamily="50" charset="0"/>
                  </a:rPr>
                  <a:t>: </a:t>
                </a:r>
                <a:r>
                  <a:rPr lang="en-US" sz="1400" dirty="0" smtClean="0">
                    <a:solidFill>
                      <a:schemeClr val="tx1">
                        <a:lumMod val="65000"/>
                        <a:lumOff val="35000"/>
                      </a:schemeClr>
                    </a:solidFill>
                    <a:latin typeface="Work Sans" panose="00000500000000000000" pitchFamily="50" charset="0"/>
                  </a:rPr>
                  <a:t>the maximum distance between the SAR acquisitions</a:t>
                </a:r>
              </a:p>
            </p:txBody>
          </p:sp>
        </mc:Choice>
        <mc:Fallback xmlns="">
          <p:sp>
            <p:nvSpPr>
              <p:cNvPr id="42" name="Textfeld 295"/>
              <p:cNvSpPr txBox="1">
                <a:spLocks noRot="1" noChangeAspect="1" noMove="1" noResize="1" noEditPoints="1" noAdjustHandles="1" noChangeArrowheads="1" noChangeShapeType="1" noTextEdit="1"/>
              </p:cNvSpPr>
              <p:nvPr/>
            </p:nvSpPr>
            <p:spPr>
              <a:xfrm>
                <a:off x="4418438" y="1732670"/>
                <a:ext cx="7551897" cy="307777"/>
              </a:xfrm>
              <a:prstGeom prst="rect">
                <a:avLst/>
              </a:prstGeom>
              <a:blipFill>
                <a:blip r:embed="rId3"/>
                <a:stretch>
                  <a:fillRect l="-242" t="-3922" b="-19608"/>
                </a:stretch>
              </a:blipFill>
            </p:spPr>
            <p:txBody>
              <a:bodyPr/>
              <a:lstStyle/>
              <a:p>
                <a:r>
                  <a:rPr lang="de-DE">
                    <a:noFill/>
                  </a:rPr>
                  <a:t> </a:t>
                </a:r>
              </a:p>
            </p:txBody>
          </p:sp>
        </mc:Fallback>
      </mc:AlternateContent>
      <p:grpSp>
        <p:nvGrpSpPr>
          <p:cNvPr id="61" name="Gruppieren 69"/>
          <p:cNvGrpSpPr/>
          <p:nvPr/>
        </p:nvGrpSpPr>
        <p:grpSpPr>
          <a:xfrm rot="760762">
            <a:off x="4567992" y="2857974"/>
            <a:ext cx="1698333" cy="1731835"/>
            <a:chOff x="2824517" y="2147223"/>
            <a:chExt cx="1698333" cy="1731835"/>
          </a:xfrm>
        </p:grpSpPr>
        <p:sp>
          <p:nvSpPr>
            <p:cNvPr id="62" name="Textfeld 70"/>
            <p:cNvSpPr txBox="1"/>
            <p:nvPr/>
          </p:nvSpPr>
          <p:spPr>
            <a:xfrm rot="2067152">
              <a:off x="3414853" y="3602059"/>
              <a:ext cx="1107997" cy="276999"/>
            </a:xfrm>
            <a:prstGeom prst="rect">
              <a:avLst/>
            </a:prstGeom>
            <a:noFill/>
          </p:spPr>
          <p:txBody>
            <a:bodyPr wrap="none" rtlCol="0">
              <a:spAutoFit/>
            </a:bodyPr>
            <a:lstStyle/>
            <a:p>
              <a:pPr algn="ctr"/>
              <a:r>
                <a:rPr lang="en-US" sz="1200" dirty="0">
                  <a:latin typeface="Work Sans" panose="00000500000000000000" pitchFamily="50" charset="0"/>
                  <a:cs typeface="Arial" panose="020B0604020202020204" pitchFamily="34" charset="0"/>
                </a:rPr>
                <a:t>slant-range </a:t>
              </a:r>
            </a:p>
          </p:txBody>
        </p:sp>
        <p:grpSp>
          <p:nvGrpSpPr>
            <p:cNvPr id="63" name="Gruppieren 71"/>
            <p:cNvGrpSpPr/>
            <p:nvPr/>
          </p:nvGrpSpPr>
          <p:grpSpPr>
            <a:xfrm>
              <a:off x="2824517" y="2147223"/>
              <a:ext cx="1350567" cy="1620669"/>
              <a:chOff x="3020492" y="1933776"/>
              <a:chExt cx="1350567" cy="1620669"/>
            </a:xfrm>
          </p:grpSpPr>
          <p:sp>
            <p:nvSpPr>
              <p:cNvPr id="64" name="Textfeld 72"/>
              <p:cNvSpPr txBox="1"/>
              <p:nvPr/>
            </p:nvSpPr>
            <p:spPr>
              <a:xfrm rot="18182058">
                <a:off x="3386120" y="2365305"/>
                <a:ext cx="1140057" cy="276999"/>
              </a:xfrm>
              <a:prstGeom prst="rect">
                <a:avLst/>
              </a:prstGeom>
              <a:noFill/>
            </p:spPr>
            <p:txBody>
              <a:bodyPr wrap="none" rtlCol="0">
                <a:spAutoFit/>
              </a:bodyPr>
              <a:lstStyle/>
              <a:p>
                <a:pPr algn="ctr"/>
                <a:r>
                  <a:rPr lang="en-US" sz="1200" dirty="0">
                    <a:latin typeface="Work Sans" panose="00000500000000000000" pitchFamily="50" charset="0"/>
                    <a:cs typeface="Arial" panose="020B0604020202020204" pitchFamily="34" charset="0"/>
                  </a:rPr>
                  <a:t>cross-range </a:t>
                </a:r>
              </a:p>
            </p:txBody>
          </p:sp>
          <p:grpSp>
            <p:nvGrpSpPr>
              <p:cNvPr id="65" name="Gruppieren 73"/>
              <p:cNvGrpSpPr/>
              <p:nvPr/>
            </p:nvGrpSpPr>
            <p:grpSpPr>
              <a:xfrm rot="20970707">
                <a:off x="3692368" y="2403372"/>
                <a:ext cx="678691" cy="1151073"/>
                <a:chOff x="2711588" y="2183969"/>
                <a:chExt cx="678691" cy="1151073"/>
              </a:xfrm>
            </p:grpSpPr>
            <p:cxnSp>
              <p:nvCxnSpPr>
                <p:cNvPr id="67" name="Gerade Verbindung mit Pfeil 75"/>
                <p:cNvCxnSpPr/>
                <p:nvPr/>
              </p:nvCxnSpPr>
              <p:spPr>
                <a:xfrm rot="629293">
                  <a:off x="2711588" y="2872845"/>
                  <a:ext cx="678691" cy="462197"/>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76"/>
                <p:cNvCxnSpPr/>
                <p:nvPr/>
              </p:nvCxnSpPr>
              <p:spPr>
                <a:xfrm rot="629293" flipV="1">
                  <a:off x="2817238" y="2183969"/>
                  <a:ext cx="437607" cy="676447"/>
                </a:xfrm>
                <a:prstGeom prst="straightConnector1">
                  <a:avLst/>
                </a:prstGeom>
                <a:ln w="22225">
                  <a:solidFill>
                    <a:schemeClr val="accent2">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69" name="Ellipse 77"/>
                <p:cNvSpPr/>
                <p:nvPr/>
              </p:nvSpPr>
              <p:spPr>
                <a:xfrm>
                  <a:off x="2719934" y="2742935"/>
                  <a:ext cx="144000" cy="144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Work Sans" panose="00000500000000000000" pitchFamily="50" charset="0"/>
                  </a:endParaRPr>
                </a:p>
              </p:txBody>
            </p:sp>
            <p:sp>
              <p:nvSpPr>
                <p:cNvPr id="70" name="Ellipse 78"/>
                <p:cNvSpPr/>
                <p:nvPr/>
              </p:nvSpPr>
              <p:spPr>
                <a:xfrm>
                  <a:off x="2755934" y="2777334"/>
                  <a:ext cx="72000" cy="7200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Work Sans" panose="00000500000000000000" pitchFamily="50" charset="0"/>
                  </a:endParaRPr>
                </a:p>
              </p:txBody>
            </p:sp>
          </p:grpSp>
          <p:sp>
            <p:nvSpPr>
              <p:cNvPr id="66" name="Textfeld 74"/>
              <p:cNvSpPr txBox="1"/>
              <p:nvPr/>
            </p:nvSpPr>
            <p:spPr>
              <a:xfrm>
                <a:off x="3020492" y="2955690"/>
                <a:ext cx="792205" cy="261610"/>
              </a:xfrm>
              <a:prstGeom prst="rect">
                <a:avLst/>
              </a:prstGeom>
              <a:noFill/>
            </p:spPr>
            <p:txBody>
              <a:bodyPr wrap="none" rtlCol="0">
                <a:spAutoFit/>
              </a:bodyPr>
              <a:lstStyle/>
              <a:p>
                <a:pPr algn="ctr"/>
                <a:r>
                  <a:rPr lang="en-US" sz="1100" dirty="0">
                    <a:latin typeface="Work Sans" panose="00000500000000000000" pitchFamily="50" charset="0"/>
                    <a:cs typeface="Arial" panose="020B0604020202020204" pitchFamily="34" charset="0"/>
                  </a:rPr>
                  <a:t>azimuth </a:t>
                </a:r>
              </a:p>
            </p:txBody>
          </p:sp>
        </p:grpSp>
      </p:grpSp>
      <p:sp>
        <p:nvSpPr>
          <p:cNvPr id="3" name="Foliennummernplatzhalter 2"/>
          <p:cNvSpPr>
            <a:spLocks noGrp="1"/>
          </p:cNvSpPr>
          <p:nvPr>
            <p:ph type="sldNum" sz="quarter" idx="12"/>
          </p:nvPr>
        </p:nvSpPr>
        <p:spPr/>
        <p:txBody>
          <a:bodyPr/>
          <a:lstStyle/>
          <a:p>
            <a:fld id="{0E5F5BB8-B058-4CAF-94F1-C60B474C680F}" type="slidenum">
              <a:rPr lang="de-DE" smtClean="0"/>
              <a:pPr/>
              <a:t>11</a:t>
            </a:fld>
            <a:endParaRPr lang="de-DE"/>
          </a:p>
        </p:txBody>
      </p:sp>
      <p:grpSp>
        <p:nvGrpSpPr>
          <p:cNvPr id="7" name="Gruppieren 6"/>
          <p:cNvGrpSpPr/>
          <p:nvPr/>
        </p:nvGrpSpPr>
        <p:grpSpPr>
          <a:xfrm>
            <a:off x="354226" y="1313374"/>
            <a:ext cx="3974259" cy="5094982"/>
            <a:chOff x="354226" y="1313374"/>
            <a:chExt cx="3974259" cy="5094982"/>
          </a:xfrm>
        </p:grpSpPr>
        <p:pic>
          <p:nvPicPr>
            <p:cNvPr id="43"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737170" y="3429284"/>
              <a:ext cx="1152640" cy="1886177"/>
            </a:xfrm>
            <a:prstGeom prst="rect">
              <a:avLst/>
            </a:prstGeom>
          </p:spPr>
        </p:pic>
        <p:sp>
          <p:nvSpPr>
            <p:cNvPr id="113" name="Freihandform 72"/>
            <p:cNvSpPr/>
            <p:nvPr/>
          </p:nvSpPr>
          <p:spPr>
            <a:xfrm>
              <a:off x="1385208" y="2232938"/>
              <a:ext cx="2611291" cy="2696706"/>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257000 w 3824027"/>
                <a:gd name="connsiteY0" fmla="*/ 4359590 h 4359590"/>
                <a:gd name="connsiteX1" fmla="*/ 0 w 3824027"/>
                <a:gd name="connsiteY1" fmla="*/ 0 h 4359590"/>
                <a:gd name="connsiteX2" fmla="*/ 3824027 w 3824027"/>
                <a:gd name="connsiteY2" fmla="*/ 2862458 h 4359590"/>
                <a:gd name="connsiteX3" fmla="*/ 2257000 w 3824027"/>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Lst>
              <a:ahLst/>
              <a:cxnLst>
                <a:cxn ang="0">
                  <a:pos x="connsiteX0" y="connsiteY0"/>
                </a:cxn>
                <a:cxn ang="0">
                  <a:pos x="connsiteX1" y="connsiteY1"/>
                </a:cxn>
                <a:cxn ang="0">
                  <a:pos x="connsiteX2" y="connsiteY2"/>
                </a:cxn>
                <a:cxn ang="0">
                  <a:pos x="connsiteX3" y="connsiteY3"/>
                </a:cxn>
              </a:cxnLst>
              <a:rect l="l" t="t" r="r" b="b"/>
              <a:pathLst>
                <a:path w="4079094" h="4359590">
                  <a:moveTo>
                    <a:pt x="2257000" y="4359590"/>
                  </a:moveTo>
                  <a:lnTo>
                    <a:pt x="0" y="0"/>
                  </a:lnTo>
                  <a:lnTo>
                    <a:pt x="4079094" y="2598484"/>
                  </a:lnTo>
                  <a:cubicBezTo>
                    <a:pt x="3765907" y="2911902"/>
                    <a:pt x="2587724" y="4082893"/>
                    <a:pt x="2257000" y="4359590"/>
                  </a:cubicBezTo>
                  <a:close/>
                </a:path>
              </a:pathLst>
            </a:custGeom>
            <a:solidFill>
              <a:srgbClr val="E6E9B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Work Sans Light" panose="00000400000000000000" pitchFamily="50" charset="0"/>
                <a:cs typeface="Arial" panose="020B0604020202020204" pitchFamily="34" charset="0"/>
              </a:endParaRPr>
            </a:p>
          </p:txBody>
        </p:sp>
        <p:cxnSp>
          <p:nvCxnSpPr>
            <p:cNvPr id="44" name="Gerade Verbindung mit Pfeil 162"/>
            <p:cNvCxnSpPr/>
            <p:nvPr/>
          </p:nvCxnSpPr>
          <p:spPr>
            <a:xfrm flipV="1">
              <a:off x="840920" y="1424050"/>
              <a:ext cx="1346163" cy="1260014"/>
            </a:xfrm>
            <a:prstGeom prst="straightConnector1">
              <a:avLst/>
            </a:prstGeom>
            <a:ln w="9525">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5" name="Textfeld 65"/>
            <p:cNvSpPr txBox="1"/>
            <p:nvPr/>
          </p:nvSpPr>
          <p:spPr>
            <a:xfrm rot="18941885">
              <a:off x="354226" y="1773514"/>
              <a:ext cx="1676792" cy="246221"/>
            </a:xfrm>
            <a:prstGeom prst="rect">
              <a:avLst/>
            </a:prstGeom>
            <a:noFill/>
          </p:spPr>
          <p:txBody>
            <a:bodyPr wrap="square" rtlCol="0">
              <a:spAutoFit/>
            </a:bodyPr>
            <a:lstStyle/>
            <a:p>
              <a:pPr algn="ctr"/>
              <a:r>
                <a:rPr lang="en-US" sz="1000" dirty="0">
                  <a:solidFill>
                    <a:schemeClr val="tx1">
                      <a:lumMod val="85000"/>
                      <a:lumOff val="15000"/>
                    </a:schemeClr>
                  </a:solidFill>
                  <a:latin typeface="Work Sans Light" panose="00000400000000000000" pitchFamily="50" charset="0"/>
                  <a:cs typeface="Arial" panose="020B0604020202020204" pitchFamily="34" charset="0"/>
                </a:rPr>
                <a:t>t</a:t>
              </a:r>
              <a:r>
                <a:rPr lang="en-US" sz="1000" dirty="0" smtClean="0">
                  <a:solidFill>
                    <a:schemeClr val="tx1">
                      <a:lumMod val="85000"/>
                      <a:lumOff val="15000"/>
                    </a:schemeClr>
                  </a:solidFill>
                  <a:latin typeface="Work Sans Light" panose="00000400000000000000" pitchFamily="50" charset="0"/>
                  <a:cs typeface="Arial" panose="020B0604020202020204" pitchFamily="34" charset="0"/>
                </a:rPr>
                <a:t>omographic aperture</a:t>
              </a:r>
              <a:endParaRPr lang="en-US" sz="1000" dirty="0">
                <a:solidFill>
                  <a:schemeClr val="tx1">
                    <a:lumMod val="85000"/>
                    <a:lumOff val="15000"/>
                  </a:schemeClr>
                </a:solidFill>
                <a:latin typeface="Work Sans Light" panose="00000400000000000000" pitchFamily="50" charset="0"/>
                <a:cs typeface="Arial" panose="020B0604020202020204" pitchFamily="34" charset="0"/>
              </a:endParaRPr>
            </a:p>
          </p:txBody>
        </p:sp>
        <p:cxnSp>
          <p:nvCxnSpPr>
            <p:cNvPr id="49" name="Gerade Verbindung mit Pfeil 200"/>
            <p:cNvCxnSpPr/>
            <p:nvPr/>
          </p:nvCxnSpPr>
          <p:spPr>
            <a:xfrm flipV="1">
              <a:off x="641878" y="1313374"/>
              <a:ext cx="1305158" cy="1254237"/>
            </a:xfrm>
            <a:prstGeom prst="straightConnector1">
              <a:avLst/>
            </a:prstGeom>
            <a:ln w="9525">
              <a:solidFill>
                <a:schemeClr val="bg1">
                  <a:lumMod val="65000"/>
                </a:schemeClr>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50" name="Freihandform 38"/>
            <p:cNvSpPr/>
            <p:nvPr/>
          </p:nvSpPr>
          <p:spPr>
            <a:xfrm flipH="1">
              <a:off x="1417865" y="5279935"/>
              <a:ext cx="2849058" cy="197259"/>
            </a:xfrm>
            <a:custGeom>
              <a:avLst/>
              <a:gdLst>
                <a:gd name="connsiteX0" fmla="*/ 0 w 7096836"/>
                <a:gd name="connsiteY0" fmla="*/ 327546 h 545910"/>
                <a:gd name="connsiteX1" fmla="*/ 341194 w 7096836"/>
                <a:gd name="connsiteY1" fmla="*/ 204716 h 545910"/>
                <a:gd name="connsiteX2" fmla="*/ 395785 w 7096836"/>
                <a:gd name="connsiteY2" fmla="*/ 204716 h 545910"/>
                <a:gd name="connsiteX3" fmla="*/ 736980 w 7096836"/>
                <a:gd name="connsiteY3" fmla="*/ 409433 h 545910"/>
                <a:gd name="connsiteX4" fmla="*/ 941696 w 7096836"/>
                <a:gd name="connsiteY4" fmla="*/ 504967 h 545910"/>
                <a:gd name="connsiteX5" fmla="*/ 1119117 w 7096836"/>
                <a:gd name="connsiteY5" fmla="*/ 545910 h 545910"/>
                <a:gd name="connsiteX6" fmla="*/ 1228299 w 7096836"/>
                <a:gd name="connsiteY6" fmla="*/ 518615 h 545910"/>
                <a:gd name="connsiteX7" fmla="*/ 1446663 w 7096836"/>
                <a:gd name="connsiteY7" fmla="*/ 436728 h 545910"/>
                <a:gd name="connsiteX8" fmla="*/ 1446663 w 7096836"/>
                <a:gd name="connsiteY8" fmla="*/ 436728 h 545910"/>
                <a:gd name="connsiteX9" fmla="*/ 1774209 w 7096836"/>
                <a:gd name="connsiteY9" fmla="*/ 450376 h 545910"/>
                <a:gd name="connsiteX10" fmla="*/ 1965278 w 7096836"/>
                <a:gd name="connsiteY10" fmla="*/ 327546 h 545910"/>
                <a:gd name="connsiteX11" fmla="*/ 2224585 w 7096836"/>
                <a:gd name="connsiteY11" fmla="*/ 272955 h 545910"/>
                <a:gd name="connsiteX12" fmla="*/ 2402006 w 7096836"/>
                <a:gd name="connsiteY12" fmla="*/ 177421 h 545910"/>
                <a:gd name="connsiteX13" fmla="*/ 2511188 w 7096836"/>
                <a:gd name="connsiteY13" fmla="*/ 54591 h 545910"/>
                <a:gd name="connsiteX14" fmla="*/ 2715905 w 7096836"/>
                <a:gd name="connsiteY14" fmla="*/ 0 h 545910"/>
                <a:gd name="connsiteX15" fmla="*/ 3070747 w 7096836"/>
                <a:gd name="connsiteY15" fmla="*/ 81886 h 545910"/>
                <a:gd name="connsiteX16" fmla="*/ 3316406 w 7096836"/>
                <a:gd name="connsiteY16" fmla="*/ 122830 h 545910"/>
                <a:gd name="connsiteX17" fmla="*/ 3521123 w 7096836"/>
                <a:gd name="connsiteY17" fmla="*/ 81886 h 545910"/>
                <a:gd name="connsiteX18" fmla="*/ 3821374 w 7096836"/>
                <a:gd name="connsiteY18" fmla="*/ 95534 h 545910"/>
                <a:gd name="connsiteX19" fmla="*/ 3930556 w 7096836"/>
                <a:gd name="connsiteY19" fmla="*/ 245660 h 545910"/>
                <a:gd name="connsiteX20" fmla="*/ 4230806 w 7096836"/>
                <a:gd name="connsiteY20" fmla="*/ 423080 h 545910"/>
                <a:gd name="connsiteX21" fmla="*/ 4462818 w 7096836"/>
                <a:gd name="connsiteY21" fmla="*/ 327546 h 545910"/>
                <a:gd name="connsiteX22" fmla="*/ 4626591 w 7096836"/>
                <a:gd name="connsiteY22" fmla="*/ 327546 h 545910"/>
                <a:gd name="connsiteX23" fmla="*/ 4681183 w 7096836"/>
                <a:gd name="connsiteY23" fmla="*/ 464024 h 545910"/>
                <a:gd name="connsiteX24" fmla="*/ 4885899 w 7096836"/>
                <a:gd name="connsiteY24" fmla="*/ 300251 h 545910"/>
                <a:gd name="connsiteX25" fmla="*/ 5104263 w 7096836"/>
                <a:gd name="connsiteY25" fmla="*/ 177421 h 545910"/>
                <a:gd name="connsiteX26" fmla="*/ 5486400 w 7096836"/>
                <a:gd name="connsiteY26" fmla="*/ 191068 h 545910"/>
                <a:gd name="connsiteX27" fmla="*/ 5486400 w 7096836"/>
                <a:gd name="connsiteY27" fmla="*/ 354842 h 545910"/>
                <a:gd name="connsiteX28" fmla="*/ 5554639 w 7096836"/>
                <a:gd name="connsiteY28" fmla="*/ 491319 h 545910"/>
                <a:gd name="connsiteX29" fmla="*/ 5882185 w 7096836"/>
                <a:gd name="connsiteY29" fmla="*/ 545910 h 545910"/>
                <a:gd name="connsiteX30" fmla="*/ 5950424 w 7096836"/>
                <a:gd name="connsiteY30" fmla="*/ 491319 h 545910"/>
                <a:gd name="connsiteX31" fmla="*/ 6141493 w 7096836"/>
                <a:gd name="connsiteY31" fmla="*/ 464024 h 545910"/>
                <a:gd name="connsiteX32" fmla="*/ 6400800 w 7096836"/>
                <a:gd name="connsiteY32" fmla="*/ 545910 h 545910"/>
                <a:gd name="connsiteX33" fmla="*/ 6796585 w 7096836"/>
                <a:gd name="connsiteY33" fmla="*/ 464024 h 545910"/>
                <a:gd name="connsiteX34" fmla="*/ 7096836 w 7096836"/>
                <a:gd name="connsiteY34" fmla="*/ 436728 h 545910"/>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2402006 w 7096836"/>
                <a:gd name="connsiteY12" fmla="*/ 677289 h 1045778"/>
                <a:gd name="connsiteX13" fmla="*/ 2511188 w 7096836"/>
                <a:gd name="connsiteY13" fmla="*/ 554459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2402006 w 7096836"/>
                <a:gd name="connsiteY12" fmla="*/ 677289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358492 w 7096836"/>
                <a:gd name="connsiteY10" fmla="*/ 600201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053705 w 7096836"/>
                <a:gd name="connsiteY9" fmla="*/ 498188 h 1045778"/>
                <a:gd name="connsiteX10" fmla="*/ 1774209 w 7096836"/>
                <a:gd name="connsiteY10" fmla="*/ 950244 h 1045778"/>
                <a:gd name="connsiteX11" fmla="*/ 1358492 w 7096836"/>
                <a:gd name="connsiteY11" fmla="*/ 600201 h 1045778"/>
                <a:gd name="connsiteX12" fmla="*/ 1569895 w 7096836"/>
                <a:gd name="connsiteY12" fmla="*/ 515315 h 1045778"/>
                <a:gd name="connsiteX13" fmla="*/ 1683442 w 7096836"/>
                <a:gd name="connsiteY13" fmla="*/ 419781 h 1045778"/>
                <a:gd name="connsiteX14" fmla="*/ 1872466 w 7096836"/>
                <a:gd name="connsiteY14" fmla="*/ 266656 h 1045778"/>
                <a:gd name="connsiteX15" fmla="*/ 2045247 w 7096836"/>
                <a:gd name="connsiteY15" fmla="*/ 0 h 1045778"/>
                <a:gd name="connsiteX16" fmla="*/ 3070747 w 7096836"/>
                <a:gd name="connsiteY16" fmla="*/ 581754 h 1045778"/>
                <a:gd name="connsiteX17" fmla="*/ 3316406 w 7096836"/>
                <a:gd name="connsiteY17" fmla="*/ 622698 h 1045778"/>
                <a:gd name="connsiteX18" fmla="*/ 3521123 w 7096836"/>
                <a:gd name="connsiteY18" fmla="*/ 581754 h 1045778"/>
                <a:gd name="connsiteX19" fmla="*/ 3821374 w 7096836"/>
                <a:gd name="connsiteY19" fmla="*/ 595402 h 1045778"/>
                <a:gd name="connsiteX20" fmla="*/ 3930556 w 7096836"/>
                <a:gd name="connsiteY20" fmla="*/ 745528 h 1045778"/>
                <a:gd name="connsiteX21" fmla="*/ 4230806 w 7096836"/>
                <a:gd name="connsiteY21" fmla="*/ 922948 h 1045778"/>
                <a:gd name="connsiteX22" fmla="*/ 4462818 w 7096836"/>
                <a:gd name="connsiteY22" fmla="*/ 827414 h 1045778"/>
                <a:gd name="connsiteX23" fmla="*/ 4626591 w 7096836"/>
                <a:gd name="connsiteY23" fmla="*/ 827414 h 1045778"/>
                <a:gd name="connsiteX24" fmla="*/ 4681183 w 7096836"/>
                <a:gd name="connsiteY24" fmla="*/ 963892 h 1045778"/>
                <a:gd name="connsiteX25" fmla="*/ 4885899 w 7096836"/>
                <a:gd name="connsiteY25" fmla="*/ 800119 h 1045778"/>
                <a:gd name="connsiteX26" fmla="*/ 5104263 w 7096836"/>
                <a:gd name="connsiteY26" fmla="*/ 677289 h 1045778"/>
                <a:gd name="connsiteX27" fmla="*/ 5486400 w 7096836"/>
                <a:gd name="connsiteY27" fmla="*/ 690936 h 1045778"/>
                <a:gd name="connsiteX28" fmla="*/ 5486400 w 7096836"/>
                <a:gd name="connsiteY28" fmla="*/ 854710 h 1045778"/>
                <a:gd name="connsiteX29" fmla="*/ 5554639 w 7096836"/>
                <a:gd name="connsiteY29" fmla="*/ 991187 h 1045778"/>
                <a:gd name="connsiteX30" fmla="*/ 5882185 w 7096836"/>
                <a:gd name="connsiteY30" fmla="*/ 1045778 h 1045778"/>
                <a:gd name="connsiteX31" fmla="*/ 5950424 w 7096836"/>
                <a:gd name="connsiteY31" fmla="*/ 991187 h 1045778"/>
                <a:gd name="connsiteX32" fmla="*/ 6141493 w 7096836"/>
                <a:gd name="connsiteY32" fmla="*/ 963892 h 1045778"/>
                <a:gd name="connsiteX33" fmla="*/ 6400800 w 7096836"/>
                <a:gd name="connsiteY33" fmla="*/ 1045778 h 1045778"/>
                <a:gd name="connsiteX34" fmla="*/ 6796585 w 7096836"/>
                <a:gd name="connsiteY34" fmla="*/ 963892 h 1045778"/>
                <a:gd name="connsiteX35" fmla="*/ 7096836 w 7096836"/>
                <a:gd name="connsiteY35"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807941 w 7096836"/>
                <a:gd name="connsiteY8" fmla="*/ 497318 h 1045778"/>
                <a:gd name="connsiteX9" fmla="*/ 1053705 w 7096836"/>
                <a:gd name="connsiteY9" fmla="*/ 498188 h 1045778"/>
                <a:gd name="connsiteX10" fmla="*/ 1774209 w 7096836"/>
                <a:gd name="connsiteY10" fmla="*/ 950244 h 1045778"/>
                <a:gd name="connsiteX11" fmla="*/ 1358492 w 7096836"/>
                <a:gd name="connsiteY11" fmla="*/ 600201 h 1045778"/>
                <a:gd name="connsiteX12" fmla="*/ 1569895 w 7096836"/>
                <a:gd name="connsiteY12" fmla="*/ 515315 h 1045778"/>
                <a:gd name="connsiteX13" fmla="*/ 1683442 w 7096836"/>
                <a:gd name="connsiteY13" fmla="*/ 419781 h 1045778"/>
                <a:gd name="connsiteX14" fmla="*/ 1872466 w 7096836"/>
                <a:gd name="connsiteY14" fmla="*/ 266656 h 1045778"/>
                <a:gd name="connsiteX15" fmla="*/ 2045247 w 7096836"/>
                <a:gd name="connsiteY15" fmla="*/ 0 h 1045778"/>
                <a:gd name="connsiteX16" fmla="*/ 3070747 w 7096836"/>
                <a:gd name="connsiteY16" fmla="*/ 581754 h 1045778"/>
                <a:gd name="connsiteX17" fmla="*/ 3316406 w 7096836"/>
                <a:gd name="connsiteY17" fmla="*/ 622698 h 1045778"/>
                <a:gd name="connsiteX18" fmla="*/ 3521123 w 7096836"/>
                <a:gd name="connsiteY18" fmla="*/ 581754 h 1045778"/>
                <a:gd name="connsiteX19" fmla="*/ 3821374 w 7096836"/>
                <a:gd name="connsiteY19" fmla="*/ 595402 h 1045778"/>
                <a:gd name="connsiteX20" fmla="*/ 3930556 w 7096836"/>
                <a:gd name="connsiteY20" fmla="*/ 745528 h 1045778"/>
                <a:gd name="connsiteX21" fmla="*/ 4230806 w 7096836"/>
                <a:gd name="connsiteY21" fmla="*/ 922948 h 1045778"/>
                <a:gd name="connsiteX22" fmla="*/ 4462818 w 7096836"/>
                <a:gd name="connsiteY22" fmla="*/ 827414 h 1045778"/>
                <a:gd name="connsiteX23" fmla="*/ 4626591 w 7096836"/>
                <a:gd name="connsiteY23" fmla="*/ 827414 h 1045778"/>
                <a:gd name="connsiteX24" fmla="*/ 4681183 w 7096836"/>
                <a:gd name="connsiteY24" fmla="*/ 963892 h 1045778"/>
                <a:gd name="connsiteX25" fmla="*/ 4885899 w 7096836"/>
                <a:gd name="connsiteY25" fmla="*/ 800119 h 1045778"/>
                <a:gd name="connsiteX26" fmla="*/ 5104263 w 7096836"/>
                <a:gd name="connsiteY26" fmla="*/ 677289 h 1045778"/>
                <a:gd name="connsiteX27" fmla="*/ 5486400 w 7096836"/>
                <a:gd name="connsiteY27" fmla="*/ 690936 h 1045778"/>
                <a:gd name="connsiteX28" fmla="*/ 5486400 w 7096836"/>
                <a:gd name="connsiteY28" fmla="*/ 854710 h 1045778"/>
                <a:gd name="connsiteX29" fmla="*/ 5554639 w 7096836"/>
                <a:gd name="connsiteY29" fmla="*/ 991187 h 1045778"/>
                <a:gd name="connsiteX30" fmla="*/ 5882185 w 7096836"/>
                <a:gd name="connsiteY30" fmla="*/ 1045778 h 1045778"/>
                <a:gd name="connsiteX31" fmla="*/ 5950424 w 7096836"/>
                <a:gd name="connsiteY31" fmla="*/ 991187 h 1045778"/>
                <a:gd name="connsiteX32" fmla="*/ 6141493 w 7096836"/>
                <a:gd name="connsiteY32" fmla="*/ 963892 h 1045778"/>
                <a:gd name="connsiteX33" fmla="*/ 6400800 w 7096836"/>
                <a:gd name="connsiteY33" fmla="*/ 1045778 h 1045778"/>
                <a:gd name="connsiteX34" fmla="*/ 6796585 w 7096836"/>
                <a:gd name="connsiteY34" fmla="*/ 963892 h 1045778"/>
                <a:gd name="connsiteX35" fmla="*/ 7096836 w 7096836"/>
                <a:gd name="connsiteY35"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807941 w 7096836"/>
                <a:gd name="connsiteY8" fmla="*/ 497318 h 1045778"/>
                <a:gd name="connsiteX9" fmla="*/ 1053705 w 7096836"/>
                <a:gd name="connsiteY9" fmla="*/ 498188 h 1045778"/>
                <a:gd name="connsiteX10" fmla="*/ 1358492 w 7096836"/>
                <a:gd name="connsiteY10" fmla="*/ 600201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807941 w 7096836"/>
                <a:gd name="connsiteY7" fmla="*/ 497318 h 1045778"/>
                <a:gd name="connsiteX8" fmla="*/ 1053705 w 7096836"/>
                <a:gd name="connsiteY8" fmla="*/ 498188 h 1045778"/>
                <a:gd name="connsiteX9" fmla="*/ 1358492 w 7096836"/>
                <a:gd name="connsiteY9" fmla="*/ 600201 h 1045778"/>
                <a:gd name="connsiteX10" fmla="*/ 1569895 w 7096836"/>
                <a:gd name="connsiteY10" fmla="*/ 515315 h 1045778"/>
                <a:gd name="connsiteX11" fmla="*/ 1683442 w 7096836"/>
                <a:gd name="connsiteY11" fmla="*/ 419781 h 1045778"/>
                <a:gd name="connsiteX12" fmla="*/ 1872466 w 7096836"/>
                <a:gd name="connsiteY12" fmla="*/ 266656 h 1045778"/>
                <a:gd name="connsiteX13" fmla="*/ 2045247 w 7096836"/>
                <a:gd name="connsiteY13" fmla="*/ 0 h 1045778"/>
                <a:gd name="connsiteX14" fmla="*/ 3070747 w 7096836"/>
                <a:gd name="connsiteY14" fmla="*/ 581754 h 1045778"/>
                <a:gd name="connsiteX15" fmla="*/ 3316406 w 7096836"/>
                <a:gd name="connsiteY15" fmla="*/ 622698 h 1045778"/>
                <a:gd name="connsiteX16" fmla="*/ 3521123 w 7096836"/>
                <a:gd name="connsiteY16" fmla="*/ 581754 h 1045778"/>
                <a:gd name="connsiteX17" fmla="*/ 3821374 w 7096836"/>
                <a:gd name="connsiteY17" fmla="*/ 595402 h 1045778"/>
                <a:gd name="connsiteX18" fmla="*/ 3930556 w 7096836"/>
                <a:gd name="connsiteY18" fmla="*/ 745528 h 1045778"/>
                <a:gd name="connsiteX19" fmla="*/ 4230806 w 7096836"/>
                <a:gd name="connsiteY19" fmla="*/ 922948 h 1045778"/>
                <a:gd name="connsiteX20" fmla="*/ 4462818 w 7096836"/>
                <a:gd name="connsiteY20" fmla="*/ 827414 h 1045778"/>
                <a:gd name="connsiteX21" fmla="*/ 4626591 w 7096836"/>
                <a:gd name="connsiteY21" fmla="*/ 827414 h 1045778"/>
                <a:gd name="connsiteX22" fmla="*/ 4681183 w 7096836"/>
                <a:gd name="connsiteY22" fmla="*/ 963892 h 1045778"/>
                <a:gd name="connsiteX23" fmla="*/ 4885899 w 7096836"/>
                <a:gd name="connsiteY23" fmla="*/ 800119 h 1045778"/>
                <a:gd name="connsiteX24" fmla="*/ 5104263 w 7096836"/>
                <a:gd name="connsiteY24" fmla="*/ 677289 h 1045778"/>
                <a:gd name="connsiteX25" fmla="*/ 5486400 w 7096836"/>
                <a:gd name="connsiteY25" fmla="*/ 690936 h 1045778"/>
                <a:gd name="connsiteX26" fmla="*/ 5486400 w 7096836"/>
                <a:gd name="connsiteY26" fmla="*/ 854710 h 1045778"/>
                <a:gd name="connsiteX27" fmla="*/ 5554639 w 7096836"/>
                <a:gd name="connsiteY27" fmla="*/ 991187 h 1045778"/>
                <a:gd name="connsiteX28" fmla="*/ 5882185 w 7096836"/>
                <a:gd name="connsiteY28" fmla="*/ 1045778 h 1045778"/>
                <a:gd name="connsiteX29" fmla="*/ 5950424 w 7096836"/>
                <a:gd name="connsiteY29" fmla="*/ 991187 h 1045778"/>
                <a:gd name="connsiteX30" fmla="*/ 6141493 w 7096836"/>
                <a:gd name="connsiteY30" fmla="*/ 963892 h 1045778"/>
                <a:gd name="connsiteX31" fmla="*/ 6400800 w 7096836"/>
                <a:gd name="connsiteY31" fmla="*/ 1045778 h 1045778"/>
                <a:gd name="connsiteX32" fmla="*/ 6796585 w 7096836"/>
                <a:gd name="connsiteY32" fmla="*/ 963892 h 1045778"/>
                <a:gd name="connsiteX33" fmla="*/ 7096836 w 7096836"/>
                <a:gd name="connsiteY33"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807941 w 7096836"/>
                <a:gd name="connsiteY6" fmla="*/ 497318 h 1045778"/>
                <a:gd name="connsiteX7" fmla="*/ 1053705 w 7096836"/>
                <a:gd name="connsiteY7" fmla="*/ 498188 h 1045778"/>
                <a:gd name="connsiteX8" fmla="*/ 1358492 w 7096836"/>
                <a:gd name="connsiteY8" fmla="*/ 600201 h 1045778"/>
                <a:gd name="connsiteX9" fmla="*/ 1569895 w 7096836"/>
                <a:gd name="connsiteY9" fmla="*/ 515315 h 1045778"/>
                <a:gd name="connsiteX10" fmla="*/ 1683442 w 7096836"/>
                <a:gd name="connsiteY10" fmla="*/ 419781 h 1045778"/>
                <a:gd name="connsiteX11" fmla="*/ 1872466 w 7096836"/>
                <a:gd name="connsiteY11" fmla="*/ 266656 h 1045778"/>
                <a:gd name="connsiteX12" fmla="*/ 2045247 w 7096836"/>
                <a:gd name="connsiteY12" fmla="*/ 0 h 1045778"/>
                <a:gd name="connsiteX13" fmla="*/ 3070747 w 7096836"/>
                <a:gd name="connsiteY13" fmla="*/ 581754 h 1045778"/>
                <a:gd name="connsiteX14" fmla="*/ 3316406 w 7096836"/>
                <a:gd name="connsiteY14" fmla="*/ 622698 h 1045778"/>
                <a:gd name="connsiteX15" fmla="*/ 3521123 w 7096836"/>
                <a:gd name="connsiteY15" fmla="*/ 581754 h 1045778"/>
                <a:gd name="connsiteX16" fmla="*/ 3821374 w 7096836"/>
                <a:gd name="connsiteY16" fmla="*/ 595402 h 1045778"/>
                <a:gd name="connsiteX17" fmla="*/ 3930556 w 7096836"/>
                <a:gd name="connsiteY17" fmla="*/ 745528 h 1045778"/>
                <a:gd name="connsiteX18" fmla="*/ 4230806 w 7096836"/>
                <a:gd name="connsiteY18" fmla="*/ 922948 h 1045778"/>
                <a:gd name="connsiteX19" fmla="*/ 4462818 w 7096836"/>
                <a:gd name="connsiteY19" fmla="*/ 827414 h 1045778"/>
                <a:gd name="connsiteX20" fmla="*/ 4626591 w 7096836"/>
                <a:gd name="connsiteY20" fmla="*/ 827414 h 1045778"/>
                <a:gd name="connsiteX21" fmla="*/ 4681183 w 7096836"/>
                <a:gd name="connsiteY21" fmla="*/ 963892 h 1045778"/>
                <a:gd name="connsiteX22" fmla="*/ 4885899 w 7096836"/>
                <a:gd name="connsiteY22" fmla="*/ 800119 h 1045778"/>
                <a:gd name="connsiteX23" fmla="*/ 5104263 w 7096836"/>
                <a:gd name="connsiteY23" fmla="*/ 677289 h 1045778"/>
                <a:gd name="connsiteX24" fmla="*/ 5486400 w 7096836"/>
                <a:gd name="connsiteY24" fmla="*/ 690936 h 1045778"/>
                <a:gd name="connsiteX25" fmla="*/ 5486400 w 7096836"/>
                <a:gd name="connsiteY25" fmla="*/ 854710 h 1045778"/>
                <a:gd name="connsiteX26" fmla="*/ 5554639 w 7096836"/>
                <a:gd name="connsiteY26" fmla="*/ 991187 h 1045778"/>
                <a:gd name="connsiteX27" fmla="*/ 5882185 w 7096836"/>
                <a:gd name="connsiteY27" fmla="*/ 1045778 h 1045778"/>
                <a:gd name="connsiteX28" fmla="*/ 5950424 w 7096836"/>
                <a:gd name="connsiteY28" fmla="*/ 991187 h 1045778"/>
                <a:gd name="connsiteX29" fmla="*/ 6141493 w 7096836"/>
                <a:gd name="connsiteY29" fmla="*/ 963892 h 1045778"/>
                <a:gd name="connsiteX30" fmla="*/ 6400800 w 7096836"/>
                <a:gd name="connsiteY30" fmla="*/ 1045778 h 1045778"/>
                <a:gd name="connsiteX31" fmla="*/ 6796585 w 7096836"/>
                <a:gd name="connsiteY31" fmla="*/ 963892 h 1045778"/>
                <a:gd name="connsiteX32" fmla="*/ 7096836 w 7096836"/>
                <a:gd name="connsiteY32"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807941 w 7096836"/>
                <a:gd name="connsiteY5" fmla="*/ 497318 h 1045778"/>
                <a:gd name="connsiteX6" fmla="*/ 1053705 w 7096836"/>
                <a:gd name="connsiteY6" fmla="*/ 498188 h 1045778"/>
                <a:gd name="connsiteX7" fmla="*/ 1358492 w 7096836"/>
                <a:gd name="connsiteY7" fmla="*/ 600201 h 1045778"/>
                <a:gd name="connsiteX8" fmla="*/ 1569895 w 7096836"/>
                <a:gd name="connsiteY8" fmla="*/ 515315 h 1045778"/>
                <a:gd name="connsiteX9" fmla="*/ 1683442 w 7096836"/>
                <a:gd name="connsiteY9" fmla="*/ 419781 h 1045778"/>
                <a:gd name="connsiteX10" fmla="*/ 1872466 w 7096836"/>
                <a:gd name="connsiteY10" fmla="*/ 266656 h 1045778"/>
                <a:gd name="connsiteX11" fmla="*/ 2045247 w 7096836"/>
                <a:gd name="connsiteY11" fmla="*/ 0 h 1045778"/>
                <a:gd name="connsiteX12" fmla="*/ 3070747 w 7096836"/>
                <a:gd name="connsiteY12" fmla="*/ 581754 h 1045778"/>
                <a:gd name="connsiteX13" fmla="*/ 3316406 w 7096836"/>
                <a:gd name="connsiteY13" fmla="*/ 622698 h 1045778"/>
                <a:gd name="connsiteX14" fmla="*/ 3521123 w 7096836"/>
                <a:gd name="connsiteY14" fmla="*/ 581754 h 1045778"/>
                <a:gd name="connsiteX15" fmla="*/ 3821374 w 7096836"/>
                <a:gd name="connsiteY15" fmla="*/ 595402 h 1045778"/>
                <a:gd name="connsiteX16" fmla="*/ 3930556 w 7096836"/>
                <a:gd name="connsiteY16" fmla="*/ 745528 h 1045778"/>
                <a:gd name="connsiteX17" fmla="*/ 4230806 w 7096836"/>
                <a:gd name="connsiteY17" fmla="*/ 922948 h 1045778"/>
                <a:gd name="connsiteX18" fmla="*/ 4462818 w 7096836"/>
                <a:gd name="connsiteY18" fmla="*/ 827414 h 1045778"/>
                <a:gd name="connsiteX19" fmla="*/ 4626591 w 7096836"/>
                <a:gd name="connsiteY19" fmla="*/ 827414 h 1045778"/>
                <a:gd name="connsiteX20" fmla="*/ 4681183 w 7096836"/>
                <a:gd name="connsiteY20" fmla="*/ 963892 h 1045778"/>
                <a:gd name="connsiteX21" fmla="*/ 4885899 w 7096836"/>
                <a:gd name="connsiteY21" fmla="*/ 800119 h 1045778"/>
                <a:gd name="connsiteX22" fmla="*/ 5104263 w 7096836"/>
                <a:gd name="connsiteY22" fmla="*/ 677289 h 1045778"/>
                <a:gd name="connsiteX23" fmla="*/ 5486400 w 7096836"/>
                <a:gd name="connsiteY23" fmla="*/ 690936 h 1045778"/>
                <a:gd name="connsiteX24" fmla="*/ 5486400 w 7096836"/>
                <a:gd name="connsiteY24" fmla="*/ 854710 h 1045778"/>
                <a:gd name="connsiteX25" fmla="*/ 5554639 w 7096836"/>
                <a:gd name="connsiteY25" fmla="*/ 991187 h 1045778"/>
                <a:gd name="connsiteX26" fmla="*/ 5882185 w 7096836"/>
                <a:gd name="connsiteY26" fmla="*/ 1045778 h 1045778"/>
                <a:gd name="connsiteX27" fmla="*/ 5950424 w 7096836"/>
                <a:gd name="connsiteY27" fmla="*/ 991187 h 1045778"/>
                <a:gd name="connsiteX28" fmla="*/ 6141493 w 7096836"/>
                <a:gd name="connsiteY28" fmla="*/ 963892 h 1045778"/>
                <a:gd name="connsiteX29" fmla="*/ 6400800 w 7096836"/>
                <a:gd name="connsiteY29" fmla="*/ 1045778 h 1045778"/>
                <a:gd name="connsiteX30" fmla="*/ 6796585 w 7096836"/>
                <a:gd name="connsiteY30" fmla="*/ 963892 h 1045778"/>
                <a:gd name="connsiteX31" fmla="*/ 7096836 w 7096836"/>
                <a:gd name="connsiteY31"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641172 w 7096836"/>
                <a:gd name="connsiteY3" fmla="*/ 636646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96836"/>
                <a:gd name="connsiteY0" fmla="*/ 827414 h 1045778"/>
                <a:gd name="connsiteX1" fmla="*/ 341194 w 7096836"/>
                <a:gd name="connsiteY1" fmla="*/ 704584 h 1045778"/>
                <a:gd name="connsiteX2" fmla="*/ 395785 w 7096836"/>
                <a:gd name="connsiteY2" fmla="*/ 553109 h 1045778"/>
                <a:gd name="connsiteX3" fmla="*/ 641172 w 7096836"/>
                <a:gd name="connsiteY3" fmla="*/ 636646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80869"/>
                <a:gd name="connsiteY0" fmla="*/ 554758 h 1045778"/>
                <a:gd name="connsiteX1" fmla="*/ 325227 w 7080869"/>
                <a:gd name="connsiteY1" fmla="*/ 704584 h 1045778"/>
                <a:gd name="connsiteX2" fmla="*/ 379818 w 7080869"/>
                <a:gd name="connsiteY2" fmla="*/ 553109 h 1045778"/>
                <a:gd name="connsiteX3" fmla="*/ 625205 w 7080869"/>
                <a:gd name="connsiteY3" fmla="*/ 636646 h 1045778"/>
                <a:gd name="connsiteX4" fmla="*/ 791974 w 7080869"/>
                <a:gd name="connsiteY4" fmla="*/ 497318 h 1045778"/>
                <a:gd name="connsiteX5" fmla="*/ 1037738 w 7080869"/>
                <a:gd name="connsiteY5" fmla="*/ 498188 h 1045778"/>
                <a:gd name="connsiteX6" fmla="*/ 1342525 w 7080869"/>
                <a:gd name="connsiteY6" fmla="*/ 600201 h 1045778"/>
                <a:gd name="connsiteX7" fmla="*/ 1553928 w 7080869"/>
                <a:gd name="connsiteY7" fmla="*/ 515315 h 1045778"/>
                <a:gd name="connsiteX8" fmla="*/ 1667475 w 7080869"/>
                <a:gd name="connsiteY8" fmla="*/ 419781 h 1045778"/>
                <a:gd name="connsiteX9" fmla="*/ 1856499 w 7080869"/>
                <a:gd name="connsiteY9" fmla="*/ 266656 h 1045778"/>
                <a:gd name="connsiteX10" fmla="*/ 2029280 w 7080869"/>
                <a:gd name="connsiteY10" fmla="*/ 0 h 1045778"/>
                <a:gd name="connsiteX11" fmla="*/ 3054780 w 7080869"/>
                <a:gd name="connsiteY11" fmla="*/ 581754 h 1045778"/>
                <a:gd name="connsiteX12" fmla="*/ 3300439 w 7080869"/>
                <a:gd name="connsiteY12" fmla="*/ 622698 h 1045778"/>
                <a:gd name="connsiteX13" fmla="*/ 3505156 w 7080869"/>
                <a:gd name="connsiteY13" fmla="*/ 581754 h 1045778"/>
                <a:gd name="connsiteX14" fmla="*/ 3805407 w 7080869"/>
                <a:gd name="connsiteY14" fmla="*/ 595402 h 1045778"/>
                <a:gd name="connsiteX15" fmla="*/ 3914589 w 7080869"/>
                <a:gd name="connsiteY15" fmla="*/ 745528 h 1045778"/>
                <a:gd name="connsiteX16" fmla="*/ 4214839 w 7080869"/>
                <a:gd name="connsiteY16" fmla="*/ 922948 h 1045778"/>
                <a:gd name="connsiteX17" fmla="*/ 4446851 w 7080869"/>
                <a:gd name="connsiteY17" fmla="*/ 827414 h 1045778"/>
                <a:gd name="connsiteX18" fmla="*/ 4610624 w 7080869"/>
                <a:gd name="connsiteY18" fmla="*/ 827414 h 1045778"/>
                <a:gd name="connsiteX19" fmla="*/ 4665216 w 7080869"/>
                <a:gd name="connsiteY19" fmla="*/ 963892 h 1045778"/>
                <a:gd name="connsiteX20" fmla="*/ 4869932 w 7080869"/>
                <a:gd name="connsiteY20" fmla="*/ 800119 h 1045778"/>
                <a:gd name="connsiteX21" fmla="*/ 5088296 w 7080869"/>
                <a:gd name="connsiteY21" fmla="*/ 677289 h 1045778"/>
                <a:gd name="connsiteX22" fmla="*/ 5470433 w 7080869"/>
                <a:gd name="connsiteY22" fmla="*/ 690936 h 1045778"/>
                <a:gd name="connsiteX23" fmla="*/ 5470433 w 7080869"/>
                <a:gd name="connsiteY23" fmla="*/ 854710 h 1045778"/>
                <a:gd name="connsiteX24" fmla="*/ 5538672 w 7080869"/>
                <a:gd name="connsiteY24" fmla="*/ 991187 h 1045778"/>
                <a:gd name="connsiteX25" fmla="*/ 5866218 w 7080869"/>
                <a:gd name="connsiteY25" fmla="*/ 1045778 h 1045778"/>
                <a:gd name="connsiteX26" fmla="*/ 5934457 w 7080869"/>
                <a:gd name="connsiteY26" fmla="*/ 991187 h 1045778"/>
                <a:gd name="connsiteX27" fmla="*/ 6125526 w 7080869"/>
                <a:gd name="connsiteY27" fmla="*/ 963892 h 1045778"/>
                <a:gd name="connsiteX28" fmla="*/ 6384833 w 7080869"/>
                <a:gd name="connsiteY28" fmla="*/ 1045778 h 1045778"/>
                <a:gd name="connsiteX29" fmla="*/ 6780618 w 7080869"/>
                <a:gd name="connsiteY29" fmla="*/ 963892 h 1045778"/>
                <a:gd name="connsiteX30" fmla="*/ 7080869 w 7080869"/>
                <a:gd name="connsiteY30" fmla="*/ 936596 h 1045778"/>
                <a:gd name="connsiteX0" fmla="*/ 0 w 7080869"/>
                <a:gd name="connsiteY0" fmla="*/ 554758 h 1045778"/>
                <a:gd name="connsiteX1" fmla="*/ 325227 w 7080869"/>
                <a:gd name="connsiteY1" fmla="*/ 704584 h 1045778"/>
                <a:gd name="connsiteX2" fmla="*/ 625205 w 7080869"/>
                <a:gd name="connsiteY2" fmla="*/ 636646 h 1045778"/>
                <a:gd name="connsiteX3" fmla="*/ 791974 w 7080869"/>
                <a:gd name="connsiteY3" fmla="*/ 497318 h 1045778"/>
                <a:gd name="connsiteX4" fmla="*/ 1037738 w 7080869"/>
                <a:gd name="connsiteY4" fmla="*/ 498188 h 1045778"/>
                <a:gd name="connsiteX5" fmla="*/ 1342525 w 7080869"/>
                <a:gd name="connsiteY5" fmla="*/ 600201 h 1045778"/>
                <a:gd name="connsiteX6" fmla="*/ 1553928 w 7080869"/>
                <a:gd name="connsiteY6" fmla="*/ 515315 h 1045778"/>
                <a:gd name="connsiteX7" fmla="*/ 1667475 w 7080869"/>
                <a:gd name="connsiteY7" fmla="*/ 419781 h 1045778"/>
                <a:gd name="connsiteX8" fmla="*/ 1856499 w 7080869"/>
                <a:gd name="connsiteY8" fmla="*/ 266656 h 1045778"/>
                <a:gd name="connsiteX9" fmla="*/ 2029280 w 7080869"/>
                <a:gd name="connsiteY9" fmla="*/ 0 h 1045778"/>
                <a:gd name="connsiteX10" fmla="*/ 3054780 w 7080869"/>
                <a:gd name="connsiteY10" fmla="*/ 581754 h 1045778"/>
                <a:gd name="connsiteX11" fmla="*/ 3300439 w 7080869"/>
                <a:gd name="connsiteY11" fmla="*/ 622698 h 1045778"/>
                <a:gd name="connsiteX12" fmla="*/ 3505156 w 7080869"/>
                <a:gd name="connsiteY12" fmla="*/ 581754 h 1045778"/>
                <a:gd name="connsiteX13" fmla="*/ 3805407 w 7080869"/>
                <a:gd name="connsiteY13" fmla="*/ 595402 h 1045778"/>
                <a:gd name="connsiteX14" fmla="*/ 3914589 w 7080869"/>
                <a:gd name="connsiteY14" fmla="*/ 745528 h 1045778"/>
                <a:gd name="connsiteX15" fmla="*/ 4214839 w 7080869"/>
                <a:gd name="connsiteY15" fmla="*/ 922948 h 1045778"/>
                <a:gd name="connsiteX16" fmla="*/ 4446851 w 7080869"/>
                <a:gd name="connsiteY16" fmla="*/ 827414 h 1045778"/>
                <a:gd name="connsiteX17" fmla="*/ 4610624 w 7080869"/>
                <a:gd name="connsiteY17" fmla="*/ 827414 h 1045778"/>
                <a:gd name="connsiteX18" fmla="*/ 4665216 w 7080869"/>
                <a:gd name="connsiteY18" fmla="*/ 963892 h 1045778"/>
                <a:gd name="connsiteX19" fmla="*/ 4869932 w 7080869"/>
                <a:gd name="connsiteY19" fmla="*/ 800119 h 1045778"/>
                <a:gd name="connsiteX20" fmla="*/ 5088296 w 7080869"/>
                <a:gd name="connsiteY20" fmla="*/ 677289 h 1045778"/>
                <a:gd name="connsiteX21" fmla="*/ 5470433 w 7080869"/>
                <a:gd name="connsiteY21" fmla="*/ 690936 h 1045778"/>
                <a:gd name="connsiteX22" fmla="*/ 5470433 w 7080869"/>
                <a:gd name="connsiteY22" fmla="*/ 854710 h 1045778"/>
                <a:gd name="connsiteX23" fmla="*/ 5538672 w 7080869"/>
                <a:gd name="connsiteY23" fmla="*/ 991187 h 1045778"/>
                <a:gd name="connsiteX24" fmla="*/ 5866218 w 7080869"/>
                <a:gd name="connsiteY24" fmla="*/ 1045778 h 1045778"/>
                <a:gd name="connsiteX25" fmla="*/ 5934457 w 7080869"/>
                <a:gd name="connsiteY25" fmla="*/ 991187 h 1045778"/>
                <a:gd name="connsiteX26" fmla="*/ 6125526 w 7080869"/>
                <a:gd name="connsiteY26" fmla="*/ 963892 h 1045778"/>
                <a:gd name="connsiteX27" fmla="*/ 6384833 w 7080869"/>
                <a:gd name="connsiteY27" fmla="*/ 1045778 h 1045778"/>
                <a:gd name="connsiteX28" fmla="*/ 6780618 w 7080869"/>
                <a:gd name="connsiteY28" fmla="*/ 963892 h 1045778"/>
                <a:gd name="connsiteX29" fmla="*/ 7080869 w 7080869"/>
                <a:gd name="connsiteY29" fmla="*/ 936596 h 1045778"/>
                <a:gd name="connsiteX0" fmla="*/ 0 w 7080869"/>
                <a:gd name="connsiteY0" fmla="*/ 554758 h 1045778"/>
                <a:gd name="connsiteX1" fmla="*/ 625205 w 7080869"/>
                <a:gd name="connsiteY1" fmla="*/ 636646 h 1045778"/>
                <a:gd name="connsiteX2" fmla="*/ 791974 w 7080869"/>
                <a:gd name="connsiteY2" fmla="*/ 497318 h 1045778"/>
                <a:gd name="connsiteX3" fmla="*/ 1037738 w 7080869"/>
                <a:gd name="connsiteY3" fmla="*/ 498188 h 1045778"/>
                <a:gd name="connsiteX4" fmla="*/ 1342525 w 7080869"/>
                <a:gd name="connsiteY4" fmla="*/ 600201 h 1045778"/>
                <a:gd name="connsiteX5" fmla="*/ 1553928 w 7080869"/>
                <a:gd name="connsiteY5" fmla="*/ 515315 h 1045778"/>
                <a:gd name="connsiteX6" fmla="*/ 1667475 w 7080869"/>
                <a:gd name="connsiteY6" fmla="*/ 419781 h 1045778"/>
                <a:gd name="connsiteX7" fmla="*/ 1856499 w 7080869"/>
                <a:gd name="connsiteY7" fmla="*/ 266656 h 1045778"/>
                <a:gd name="connsiteX8" fmla="*/ 2029280 w 7080869"/>
                <a:gd name="connsiteY8" fmla="*/ 0 h 1045778"/>
                <a:gd name="connsiteX9" fmla="*/ 3054780 w 7080869"/>
                <a:gd name="connsiteY9" fmla="*/ 581754 h 1045778"/>
                <a:gd name="connsiteX10" fmla="*/ 3300439 w 7080869"/>
                <a:gd name="connsiteY10" fmla="*/ 622698 h 1045778"/>
                <a:gd name="connsiteX11" fmla="*/ 3505156 w 7080869"/>
                <a:gd name="connsiteY11" fmla="*/ 581754 h 1045778"/>
                <a:gd name="connsiteX12" fmla="*/ 3805407 w 7080869"/>
                <a:gd name="connsiteY12" fmla="*/ 595402 h 1045778"/>
                <a:gd name="connsiteX13" fmla="*/ 3914589 w 7080869"/>
                <a:gd name="connsiteY13" fmla="*/ 745528 h 1045778"/>
                <a:gd name="connsiteX14" fmla="*/ 4214839 w 7080869"/>
                <a:gd name="connsiteY14" fmla="*/ 922948 h 1045778"/>
                <a:gd name="connsiteX15" fmla="*/ 4446851 w 7080869"/>
                <a:gd name="connsiteY15" fmla="*/ 827414 h 1045778"/>
                <a:gd name="connsiteX16" fmla="*/ 4610624 w 7080869"/>
                <a:gd name="connsiteY16" fmla="*/ 827414 h 1045778"/>
                <a:gd name="connsiteX17" fmla="*/ 4665216 w 7080869"/>
                <a:gd name="connsiteY17" fmla="*/ 963892 h 1045778"/>
                <a:gd name="connsiteX18" fmla="*/ 4869932 w 7080869"/>
                <a:gd name="connsiteY18" fmla="*/ 800119 h 1045778"/>
                <a:gd name="connsiteX19" fmla="*/ 5088296 w 7080869"/>
                <a:gd name="connsiteY19" fmla="*/ 677289 h 1045778"/>
                <a:gd name="connsiteX20" fmla="*/ 5470433 w 7080869"/>
                <a:gd name="connsiteY20" fmla="*/ 690936 h 1045778"/>
                <a:gd name="connsiteX21" fmla="*/ 5470433 w 7080869"/>
                <a:gd name="connsiteY21" fmla="*/ 854710 h 1045778"/>
                <a:gd name="connsiteX22" fmla="*/ 5538672 w 7080869"/>
                <a:gd name="connsiteY22" fmla="*/ 991187 h 1045778"/>
                <a:gd name="connsiteX23" fmla="*/ 5866218 w 7080869"/>
                <a:gd name="connsiteY23" fmla="*/ 1045778 h 1045778"/>
                <a:gd name="connsiteX24" fmla="*/ 5934457 w 7080869"/>
                <a:gd name="connsiteY24" fmla="*/ 991187 h 1045778"/>
                <a:gd name="connsiteX25" fmla="*/ 6125526 w 7080869"/>
                <a:gd name="connsiteY25" fmla="*/ 963892 h 1045778"/>
                <a:gd name="connsiteX26" fmla="*/ 6384833 w 7080869"/>
                <a:gd name="connsiteY26" fmla="*/ 1045778 h 1045778"/>
                <a:gd name="connsiteX27" fmla="*/ 6780618 w 7080869"/>
                <a:gd name="connsiteY27" fmla="*/ 963892 h 1045778"/>
                <a:gd name="connsiteX28" fmla="*/ 7080869 w 7080869"/>
                <a:gd name="connsiteY28" fmla="*/ 936596 h 1045778"/>
                <a:gd name="connsiteX0" fmla="*/ 1 w 6455665"/>
                <a:gd name="connsiteY0" fmla="*/ 636646 h 1045778"/>
                <a:gd name="connsiteX1" fmla="*/ 166770 w 6455665"/>
                <a:gd name="connsiteY1" fmla="*/ 497318 h 1045778"/>
                <a:gd name="connsiteX2" fmla="*/ 412534 w 6455665"/>
                <a:gd name="connsiteY2" fmla="*/ 498188 h 1045778"/>
                <a:gd name="connsiteX3" fmla="*/ 717321 w 6455665"/>
                <a:gd name="connsiteY3" fmla="*/ 600201 h 1045778"/>
                <a:gd name="connsiteX4" fmla="*/ 928724 w 6455665"/>
                <a:gd name="connsiteY4" fmla="*/ 515315 h 1045778"/>
                <a:gd name="connsiteX5" fmla="*/ 1042271 w 6455665"/>
                <a:gd name="connsiteY5" fmla="*/ 419781 h 1045778"/>
                <a:gd name="connsiteX6" fmla="*/ 1231295 w 6455665"/>
                <a:gd name="connsiteY6" fmla="*/ 266656 h 1045778"/>
                <a:gd name="connsiteX7" fmla="*/ 1404076 w 6455665"/>
                <a:gd name="connsiteY7" fmla="*/ 0 h 1045778"/>
                <a:gd name="connsiteX8" fmla="*/ 2429576 w 6455665"/>
                <a:gd name="connsiteY8" fmla="*/ 581754 h 1045778"/>
                <a:gd name="connsiteX9" fmla="*/ 2675235 w 6455665"/>
                <a:gd name="connsiteY9" fmla="*/ 622698 h 1045778"/>
                <a:gd name="connsiteX10" fmla="*/ 2879952 w 6455665"/>
                <a:gd name="connsiteY10" fmla="*/ 581754 h 1045778"/>
                <a:gd name="connsiteX11" fmla="*/ 3180203 w 6455665"/>
                <a:gd name="connsiteY11" fmla="*/ 595402 h 1045778"/>
                <a:gd name="connsiteX12" fmla="*/ 3289385 w 6455665"/>
                <a:gd name="connsiteY12" fmla="*/ 745528 h 1045778"/>
                <a:gd name="connsiteX13" fmla="*/ 3589635 w 6455665"/>
                <a:gd name="connsiteY13" fmla="*/ 922948 h 1045778"/>
                <a:gd name="connsiteX14" fmla="*/ 3821647 w 6455665"/>
                <a:gd name="connsiteY14" fmla="*/ 827414 h 1045778"/>
                <a:gd name="connsiteX15" fmla="*/ 3985420 w 6455665"/>
                <a:gd name="connsiteY15" fmla="*/ 827414 h 1045778"/>
                <a:gd name="connsiteX16" fmla="*/ 4040012 w 6455665"/>
                <a:gd name="connsiteY16" fmla="*/ 963892 h 1045778"/>
                <a:gd name="connsiteX17" fmla="*/ 4244728 w 6455665"/>
                <a:gd name="connsiteY17" fmla="*/ 800119 h 1045778"/>
                <a:gd name="connsiteX18" fmla="*/ 4463092 w 6455665"/>
                <a:gd name="connsiteY18" fmla="*/ 677289 h 1045778"/>
                <a:gd name="connsiteX19" fmla="*/ 4845229 w 6455665"/>
                <a:gd name="connsiteY19" fmla="*/ 690936 h 1045778"/>
                <a:gd name="connsiteX20" fmla="*/ 4845229 w 6455665"/>
                <a:gd name="connsiteY20" fmla="*/ 854710 h 1045778"/>
                <a:gd name="connsiteX21" fmla="*/ 4913468 w 6455665"/>
                <a:gd name="connsiteY21" fmla="*/ 991187 h 1045778"/>
                <a:gd name="connsiteX22" fmla="*/ 5241014 w 6455665"/>
                <a:gd name="connsiteY22" fmla="*/ 1045778 h 1045778"/>
                <a:gd name="connsiteX23" fmla="*/ 5309253 w 6455665"/>
                <a:gd name="connsiteY23" fmla="*/ 991187 h 1045778"/>
                <a:gd name="connsiteX24" fmla="*/ 5500322 w 6455665"/>
                <a:gd name="connsiteY24" fmla="*/ 963892 h 1045778"/>
                <a:gd name="connsiteX25" fmla="*/ 5759629 w 6455665"/>
                <a:gd name="connsiteY25" fmla="*/ 1045778 h 1045778"/>
                <a:gd name="connsiteX26" fmla="*/ 6155414 w 6455665"/>
                <a:gd name="connsiteY26" fmla="*/ 963892 h 1045778"/>
                <a:gd name="connsiteX27" fmla="*/ 6455665 w 6455665"/>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675234 w 6455664"/>
                <a:gd name="connsiteY9" fmla="*/ 622698 h 1045778"/>
                <a:gd name="connsiteX10" fmla="*/ 2879951 w 6455664"/>
                <a:gd name="connsiteY10" fmla="*/ 581754 h 1045778"/>
                <a:gd name="connsiteX11" fmla="*/ 3180202 w 6455664"/>
                <a:gd name="connsiteY11" fmla="*/ 595402 h 1045778"/>
                <a:gd name="connsiteX12" fmla="*/ 3289384 w 6455664"/>
                <a:gd name="connsiteY12" fmla="*/ 745528 h 1045778"/>
                <a:gd name="connsiteX13" fmla="*/ 3589634 w 6455664"/>
                <a:gd name="connsiteY13" fmla="*/ 922948 h 1045778"/>
                <a:gd name="connsiteX14" fmla="*/ 3821646 w 6455664"/>
                <a:gd name="connsiteY14" fmla="*/ 827414 h 1045778"/>
                <a:gd name="connsiteX15" fmla="*/ 3985419 w 6455664"/>
                <a:gd name="connsiteY15" fmla="*/ 827414 h 1045778"/>
                <a:gd name="connsiteX16" fmla="*/ 4040011 w 6455664"/>
                <a:gd name="connsiteY16" fmla="*/ 963892 h 1045778"/>
                <a:gd name="connsiteX17" fmla="*/ 4244727 w 6455664"/>
                <a:gd name="connsiteY17" fmla="*/ 800119 h 1045778"/>
                <a:gd name="connsiteX18" fmla="*/ 4463091 w 6455664"/>
                <a:gd name="connsiteY18" fmla="*/ 677289 h 1045778"/>
                <a:gd name="connsiteX19" fmla="*/ 4845228 w 6455664"/>
                <a:gd name="connsiteY19" fmla="*/ 690936 h 1045778"/>
                <a:gd name="connsiteX20" fmla="*/ 4845228 w 6455664"/>
                <a:gd name="connsiteY20" fmla="*/ 854710 h 1045778"/>
                <a:gd name="connsiteX21" fmla="*/ 4913467 w 6455664"/>
                <a:gd name="connsiteY21" fmla="*/ 991187 h 1045778"/>
                <a:gd name="connsiteX22" fmla="*/ 5241013 w 6455664"/>
                <a:gd name="connsiteY22" fmla="*/ 1045778 h 1045778"/>
                <a:gd name="connsiteX23" fmla="*/ 5309252 w 6455664"/>
                <a:gd name="connsiteY23" fmla="*/ 991187 h 1045778"/>
                <a:gd name="connsiteX24" fmla="*/ 5500321 w 6455664"/>
                <a:gd name="connsiteY24" fmla="*/ 963892 h 1045778"/>
                <a:gd name="connsiteX25" fmla="*/ 5759628 w 6455664"/>
                <a:gd name="connsiteY25" fmla="*/ 1045778 h 1045778"/>
                <a:gd name="connsiteX26" fmla="*/ 6155413 w 6455664"/>
                <a:gd name="connsiteY26" fmla="*/ 963892 h 1045778"/>
                <a:gd name="connsiteX27" fmla="*/ 6455664 w 6455664"/>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879951 w 6455664"/>
                <a:gd name="connsiteY10" fmla="*/ 581754 h 1045778"/>
                <a:gd name="connsiteX11" fmla="*/ 3180202 w 6455664"/>
                <a:gd name="connsiteY11" fmla="*/ 595402 h 1045778"/>
                <a:gd name="connsiteX12" fmla="*/ 3289384 w 6455664"/>
                <a:gd name="connsiteY12" fmla="*/ 745528 h 1045778"/>
                <a:gd name="connsiteX13" fmla="*/ 3589634 w 6455664"/>
                <a:gd name="connsiteY13" fmla="*/ 922948 h 1045778"/>
                <a:gd name="connsiteX14" fmla="*/ 3821646 w 6455664"/>
                <a:gd name="connsiteY14" fmla="*/ 827414 h 1045778"/>
                <a:gd name="connsiteX15" fmla="*/ 3985419 w 6455664"/>
                <a:gd name="connsiteY15" fmla="*/ 827414 h 1045778"/>
                <a:gd name="connsiteX16" fmla="*/ 4040011 w 6455664"/>
                <a:gd name="connsiteY16" fmla="*/ 963892 h 1045778"/>
                <a:gd name="connsiteX17" fmla="*/ 4244727 w 6455664"/>
                <a:gd name="connsiteY17" fmla="*/ 800119 h 1045778"/>
                <a:gd name="connsiteX18" fmla="*/ 4463091 w 6455664"/>
                <a:gd name="connsiteY18" fmla="*/ 677289 h 1045778"/>
                <a:gd name="connsiteX19" fmla="*/ 4845228 w 6455664"/>
                <a:gd name="connsiteY19" fmla="*/ 690936 h 1045778"/>
                <a:gd name="connsiteX20" fmla="*/ 4845228 w 6455664"/>
                <a:gd name="connsiteY20" fmla="*/ 854710 h 1045778"/>
                <a:gd name="connsiteX21" fmla="*/ 4913467 w 6455664"/>
                <a:gd name="connsiteY21" fmla="*/ 991187 h 1045778"/>
                <a:gd name="connsiteX22" fmla="*/ 5241013 w 6455664"/>
                <a:gd name="connsiteY22" fmla="*/ 1045778 h 1045778"/>
                <a:gd name="connsiteX23" fmla="*/ 5309252 w 6455664"/>
                <a:gd name="connsiteY23" fmla="*/ 991187 h 1045778"/>
                <a:gd name="connsiteX24" fmla="*/ 5500321 w 6455664"/>
                <a:gd name="connsiteY24" fmla="*/ 963892 h 1045778"/>
                <a:gd name="connsiteX25" fmla="*/ 5759628 w 6455664"/>
                <a:gd name="connsiteY25" fmla="*/ 1045778 h 1045778"/>
                <a:gd name="connsiteX26" fmla="*/ 6155413 w 6455664"/>
                <a:gd name="connsiteY26" fmla="*/ 963892 h 1045778"/>
                <a:gd name="connsiteX27" fmla="*/ 6455664 w 6455664"/>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879951 w 6455664"/>
                <a:gd name="connsiteY11" fmla="*/ 581754 h 1045778"/>
                <a:gd name="connsiteX12" fmla="*/ 3180202 w 6455664"/>
                <a:gd name="connsiteY12" fmla="*/ 595402 h 1045778"/>
                <a:gd name="connsiteX13" fmla="*/ 3289384 w 6455664"/>
                <a:gd name="connsiteY13" fmla="*/ 745528 h 1045778"/>
                <a:gd name="connsiteX14" fmla="*/ 3589634 w 6455664"/>
                <a:gd name="connsiteY14" fmla="*/ 922948 h 1045778"/>
                <a:gd name="connsiteX15" fmla="*/ 3821646 w 6455664"/>
                <a:gd name="connsiteY15" fmla="*/ 827414 h 1045778"/>
                <a:gd name="connsiteX16" fmla="*/ 3985419 w 6455664"/>
                <a:gd name="connsiteY16" fmla="*/ 827414 h 1045778"/>
                <a:gd name="connsiteX17" fmla="*/ 4040011 w 6455664"/>
                <a:gd name="connsiteY17" fmla="*/ 963892 h 1045778"/>
                <a:gd name="connsiteX18" fmla="*/ 4244727 w 6455664"/>
                <a:gd name="connsiteY18" fmla="*/ 800119 h 1045778"/>
                <a:gd name="connsiteX19" fmla="*/ 4463091 w 6455664"/>
                <a:gd name="connsiteY19" fmla="*/ 677289 h 1045778"/>
                <a:gd name="connsiteX20" fmla="*/ 4845228 w 6455664"/>
                <a:gd name="connsiteY20" fmla="*/ 690936 h 1045778"/>
                <a:gd name="connsiteX21" fmla="*/ 4845228 w 6455664"/>
                <a:gd name="connsiteY21" fmla="*/ 854710 h 1045778"/>
                <a:gd name="connsiteX22" fmla="*/ 4913467 w 6455664"/>
                <a:gd name="connsiteY22" fmla="*/ 991187 h 1045778"/>
                <a:gd name="connsiteX23" fmla="*/ 5241013 w 6455664"/>
                <a:gd name="connsiteY23" fmla="*/ 1045778 h 1045778"/>
                <a:gd name="connsiteX24" fmla="*/ 5309252 w 6455664"/>
                <a:gd name="connsiteY24" fmla="*/ 991187 h 1045778"/>
                <a:gd name="connsiteX25" fmla="*/ 5500321 w 6455664"/>
                <a:gd name="connsiteY25" fmla="*/ 963892 h 1045778"/>
                <a:gd name="connsiteX26" fmla="*/ 5759628 w 6455664"/>
                <a:gd name="connsiteY26" fmla="*/ 1045778 h 1045778"/>
                <a:gd name="connsiteX27" fmla="*/ 6155413 w 6455664"/>
                <a:gd name="connsiteY27" fmla="*/ 963892 h 1045778"/>
                <a:gd name="connsiteX28" fmla="*/ 6455664 w 6455664"/>
                <a:gd name="connsiteY28"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180202 w 6455664"/>
                <a:gd name="connsiteY12" fmla="*/ 595402 h 1045778"/>
                <a:gd name="connsiteX13" fmla="*/ 3289384 w 6455664"/>
                <a:gd name="connsiteY13" fmla="*/ 745528 h 1045778"/>
                <a:gd name="connsiteX14" fmla="*/ 3589634 w 6455664"/>
                <a:gd name="connsiteY14" fmla="*/ 922948 h 1045778"/>
                <a:gd name="connsiteX15" fmla="*/ 3821646 w 6455664"/>
                <a:gd name="connsiteY15" fmla="*/ 827414 h 1045778"/>
                <a:gd name="connsiteX16" fmla="*/ 3985419 w 6455664"/>
                <a:gd name="connsiteY16" fmla="*/ 827414 h 1045778"/>
                <a:gd name="connsiteX17" fmla="*/ 4040011 w 6455664"/>
                <a:gd name="connsiteY17" fmla="*/ 963892 h 1045778"/>
                <a:gd name="connsiteX18" fmla="*/ 4244727 w 6455664"/>
                <a:gd name="connsiteY18" fmla="*/ 800119 h 1045778"/>
                <a:gd name="connsiteX19" fmla="*/ 4463091 w 6455664"/>
                <a:gd name="connsiteY19" fmla="*/ 677289 h 1045778"/>
                <a:gd name="connsiteX20" fmla="*/ 4845228 w 6455664"/>
                <a:gd name="connsiteY20" fmla="*/ 690936 h 1045778"/>
                <a:gd name="connsiteX21" fmla="*/ 4845228 w 6455664"/>
                <a:gd name="connsiteY21" fmla="*/ 854710 h 1045778"/>
                <a:gd name="connsiteX22" fmla="*/ 4913467 w 6455664"/>
                <a:gd name="connsiteY22" fmla="*/ 991187 h 1045778"/>
                <a:gd name="connsiteX23" fmla="*/ 5241013 w 6455664"/>
                <a:gd name="connsiteY23" fmla="*/ 1045778 h 1045778"/>
                <a:gd name="connsiteX24" fmla="*/ 5309252 w 6455664"/>
                <a:gd name="connsiteY24" fmla="*/ 991187 h 1045778"/>
                <a:gd name="connsiteX25" fmla="*/ 5500321 w 6455664"/>
                <a:gd name="connsiteY25" fmla="*/ 963892 h 1045778"/>
                <a:gd name="connsiteX26" fmla="*/ 5759628 w 6455664"/>
                <a:gd name="connsiteY26" fmla="*/ 1045778 h 1045778"/>
                <a:gd name="connsiteX27" fmla="*/ 6155413 w 6455664"/>
                <a:gd name="connsiteY27" fmla="*/ 963892 h 1045778"/>
                <a:gd name="connsiteX28" fmla="*/ 6455664 w 6455664"/>
                <a:gd name="connsiteY28"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289384 w 6455664"/>
                <a:gd name="connsiteY14" fmla="*/ 745528 h 1045778"/>
                <a:gd name="connsiteX15" fmla="*/ 3589634 w 6455664"/>
                <a:gd name="connsiteY15" fmla="*/ 922948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337288 w 6455664"/>
                <a:gd name="connsiteY14" fmla="*/ 624348 h 1045778"/>
                <a:gd name="connsiteX15" fmla="*/ 3589634 w 6455664"/>
                <a:gd name="connsiteY15" fmla="*/ 922948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337288 w 6455664"/>
                <a:gd name="connsiteY14" fmla="*/ 624348 h 1045778"/>
                <a:gd name="connsiteX15" fmla="*/ 3653507 w 6455664"/>
                <a:gd name="connsiteY15" fmla="*/ 710882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576056 h 985188"/>
                <a:gd name="connsiteX1" fmla="*/ 166769 w 6455664"/>
                <a:gd name="connsiteY1" fmla="*/ 436728 h 985188"/>
                <a:gd name="connsiteX2" fmla="*/ 412533 w 6455664"/>
                <a:gd name="connsiteY2" fmla="*/ 437598 h 985188"/>
                <a:gd name="connsiteX3" fmla="*/ 717320 w 6455664"/>
                <a:gd name="connsiteY3" fmla="*/ 539611 h 985188"/>
                <a:gd name="connsiteX4" fmla="*/ 928723 w 6455664"/>
                <a:gd name="connsiteY4" fmla="*/ 454725 h 985188"/>
                <a:gd name="connsiteX5" fmla="*/ 1042270 w 6455664"/>
                <a:gd name="connsiteY5" fmla="*/ 359191 h 985188"/>
                <a:gd name="connsiteX6" fmla="*/ 1231294 w 6455664"/>
                <a:gd name="connsiteY6" fmla="*/ 206066 h 985188"/>
                <a:gd name="connsiteX7" fmla="*/ 1420042 w 6455664"/>
                <a:gd name="connsiteY7" fmla="*/ 0 h 985188"/>
                <a:gd name="connsiteX8" fmla="*/ 1854726 w 6455664"/>
                <a:gd name="connsiteY8" fmla="*/ 97033 h 985188"/>
                <a:gd name="connsiteX9" fmla="*/ 2148289 w 6455664"/>
                <a:gd name="connsiteY9" fmla="*/ 183420 h 985188"/>
                <a:gd name="connsiteX10" fmla="*/ 2600153 w 6455664"/>
                <a:gd name="connsiteY10" fmla="*/ 437598 h 985188"/>
                <a:gd name="connsiteX11" fmla="*/ 2768175 w 6455664"/>
                <a:gd name="connsiteY11" fmla="*/ 551458 h 985188"/>
                <a:gd name="connsiteX12" fmla="*/ 3015323 w 6455664"/>
                <a:gd name="connsiteY12" fmla="*/ 558778 h 985188"/>
                <a:gd name="connsiteX13" fmla="*/ 3180202 w 6455664"/>
                <a:gd name="connsiteY13" fmla="*/ 534812 h 985188"/>
                <a:gd name="connsiteX14" fmla="*/ 3337288 w 6455664"/>
                <a:gd name="connsiteY14" fmla="*/ 563758 h 985188"/>
                <a:gd name="connsiteX15" fmla="*/ 3653507 w 6455664"/>
                <a:gd name="connsiteY15" fmla="*/ 650292 h 985188"/>
                <a:gd name="connsiteX16" fmla="*/ 3821646 w 6455664"/>
                <a:gd name="connsiteY16" fmla="*/ 766824 h 985188"/>
                <a:gd name="connsiteX17" fmla="*/ 3985419 w 6455664"/>
                <a:gd name="connsiteY17" fmla="*/ 766824 h 985188"/>
                <a:gd name="connsiteX18" fmla="*/ 4040011 w 6455664"/>
                <a:gd name="connsiteY18" fmla="*/ 903302 h 985188"/>
                <a:gd name="connsiteX19" fmla="*/ 4244727 w 6455664"/>
                <a:gd name="connsiteY19" fmla="*/ 739529 h 985188"/>
                <a:gd name="connsiteX20" fmla="*/ 4463091 w 6455664"/>
                <a:gd name="connsiteY20" fmla="*/ 616699 h 985188"/>
                <a:gd name="connsiteX21" fmla="*/ 4845228 w 6455664"/>
                <a:gd name="connsiteY21" fmla="*/ 630346 h 985188"/>
                <a:gd name="connsiteX22" fmla="*/ 4845228 w 6455664"/>
                <a:gd name="connsiteY22" fmla="*/ 794120 h 985188"/>
                <a:gd name="connsiteX23" fmla="*/ 4913467 w 6455664"/>
                <a:gd name="connsiteY23" fmla="*/ 930597 h 985188"/>
                <a:gd name="connsiteX24" fmla="*/ 5241013 w 6455664"/>
                <a:gd name="connsiteY24" fmla="*/ 985188 h 985188"/>
                <a:gd name="connsiteX25" fmla="*/ 5309252 w 6455664"/>
                <a:gd name="connsiteY25" fmla="*/ 930597 h 985188"/>
                <a:gd name="connsiteX26" fmla="*/ 5500321 w 6455664"/>
                <a:gd name="connsiteY26" fmla="*/ 903302 h 985188"/>
                <a:gd name="connsiteX27" fmla="*/ 5759628 w 6455664"/>
                <a:gd name="connsiteY27" fmla="*/ 985188 h 985188"/>
                <a:gd name="connsiteX28" fmla="*/ 6155413 w 6455664"/>
                <a:gd name="connsiteY28" fmla="*/ 903302 h 985188"/>
                <a:gd name="connsiteX29" fmla="*/ 6455664 w 6455664"/>
                <a:gd name="connsiteY29" fmla="*/ 876006 h 985188"/>
                <a:gd name="connsiteX0" fmla="*/ 0 w 6934705"/>
                <a:gd name="connsiteY0" fmla="*/ 606351 h 985188"/>
                <a:gd name="connsiteX1" fmla="*/ 645810 w 6934705"/>
                <a:gd name="connsiteY1" fmla="*/ 436728 h 985188"/>
                <a:gd name="connsiteX2" fmla="*/ 891574 w 6934705"/>
                <a:gd name="connsiteY2" fmla="*/ 437598 h 985188"/>
                <a:gd name="connsiteX3" fmla="*/ 1196361 w 6934705"/>
                <a:gd name="connsiteY3" fmla="*/ 539611 h 985188"/>
                <a:gd name="connsiteX4" fmla="*/ 1407764 w 6934705"/>
                <a:gd name="connsiteY4" fmla="*/ 454725 h 985188"/>
                <a:gd name="connsiteX5" fmla="*/ 1521311 w 6934705"/>
                <a:gd name="connsiteY5" fmla="*/ 359191 h 985188"/>
                <a:gd name="connsiteX6" fmla="*/ 1710335 w 6934705"/>
                <a:gd name="connsiteY6" fmla="*/ 206066 h 985188"/>
                <a:gd name="connsiteX7" fmla="*/ 1899083 w 6934705"/>
                <a:gd name="connsiteY7" fmla="*/ 0 h 985188"/>
                <a:gd name="connsiteX8" fmla="*/ 2333767 w 6934705"/>
                <a:gd name="connsiteY8" fmla="*/ 97033 h 985188"/>
                <a:gd name="connsiteX9" fmla="*/ 2627330 w 6934705"/>
                <a:gd name="connsiteY9" fmla="*/ 183420 h 985188"/>
                <a:gd name="connsiteX10" fmla="*/ 3079194 w 6934705"/>
                <a:gd name="connsiteY10" fmla="*/ 437598 h 985188"/>
                <a:gd name="connsiteX11" fmla="*/ 3247216 w 6934705"/>
                <a:gd name="connsiteY11" fmla="*/ 551458 h 985188"/>
                <a:gd name="connsiteX12" fmla="*/ 3494364 w 6934705"/>
                <a:gd name="connsiteY12" fmla="*/ 558778 h 985188"/>
                <a:gd name="connsiteX13" fmla="*/ 3659243 w 6934705"/>
                <a:gd name="connsiteY13" fmla="*/ 534812 h 985188"/>
                <a:gd name="connsiteX14" fmla="*/ 3816329 w 6934705"/>
                <a:gd name="connsiteY14" fmla="*/ 563758 h 985188"/>
                <a:gd name="connsiteX15" fmla="*/ 4132548 w 6934705"/>
                <a:gd name="connsiteY15" fmla="*/ 650292 h 985188"/>
                <a:gd name="connsiteX16" fmla="*/ 4300687 w 6934705"/>
                <a:gd name="connsiteY16" fmla="*/ 766824 h 985188"/>
                <a:gd name="connsiteX17" fmla="*/ 4464460 w 6934705"/>
                <a:gd name="connsiteY17" fmla="*/ 766824 h 985188"/>
                <a:gd name="connsiteX18" fmla="*/ 4519052 w 6934705"/>
                <a:gd name="connsiteY18" fmla="*/ 903302 h 985188"/>
                <a:gd name="connsiteX19" fmla="*/ 4723768 w 6934705"/>
                <a:gd name="connsiteY19" fmla="*/ 739529 h 985188"/>
                <a:gd name="connsiteX20" fmla="*/ 4942132 w 6934705"/>
                <a:gd name="connsiteY20" fmla="*/ 616699 h 985188"/>
                <a:gd name="connsiteX21" fmla="*/ 5324269 w 6934705"/>
                <a:gd name="connsiteY21" fmla="*/ 630346 h 985188"/>
                <a:gd name="connsiteX22" fmla="*/ 5324269 w 6934705"/>
                <a:gd name="connsiteY22" fmla="*/ 794120 h 985188"/>
                <a:gd name="connsiteX23" fmla="*/ 5392508 w 6934705"/>
                <a:gd name="connsiteY23" fmla="*/ 930597 h 985188"/>
                <a:gd name="connsiteX24" fmla="*/ 5720054 w 6934705"/>
                <a:gd name="connsiteY24" fmla="*/ 985188 h 985188"/>
                <a:gd name="connsiteX25" fmla="*/ 5788293 w 6934705"/>
                <a:gd name="connsiteY25" fmla="*/ 930597 h 985188"/>
                <a:gd name="connsiteX26" fmla="*/ 5979362 w 6934705"/>
                <a:gd name="connsiteY26" fmla="*/ 903302 h 985188"/>
                <a:gd name="connsiteX27" fmla="*/ 6238669 w 6934705"/>
                <a:gd name="connsiteY27" fmla="*/ 985188 h 985188"/>
                <a:gd name="connsiteX28" fmla="*/ 6634454 w 6934705"/>
                <a:gd name="connsiteY28" fmla="*/ 903302 h 985188"/>
                <a:gd name="connsiteX29" fmla="*/ 6934705 w 6934705"/>
                <a:gd name="connsiteY29" fmla="*/ 876006 h 985188"/>
                <a:gd name="connsiteX0" fmla="*/ 0 w 6934705"/>
                <a:gd name="connsiteY0" fmla="*/ 606351 h 985188"/>
                <a:gd name="connsiteX1" fmla="*/ 518065 w 6934705"/>
                <a:gd name="connsiteY1" fmla="*/ 542760 h 985188"/>
                <a:gd name="connsiteX2" fmla="*/ 891574 w 6934705"/>
                <a:gd name="connsiteY2" fmla="*/ 437598 h 985188"/>
                <a:gd name="connsiteX3" fmla="*/ 1196361 w 6934705"/>
                <a:gd name="connsiteY3" fmla="*/ 539611 h 985188"/>
                <a:gd name="connsiteX4" fmla="*/ 1407764 w 6934705"/>
                <a:gd name="connsiteY4" fmla="*/ 454725 h 985188"/>
                <a:gd name="connsiteX5" fmla="*/ 1521311 w 6934705"/>
                <a:gd name="connsiteY5" fmla="*/ 359191 h 985188"/>
                <a:gd name="connsiteX6" fmla="*/ 1710335 w 6934705"/>
                <a:gd name="connsiteY6" fmla="*/ 206066 h 985188"/>
                <a:gd name="connsiteX7" fmla="*/ 1899083 w 6934705"/>
                <a:gd name="connsiteY7" fmla="*/ 0 h 985188"/>
                <a:gd name="connsiteX8" fmla="*/ 2333767 w 6934705"/>
                <a:gd name="connsiteY8" fmla="*/ 97033 h 985188"/>
                <a:gd name="connsiteX9" fmla="*/ 2627330 w 6934705"/>
                <a:gd name="connsiteY9" fmla="*/ 183420 h 985188"/>
                <a:gd name="connsiteX10" fmla="*/ 3079194 w 6934705"/>
                <a:gd name="connsiteY10" fmla="*/ 437598 h 985188"/>
                <a:gd name="connsiteX11" fmla="*/ 3247216 w 6934705"/>
                <a:gd name="connsiteY11" fmla="*/ 551458 h 985188"/>
                <a:gd name="connsiteX12" fmla="*/ 3494364 w 6934705"/>
                <a:gd name="connsiteY12" fmla="*/ 558778 h 985188"/>
                <a:gd name="connsiteX13" fmla="*/ 3659243 w 6934705"/>
                <a:gd name="connsiteY13" fmla="*/ 534812 h 985188"/>
                <a:gd name="connsiteX14" fmla="*/ 3816329 w 6934705"/>
                <a:gd name="connsiteY14" fmla="*/ 563758 h 985188"/>
                <a:gd name="connsiteX15" fmla="*/ 4132548 w 6934705"/>
                <a:gd name="connsiteY15" fmla="*/ 650292 h 985188"/>
                <a:gd name="connsiteX16" fmla="*/ 4300687 w 6934705"/>
                <a:gd name="connsiteY16" fmla="*/ 766824 h 985188"/>
                <a:gd name="connsiteX17" fmla="*/ 4464460 w 6934705"/>
                <a:gd name="connsiteY17" fmla="*/ 766824 h 985188"/>
                <a:gd name="connsiteX18" fmla="*/ 4519052 w 6934705"/>
                <a:gd name="connsiteY18" fmla="*/ 903302 h 985188"/>
                <a:gd name="connsiteX19" fmla="*/ 4723768 w 6934705"/>
                <a:gd name="connsiteY19" fmla="*/ 739529 h 985188"/>
                <a:gd name="connsiteX20" fmla="*/ 4942132 w 6934705"/>
                <a:gd name="connsiteY20" fmla="*/ 616699 h 985188"/>
                <a:gd name="connsiteX21" fmla="*/ 5324269 w 6934705"/>
                <a:gd name="connsiteY21" fmla="*/ 630346 h 985188"/>
                <a:gd name="connsiteX22" fmla="*/ 5324269 w 6934705"/>
                <a:gd name="connsiteY22" fmla="*/ 794120 h 985188"/>
                <a:gd name="connsiteX23" fmla="*/ 5392508 w 6934705"/>
                <a:gd name="connsiteY23" fmla="*/ 930597 h 985188"/>
                <a:gd name="connsiteX24" fmla="*/ 5720054 w 6934705"/>
                <a:gd name="connsiteY24" fmla="*/ 985188 h 985188"/>
                <a:gd name="connsiteX25" fmla="*/ 5788293 w 6934705"/>
                <a:gd name="connsiteY25" fmla="*/ 930597 h 985188"/>
                <a:gd name="connsiteX26" fmla="*/ 5979362 w 6934705"/>
                <a:gd name="connsiteY26" fmla="*/ 903302 h 985188"/>
                <a:gd name="connsiteX27" fmla="*/ 6238669 w 6934705"/>
                <a:gd name="connsiteY27" fmla="*/ 985188 h 985188"/>
                <a:gd name="connsiteX28" fmla="*/ 6634454 w 6934705"/>
                <a:gd name="connsiteY28" fmla="*/ 903302 h 985188"/>
                <a:gd name="connsiteX29" fmla="*/ 6934705 w 6934705"/>
                <a:gd name="connsiteY29" fmla="*/ 876006 h 985188"/>
                <a:gd name="connsiteX0" fmla="*/ 0 w 6982609"/>
                <a:gd name="connsiteY0" fmla="*/ 530613 h 985188"/>
                <a:gd name="connsiteX1" fmla="*/ 565969 w 6982609"/>
                <a:gd name="connsiteY1" fmla="*/ 542760 h 985188"/>
                <a:gd name="connsiteX2" fmla="*/ 939478 w 6982609"/>
                <a:gd name="connsiteY2" fmla="*/ 437598 h 985188"/>
                <a:gd name="connsiteX3" fmla="*/ 1244265 w 6982609"/>
                <a:gd name="connsiteY3" fmla="*/ 539611 h 985188"/>
                <a:gd name="connsiteX4" fmla="*/ 1455668 w 6982609"/>
                <a:gd name="connsiteY4" fmla="*/ 454725 h 985188"/>
                <a:gd name="connsiteX5" fmla="*/ 1569215 w 6982609"/>
                <a:gd name="connsiteY5" fmla="*/ 359191 h 985188"/>
                <a:gd name="connsiteX6" fmla="*/ 1758239 w 6982609"/>
                <a:gd name="connsiteY6" fmla="*/ 206066 h 985188"/>
                <a:gd name="connsiteX7" fmla="*/ 1946987 w 6982609"/>
                <a:gd name="connsiteY7" fmla="*/ 0 h 985188"/>
                <a:gd name="connsiteX8" fmla="*/ 2381671 w 6982609"/>
                <a:gd name="connsiteY8" fmla="*/ 97033 h 985188"/>
                <a:gd name="connsiteX9" fmla="*/ 2675234 w 6982609"/>
                <a:gd name="connsiteY9" fmla="*/ 183420 h 985188"/>
                <a:gd name="connsiteX10" fmla="*/ 3127098 w 6982609"/>
                <a:gd name="connsiteY10" fmla="*/ 437598 h 985188"/>
                <a:gd name="connsiteX11" fmla="*/ 3295120 w 6982609"/>
                <a:gd name="connsiteY11" fmla="*/ 551458 h 985188"/>
                <a:gd name="connsiteX12" fmla="*/ 3542268 w 6982609"/>
                <a:gd name="connsiteY12" fmla="*/ 558778 h 985188"/>
                <a:gd name="connsiteX13" fmla="*/ 3707147 w 6982609"/>
                <a:gd name="connsiteY13" fmla="*/ 534812 h 985188"/>
                <a:gd name="connsiteX14" fmla="*/ 3864233 w 6982609"/>
                <a:gd name="connsiteY14" fmla="*/ 563758 h 985188"/>
                <a:gd name="connsiteX15" fmla="*/ 4180452 w 6982609"/>
                <a:gd name="connsiteY15" fmla="*/ 650292 h 985188"/>
                <a:gd name="connsiteX16" fmla="*/ 4348591 w 6982609"/>
                <a:gd name="connsiteY16" fmla="*/ 766824 h 985188"/>
                <a:gd name="connsiteX17" fmla="*/ 4512364 w 6982609"/>
                <a:gd name="connsiteY17" fmla="*/ 766824 h 985188"/>
                <a:gd name="connsiteX18" fmla="*/ 4566956 w 6982609"/>
                <a:gd name="connsiteY18" fmla="*/ 903302 h 985188"/>
                <a:gd name="connsiteX19" fmla="*/ 4771672 w 6982609"/>
                <a:gd name="connsiteY19" fmla="*/ 739529 h 985188"/>
                <a:gd name="connsiteX20" fmla="*/ 4990036 w 6982609"/>
                <a:gd name="connsiteY20" fmla="*/ 616699 h 985188"/>
                <a:gd name="connsiteX21" fmla="*/ 5372173 w 6982609"/>
                <a:gd name="connsiteY21" fmla="*/ 630346 h 985188"/>
                <a:gd name="connsiteX22" fmla="*/ 5372173 w 6982609"/>
                <a:gd name="connsiteY22" fmla="*/ 794120 h 985188"/>
                <a:gd name="connsiteX23" fmla="*/ 5440412 w 6982609"/>
                <a:gd name="connsiteY23" fmla="*/ 930597 h 985188"/>
                <a:gd name="connsiteX24" fmla="*/ 5767958 w 6982609"/>
                <a:gd name="connsiteY24" fmla="*/ 985188 h 985188"/>
                <a:gd name="connsiteX25" fmla="*/ 5836197 w 6982609"/>
                <a:gd name="connsiteY25" fmla="*/ 930597 h 985188"/>
                <a:gd name="connsiteX26" fmla="*/ 6027266 w 6982609"/>
                <a:gd name="connsiteY26" fmla="*/ 903302 h 985188"/>
                <a:gd name="connsiteX27" fmla="*/ 6286573 w 6982609"/>
                <a:gd name="connsiteY27" fmla="*/ 985188 h 985188"/>
                <a:gd name="connsiteX28" fmla="*/ 6682358 w 6982609"/>
                <a:gd name="connsiteY28" fmla="*/ 903302 h 985188"/>
                <a:gd name="connsiteX29" fmla="*/ 6982609 w 6982609"/>
                <a:gd name="connsiteY29" fmla="*/ 876006 h 985188"/>
                <a:gd name="connsiteX0" fmla="*/ 0 w 6982609"/>
                <a:gd name="connsiteY0" fmla="*/ 530613 h 985188"/>
                <a:gd name="connsiteX1" fmla="*/ 565969 w 6982609"/>
                <a:gd name="connsiteY1" fmla="*/ 542760 h 985188"/>
                <a:gd name="connsiteX2" fmla="*/ 859639 w 6982609"/>
                <a:gd name="connsiteY2" fmla="*/ 452744 h 985188"/>
                <a:gd name="connsiteX3" fmla="*/ 1244265 w 6982609"/>
                <a:gd name="connsiteY3" fmla="*/ 539611 h 985188"/>
                <a:gd name="connsiteX4" fmla="*/ 1455668 w 6982609"/>
                <a:gd name="connsiteY4" fmla="*/ 454725 h 985188"/>
                <a:gd name="connsiteX5" fmla="*/ 1569215 w 6982609"/>
                <a:gd name="connsiteY5" fmla="*/ 359191 h 985188"/>
                <a:gd name="connsiteX6" fmla="*/ 1758239 w 6982609"/>
                <a:gd name="connsiteY6" fmla="*/ 206066 h 985188"/>
                <a:gd name="connsiteX7" fmla="*/ 1946987 w 6982609"/>
                <a:gd name="connsiteY7" fmla="*/ 0 h 985188"/>
                <a:gd name="connsiteX8" fmla="*/ 2381671 w 6982609"/>
                <a:gd name="connsiteY8" fmla="*/ 97033 h 985188"/>
                <a:gd name="connsiteX9" fmla="*/ 2675234 w 6982609"/>
                <a:gd name="connsiteY9" fmla="*/ 183420 h 985188"/>
                <a:gd name="connsiteX10" fmla="*/ 3127098 w 6982609"/>
                <a:gd name="connsiteY10" fmla="*/ 437598 h 985188"/>
                <a:gd name="connsiteX11" fmla="*/ 3295120 w 6982609"/>
                <a:gd name="connsiteY11" fmla="*/ 551458 h 985188"/>
                <a:gd name="connsiteX12" fmla="*/ 3542268 w 6982609"/>
                <a:gd name="connsiteY12" fmla="*/ 558778 h 985188"/>
                <a:gd name="connsiteX13" fmla="*/ 3707147 w 6982609"/>
                <a:gd name="connsiteY13" fmla="*/ 534812 h 985188"/>
                <a:gd name="connsiteX14" fmla="*/ 3864233 w 6982609"/>
                <a:gd name="connsiteY14" fmla="*/ 563758 h 985188"/>
                <a:gd name="connsiteX15" fmla="*/ 4180452 w 6982609"/>
                <a:gd name="connsiteY15" fmla="*/ 650292 h 985188"/>
                <a:gd name="connsiteX16" fmla="*/ 4348591 w 6982609"/>
                <a:gd name="connsiteY16" fmla="*/ 766824 h 985188"/>
                <a:gd name="connsiteX17" fmla="*/ 4512364 w 6982609"/>
                <a:gd name="connsiteY17" fmla="*/ 766824 h 985188"/>
                <a:gd name="connsiteX18" fmla="*/ 4566956 w 6982609"/>
                <a:gd name="connsiteY18" fmla="*/ 903302 h 985188"/>
                <a:gd name="connsiteX19" fmla="*/ 4771672 w 6982609"/>
                <a:gd name="connsiteY19" fmla="*/ 739529 h 985188"/>
                <a:gd name="connsiteX20" fmla="*/ 4990036 w 6982609"/>
                <a:gd name="connsiteY20" fmla="*/ 616699 h 985188"/>
                <a:gd name="connsiteX21" fmla="*/ 5372173 w 6982609"/>
                <a:gd name="connsiteY21" fmla="*/ 630346 h 985188"/>
                <a:gd name="connsiteX22" fmla="*/ 5372173 w 6982609"/>
                <a:gd name="connsiteY22" fmla="*/ 794120 h 985188"/>
                <a:gd name="connsiteX23" fmla="*/ 5440412 w 6982609"/>
                <a:gd name="connsiteY23" fmla="*/ 930597 h 985188"/>
                <a:gd name="connsiteX24" fmla="*/ 5767958 w 6982609"/>
                <a:gd name="connsiteY24" fmla="*/ 985188 h 985188"/>
                <a:gd name="connsiteX25" fmla="*/ 5836197 w 6982609"/>
                <a:gd name="connsiteY25" fmla="*/ 930597 h 985188"/>
                <a:gd name="connsiteX26" fmla="*/ 6027266 w 6982609"/>
                <a:gd name="connsiteY26" fmla="*/ 903302 h 985188"/>
                <a:gd name="connsiteX27" fmla="*/ 6286573 w 6982609"/>
                <a:gd name="connsiteY27" fmla="*/ 985188 h 985188"/>
                <a:gd name="connsiteX28" fmla="*/ 6682358 w 6982609"/>
                <a:gd name="connsiteY28" fmla="*/ 903302 h 985188"/>
                <a:gd name="connsiteX29" fmla="*/ 6982609 w 6982609"/>
                <a:gd name="connsiteY29" fmla="*/ 876006 h 985188"/>
                <a:gd name="connsiteX0" fmla="*/ 0 w 7413746"/>
                <a:gd name="connsiteY0" fmla="*/ 545761 h 985188"/>
                <a:gd name="connsiteX1" fmla="*/ 997106 w 7413746"/>
                <a:gd name="connsiteY1" fmla="*/ 542760 h 985188"/>
                <a:gd name="connsiteX2" fmla="*/ 1290776 w 7413746"/>
                <a:gd name="connsiteY2" fmla="*/ 452744 h 985188"/>
                <a:gd name="connsiteX3" fmla="*/ 1675402 w 7413746"/>
                <a:gd name="connsiteY3" fmla="*/ 539611 h 985188"/>
                <a:gd name="connsiteX4" fmla="*/ 1886805 w 7413746"/>
                <a:gd name="connsiteY4" fmla="*/ 454725 h 985188"/>
                <a:gd name="connsiteX5" fmla="*/ 2000352 w 7413746"/>
                <a:gd name="connsiteY5" fmla="*/ 359191 h 985188"/>
                <a:gd name="connsiteX6" fmla="*/ 2189376 w 7413746"/>
                <a:gd name="connsiteY6" fmla="*/ 206066 h 985188"/>
                <a:gd name="connsiteX7" fmla="*/ 2378124 w 7413746"/>
                <a:gd name="connsiteY7" fmla="*/ 0 h 985188"/>
                <a:gd name="connsiteX8" fmla="*/ 2812808 w 7413746"/>
                <a:gd name="connsiteY8" fmla="*/ 97033 h 985188"/>
                <a:gd name="connsiteX9" fmla="*/ 3106371 w 7413746"/>
                <a:gd name="connsiteY9" fmla="*/ 183420 h 985188"/>
                <a:gd name="connsiteX10" fmla="*/ 3558235 w 7413746"/>
                <a:gd name="connsiteY10" fmla="*/ 437598 h 985188"/>
                <a:gd name="connsiteX11" fmla="*/ 3726257 w 7413746"/>
                <a:gd name="connsiteY11" fmla="*/ 551458 h 985188"/>
                <a:gd name="connsiteX12" fmla="*/ 3973405 w 7413746"/>
                <a:gd name="connsiteY12" fmla="*/ 558778 h 985188"/>
                <a:gd name="connsiteX13" fmla="*/ 4138284 w 7413746"/>
                <a:gd name="connsiteY13" fmla="*/ 534812 h 985188"/>
                <a:gd name="connsiteX14" fmla="*/ 4295370 w 7413746"/>
                <a:gd name="connsiteY14" fmla="*/ 563758 h 985188"/>
                <a:gd name="connsiteX15" fmla="*/ 4611589 w 7413746"/>
                <a:gd name="connsiteY15" fmla="*/ 650292 h 985188"/>
                <a:gd name="connsiteX16" fmla="*/ 4779728 w 7413746"/>
                <a:gd name="connsiteY16" fmla="*/ 766824 h 985188"/>
                <a:gd name="connsiteX17" fmla="*/ 4943501 w 7413746"/>
                <a:gd name="connsiteY17" fmla="*/ 766824 h 985188"/>
                <a:gd name="connsiteX18" fmla="*/ 4998093 w 7413746"/>
                <a:gd name="connsiteY18" fmla="*/ 903302 h 985188"/>
                <a:gd name="connsiteX19" fmla="*/ 5202809 w 7413746"/>
                <a:gd name="connsiteY19" fmla="*/ 739529 h 985188"/>
                <a:gd name="connsiteX20" fmla="*/ 5421173 w 7413746"/>
                <a:gd name="connsiteY20" fmla="*/ 616699 h 985188"/>
                <a:gd name="connsiteX21" fmla="*/ 5803310 w 7413746"/>
                <a:gd name="connsiteY21" fmla="*/ 630346 h 985188"/>
                <a:gd name="connsiteX22" fmla="*/ 5803310 w 7413746"/>
                <a:gd name="connsiteY22" fmla="*/ 794120 h 985188"/>
                <a:gd name="connsiteX23" fmla="*/ 5871549 w 7413746"/>
                <a:gd name="connsiteY23" fmla="*/ 930597 h 985188"/>
                <a:gd name="connsiteX24" fmla="*/ 6199095 w 7413746"/>
                <a:gd name="connsiteY24" fmla="*/ 985188 h 985188"/>
                <a:gd name="connsiteX25" fmla="*/ 6267334 w 7413746"/>
                <a:gd name="connsiteY25" fmla="*/ 930597 h 985188"/>
                <a:gd name="connsiteX26" fmla="*/ 6458403 w 7413746"/>
                <a:gd name="connsiteY26" fmla="*/ 903302 h 985188"/>
                <a:gd name="connsiteX27" fmla="*/ 6717710 w 7413746"/>
                <a:gd name="connsiteY27" fmla="*/ 985188 h 985188"/>
                <a:gd name="connsiteX28" fmla="*/ 7113495 w 7413746"/>
                <a:gd name="connsiteY28" fmla="*/ 903302 h 985188"/>
                <a:gd name="connsiteX29" fmla="*/ 7413746 w 7413746"/>
                <a:gd name="connsiteY29" fmla="*/ 876006 h 985188"/>
                <a:gd name="connsiteX0" fmla="*/ 0 w 7413746"/>
                <a:gd name="connsiteY0" fmla="*/ 545761 h 985188"/>
                <a:gd name="connsiteX1" fmla="*/ 661777 w 7413746"/>
                <a:gd name="connsiteY1" fmla="*/ 542760 h 985188"/>
                <a:gd name="connsiteX2" fmla="*/ 1290776 w 7413746"/>
                <a:gd name="connsiteY2" fmla="*/ 452744 h 985188"/>
                <a:gd name="connsiteX3" fmla="*/ 1675402 w 7413746"/>
                <a:gd name="connsiteY3" fmla="*/ 539611 h 985188"/>
                <a:gd name="connsiteX4" fmla="*/ 1886805 w 7413746"/>
                <a:gd name="connsiteY4" fmla="*/ 454725 h 985188"/>
                <a:gd name="connsiteX5" fmla="*/ 2000352 w 7413746"/>
                <a:gd name="connsiteY5" fmla="*/ 359191 h 985188"/>
                <a:gd name="connsiteX6" fmla="*/ 2189376 w 7413746"/>
                <a:gd name="connsiteY6" fmla="*/ 206066 h 985188"/>
                <a:gd name="connsiteX7" fmla="*/ 2378124 w 7413746"/>
                <a:gd name="connsiteY7" fmla="*/ 0 h 985188"/>
                <a:gd name="connsiteX8" fmla="*/ 2812808 w 7413746"/>
                <a:gd name="connsiteY8" fmla="*/ 97033 h 985188"/>
                <a:gd name="connsiteX9" fmla="*/ 3106371 w 7413746"/>
                <a:gd name="connsiteY9" fmla="*/ 183420 h 985188"/>
                <a:gd name="connsiteX10" fmla="*/ 3558235 w 7413746"/>
                <a:gd name="connsiteY10" fmla="*/ 437598 h 985188"/>
                <a:gd name="connsiteX11" fmla="*/ 3726257 w 7413746"/>
                <a:gd name="connsiteY11" fmla="*/ 551458 h 985188"/>
                <a:gd name="connsiteX12" fmla="*/ 3973405 w 7413746"/>
                <a:gd name="connsiteY12" fmla="*/ 558778 h 985188"/>
                <a:gd name="connsiteX13" fmla="*/ 4138284 w 7413746"/>
                <a:gd name="connsiteY13" fmla="*/ 534812 h 985188"/>
                <a:gd name="connsiteX14" fmla="*/ 4295370 w 7413746"/>
                <a:gd name="connsiteY14" fmla="*/ 563758 h 985188"/>
                <a:gd name="connsiteX15" fmla="*/ 4611589 w 7413746"/>
                <a:gd name="connsiteY15" fmla="*/ 650292 h 985188"/>
                <a:gd name="connsiteX16" fmla="*/ 4779728 w 7413746"/>
                <a:gd name="connsiteY16" fmla="*/ 766824 h 985188"/>
                <a:gd name="connsiteX17" fmla="*/ 4943501 w 7413746"/>
                <a:gd name="connsiteY17" fmla="*/ 766824 h 985188"/>
                <a:gd name="connsiteX18" fmla="*/ 4998093 w 7413746"/>
                <a:gd name="connsiteY18" fmla="*/ 903302 h 985188"/>
                <a:gd name="connsiteX19" fmla="*/ 5202809 w 7413746"/>
                <a:gd name="connsiteY19" fmla="*/ 739529 h 985188"/>
                <a:gd name="connsiteX20" fmla="*/ 5421173 w 7413746"/>
                <a:gd name="connsiteY20" fmla="*/ 616699 h 985188"/>
                <a:gd name="connsiteX21" fmla="*/ 5803310 w 7413746"/>
                <a:gd name="connsiteY21" fmla="*/ 630346 h 985188"/>
                <a:gd name="connsiteX22" fmla="*/ 5803310 w 7413746"/>
                <a:gd name="connsiteY22" fmla="*/ 794120 h 985188"/>
                <a:gd name="connsiteX23" fmla="*/ 5871549 w 7413746"/>
                <a:gd name="connsiteY23" fmla="*/ 930597 h 985188"/>
                <a:gd name="connsiteX24" fmla="*/ 6199095 w 7413746"/>
                <a:gd name="connsiteY24" fmla="*/ 985188 h 985188"/>
                <a:gd name="connsiteX25" fmla="*/ 6267334 w 7413746"/>
                <a:gd name="connsiteY25" fmla="*/ 930597 h 985188"/>
                <a:gd name="connsiteX26" fmla="*/ 6458403 w 7413746"/>
                <a:gd name="connsiteY26" fmla="*/ 903302 h 985188"/>
                <a:gd name="connsiteX27" fmla="*/ 6717710 w 7413746"/>
                <a:gd name="connsiteY27" fmla="*/ 985188 h 985188"/>
                <a:gd name="connsiteX28" fmla="*/ 7113495 w 7413746"/>
                <a:gd name="connsiteY28" fmla="*/ 903302 h 985188"/>
                <a:gd name="connsiteX29" fmla="*/ 7413746 w 7413746"/>
                <a:gd name="connsiteY29"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421173 w 7413746"/>
                <a:gd name="connsiteY21" fmla="*/ 616699 h 985188"/>
                <a:gd name="connsiteX22" fmla="*/ 5803310 w 7413746"/>
                <a:gd name="connsiteY22" fmla="*/ 630346 h 985188"/>
                <a:gd name="connsiteX23" fmla="*/ 5803310 w 7413746"/>
                <a:gd name="connsiteY23" fmla="*/ 794120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421173 w 7413746"/>
                <a:gd name="connsiteY21" fmla="*/ 616699 h 985188"/>
                <a:gd name="connsiteX22" fmla="*/ 5803310 w 7413746"/>
                <a:gd name="connsiteY22" fmla="*/ 630346 h 985188"/>
                <a:gd name="connsiteX23" fmla="*/ 5915087 w 7413746"/>
                <a:gd name="connsiteY23" fmla="*/ 657792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803310 w 7413746"/>
                <a:gd name="connsiteY22" fmla="*/ 630346 h 985188"/>
                <a:gd name="connsiteX23" fmla="*/ 5915087 w 7413746"/>
                <a:gd name="connsiteY23" fmla="*/ 657792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5871549 w 7413746"/>
                <a:gd name="connsiteY25" fmla="*/ 930597 h 985188"/>
                <a:gd name="connsiteX26" fmla="*/ 6199095 w 7413746"/>
                <a:gd name="connsiteY26" fmla="*/ 985188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199095 w 7413746"/>
                <a:gd name="connsiteY26" fmla="*/ 985188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379112 w 7413746"/>
                <a:gd name="connsiteY27" fmla="*/ 779122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379112 w 7413746"/>
                <a:gd name="connsiteY27" fmla="*/ 779122 h 985188"/>
                <a:gd name="connsiteX28" fmla="*/ 6490340 w 7413746"/>
                <a:gd name="connsiteY28" fmla="*/ 797270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03302"/>
                <a:gd name="connsiteX1" fmla="*/ 661777 w 7413746"/>
                <a:gd name="connsiteY1" fmla="*/ 542760 h 903302"/>
                <a:gd name="connsiteX2" fmla="*/ 1003347 w 7413746"/>
                <a:gd name="connsiteY2" fmla="*/ 513335 h 903302"/>
                <a:gd name="connsiteX3" fmla="*/ 1290776 w 7413746"/>
                <a:gd name="connsiteY3" fmla="*/ 452744 h 903302"/>
                <a:gd name="connsiteX4" fmla="*/ 1675402 w 7413746"/>
                <a:gd name="connsiteY4" fmla="*/ 539611 h 903302"/>
                <a:gd name="connsiteX5" fmla="*/ 1886805 w 7413746"/>
                <a:gd name="connsiteY5" fmla="*/ 454725 h 903302"/>
                <a:gd name="connsiteX6" fmla="*/ 2000352 w 7413746"/>
                <a:gd name="connsiteY6" fmla="*/ 359191 h 903302"/>
                <a:gd name="connsiteX7" fmla="*/ 2189376 w 7413746"/>
                <a:gd name="connsiteY7" fmla="*/ 206066 h 903302"/>
                <a:gd name="connsiteX8" fmla="*/ 2378124 w 7413746"/>
                <a:gd name="connsiteY8" fmla="*/ 0 h 903302"/>
                <a:gd name="connsiteX9" fmla="*/ 2812808 w 7413746"/>
                <a:gd name="connsiteY9" fmla="*/ 97033 h 903302"/>
                <a:gd name="connsiteX10" fmla="*/ 3106371 w 7413746"/>
                <a:gd name="connsiteY10" fmla="*/ 183420 h 903302"/>
                <a:gd name="connsiteX11" fmla="*/ 3558235 w 7413746"/>
                <a:gd name="connsiteY11" fmla="*/ 437598 h 903302"/>
                <a:gd name="connsiteX12" fmla="*/ 3726257 w 7413746"/>
                <a:gd name="connsiteY12" fmla="*/ 551458 h 903302"/>
                <a:gd name="connsiteX13" fmla="*/ 3973405 w 7413746"/>
                <a:gd name="connsiteY13" fmla="*/ 558778 h 903302"/>
                <a:gd name="connsiteX14" fmla="*/ 4138284 w 7413746"/>
                <a:gd name="connsiteY14" fmla="*/ 534812 h 903302"/>
                <a:gd name="connsiteX15" fmla="*/ 4295370 w 7413746"/>
                <a:gd name="connsiteY15" fmla="*/ 563758 h 903302"/>
                <a:gd name="connsiteX16" fmla="*/ 4611589 w 7413746"/>
                <a:gd name="connsiteY16" fmla="*/ 650292 h 903302"/>
                <a:gd name="connsiteX17" fmla="*/ 4779728 w 7413746"/>
                <a:gd name="connsiteY17" fmla="*/ 766824 h 903302"/>
                <a:gd name="connsiteX18" fmla="*/ 4943501 w 7413746"/>
                <a:gd name="connsiteY18" fmla="*/ 766824 h 903302"/>
                <a:gd name="connsiteX19" fmla="*/ 4998093 w 7413746"/>
                <a:gd name="connsiteY19" fmla="*/ 903302 h 903302"/>
                <a:gd name="connsiteX20" fmla="*/ 5202809 w 7413746"/>
                <a:gd name="connsiteY20" fmla="*/ 739529 h 903302"/>
                <a:gd name="connsiteX21" fmla="*/ 5341333 w 7413746"/>
                <a:gd name="connsiteY21" fmla="*/ 631845 h 903302"/>
                <a:gd name="connsiteX22" fmla="*/ 5618115 w 7413746"/>
                <a:gd name="connsiteY22" fmla="*/ 649662 h 903302"/>
                <a:gd name="connsiteX23" fmla="*/ 5803310 w 7413746"/>
                <a:gd name="connsiteY23" fmla="*/ 630346 h 903302"/>
                <a:gd name="connsiteX24" fmla="*/ 5915087 w 7413746"/>
                <a:gd name="connsiteY24" fmla="*/ 657792 h 903302"/>
                <a:gd name="connsiteX25" fmla="*/ 6063166 w 7413746"/>
                <a:gd name="connsiteY25" fmla="*/ 763975 h 903302"/>
                <a:gd name="connsiteX26" fmla="*/ 6278935 w 7413746"/>
                <a:gd name="connsiteY26" fmla="*/ 833712 h 903302"/>
                <a:gd name="connsiteX27" fmla="*/ 6379112 w 7413746"/>
                <a:gd name="connsiteY27" fmla="*/ 779122 h 903302"/>
                <a:gd name="connsiteX28" fmla="*/ 6490340 w 7413746"/>
                <a:gd name="connsiteY28" fmla="*/ 797270 h 903302"/>
                <a:gd name="connsiteX29" fmla="*/ 6669806 w 7413746"/>
                <a:gd name="connsiteY29" fmla="*/ 757976 h 903302"/>
                <a:gd name="connsiteX30" fmla="*/ 7113495 w 7413746"/>
                <a:gd name="connsiteY30" fmla="*/ 903302 h 903302"/>
                <a:gd name="connsiteX31" fmla="*/ 7413746 w 7413746"/>
                <a:gd name="connsiteY31" fmla="*/ 876006 h 903302"/>
                <a:gd name="connsiteX0" fmla="*/ 0 w 7413746"/>
                <a:gd name="connsiteY0" fmla="*/ 545761 h 903302"/>
                <a:gd name="connsiteX1" fmla="*/ 661777 w 7413746"/>
                <a:gd name="connsiteY1" fmla="*/ 542760 h 903302"/>
                <a:gd name="connsiteX2" fmla="*/ 1003347 w 7413746"/>
                <a:gd name="connsiteY2" fmla="*/ 513335 h 903302"/>
                <a:gd name="connsiteX3" fmla="*/ 1290776 w 7413746"/>
                <a:gd name="connsiteY3" fmla="*/ 452744 h 903302"/>
                <a:gd name="connsiteX4" fmla="*/ 1675402 w 7413746"/>
                <a:gd name="connsiteY4" fmla="*/ 539611 h 903302"/>
                <a:gd name="connsiteX5" fmla="*/ 1886805 w 7413746"/>
                <a:gd name="connsiteY5" fmla="*/ 454725 h 903302"/>
                <a:gd name="connsiteX6" fmla="*/ 2000352 w 7413746"/>
                <a:gd name="connsiteY6" fmla="*/ 359191 h 903302"/>
                <a:gd name="connsiteX7" fmla="*/ 2189376 w 7413746"/>
                <a:gd name="connsiteY7" fmla="*/ 206066 h 903302"/>
                <a:gd name="connsiteX8" fmla="*/ 2378124 w 7413746"/>
                <a:gd name="connsiteY8" fmla="*/ 0 h 903302"/>
                <a:gd name="connsiteX9" fmla="*/ 2812808 w 7413746"/>
                <a:gd name="connsiteY9" fmla="*/ 97033 h 903302"/>
                <a:gd name="connsiteX10" fmla="*/ 3106371 w 7413746"/>
                <a:gd name="connsiteY10" fmla="*/ 183420 h 903302"/>
                <a:gd name="connsiteX11" fmla="*/ 3558235 w 7413746"/>
                <a:gd name="connsiteY11" fmla="*/ 437598 h 903302"/>
                <a:gd name="connsiteX12" fmla="*/ 3726257 w 7413746"/>
                <a:gd name="connsiteY12" fmla="*/ 551458 h 903302"/>
                <a:gd name="connsiteX13" fmla="*/ 3973405 w 7413746"/>
                <a:gd name="connsiteY13" fmla="*/ 558778 h 903302"/>
                <a:gd name="connsiteX14" fmla="*/ 4138284 w 7413746"/>
                <a:gd name="connsiteY14" fmla="*/ 534812 h 903302"/>
                <a:gd name="connsiteX15" fmla="*/ 4295370 w 7413746"/>
                <a:gd name="connsiteY15" fmla="*/ 563758 h 903302"/>
                <a:gd name="connsiteX16" fmla="*/ 4611589 w 7413746"/>
                <a:gd name="connsiteY16" fmla="*/ 650292 h 903302"/>
                <a:gd name="connsiteX17" fmla="*/ 4779728 w 7413746"/>
                <a:gd name="connsiteY17" fmla="*/ 766824 h 903302"/>
                <a:gd name="connsiteX18" fmla="*/ 4943501 w 7413746"/>
                <a:gd name="connsiteY18" fmla="*/ 766824 h 903302"/>
                <a:gd name="connsiteX19" fmla="*/ 4998093 w 7413746"/>
                <a:gd name="connsiteY19" fmla="*/ 903302 h 903302"/>
                <a:gd name="connsiteX20" fmla="*/ 5202809 w 7413746"/>
                <a:gd name="connsiteY20" fmla="*/ 739529 h 903302"/>
                <a:gd name="connsiteX21" fmla="*/ 5341333 w 7413746"/>
                <a:gd name="connsiteY21" fmla="*/ 631845 h 903302"/>
                <a:gd name="connsiteX22" fmla="*/ 5618115 w 7413746"/>
                <a:gd name="connsiteY22" fmla="*/ 649662 h 903302"/>
                <a:gd name="connsiteX23" fmla="*/ 5803310 w 7413746"/>
                <a:gd name="connsiteY23" fmla="*/ 630346 h 903302"/>
                <a:gd name="connsiteX24" fmla="*/ 5915087 w 7413746"/>
                <a:gd name="connsiteY24" fmla="*/ 657792 h 903302"/>
                <a:gd name="connsiteX25" fmla="*/ 6063166 w 7413746"/>
                <a:gd name="connsiteY25" fmla="*/ 763975 h 903302"/>
                <a:gd name="connsiteX26" fmla="*/ 6278935 w 7413746"/>
                <a:gd name="connsiteY26" fmla="*/ 833712 h 903302"/>
                <a:gd name="connsiteX27" fmla="*/ 6379112 w 7413746"/>
                <a:gd name="connsiteY27" fmla="*/ 779122 h 903302"/>
                <a:gd name="connsiteX28" fmla="*/ 6490340 w 7413746"/>
                <a:gd name="connsiteY28" fmla="*/ 797270 h 903302"/>
                <a:gd name="connsiteX29" fmla="*/ 6669806 w 7413746"/>
                <a:gd name="connsiteY29" fmla="*/ 757976 h 903302"/>
                <a:gd name="connsiteX30" fmla="*/ 6969782 w 7413746"/>
                <a:gd name="connsiteY30" fmla="*/ 782122 h 903302"/>
                <a:gd name="connsiteX31" fmla="*/ 7413746 w 7413746"/>
                <a:gd name="connsiteY31" fmla="*/ 876006 h 903302"/>
                <a:gd name="connsiteX0" fmla="*/ 0 w 7238098"/>
                <a:gd name="connsiteY0" fmla="*/ 545761 h 903302"/>
                <a:gd name="connsiteX1" fmla="*/ 661777 w 7238098"/>
                <a:gd name="connsiteY1" fmla="*/ 542760 h 903302"/>
                <a:gd name="connsiteX2" fmla="*/ 1003347 w 7238098"/>
                <a:gd name="connsiteY2" fmla="*/ 513335 h 903302"/>
                <a:gd name="connsiteX3" fmla="*/ 1290776 w 7238098"/>
                <a:gd name="connsiteY3" fmla="*/ 452744 h 903302"/>
                <a:gd name="connsiteX4" fmla="*/ 1675402 w 7238098"/>
                <a:gd name="connsiteY4" fmla="*/ 539611 h 903302"/>
                <a:gd name="connsiteX5" fmla="*/ 1886805 w 7238098"/>
                <a:gd name="connsiteY5" fmla="*/ 454725 h 903302"/>
                <a:gd name="connsiteX6" fmla="*/ 2000352 w 7238098"/>
                <a:gd name="connsiteY6" fmla="*/ 359191 h 903302"/>
                <a:gd name="connsiteX7" fmla="*/ 2189376 w 7238098"/>
                <a:gd name="connsiteY7" fmla="*/ 206066 h 903302"/>
                <a:gd name="connsiteX8" fmla="*/ 2378124 w 7238098"/>
                <a:gd name="connsiteY8" fmla="*/ 0 h 903302"/>
                <a:gd name="connsiteX9" fmla="*/ 2812808 w 7238098"/>
                <a:gd name="connsiteY9" fmla="*/ 97033 h 903302"/>
                <a:gd name="connsiteX10" fmla="*/ 3106371 w 7238098"/>
                <a:gd name="connsiteY10" fmla="*/ 183420 h 903302"/>
                <a:gd name="connsiteX11" fmla="*/ 3558235 w 7238098"/>
                <a:gd name="connsiteY11" fmla="*/ 437598 h 903302"/>
                <a:gd name="connsiteX12" fmla="*/ 3726257 w 7238098"/>
                <a:gd name="connsiteY12" fmla="*/ 551458 h 903302"/>
                <a:gd name="connsiteX13" fmla="*/ 3973405 w 7238098"/>
                <a:gd name="connsiteY13" fmla="*/ 558778 h 903302"/>
                <a:gd name="connsiteX14" fmla="*/ 4138284 w 7238098"/>
                <a:gd name="connsiteY14" fmla="*/ 534812 h 903302"/>
                <a:gd name="connsiteX15" fmla="*/ 4295370 w 7238098"/>
                <a:gd name="connsiteY15" fmla="*/ 563758 h 903302"/>
                <a:gd name="connsiteX16" fmla="*/ 4611589 w 7238098"/>
                <a:gd name="connsiteY16" fmla="*/ 650292 h 903302"/>
                <a:gd name="connsiteX17" fmla="*/ 4779728 w 7238098"/>
                <a:gd name="connsiteY17" fmla="*/ 766824 h 903302"/>
                <a:gd name="connsiteX18" fmla="*/ 4943501 w 7238098"/>
                <a:gd name="connsiteY18" fmla="*/ 766824 h 903302"/>
                <a:gd name="connsiteX19" fmla="*/ 4998093 w 7238098"/>
                <a:gd name="connsiteY19" fmla="*/ 903302 h 903302"/>
                <a:gd name="connsiteX20" fmla="*/ 5202809 w 7238098"/>
                <a:gd name="connsiteY20" fmla="*/ 739529 h 903302"/>
                <a:gd name="connsiteX21" fmla="*/ 5341333 w 7238098"/>
                <a:gd name="connsiteY21" fmla="*/ 631845 h 903302"/>
                <a:gd name="connsiteX22" fmla="*/ 5618115 w 7238098"/>
                <a:gd name="connsiteY22" fmla="*/ 649662 h 903302"/>
                <a:gd name="connsiteX23" fmla="*/ 5803310 w 7238098"/>
                <a:gd name="connsiteY23" fmla="*/ 630346 h 903302"/>
                <a:gd name="connsiteX24" fmla="*/ 5915087 w 7238098"/>
                <a:gd name="connsiteY24" fmla="*/ 657792 h 903302"/>
                <a:gd name="connsiteX25" fmla="*/ 6063166 w 7238098"/>
                <a:gd name="connsiteY25" fmla="*/ 763975 h 903302"/>
                <a:gd name="connsiteX26" fmla="*/ 6278935 w 7238098"/>
                <a:gd name="connsiteY26" fmla="*/ 833712 h 903302"/>
                <a:gd name="connsiteX27" fmla="*/ 6379112 w 7238098"/>
                <a:gd name="connsiteY27" fmla="*/ 779122 h 903302"/>
                <a:gd name="connsiteX28" fmla="*/ 6490340 w 7238098"/>
                <a:gd name="connsiteY28" fmla="*/ 797270 h 903302"/>
                <a:gd name="connsiteX29" fmla="*/ 6669806 w 7238098"/>
                <a:gd name="connsiteY29" fmla="*/ 757976 h 903302"/>
                <a:gd name="connsiteX30" fmla="*/ 6969782 w 7238098"/>
                <a:gd name="connsiteY30" fmla="*/ 782122 h 903302"/>
                <a:gd name="connsiteX31" fmla="*/ 7238098 w 7238098"/>
                <a:gd name="connsiteY31" fmla="*/ 709384 h 903302"/>
                <a:gd name="connsiteX0" fmla="*/ 0 w 7238098"/>
                <a:gd name="connsiteY0" fmla="*/ 545761 h 833712"/>
                <a:gd name="connsiteX1" fmla="*/ 661777 w 7238098"/>
                <a:gd name="connsiteY1" fmla="*/ 542760 h 833712"/>
                <a:gd name="connsiteX2" fmla="*/ 1003347 w 7238098"/>
                <a:gd name="connsiteY2" fmla="*/ 513335 h 833712"/>
                <a:gd name="connsiteX3" fmla="*/ 1290776 w 7238098"/>
                <a:gd name="connsiteY3" fmla="*/ 452744 h 833712"/>
                <a:gd name="connsiteX4" fmla="*/ 1675402 w 7238098"/>
                <a:gd name="connsiteY4" fmla="*/ 539611 h 833712"/>
                <a:gd name="connsiteX5" fmla="*/ 1886805 w 7238098"/>
                <a:gd name="connsiteY5" fmla="*/ 454725 h 833712"/>
                <a:gd name="connsiteX6" fmla="*/ 2000352 w 7238098"/>
                <a:gd name="connsiteY6" fmla="*/ 359191 h 833712"/>
                <a:gd name="connsiteX7" fmla="*/ 2189376 w 7238098"/>
                <a:gd name="connsiteY7" fmla="*/ 206066 h 833712"/>
                <a:gd name="connsiteX8" fmla="*/ 2378124 w 7238098"/>
                <a:gd name="connsiteY8" fmla="*/ 0 h 833712"/>
                <a:gd name="connsiteX9" fmla="*/ 2812808 w 7238098"/>
                <a:gd name="connsiteY9" fmla="*/ 97033 h 833712"/>
                <a:gd name="connsiteX10" fmla="*/ 3106371 w 7238098"/>
                <a:gd name="connsiteY10" fmla="*/ 183420 h 833712"/>
                <a:gd name="connsiteX11" fmla="*/ 3558235 w 7238098"/>
                <a:gd name="connsiteY11" fmla="*/ 437598 h 833712"/>
                <a:gd name="connsiteX12" fmla="*/ 3726257 w 7238098"/>
                <a:gd name="connsiteY12" fmla="*/ 551458 h 833712"/>
                <a:gd name="connsiteX13" fmla="*/ 3973405 w 7238098"/>
                <a:gd name="connsiteY13" fmla="*/ 558778 h 833712"/>
                <a:gd name="connsiteX14" fmla="*/ 4138284 w 7238098"/>
                <a:gd name="connsiteY14" fmla="*/ 534812 h 833712"/>
                <a:gd name="connsiteX15" fmla="*/ 4295370 w 7238098"/>
                <a:gd name="connsiteY15" fmla="*/ 563758 h 833712"/>
                <a:gd name="connsiteX16" fmla="*/ 4611589 w 7238098"/>
                <a:gd name="connsiteY16" fmla="*/ 650292 h 833712"/>
                <a:gd name="connsiteX17" fmla="*/ 4779728 w 7238098"/>
                <a:gd name="connsiteY17" fmla="*/ 766824 h 833712"/>
                <a:gd name="connsiteX18" fmla="*/ 4943501 w 7238098"/>
                <a:gd name="connsiteY18" fmla="*/ 766824 h 833712"/>
                <a:gd name="connsiteX19" fmla="*/ 5045997 w 7238098"/>
                <a:gd name="connsiteY19" fmla="*/ 660942 h 833712"/>
                <a:gd name="connsiteX20" fmla="*/ 5202809 w 7238098"/>
                <a:gd name="connsiteY20" fmla="*/ 739529 h 833712"/>
                <a:gd name="connsiteX21" fmla="*/ 5341333 w 7238098"/>
                <a:gd name="connsiteY21" fmla="*/ 631845 h 833712"/>
                <a:gd name="connsiteX22" fmla="*/ 5618115 w 7238098"/>
                <a:gd name="connsiteY22" fmla="*/ 649662 h 833712"/>
                <a:gd name="connsiteX23" fmla="*/ 5803310 w 7238098"/>
                <a:gd name="connsiteY23" fmla="*/ 630346 h 833712"/>
                <a:gd name="connsiteX24" fmla="*/ 5915087 w 7238098"/>
                <a:gd name="connsiteY24" fmla="*/ 657792 h 833712"/>
                <a:gd name="connsiteX25" fmla="*/ 6063166 w 7238098"/>
                <a:gd name="connsiteY25" fmla="*/ 763975 h 833712"/>
                <a:gd name="connsiteX26" fmla="*/ 6278935 w 7238098"/>
                <a:gd name="connsiteY26" fmla="*/ 833712 h 833712"/>
                <a:gd name="connsiteX27" fmla="*/ 6379112 w 7238098"/>
                <a:gd name="connsiteY27" fmla="*/ 779122 h 833712"/>
                <a:gd name="connsiteX28" fmla="*/ 6490340 w 7238098"/>
                <a:gd name="connsiteY28" fmla="*/ 797270 h 833712"/>
                <a:gd name="connsiteX29" fmla="*/ 6669806 w 7238098"/>
                <a:gd name="connsiteY29" fmla="*/ 757976 h 833712"/>
                <a:gd name="connsiteX30" fmla="*/ 6969782 w 7238098"/>
                <a:gd name="connsiteY30" fmla="*/ 782122 h 833712"/>
                <a:gd name="connsiteX31" fmla="*/ 7238098 w 7238098"/>
                <a:gd name="connsiteY31" fmla="*/ 709384 h 833712"/>
                <a:gd name="connsiteX0" fmla="*/ 0 w 7238098"/>
                <a:gd name="connsiteY0" fmla="*/ 545761 h 833712"/>
                <a:gd name="connsiteX1" fmla="*/ 661777 w 7238098"/>
                <a:gd name="connsiteY1" fmla="*/ 542760 h 833712"/>
                <a:gd name="connsiteX2" fmla="*/ 1003347 w 7238098"/>
                <a:gd name="connsiteY2" fmla="*/ 513335 h 833712"/>
                <a:gd name="connsiteX3" fmla="*/ 1290776 w 7238098"/>
                <a:gd name="connsiteY3" fmla="*/ 452744 h 833712"/>
                <a:gd name="connsiteX4" fmla="*/ 1675402 w 7238098"/>
                <a:gd name="connsiteY4" fmla="*/ 539611 h 833712"/>
                <a:gd name="connsiteX5" fmla="*/ 1886805 w 7238098"/>
                <a:gd name="connsiteY5" fmla="*/ 454725 h 833712"/>
                <a:gd name="connsiteX6" fmla="*/ 2000352 w 7238098"/>
                <a:gd name="connsiteY6" fmla="*/ 359191 h 833712"/>
                <a:gd name="connsiteX7" fmla="*/ 2189376 w 7238098"/>
                <a:gd name="connsiteY7" fmla="*/ 206066 h 833712"/>
                <a:gd name="connsiteX8" fmla="*/ 2378124 w 7238098"/>
                <a:gd name="connsiteY8" fmla="*/ 0 h 833712"/>
                <a:gd name="connsiteX9" fmla="*/ 2812808 w 7238098"/>
                <a:gd name="connsiteY9" fmla="*/ 97033 h 833712"/>
                <a:gd name="connsiteX10" fmla="*/ 3106371 w 7238098"/>
                <a:gd name="connsiteY10" fmla="*/ 183420 h 833712"/>
                <a:gd name="connsiteX11" fmla="*/ 3558235 w 7238098"/>
                <a:gd name="connsiteY11" fmla="*/ 437598 h 833712"/>
                <a:gd name="connsiteX12" fmla="*/ 3726257 w 7238098"/>
                <a:gd name="connsiteY12" fmla="*/ 551458 h 833712"/>
                <a:gd name="connsiteX13" fmla="*/ 3973405 w 7238098"/>
                <a:gd name="connsiteY13" fmla="*/ 558778 h 833712"/>
                <a:gd name="connsiteX14" fmla="*/ 4138284 w 7238098"/>
                <a:gd name="connsiteY14" fmla="*/ 534812 h 833712"/>
                <a:gd name="connsiteX15" fmla="*/ 4295370 w 7238098"/>
                <a:gd name="connsiteY15" fmla="*/ 563758 h 833712"/>
                <a:gd name="connsiteX16" fmla="*/ 4611589 w 7238098"/>
                <a:gd name="connsiteY16" fmla="*/ 650292 h 833712"/>
                <a:gd name="connsiteX17" fmla="*/ 4811663 w 7238098"/>
                <a:gd name="connsiteY17" fmla="*/ 721382 h 833712"/>
                <a:gd name="connsiteX18" fmla="*/ 4943501 w 7238098"/>
                <a:gd name="connsiteY18" fmla="*/ 766824 h 833712"/>
                <a:gd name="connsiteX19" fmla="*/ 5045997 w 7238098"/>
                <a:gd name="connsiteY19" fmla="*/ 660942 h 833712"/>
                <a:gd name="connsiteX20" fmla="*/ 5202809 w 7238098"/>
                <a:gd name="connsiteY20" fmla="*/ 739529 h 833712"/>
                <a:gd name="connsiteX21" fmla="*/ 5341333 w 7238098"/>
                <a:gd name="connsiteY21" fmla="*/ 631845 h 833712"/>
                <a:gd name="connsiteX22" fmla="*/ 5618115 w 7238098"/>
                <a:gd name="connsiteY22" fmla="*/ 649662 h 833712"/>
                <a:gd name="connsiteX23" fmla="*/ 5803310 w 7238098"/>
                <a:gd name="connsiteY23" fmla="*/ 630346 h 833712"/>
                <a:gd name="connsiteX24" fmla="*/ 5915087 w 7238098"/>
                <a:gd name="connsiteY24" fmla="*/ 657792 h 833712"/>
                <a:gd name="connsiteX25" fmla="*/ 6063166 w 7238098"/>
                <a:gd name="connsiteY25" fmla="*/ 763975 h 833712"/>
                <a:gd name="connsiteX26" fmla="*/ 6278935 w 7238098"/>
                <a:gd name="connsiteY26" fmla="*/ 833712 h 833712"/>
                <a:gd name="connsiteX27" fmla="*/ 6379112 w 7238098"/>
                <a:gd name="connsiteY27" fmla="*/ 779122 h 833712"/>
                <a:gd name="connsiteX28" fmla="*/ 6490340 w 7238098"/>
                <a:gd name="connsiteY28" fmla="*/ 797270 h 833712"/>
                <a:gd name="connsiteX29" fmla="*/ 6669806 w 7238098"/>
                <a:gd name="connsiteY29" fmla="*/ 757976 h 833712"/>
                <a:gd name="connsiteX30" fmla="*/ 6969782 w 7238098"/>
                <a:gd name="connsiteY30" fmla="*/ 782122 h 833712"/>
                <a:gd name="connsiteX31" fmla="*/ 7238098 w 7238098"/>
                <a:gd name="connsiteY31" fmla="*/ 709384 h 83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38098" h="833712">
                  <a:moveTo>
                    <a:pt x="0" y="545761"/>
                  </a:moveTo>
                  <a:lnTo>
                    <a:pt x="661777" y="542760"/>
                  </a:lnTo>
                  <a:cubicBezTo>
                    <a:pt x="829001" y="537356"/>
                    <a:pt x="898514" y="528338"/>
                    <a:pt x="1003347" y="513335"/>
                  </a:cubicBezTo>
                  <a:cubicBezTo>
                    <a:pt x="1108180" y="498332"/>
                    <a:pt x="1178767" y="448365"/>
                    <a:pt x="1290776" y="452744"/>
                  </a:cubicBezTo>
                  <a:lnTo>
                    <a:pt x="1675402" y="539611"/>
                  </a:lnTo>
                  <a:lnTo>
                    <a:pt x="1886805" y="454725"/>
                  </a:lnTo>
                  <a:lnTo>
                    <a:pt x="2000352" y="359191"/>
                  </a:lnTo>
                  <a:lnTo>
                    <a:pt x="2189376" y="206066"/>
                  </a:lnTo>
                  <a:lnTo>
                    <a:pt x="2378124" y="0"/>
                  </a:lnTo>
                  <a:lnTo>
                    <a:pt x="2812808" y="97033"/>
                  </a:lnTo>
                  <a:lnTo>
                    <a:pt x="3106371" y="183420"/>
                  </a:lnTo>
                  <a:cubicBezTo>
                    <a:pt x="3331510" y="288343"/>
                    <a:pt x="3333096" y="332675"/>
                    <a:pt x="3558235" y="437598"/>
                  </a:cubicBezTo>
                  <a:lnTo>
                    <a:pt x="3726257" y="551458"/>
                  </a:lnTo>
                  <a:cubicBezTo>
                    <a:pt x="3845898" y="543800"/>
                    <a:pt x="3853764" y="566436"/>
                    <a:pt x="3973405" y="558778"/>
                  </a:cubicBezTo>
                  <a:lnTo>
                    <a:pt x="4138284" y="534812"/>
                  </a:lnTo>
                  <a:lnTo>
                    <a:pt x="4295370" y="563758"/>
                  </a:lnTo>
                  <a:lnTo>
                    <a:pt x="4611589" y="650292"/>
                  </a:lnTo>
                  <a:lnTo>
                    <a:pt x="4811663" y="721382"/>
                  </a:lnTo>
                  <a:lnTo>
                    <a:pt x="4943501" y="766824"/>
                  </a:lnTo>
                  <a:lnTo>
                    <a:pt x="5045997" y="660942"/>
                  </a:lnTo>
                  <a:lnTo>
                    <a:pt x="5202809" y="739529"/>
                  </a:lnTo>
                  <a:lnTo>
                    <a:pt x="5341333" y="631845"/>
                  </a:lnTo>
                  <a:cubicBezTo>
                    <a:pt x="5476175" y="632735"/>
                    <a:pt x="5483273" y="648772"/>
                    <a:pt x="5618115" y="649662"/>
                  </a:cubicBezTo>
                  <a:lnTo>
                    <a:pt x="5803310" y="630346"/>
                  </a:lnTo>
                  <a:lnTo>
                    <a:pt x="5915087" y="657792"/>
                  </a:lnTo>
                  <a:lnTo>
                    <a:pt x="6063166" y="763975"/>
                  </a:lnTo>
                  <a:lnTo>
                    <a:pt x="6278935" y="833712"/>
                  </a:lnTo>
                  <a:lnTo>
                    <a:pt x="6379112" y="779122"/>
                  </a:lnTo>
                  <a:lnTo>
                    <a:pt x="6490340" y="797270"/>
                  </a:lnTo>
                  <a:lnTo>
                    <a:pt x="6669806" y="757976"/>
                  </a:lnTo>
                  <a:lnTo>
                    <a:pt x="6969782" y="782122"/>
                  </a:lnTo>
                  <a:lnTo>
                    <a:pt x="7238098" y="709384"/>
                  </a:lnTo>
                </a:path>
              </a:pathLst>
            </a:custGeom>
            <a:noFill/>
            <a:ln w="22225">
              <a:solidFill>
                <a:schemeClr val="accent4">
                  <a:lumMod val="50000"/>
                  <a:alpha val="83000"/>
                </a:schemeClr>
              </a:solidFill>
            </a:ln>
            <a:effectLst>
              <a:outerShdw blurRad="101600" dist="63500" dir="3600000" algn="ctr" rotWithShape="0">
                <a:schemeClr val="accent4">
                  <a:lumMod val="5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900" b="1">
                <a:latin typeface="Work Sans Light" panose="00000400000000000000" pitchFamily="50" charset="0"/>
              </a:endParaRPr>
            </a:p>
          </p:txBody>
        </p:sp>
        <p:cxnSp>
          <p:nvCxnSpPr>
            <p:cNvPr id="54" name="Gerade Verbindung mit Pfeil 140"/>
            <p:cNvCxnSpPr/>
            <p:nvPr/>
          </p:nvCxnSpPr>
          <p:spPr>
            <a:xfrm>
              <a:off x="1670253" y="2002452"/>
              <a:ext cx="1873047" cy="2267469"/>
            </a:xfrm>
            <a:prstGeom prst="straightConnector1">
              <a:avLst/>
            </a:prstGeom>
            <a:ln w="6350">
              <a:solidFill>
                <a:schemeClr val="bg1">
                  <a:lumMod val="8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5" name="Gerade Verbindung mit Pfeil 140"/>
            <p:cNvCxnSpPr/>
            <p:nvPr/>
          </p:nvCxnSpPr>
          <p:spPr>
            <a:xfrm>
              <a:off x="2006679" y="1702931"/>
              <a:ext cx="1536621" cy="2500887"/>
            </a:xfrm>
            <a:prstGeom prst="straightConnector1">
              <a:avLst/>
            </a:prstGeom>
            <a:ln w="6350">
              <a:solidFill>
                <a:schemeClr val="bg1">
                  <a:lumMod val="8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6" name="Gerade Verbindung mit Pfeil 140"/>
            <p:cNvCxnSpPr/>
            <p:nvPr/>
          </p:nvCxnSpPr>
          <p:spPr>
            <a:xfrm>
              <a:off x="1028675" y="2591041"/>
              <a:ext cx="2514625" cy="1678880"/>
            </a:xfrm>
            <a:prstGeom prst="straightConnector1">
              <a:avLst/>
            </a:prstGeom>
            <a:ln w="6350">
              <a:solidFill>
                <a:schemeClr val="bg1">
                  <a:lumMod val="8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 name="Gerade Verbindung mit Pfeil 162"/>
            <p:cNvCxnSpPr/>
            <p:nvPr/>
          </p:nvCxnSpPr>
          <p:spPr>
            <a:xfrm flipV="1">
              <a:off x="2602430" y="3832366"/>
              <a:ext cx="1403496" cy="1311134"/>
            </a:xfrm>
            <a:prstGeom prst="straightConnector1">
              <a:avLst/>
            </a:prstGeom>
            <a:ln w="22225">
              <a:solidFill>
                <a:schemeClr val="accent2">
                  <a:lumMod val="50000"/>
                </a:schemeClr>
              </a:solidFill>
              <a:prstDash val="solid"/>
              <a:tailEnd type="none"/>
            </a:ln>
            <a:effectLst/>
          </p:spPr>
          <p:style>
            <a:lnRef idx="1">
              <a:schemeClr val="accent1"/>
            </a:lnRef>
            <a:fillRef idx="0">
              <a:schemeClr val="accent1"/>
            </a:fillRef>
            <a:effectRef idx="0">
              <a:schemeClr val="accent1"/>
            </a:effectRef>
            <a:fontRef idx="minor">
              <a:schemeClr val="tx1"/>
            </a:fontRef>
          </p:style>
        </p:cxnSp>
        <p:sp>
          <p:nvSpPr>
            <p:cNvPr id="60" name="Rectangle 16"/>
            <p:cNvSpPr/>
            <p:nvPr/>
          </p:nvSpPr>
          <p:spPr>
            <a:xfrm>
              <a:off x="1819902" y="2530176"/>
              <a:ext cx="287258" cy="246221"/>
            </a:xfrm>
            <a:prstGeom prst="rect">
              <a:avLst/>
            </a:prstGeom>
          </p:spPr>
          <p:txBody>
            <a:bodyPr wrap="none">
              <a:spAutoFit/>
            </a:bodyPr>
            <a:lstStyle/>
            <a:p>
              <a:pPr algn="just"/>
              <a:r>
                <a:rPr lang="en-US" sz="1000" dirty="0">
                  <a:solidFill>
                    <a:schemeClr val="tx1">
                      <a:lumMod val="50000"/>
                      <a:lumOff val="50000"/>
                    </a:schemeClr>
                  </a:solidFill>
                  <a:latin typeface="Work Sans Light" panose="00000400000000000000" pitchFamily="50" charset="0"/>
                  <a:cs typeface="Arial" panose="020B0604020202020204" pitchFamily="34" charset="0"/>
                </a:rPr>
                <a:t>r</a:t>
              </a:r>
              <a:r>
                <a:rPr lang="en-US" sz="1000" baseline="-25000" dirty="0">
                  <a:solidFill>
                    <a:schemeClr val="tx1">
                      <a:lumMod val="50000"/>
                      <a:lumOff val="50000"/>
                    </a:schemeClr>
                  </a:solidFill>
                  <a:latin typeface="Work Sans Light" panose="00000400000000000000" pitchFamily="50" charset="0"/>
                  <a:cs typeface="Arial" panose="020B0604020202020204" pitchFamily="34" charset="0"/>
                </a:rPr>
                <a:t>0</a:t>
              </a:r>
            </a:p>
          </p:txBody>
        </p:sp>
        <p:sp>
          <p:nvSpPr>
            <p:cNvPr id="72" name="Rectangle 106"/>
            <p:cNvSpPr/>
            <p:nvPr/>
          </p:nvSpPr>
          <p:spPr>
            <a:xfrm>
              <a:off x="1480672" y="2890357"/>
              <a:ext cx="266420" cy="246221"/>
            </a:xfrm>
            <a:prstGeom prst="rect">
              <a:avLst/>
            </a:prstGeom>
          </p:spPr>
          <p:txBody>
            <a:bodyPr wrap="none">
              <a:spAutoFit/>
            </a:bodyPr>
            <a:lstStyle/>
            <a:p>
              <a:pPr algn="just"/>
              <a:r>
                <a:rPr lang="en-US" sz="1000" dirty="0" smtClean="0">
                  <a:solidFill>
                    <a:schemeClr val="tx1">
                      <a:lumMod val="50000"/>
                      <a:lumOff val="50000"/>
                    </a:schemeClr>
                  </a:solidFill>
                  <a:latin typeface="Work Sans Light" panose="00000400000000000000" pitchFamily="50" charset="0"/>
                  <a:cs typeface="Arial" panose="020B0604020202020204" pitchFamily="34" charset="0"/>
                </a:rPr>
                <a:t>r</a:t>
              </a:r>
              <a:r>
                <a:rPr lang="en-US" sz="1000" baseline="-25000" dirty="0" smtClean="0">
                  <a:solidFill>
                    <a:schemeClr val="tx1">
                      <a:lumMod val="50000"/>
                      <a:lumOff val="50000"/>
                    </a:schemeClr>
                  </a:solidFill>
                  <a:latin typeface="Work Sans Light" panose="00000400000000000000" pitchFamily="50" charset="0"/>
                  <a:cs typeface="Arial" panose="020B0604020202020204" pitchFamily="34" charset="0"/>
                </a:rPr>
                <a:t>1</a:t>
              </a:r>
              <a:endParaRPr lang="en-US" sz="1000" baseline="-25000" dirty="0">
                <a:solidFill>
                  <a:schemeClr val="tx1">
                    <a:lumMod val="50000"/>
                    <a:lumOff val="50000"/>
                  </a:schemeClr>
                </a:solidFill>
                <a:latin typeface="Work Sans Light" panose="00000400000000000000" pitchFamily="50" charset="0"/>
                <a:cs typeface="Arial" panose="020B0604020202020204" pitchFamily="34" charset="0"/>
              </a:endParaRPr>
            </a:p>
          </p:txBody>
        </p:sp>
        <p:sp>
          <p:nvSpPr>
            <p:cNvPr id="73" name="Rectangle 107"/>
            <p:cNvSpPr/>
            <p:nvPr/>
          </p:nvSpPr>
          <p:spPr>
            <a:xfrm>
              <a:off x="2072580" y="2286104"/>
              <a:ext cx="357790" cy="246221"/>
            </a:xfrm>
            <a:prstGeom prst="rect">
              <a:avLst/>
            </a:prstGeom>
          </p:spPr>
          <p:txBody>
            <a:bodyPr wrap="none">
              <a:spAutoFit/>
            </a:bodyPr>
            <a:lstStyle/>
            <a:p>
              <a:pPr algn="just"/>
              <a:r>
                <a:rPr lang="en-US" sz="1000" dirty="0" smtClean="0">
                  <a:solidFill>
                    <a:schemeClr val="tx1">
                      <a:lumMod val="50000"/>
                      <a:lumOff val="50000"/>
                    </a:schemeClr>
                  </a:solidFill>
                  <a:latin typeface="Work Sans Light" panose="00000400000000000000" pitchFamily="50" charset="0"/>
                  <a:cs typeface="Arial" panose="020B0604020202020204" pitchFamily="34" charset="0"/>
                </a:rPr>
                <a:t>r</a:t>
              </a:r>
              <a:r>
                <a:rPr lang="en-US" sz="1000" baseline="-25000" dirty="0">
                  <a:solidFill>
                    <a:schemeClr val="tx1">
                      <a:lumMod val="50000"/>
                      <a:lumOff val="50000"/>
                    </a:schemeClr>
                  </a:solidFill>
                  <a:latin typeface="Work Sans Light" panose="00000400000000000000" pitchFamily="50" charset="0"/>
                  <a:cs typeface="Arial" panose="020B0604020202020204" pitchFamily="34" charset="0"/>
                </a:rPr>
                <a:t>n</a:t>
              </a:r>
              <a:r>
                <a:rPr lang="en-US" sz="1000" baseline="-25000" dirty="0" smtClean="0">
                  <a:solidFill>
                    <a:schemeClr val="tx1">
                      <a:lumMod val="50000"/>
                      <a:lumOff val="50000"/>
                    </a:schemeClr>
                  </a:solidFill>
                  <a:latin typeface="Work Sans Light" panose="00000400000000000000" pitchFamily="50" charset="0"/>
                  <a:cs typeface="Arial" panose="020B0604020202020204" pitchFamily="34" charset="0"/>
                </a:rPr>
                <a:t>-1</a:t>
              </a:r>
              <a:endParaRPr lang="en-US" sz="1000" baseline="-25000" dirty="0">
                <a:solidFill>
                  <a:schemeClr val="tx1">
                    <a:lumMod val="50000"/>
                    <a:lumOff val="50000"/>
                  </a:schemeClr>
                </a:solidFill>
                <a:latin typeface="Work Sans Light" panose="00000400000000000000" pitchFamily="50" charset="0"/>
                <a:cs typeface="Arial" panose="020B0604020202020204" pitchFamily="34" charset="0"/>
              </a:endParaRPr>
            </a:p>
          </p:txBody>
        </p:sp>
        <p:sp>
          <p:nvSpPr>
            <p:cNvPr id="74" name="Rectangle 108"/>
            <p:cNvSpPr/>
            <p:nvPr/>
          </p:nvSpPr>
          <p:spPr>
            <a:xfrm>
              <a:off x="2359413" y="2021443"/>
              <a:ext cx="285656" cy="246221"/>
            </a:xfrm>
            <a:prstGeom prst="rect">
              <a:avLst/>
            </a:prstGeom>
          </p:spPr>
          <p:txBody>
            <a:bodyPr wrap="none">
              <a:spAutoFit/>
            </a:bodyPr>
            <a:lstStyle/>
            <a:p>
              <a:pPr algn="just"/>
              <a:r>
                <a:rPr lang="en-US" sz="1000" dirty="0" err="1" smtClean="0">
                  <a:solidFill>
                    <a:schemeClr val="tx1">
                      <a:lumMod val="50000"/>
                      <a:lumOff val="50000"/>
                    </a:schemeClr>
                  </a:solidFill>
                  <a:latin typeface="Work Sans Light" panose="00000400000000000000" pitchFamily="50" charset="0"/>
                  <a:cs typeface="Arial" panose="020B0604020202020204" pitchFamily="34" charset="0"/>
                </a:rPr>
                <a:t>r</a:t>
              </a:r>
              <a:r>
                <a:rPr lang="en-US" sz="1000" baseline="-25000" dirty="0" err="1">
                  <a:solidFill>
                    <a:schemeClr val="tx1">
                      <a:lumMod val="50000"/>
                      <a:lumOff val="50000"/>
                    </a:schemeClr>
                  </a:solidFill>
                  <a:latin typeface="Work Sans Light" panose="00000400000000000000" pitchFamily="50" charset="0"/>
                  <a:cs typeface="Arial" panose="020B0604020202020204" pitchFamily="34" charset="0"/>
                </a:rPr>
                <a:t>n</a:t>
              </a:r>
              <a:endParaRPr lang="en-US" sz="1000" baseline="-25000" dirty="0">
                <a:solidFill>
                  <a:schemeClr val="tx1">
                    <a:lumMod val="50000"/>
                    <a:lumOff val="50000"/>
                  </a:schemeClr>
                </a:solidFill>
                <a:latin typeface="Work Sans Light" panose="00000400000000000000" pitchFamily="50" charset="0"/>
                <a:cs typeface="Arial" panose="020B0604020202020204" pitchFamily="34" charset="0"/>
              </a:endParaRPr>
            </a:p>
          </p:txBody>
        </p:sp>
        <p:sp>
          <p:nvSpPr>
            <p:cNvPr id="75" name="Textfeld 286"/>
            <p:cNvSpPr txBox="1"/>
            <p:nvPr/>
          </p:nvSpPr>
          <p:spPr>
            <a:xfrm>
              <a:off x="1670253" y="5546582"/>
              <a:ext cx="2645276" cy="861774"/>
            </a:xfrm>
            <a:prstGeom prst="rect">
              <a:avLst/>
            </a:prstGeom>
            <a:noFill/>
          </p:spPr>
          <p:txBody>
            <a:bodyPr wrap="none" rtlCol="0">
              <a:spAutoFit/>
            </a:bodyPr>
            <a:lstStyle/>
            <a:p>
              <a:r>
                <a:rPr lang="en-US" sz="1000" b="1" dirty="0" err="1" smtClean="0">
                  <a:solidFill>
                    <a:schemeClr val="tx1">
                      <a:lumMod val="85000"/>
                      <a:lumOff val="15000"/>
                    </a:schemeClr>
                  </a:solidFill>
                  <a:latin typeface="Work Sans Light" panose="00000400000000000000" pitchFamily="50" charset="0"/>
                  <a:cs typeface="Arial" panose="020B0604020202020204" pitchFamily="34" charset="0"/>
                </a:rPr>
                <a:t>A</a:t>
              </a:r>
              <a:r>
                <a:rPr lang="en-US" sz="1000" b="1" baseline="-25000" dirty="0" err="1" smtClean="0">
                  <a:solidFill>
                    <a:schemeClr val="tx1">
                      <a:lumMod val="85000"/>
                      <a:lumOff val="15000"/>
                    </a:schemeClr>
                  </a:solidFill>
                  <a:latin typeface="Work Sans Light" panose="00000400000000000000" pitchFamily="50" charset="0"/>
                  <a:cs typeface="Arial" panose="020B0604020202020204" pitchFamily="34" charset="0"/>
                </a:rPr>
                <a:t>cr</a:t>
              </a:r>
              <a:r>
                <a:rPr lang="en-US" sz="1000" baseline="-25000" dirty="0" smtClean="0">
                  <a:solidFill>
                    <a:schemeClr val="tx1">
                      <a:lumMod val="85000"/>
                      <a:lumOff val="15000"/>
                    </a:schemeClr>
                  </a:solidFill>
                  <a:latin typeface="Work Sans Light" panose="00000400000000000000" pitchFamily="50" charset="0"/>
                  <a:cs typeface="Arial" panose="020B0604020202020204" pitchFamily="34" charset="0"/>
                </a:rPr>
                <a:t>  </a:t>
              </a:r>
              <a:r>
                <a:rPr lang="en-US" sz="1000" dirty="0">
                  <a:solidFill>
                    <a:schemeClr val="tx1">
                      <a:lumMod val="85000"/>
                      <a:lumOff val="15000"/>
                    </a:schemeClr>
                  </a:solidFill>
                  <a:latin typeface="Work Sans Light" panose="00000400000000000000" pitchFamily="50" charset="0"/>
                  <a:cs typeface="Arial" panose="020B0604020202020204" pitchFamily="34" charset="0"/>
                </a:rPr>
                <a:t>: </a:t>
              </a:r>
              <a:r>
                <a:rPr lang="en-US" sz="1000" dirty="0" smtClean="0">
                  <a:solidFill>
                    <a:schemeClr val="tx1">
                      <a:lumMod val="85000"/>
                      <a:lumOff val="15000"/>
                    </a:schemeClr>
                  </a:solidFill>
                  <a:latin typeface="Work Sans Light" panose="00000400000000000000" pitchFamily="50" charset="0"/>
                  <a:cs typeface="Arial" panose="020B0604020202020204" pitchFamily="34" charset="0"/>
                </a:rPr>
                <a:t>cross range (tomographic) aperture</a:t>
              </a:r>
              <a:endParaRPr lang="en-US" sz="1000" baseline="-25000" dirty="0">
                <a:solidFill>
                  <a:schemeClr val="tx1">
                    <a:lumMod val="85000"/>
                    <a:lumOff val="15000"/>
                  </a:schemeClr>
                </a:solidFill>
                <a:latin typeface="Work Sans Light" panose="00000400000000000000" pitchFamily="50" charset="0"/>
                <a:cs typeface="Arial" panose="020B0604020202020204" pitchFamily="34" charset="0"/>
              </a:endParaRPr>
            </a:p>
            <a:p>
              <a:r>
                <a:rPr lang="en-US" sz="1000" b="1" dirty="0" smtClean="0">
                  <a:solidFill>
                    <a:schemeClr val="tx1">
                      <a:lumMod val="75000"/>
                      <a:lumOff val="25000"/>
                    </a:schemeClr>
                  </a:solidFill>
                  <a:latin typeface="Work Sans Light" panose="00000400000000000000" pitchFamily="50" charset="0"/>
                  <a:cs typeface="Arial" panose="020B0604020202020204" pitchFamily="34" charset="0"/>
                </a:rPr>
                <a:t>r</a:t>
              </a:r>
              <a:r>
                <a:rPr lang="en-US" sz="1000" b="1" baseline="-25000" dirty="0" smtClean="0">
                  <a:solidFill>
                    <a:schemeClr val="tx1">
                      <a:lumMod val="75000"/>
                      <a:lumOff val="25000"/>
                    </a:schemeClr>
                  </a:solidFill>
                  <a:latin typeface="Work Sans Light" panose="00000400000000000000" pitchFamily="50" charset="0"/>
                  <a:cs typeface="Arial" panose="020B0604020202020204" pitchFamily="34" charset="0"/>
                </a:rPr>
                <a:t>0</a:t>
              </a:r>
              <a:r>
                <a:rPr lang="en-US" sz="1000" i="1" baseline="-25000" dirty="0" smtClean="0">
                  <a:solidFill>
                    <a:schemeClr val="tx1">
                      <a:lumMod val="75000"/>
                      <a:lumOff val="25000"/>
                    </a:schemeClr>
                  </a:solidFill>
                  <a:latin typeface="Work Sans Light" panose="00000400000000000000" pitchFamily="50" charset="0"/>
                  <a:cs typeface="Arial" panose="020B0604020202020204" pitchFamily="34" charset="0"/>
                </a:rPr>
                <a:t> </a:t>
              </a:r>
              <a:r>
                <a:rPr lang="en-US" sz="1000" i="1" baseline="-25000" dirty="0" smtClean="0">
                  <a:solidFill>
                    <a:schemeClr val="tx1">
                      <a:lumMod val="85000"/>
                      <a:lumOff val="15000"/>
                    </a:schemeClr>
                  </a:solidFill>
                  <a:latin typeface="Work Sans Light" panose="00000400000000000000" pitchFamily="50" charset="0"/>
                  <a:cs typeface="Arial" panose="020B0604020202020204" pitchFamily="34" charset="0"/>
                </a:rPr>
                <a:t> </a:t>
              </a:r>
              <a:r>
                <a:rPr lang="en-US" sz="1000" i="1" dirty="0">
                  <a:solidFill>
                    <a:schemeClr val="tx1">
                      <a:lumMod val="85000"/>
                      <a:lumOff val="15000"/>
                    </a:schemeClr>
                  </a:solidFill>
                  <a:latin typeface="Work Sans Light" panose="00000400000000000000" pitchFamily="50" charset="0"/>
                  <a:cs typeface="Arial" panose="020B0604020202020204" pitchFamily="34" charset="0"/>
                </a:rPr>
                <a:t>: </a:t>
              </a:r>
              <a:r>
                <a:rPr lang="en-US" sz="1000" dirty="0">
                  <a:solidFill>
                    <a:schemeClr val="tx1">
                      <a:lumMod val="85000"/>
                      <a:lumOff val="15000"/>
                    </a:schemeClr>
                  </a:solidFill>
                  <a:latin typeface="Work Sans Light" panose="00000400000000000000" pitchFamily="50" charset="0"/>
                  <a:cs typeface="Arial" panose="020B0604020202020204" pitchFamily="34" charset="0"/>
                </a:rPr>
                <a:t>slant range of the master track</a:t>
              </a:r>
            </a:p>
            <a:p>
              <a:r>
                <a:rPr lang="en-US" sz="1000" b="1" dirty="0">
                  <a:solidFill>
                    <a:schemeClr val="tx1">
                      <a:lumMod val="75000"/>
                      <a:lumOff val="25000"/>
                    </a:schemeClr>
                  </a:solidFill>
                  <a:latin typeface="Work Sans Light" panose="00000400000000000000" pitchFamily="50" charset="0"/>
                  <a:cs typeface="Arial" panose="020B0604020202020204" pitchFamily="34" charset="0"/>
                </a:rPr>
                <a:t>r</a:t>
              </a:r>
              <a:r>
                <a:rPr lang="en-US" sz="1000" b="1" baseline="-25000" dirty="0">
                  <a:solidFill>
                    <a:schemeClr val="tx1">
                      <a:lumMod val="75000"/>
                      <a:lumOff val="25000"/>
                    </a:schemeClr>
                  </a:solidFill>
                  <a:latin typeface="Work Sans Light" panose="00000400000000000000" pitchFamily="50" charset="0"/>
                  <a:cs typeface="Arial" panose="020B0604020202020204" pitchFamily="34" charset="0"/>
                </a:rPr>
                <a:t>1</a:t>
              </a:r>
              <a:r>
                <a:rPr lang="en-US" sz="1000" b="1" dirty="0">
                  <a:solidFill>
                    <a:schemeClr val="tx1">
                      <a:lumMod val="75000"/>
                      <a:lumOff val="25000"/>
                    </a:schemeClr>
                  </a:solidFill>
                  <a:latin typeface="Work Sans Light" panose="00000400000000000000" pitchFamily="50" charset="0"/>
                  <a:cs typeface="Arial" panose="020B0604020202020204" pitchFamily="34" charset="0"/>
                </a:rPr>
                <a:t>…</a:t>
              </a:r>
              <a:r>
                <a:rPr lang="en-US" sz="1000" b="1" dirty="0" err="1">
                  <a:solidFill>
                    <a:schemeClr val="tx1">
                      <a:lumMod val="75000"/>
                      <a:lumOff val="25000"/>
                    </a:schemeClr>
                  </a:solidFill>
                  <a:latin typeface="Work Sans Light" panose="00000400000000000000" pitchFamily="50" charset="0"/>
                  <a:cs typeface="Arial" panose="020B0604020202020204" pitchFamily="34" charset="0"/>
                </a:rPr>
                <a:t>r</a:t>
              </a:r>
              <a:r>
                <a:rPr lang="en-US" sz="1000" b="1" baseline="-25000" dirty="0" err="1">
                  <a:solidFill>
                    <a:schemeClr val="tx1">
                      <a:lumMod val="75000"/>
                      <a:lumOff val="25000"/>
                    </a:schemeClr>
                  </a:solidFill>
                  <a:latin typeface="Work Sans Light" panose="00000400000000000000" pitchFamily="50" charset="0"/>
                  <a:cs typeface="Arial" panose="020B0604020202020204" pitchFamily="34" charset="0"/>
                </a:rPr>
                <a:t>n</a:t>
              </a:r>
              <a:r>
                <a:rPr lang="en-US" sz="1000" b="1" baseline="-25000" dirty="0">
                  <a:solidFill>
                    <a:schemeClr val="tx1">
                      <a:lumMod val="75000"/>
                      <a:lumOff val="25000"/>
                    </a:schemeClr>
                  </a:solidFill>
                  <a:latin typeface="Work Sans Light" panose="00000400000000000000" pitchFamily="50" charset="0"/>
                  <a:cs typeface="Arial" panose="020B0604020202020204" pitchFamily="34" charset="0"/>
                </a:rPr>
                <a:t> </a:t>
              </a:r>
              <a:r>
                <a:rPr lang="en-US" sz="1000" dirty="0">
                  <a:solidFill>
                    <a:schemeClr val="tx1">
                      <a:lumMod val="85000"/>
                      <a:lumOff val="15000"/>
                    </a:schemeClr>
                  </a:solidFill>
                  <a:latin typeface="Work Sans Light" panose="00000400000000000000" pitchFamily="50" charset="0"/>
                  <a:cs typeface="Arial" panose="020B0604020202020204" pitchFamily="34" charset="0"/>
                </a:rPr>
                <a:t>: slant range of the slave </a:t>
              </a:r>
              <a:r>
                <a:rPr lang="en-US" sz="1000" dirty="0" smtClean="0">
                  <a:solidFill>
                    <a:schemeClr val="tx1">
                      <a:lumMod val="85000"/>
                      <a:lumOff val="15000"/>
                    </a:schemeClr>
                  </a:solidFill>
                  <a:latin typeface="Work Sans Light" panose="00000400000000000000" pitchFamily="50" charset="0"/>
                  <a:cs typeface="Arial" panose="020B0604020202020204" pitchFamily="34" charset="0"/>
                </a:rPr>
                <a:t>tracks</a:t>
              </a:r>
            </a:p>
            <a:p>
              <a:r>
                <a:rPr lang="en-US" sz="1000" b="1" dirty="0" err="1">
                  <a:solidFill>
                    <a:schemeClr val="tx1">
                      <a:lumMod val="85000"/>
                      <a:lumOff val="15000"/>
                    </a:schemeClr>
                  </a:solidFill>
                  <a:latin typeface="Work Sans Light" panose="00000400000000000000" pitchFamily="50" charset="0"/>
                  <a:cs typeface="Arial" panose="020B0604020202020204" pitchFamily="34" charset="0"/>
                </a:rPr>
                <a:t>θ</a:t>
              </a:r>
              <a:r>
                <a:rPr lang="en-US" sz="1000" b="1" baseline="-25000" dirty="0" err="1">
                  <a:solidFill>
                    <a:schemeClr val="tx1">
                      <a:lumMod val="85000"/>
                      <a:lumOff val="15000"/>
                    </a:schemeClr>
                  </a:solidFill>
                  <a:latin typeface="Work Sans Light" panose="00000400000000000000" pitchFamily="50" charset="0"/>
                  <a:cs typeface="Arial" panose="020B0604020202020204" pitchFamily="34" charset="0"/>
                </a:rPr>
                <a:t>l</a:t>
              </a:r>
              <a:r>
                <a:rPr lang="en-US" sz="1000" baseline="-25000" dirty="0">
                  <a:solidFill>
                    <a:schemeClr val="tx1">
                      <a:lumMod val="85000"/>
                      <a:lumOff val="15000"/>
                    </a:schemeClr>
                  </a:solidFill>
                  <a:latin typeface="Work Sans Light" panose="00000400000000000000" pitchFamily="50" charset="0"/>
                  <a:cs typeface="Arial" panose="020B0604020202020204" pitchFamily="34" charset="0"/>
                </a:rPr>
                <a:t>  </a:t>
              </a:r>
              <a:r>
                <a:rPr lang="en-US" sz="1000" dirty="0">
                  <a:solidFill>
                    <a:schemeClr val="tx1">
                      <a:lumMod val="85000"/>
                      <a:lumOff val="15000"/>
                    </a:schemeClr>
                  </a:solidFill>
                  <a:latin typeface="Work Sans Light" panose="00000400000000000000" pitchFamily="50" charset="0"/>
                  <a:cs typeface="Arial" panose="020B0604020202020204" pitchFamily="34" charset="0"/>
                </a:rPr>
                <a:t>: look angle</a:t>
              </a:r>
              <a:endParaRPr lang="en-US" sz="1000" baseline="-25000" dirty="0">
                <a:solidFill>
                  <a:schemeClr val="tx1">
                    <a:lumMod val="85000"/>
                    <a:lumOff val="15000"/>
                  </a:schemeClr>
                </a:solidFill>
                <a:latin typeface="Work Sans Light" panose="00000400000000000000" pitchFamily="50" charset="0"/>
                <a:cs typeface="Arial" panose="020B0604020202020204" pitchFamily="34" charset="0"/>
              </a:endParaRPr>
            </a:p>
            <a:p>
              <a:endParaRPr lang="en-US" sz="1000" i="1" dirty="0">
                <a:solidFill>
                  <a:schemeClr val="tx1">
                    <a:lumMod val="85000"/>
                    <a:lumOff val="15000"/>
                  </a:schemeClr>
                </a:solidFill>
                <a:latin typeface="Work Sans Light" panose="00000400000000000000" pitchFamily="50" charset="0"/>
                <a:cs typeface="Arial" panose="020B0604020202020204" pitchFamily="34" charset="0"/>
              </a:endParaRPr>
            </a:p>
          </p:txBody>
        </p:sp>
        <p:sp>
          <p:nvSpPr>
            <p:cNvPr id="76" name="Textfeld 158"/>
            <p:cNvSpPr txBox="1"/>
            <p:nvPr/>
          </p:nvSpPr>
          <p:spPr>
            <a:xfrm>
              <a:off x="1355581" y="2481191"/>
              <a:ext cx="486754" cy="246221"/>
            </a:xfrm>
            <a:prstGeom prst="rect">
              <a:avLst/>
            </a:prstGeom>
            <a:noFill/>
          </p:spPr>
          <p:txBody>
            <a:bodyPr wrap="square" rtlCol="0">
              <a:spAutoFit/>
            </a:bodyPr>
            <a:lstStyle/>
            <a:p>
              <a:r>
                <a:rPr lang="en-US" sz="1000" dirty="0" err="1" smtClean="0">
                  <a:solidFill>
                    <a:schemeClr val="bg1">
                      <a:lumMod val="50000"/>
                    </a:schemeClr>
                  </a:solidFill>
                  <a:latin typeface="Work Sans Light" panose="00000400000000000000" pitchFamily="50" charset="0"/>
                  <a:cs typeface="Arial" panose="020B0604020202020204" pitchFamily="34" charset="0"/>
                </a:rPr>
                <a:t>θ</a:t>
              </a:r>
              <a:r>
                <a:rPr lang="en-US" sz="1000" i="1" baseline="-25000" dirty="0" err="1" smtClean="0">
                  <a:solidFill>
                    <a:schemeClr val="bg1">
                      <a:lumMod val="50000"/>
                    </a:schemeClr>
                  </a:solidFill>
                  <a:latin typeface="Work Sans Light" panose="00000400000000000000" pitchFamily="50" charset="0"/>
                  <a:cs typeface="Arial" panose="020B0604020202020204" pitchFamily="34" charset="0"/>
                </a:rPr>
                <a:t>l</a:t>
              </a:r>
              <a:endParaRPr lang="en-US" sz="1000" i="1" baseline="-25000" dirty="0">
                <a:solidFill>
                  <a:schemeClr val="bg1">
                    <a:lumMod val="50000"/>
                  </a:schemeClr>
                </a:solidFill>
                <a:latin typeface="Work Sans Light" panose="00000400000000000000" pitchFamily="50" charset="0"/>
                <a:cs typeface="Arial" panose="020B0604020202020204" pitchFamily="34" charset="0"/>
              </a:endParaRPr>
            </a:p>
          </p:txBody>
        </p:sp>
        <p:cxnSp>
          <p:nvCxnSpPr>
            <p:cNvPr id="77" name="Gerade Verbindung 164"/>
            <p:cNvCxnSpPr/>
            <p:nvPr/>
          </p:nvCxnSpPr>
          <p:spPr>
            <a:xfrm flipH="1">
              <a:off x="1319444" y="2201362"/>
              <a:ext cx="6893" cy="1149398"/>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8" name="Freihandform 159"/>
            <p:cNvSpPr/>
            <p:nvPr/>
          </p:nvSpPr>
          <p:spPr>
            <a:xfrm>
              <a:off x="1319444" y="2428694"/>
              <a:ext cx="253038" cy="79659"/>
            </a:xfrm>
            <a:custGeom>
              <a:avLst/>
              <a:gdLst>
                <a:gd name="connsiteX0" fmla="*/ 0 w 152400"/>
                <a:gd name="connsiteY0" fmla="*/ 28575 h 79375"/>
                <a:gd name="connsiteX1" fmla="*/ 76200 w 152400"/>
                <a:gd name="connsiteY1" fmla="*/ 76200 h 79375"/>
                <a:gd name="connsiteX2" fmla="*/ 142875 w 152400"/>
                <a:gd name="connsiteY2" fmla="*/ 9525 h 79375"/>
                <a:gd name="connsiteX3" fmla="*/ 152400 w 152400"/>
                <a:gd name="connsiteY3" fmla="*/ 0 h 79375"/>
              </a:gdLst>
              <a:ahLst/>
              <a:cxnLst>
                <a:cxn ang="0">
                  <a:pos x="connsiteX0" y="connsiteY0"/>
                </a:cxn>
                <a:cxn ang="0">
                  <a:pos x="connsiteX1" y="connsiteY1"/>
                </a:cxn>
                <a:cxn ang="0">
                  <a:pos x="connsiteX2" y="connsiteY2"/>
                </a:cxn>
                <a:cxn ang="0">
                  <a:pos x="connsiteX3" y="connsiteY3"/>
                </a:cxn>
              </a:cxnLst>
              <a:rect l="l" t="t" r="r" b="b"/>
              <a:pathLst>
                <a:path w="152400" h="79375">
                  <a:moveTo>
                    <a:pt x="0" y="28575"/>
                  </a:moveTo>
                  <a:cubicBezTo>
                    <a:pt x="26194" y="53975"/>
                    <a:pt x="52388" y="79375"/>
                    <a:pt x="76200" y="76200"/>
                  </a:cubicBezTo>
                  <a:cubicBezTo>
                    <a:pt x="100013" y="73025"/>
                    <a:pt x="142875" y="9525"/>
                    <a:pt x="142875" y="9525"/>
                  </a:cubicBezTo>
                  <a:lnTo>
                    <a:pt x="152400" y="0"/>
                  </a:ln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sp>
          <p:nvSpPr>
            <p:cNvPr id="104" name="Rectangle 2"/>
            <p:cNvSpPr/>
            <p:nvPr/>
          </p:nvSpPr>
          <p:spPr>
            <a:xfrm rot="18968161">
              <a:off x="865043" y="1602238"/>
              <a:ext cx="378630" cy="276999"/>
            </a:xfrm>
            <a:prstGeom prst="rect">
              <a:avLst/>
            </a:prstGeom>
          </p:spPr>
          <p:txBody>
            <a:bodyPr wrap="none">
              <a:spAutoFit/>
            </a:bodyPr>
            <a:lstStyle/>
            <a:p>
              <a:r>
                <a:rPr lang="en-US" sz="1200" dirty="0" err="1" smtClean="0">
                  <a:solidFill>
                    <a:schemeClr val="tx1">
                      <a:lumMod val="75000"/>
                      <a:lumOff val="25000"/>
                    </a:schemeClr>
                  </a:solidFill>
                  <a:latin typeface="Work Sans Light" panose="00000400000000000000" pitchFamily="50" charset="0"/>
                </a:rPr>
                <a:t>A</a:t>
              </a:r>
              <a:r>
                <a:rPr lang="en-US" sz="1200" baseline="-25000" dirty="0" err="1" smtClean="0">
                  <a:solidFill>
                    <a:schemeClr val="tx1">
                      <a:lumMod val="75000"/>
                      <a:lumOff val="25000"/>
                    </a:schemeClr>
                  </a:solidFill>
                  <a:latin typeface="Work Sans Light" panose="00000400000000000000" pitchFamily="50" charset="0"/>
                </a:rPr>
                <a:t>cr</a:t>
              </a:r>
              <a:endParaRPr lang="en-US" sz="1200" baseline="-25000" dirty="0">
                <a:solidFill>
                  <a:schemeClr val="tx1">
                    <a:lumMod val="75000"/>
                    <a:lumOff val="25000"/>
                  </a:schemeClr>
                </a:solidFill>
                <a:latin typeface="Work Sans Light" panose="00000400000000000000" pitchFamily="50" charset="0"/>
              </a:endParaRPr>
            </a:p>
          </p:txBody>
        </p:sp>
        <p:cxnSp>
          <p:nvCxnSpPr>
            <p:cNvPr id="48" name="Gerade Verbindung mit Pfeil 140"/>
            <p:cNvCxnSpPr>
              <a:stCxn id="113" idx="1"/>
            </p:cNvCxnSpPr>
            <p:nvPr/>
          </p:nvCxnSpPr>
          <p:spPr>
            <a:xfrm>
              <a:off x="1385208" y="2232938"/>
              <a:ext cx="2158092" cy="2036983"/>
            </a:xfrm>
            <a:prstGeom prst="straightConnector1">
              <a:avLst/>
            </a:prstGeom>
            <a:ln w="95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hteck 3"/>
            <p:cNvSpPr/>
            <p:nvPr/>
          </p:nvSpPr>
          <p:spPr>
            <a:xfrm rot="2661091">
              <a:off x="2117849" y="3135109"/>
              <a:ext cx="902811" cy="246221"/>
            </a:xfrm>
            <a:prstGeom prst="rect">
              <a:avLst/>
            </a:prstGeom>
          </p:spPr>
          <p:txBody>
            <a:bodyPr wrap="none">
              <a:spAutoFit/>
            </a:bodyPr>
            <a:lstStyle/>
            <a:p>
              <a:r>
                <a:rPr lang="en-US" sz="1000" dirty="0">
                  <a:solidFill>
                    <a:schemeClr val="tx1">
                      <a:lumMod val="65000"/>
                      <a:lumOff val="35000"/>
                    </a:schemeClr>
                  </a:solidFill>
                  <a:latin typeface="Work Sans Light" panose="00000400000000000000" pitchFamily="50" charset="0"/>
                  <a:cs typeface="Arial" panose="020B0604020202020204" pitchFamily="34" charset="0"/>
                </a:rPr>
                <a:t>slant range </a:t>
              </a:r>
              <a:endParaRPr lang="de-DE" sz="1000" dirty="0">
                <a:solidFill>
                  <a:schemeClr val="tx1">
                    <a:lumMod val="65000"/>
                    <a:lumOff val="35000"/>
                  </a:schemeClr>
                </a:solidFill>
              </a:endParaRPr>
            </a:p>
          </p:txBody>
        </p:sp>
        <p:sp>
          <p:nvSpPr>
            <p:cNvPr id="46" name="Rechteck 45"/>
            <p:cNvSpPr/>
            <p:nvPr/>
          </p:nvSpPr>
          <p:spPr>
            <a:xfrm rot="19043575">
              <a:off x="3395216" y="3984956"/>
              <a:ext cx="933269" cy="246221"/>
            </a:xfrm>
            <a:prstGeom prst="rect">
              <a:avLst/>
            </a:prstGeom>
          </p:spPr>
          <p:txBody>
            <a:bodyPr wrap="none">
              <a:spAutoFit/>
            </a:bodyPr>
            <a:lstStyle/>
            <a:p>
              <a:r>
                <a:rPr lang="en-US" sz="1000" dirty="0" smtClean="0">
                  <a:solidFill>
                    <a:schemeClr val="tx1">
                      <a:lumMod val="65000"/>
                      <a:lumOff val="35000"/>
                    </a:schemeClr>
                  </a:solidFill>
                  <a:latin typeface="Work Sans Light" panose="00000400000000000000" pitchFamily="50" charset="0"/>
                  <a:cs typeface="Arial" panose="020B0604020202020204" pitchFamily="34" charset="0"/>
                </a:rPr>
                <a:t>cross </a:t>
              </a:r>
              <a:r>
                <a:rPr lang="en-US" sz="1000" dirty="0">
                  <a:solidFill>
                    <a:schemeClr val="tx1">
                      <a:lumMod val="65000"/>
                      <a:lumOff val="35000"/>
                    </a:schemeClr>
                  </a:solidFill>
                  <a:latin typeface="Work Sans Light" panose="00000400000000000000" pitchFamily="50" charset="0"/>
                  <a:cs typeface="Arial" panose="020B0604020202020204" pitchFamily="34" charset="0"/>
                </a:rPr>
                <a:t>range </a:t>
              </a:r>
              <a:endParaRPr lang="de-DE" sz="1000" dirty="0">
                <a:solidFill>
                  <a:schemeClr val="tx1">
                    <a:lumMod val="65000"/>
                    <a:lumOff val="35000"/>
                  </a:schemeClr>
                </a:solidFill>
              </a:endParaRPr>
            </a:p>
          </p:txBody>
        </p:sp>
        <p:grpSp>
          <p:nvGrpSpPr>
            <p:cNvPr id="80" name="Gruppieren 31"/>
            <p:cNvGrpSpPr/>
            <p:nvPr/>
          </p:nvGrpSpPr>
          <p:grpSpPr>
            <a:xfrm rot="11820000">
              <a:off x="3390856" y="4193431"/>
              <a:ext cx="89476" cy="125478"/>
              <a:chOff x="5272941" y="2474014"/>
              <a:chExt cx="107026" cy="150089"/>
            </a:xfrm>
          </p:grpSpPr>
          <p:cxnSp>
            <p:nvCxnSpPr>
              <p:cNvPr id="81" name="Gerade Verbindung 196"/>
              <p:cNvCxnSpPr/>
              <p:nvPr/>
            </p:nvCxnSpPr>
            <p:spPr>
              <a:xfrm>
                <a:off x="5272941" y="2474014"/>
                <a:ext cx="107026" cy="6137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2" name="Gerade Verbindung 199"/>
              <p:cNvCxnSpPr/>
              <p:nvPr/>
            </p:nvCxnSpPr>
            <p:spPr>
              <a:xfrm flipV="1">
                <a:off x="5319817" y="2538308"/>
                <a:ext cx="53513" cy="8579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3" name="Ellipse 204"/>
              <p:cNvSpPr/>
              <p:nvPr/>
            </p:nvSpPr>
            <p:spPr>
              <a:xfrm flipH="1">
                <a:off x="5287499" y="2545428"/>
                <a:ext cx="18000" cy="18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endParaRPr>
              </a:p>
            </p:txBody>
          </p:sp>
        </p:grpSp>
      </p:grpSp>
      <p:pic>
        <p:nvPicPr>
          <p:cNvPr id="58" name="Grafik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0871" y="2069547"/>
            <a:ext cx="399513" cy="216000"/>
          </a:xfrm>
          <a:prstGeom prst="rect">
            <a:avLst/>
          </a:prstGeom>
        </p:spPr>
      </p:pic>
      <p:pic>
        <p:nvPicPr>
          <p:cNvPr id="59" name="Grafik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274" y="2402895"/>
            <a:ext cx="399513" cy="216000"/>
          </a:xfrm>
          <a:prstGeom prst="rect">
            <a:avLst/>
          </a:prstGeom>
        </p:spPr>
      </p:pic>
      <p:pic>
        <p:nvPicPr>
          <p:cNvPr id="79" name="Grafik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6039" y="1793439"/>
            <a:ext cx="399513" cy="216000"/>
          </a:xfrm>
          <a:prstGeom prst="rect">
            <a:avLst/>
          </a:prstGeom>
        </p:spPr>
      </p:pic>
      <p:pic>
        <p:nvPicPr>
          <p:cNvPr id="84" name="Grafik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6444" y="1501858"/>
            <a:ext cx="399513" cy="216000"/>
          </a:xfrm>
          <a:prstGeom prst="rect">
            <a:avLst/>
          </a:prstGeom>
        </p:spPr>
      </p:pic>
    </p:spTree>
    <p:extLst>
      <p:ext uri="{BB962C8B-B14F-4D97-AF65-F5344CB8AC3E}">
        <p14:creationId xmlns:p14="http://schemas.microsoft.com/office/powerpoint/2010/main" val="3905851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hteck 87"/>
          <p:cNvSpPr/>
          <p:nvPr/>
        </p:nvSpPr>
        <p:spPr>
          <a:xfrm>
            <a:off x="7515888" y="4102681"/>
            <a:ext cx="4381979" cy="1495649"/>
          </a:xfrm>
          <a:prstGeom prst="rect">
            <a:avLst/>
          </a:prstGeom>
          <a:noFill/>
          <a:ln>
            <a:solidFill>
              <a:schemeClr val="accent3">
                <a:lumMod val="40000"/>
                <a:lumOff val="60000"/>
              </a:schemeClr>
            </a:solidFill>
          </a:ln>
          <a:effectLst>
            <a:outerShdw blurRad="2921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Rechteck 67"/>
          <p:cNvSpPr/>
          <p:nvPr/>
        </p:nvSpPr>
        <p:spPr>
          <a:xfrm>
            <a:off x="7515888" y="2004843"/>
            <a:ext cx="4381979" cy="1495649"/>
          </a:xfrm>
          <a:prstGeom prst="rect">
            <a:avLst/>
          </a:prstGeom>
          <a:noFill/>
          <a:ln>
            <a:solidFill>
              <a:schemeClr val="accent3">
                <a:lumMod val="40000"/>
                <a:lumOff val="60000"/>
              </a:schemeClr>
            </a:solidFill>
          </a:ln>
          <a:effectLst>
            <a:outerShdw blurRad="2921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 name="Group 13"/>
          <p:cNvGrpSpPr/>
          <p:nvPr/>
        </p:nvGrpSpPr>
        <p:grpSpPr>
          <a:xfrm>
            <a:off x="5628981" y="1286249"/>
            <a:ext cx="1459105" cy="1454574"/>
            <a:chOff x="6310514" y="1290984"/>
            <a:chExt cx="1459105" cy="1454574"/>
          </a:xfrm>
        </p:grpSpPr>
        <p:grpSp>
          <p:nvGrpSpPr>
            <p:cNvPr id="23" name="Gruppieren 247"/>
            <p:cNvGrpSpPr/>
            <p:nvPr/>
          </p:nvGrpSpPr>
          <p:grpSpPr>
            <a:xfrm>
              <a:off x="6545618" y="1520780"/>
              <a:ext cx="1224001" cy="1224778"/>
              <a:chOff x="3947632" y="2194179"/>
              <a:chExt cx="1224001" cy="1224778"/>
            </a:xfrm>
            <a:solidFill>
              <a:schemeClr val="bg1">
                <a:lumMod val="95000"/>
              </a:schemeClr>
            </a:solidFill>
            <a:effectLst>
              <a:outerShdw blurRad="50800" dist="50800" dir="2700000" algn="ctr" rotWithShape="0">
                <a:schemeClr val="bg1">
                  <a:lumMod val="85000"/>
                </a:schemeClr>
              </a:outerShdw>
            </a:effectLst>
          </p:grpSpPr>
          <p:sp>
            <p:nvSpPr>
              <p:cNvPr id="24" name="Rechteck 272"/>
              <p:cNvSpPr/>
              <p:nvPr/>
            </p:nvSpPr>
            <p:spPr>
              <a:xfrm>
                <a:off x="3947633" y="2194957"/>
                <a:ext cx="1224000" cy="12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panose="00000500000000000000" pitchFamily="50" charset="0"/>
                </a:endParaRPr>
              </a:p>
            </p:txBody>
          </p:sp>
          <p:grpSp>
            <p:nvGrpSpPr>
              <p:cNvPr id="25" name="Gruppieren 273"/>
              <p:cNvGrpSpPr/>
              <p:nvPr/>
            </p:nvGrpSpPr>
            <p:grpSpPr>
              <a:xfrm>
                <a:off x="3947632" y="2194179"/>
                <a:ext cx="1224000" cy="1224777"/>
                <a:chOff x="3947632" y="2194179"/>
                <a:chExt cx="1224000" cy="1224777"/>
              </a:xfrm>
              <a:grpFill/>
            </p:grpSpPr>
            <p:cxnSp>
              <p:nvCxnSpPr>
                <p:cNvPr id="28" name="Gerade Verbindung 311"/>
                <p:cNvCxnSpPr>
                  <a:cxnSpLocks noChangeAspect="1"/>
                </p:cNvCxnSpPr>
                <p:nvPr/>
              </p:nvCxnSpPr>
              <p:spPr>
                <a:xfrm flipV="1">
                  <a:off x="3947632" y="2194179"/>
                  <a:ext cx="0" cy="1224000"/>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Gerade Verbindung 312"/>
                <p:cNvCxnSpPr/>
                <p:nvPr/>
              </p:nvCxnSpPr>
              <p:spPr>
                <a:xfrm flipV="1">
                  <a:off x="3947632" y="2194179"/>
                  <a:ext cx="1224000" cy="1"/>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Gerade Verbindung 313"/>
                <p:cNvCxnSpPr/>
                <p:nvPr/>
              </p:nvCxnSpPr>
              <p:spPr>
                <a:xfrm flipV="1">
                  <a:off x="3947632" y="2438578"/>
                  <a:ext cx="1224000" cy="1"/>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Gerade Verbindung 314"/>
                <p:cNvCxnSpPr/>
                <p:nvPr/>
              </p:nvCxnSpPr>
              <p:spPr>
                <a:xfrm flipV="1">
                  <a:off x="3947632" y="2682977"/>
                  <a:ext cx="1224000" cy="1"/>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Gerade Verbindung 315"/>
                <p:cNvCxnSpPr/>
                <p:nvPr/>
              </p:nvCxnSpPr>
              <p:spPr>
                <a:xfrm flipV="1">
                  <a:off x="3947632" y="2927376"/>
                  <a:ext cx="1224000" cy="1"/>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Gerade Verbindung 316"/>
                <p:cNvCxnSpPr/>
                <p:nvPr/>
              </p:nvCxnSpPr>
              <p:spPr>
                <a:xfrm flipV="1">
                  <a:off x="3947632" y="3171775"/>
                  <a:ext cx="1224000" cy="1"/>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Gerade Verbindung 317"/>
                <p:cNvCxnSpPr/>
                <p:nvPr/>
              </p:nvCxnSpPr>
              <p:spPr>
                <a:xfrm flipV="1">
                  <a:off x="3947632" y="3416175"/>
                  <a:ext cx="1224000" cy="1"/>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Gerade Verbindung 318"/>
                <p:cNvCxnSpPr>
                  <a:cxnSpLocks noChangeAspect="1"/>
                </p:cNvCxnSpPr>
                <p:nvPr/>
              </p:nvCxnSpPr>
              <p:spPr>
                <a:xfrm flipV="1">
                  <a:off x="5171632" y="2194956"/>
                  <a:ext cx="0" cy="1224000"/>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Gerade Verbindung 319"/>
                <p:cNvCxnSpPr>
                  <a:cxnSpLocks noChangeAspect="1"/>
                </p:cNvCxnSpPr>
                <p:nvPr/>
              </p:nvCxnSpPr>
              <p:spPr>
                <a:xfrm flipV="1">
                  <a:off x="4926832" y="2194956"/>
                  <a:ext cx="0" cy="1224000"/>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Gerade Verbindung 320"/>
                <p:cNvCxnSpPr>
                  <a:cxnSpLocks noChangeAspect="1"/>
                </p:cNvCxnSpPr>
                <p:nvPr/>
              </p:nvCxnSpPr>
              <p:spPr>
                <a:xfrm flipV="1">
                  <a:off x="4682032" y="2194956"/>
                  <a:ext cx="0" cy="1224000"/>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Gerade Verbindung 321"/>
                <p:cNvCxnSpPr>
                  <a:cxnSpLocks noChangeAspect="1"/>
                </p:cNvCxnSpPr>
                <p:nvPr/>
              </p:nvCxnSpPr>
              <p:spPr>
                <a:xfrm flipV="1">
                  <a:off x="4437232" y="2194956"/>
                  <a:ext cx="0" cy="1224000"/>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Gerade Verbindung 322"/>
                <p:cNvCxnSpPr>
                  <a:cxnSpLocks noChangeAspect="1"/>
                </p:cNvCxnSpPr>
                <p:nvPr/>
              </p:nvCxnSpPr>
              <p:spPr>
                <a:xfrm flipV="1">
                  <a:off x="4192432" y="2194956"/>
                  <a:ext cx="0" cy="1224000"/>
                </a:xfrm>
                <a:prstGeom prst="line">
                  <a:avLst/>
                </a:prstGeom>
                <a:grp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8" name="Rectangle 7"/>
            <p:cNvSpPr/>
            <p:nvPr/>
          </p:nvSpPr>
          <p:spPr>
            <a:xfrm>
              <a:off x="6795954" y="2247511"/>
              <a:ext cx="246888" cy="272531"/>
            </a:xfrm>
            <a:prstGeom prst="rect">
              <a:avLst/>
            </a:prstGeom>
            <a:solidFill>
              <a:srgbClr val="E3D59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61"/>
            <p:cNvSpPr/>
            <p:nvPr/>
          </p:nvSpPr>
          <p:spPr>
            <a:xfrm>
              <a:off x="6563932" y="1290984"/>
              <a:ext cx="1205686" cy="255080"/>
            </a:xfrm>
            <a:prstGeom prst="rect">
              <a:avLst/>
            </a:prstGeom>
          </p:spPr>
          <p:txBody>
            <a:bodyPr wrap="square">
              <a:spAutoFit/>
            </a:bodyPr>
            <a:lstStyle/>
            <a:p>
              <a:pPr algn="ctr"/>
              <a:r>
                <a:rPr lang="en-US" sz="1000" dirty="0" smtClean="0">
                  <a:solidFill>
                    <a:schemeClr val="bg2">
                      <a:lumMod val="50000"/>
                    </a:schemeClr>
                  </a:solidFill>
                  <a:latin typeface="Work Sans Light" panose="00000400000000000000" pitchFamily="50" charset="0"/>
                  <a:cs typeface="Arial" panose="020B0604020202020204" pitchFamily="34" charset="0"/>
                </a:rPr>
                <a:t>range</a:t>
              </a:r>
              <a:endParaRPr lang="en-US" sz="1400" dirty="0">
                <a:solidFill>
                  <a:schemeClr val="bg2">
                    <a:lumMod val="50000"/>
                  </a:schemeClr>
                </a:solidFill>
                <a:latin typeface="Work Sans Light" panose="00000400000000000000" pitchFamily="50" charset="0"/>
                <a:cs typeface="Arial" panose="020B0604020202020204" pitchFamily="34" charset="0"/>
              </a:endParaRPr>
            </a:p>
          </p:txBody>
        </p:sp>
        <p:sp>
          <p:nvSpPr>
            <p:cNvPr id="57" name="Rechteck 61"/>
            <p:cNvSpPr/>
            <p:nvPr/>
          </p:nvSpPr>
          <p:spPr>
            <a:xfrm rot="16200000">
              <a:off x="5830782" y="1988481"/>
              <a:ext cx="1205686" cy="246221"/>
            </a:xfrm>
            <a:prstGeom prst="rect">
              <a:avLst/>
            </a:prstGeom>
          </p:spPr>
          <p:txBody>
            <a:bodyPr wrap="square">
              <a:spAutoFit/>
            </a:bodyPr>
            <a:lstStyle/>
            <a:p>
              <a:pPr algn="ctr"/>
              <a:r>
                <a:rPr lang="en-US" sz="1000" dirty="0" smtClean="0">
                  <a:solidFill>
                    <a:schemeClr val="bg2">
                      <a:lumMod val="50000"/>
                    </a:schemeClr>
                  </a:solidFill>
                  <a:latin typeface="Work Sans Light" panose="00000400000000000000" pitchFamily="50" charset="0"/>
                  <a:cs typeface="Arial" panose="020B0604020202020204" pitchFamily="34" charset="0"/>
                </a:rPr>
                <a:t>azimuth</a:t>
              </a:r>
              <a:endParaRPr lang="en-US" sz="1000" dirty="0">
                <a:solidFill>
                  <a:schemeClr val="bg2">
                    <a:lumMod val="50000"/>
                  </a:schemeClr>
                </a:solidFill>
                <a:latin typeface="Work Sans Light" panose="00000400000000000000" pitchFamily="50" charset="0"/>
                <a:cs typeface="Arial" panose="020B0604020202020204" pitchFamily="34" charset="0"/>
              </a:endParaRPr>
            </a:p>
          </p:txBody>
        </p:sp>
      </p:grpSp>
      <p:sp>
        <p:nvSpPr>
          <p:cNvPr id="2" name="Titel 1"/>
          <p:cNvSpPr>
            <a:spLocks noGrp="1"/>
          </p:cNvSpPr>
          <p:nvPr>
            <p:ph type="title"/>
          </p:nvPr>
        </p:nvSpPr>
        <p:spPr/>
        <p:txBody>
          <a:bodyPr>
            <a:normAutofit/>
          </a:bodyPr>
          <a:lstStyle/>
          <a:p>
            <a:r>
              <a:rPr lang="en-US" dirty="0" smtClean="0"/>
              <a:t>SAR </a:t>
            </a:r>
            <a:r>
              <a:rPr lang="en-US" dirty="0"/>
              <a:t>resolution cell - resolution in </a:t>
            </a:r>
            <a:r>
              <a:rPr lang="en-US" dirty="0" smtClean="0"/>
              <a:t>azimuth &amp; slant </a:t>
            </a:r>
            <a:r>
              <a:rPr lang="en-US" dirty="0"/>
              <a:t>range</a:t>
            </a:r>
          </a:p>
        </p:txBody>
      </p:sp>
      <p:pic>
        <p:nvPicPr>
          <p:cNvPr id="3"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99" y="3865882"/>
            <a:ext cx="6297714" cy="2267909"/>
          </a:xfrm>
          <a:prstGeom prst="rect">
            <a:avLst/>
          </a:prstGeom>
        </p:spPr>
      </p:pic>
      <p:sp>
        <p:nvSpPr>
          <p:cNvPr id="36" name="Freihandform 72"/>
          <p:cNvSpPr/>
          <p:nvPr/>
        </p:nvSpPr>
        <p:spPr>
          <a:xfrm>
            <a:off x="880305" y="1738477"/>
            <a:ext cx="5251074" cy="4497452"/>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920176 w 6669767"/>
              <a:gd name="connsiteY0" fmla="*/ 3712855 h 3712855"/>
              <a:gd name="connsiteX1" fmla="*/ 0 w 6669767"/>
              <a:gd name="connsiteY1" fmla="*/ 0 h 3712855"/>
              <a:gd name="connsiteX2" fmla="*/ 6669767 w 6669767"/>
              <a:gd name="connsiteY2" fmla="*/ 3077611 h 3712855"/>
              <a:gd name="connsiteX3" fmla="*/ 2920176 w 6669767"/>
              <a:gd name="connsiteY3" fmla="*/ 3712855 h 3712855"/>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945635"/>
              <a:gd name="connsiteY0" fmla="*/ 5854141 h 6039192"/>
              <a:gd name="connsiteX1" fmla="*/ 0 w 6945635"/>
              <a:gd name="connsiteY1" fmla="*/ 0 h 6039192"/>
              <a:gd name="connsiteX2" fmla="*/ 6669767 w 6945635"/>
              <a:gd name="connsiteY2" fmla="*/ 3077611 h 6039192"/>
              <a:gd name="connsiteX3" fmla="*/ 5524551 w 6945635"/>
              <a:gd name="connsiteY3" fmla="*/ 4442265 h 6039192"/>
              <a:gd name="connsiteX4" fmla="*/ 4138387 w 6945635"/>
              <a:gd name="connsiteY4" fmla="*/ 5854141 h 6039192"/>
              <a:gd name="connsiteX0" fmla="*/ 4138387 w 6959799"/>
              <a:gd name="connsiteY0" fmla="*/ 5854141 h 6039192"/>
              <a:gd name="connsiteX1" fmla="*/ 0 w 6959799"/>
              <a:gd name="connsiteY1" fmla="*/ 0 h 6039192"/>
              <a:gd name="connsiteX2" fmla="*/ 6669767 w 6959799"/>
              <a:gd name="connsiteY2" fmla="*/ 3077611 h 6039192"/>
              <a:gd name="connsiteX3" fmla="*/ 5524551 w 6959799"/>
              <a:gd name="connsiteY3" fmla="*/ 4442265 h 6039192"/>
              <a:gd name="connsiteX4" fmla="*/ 4138387 w 6959799"/>
              <a:gd name="connsiteY4" fmla="*/ 5854141 h 6039192"/>
              <a:gd name="connsiteX0" fmla="*/ 4138387 w 7159177"/>
              <a:gd name="connsiteY0" fmla="*/ 5854141 h 6079752"/>
              <a:gd name="connsiteX1" fmla="*/ 0 w 7159177"/>
              <a:gd name="connsiteY1" fmla="*/ 0 h 6079752"/>
              <a:gd name="connsiteX2" fmla="*/ 6669767 w 7159177"/>
              <a:gd name="connsiteY2" fmla="*/ 3077611 h 6079752"/>
              <a:gd name="connsiteX3" fmla="*/ 6479628 w 7159177"/>
              <a:gd name="connsiteY3" fmla="*/ 4852082 h 6079752"/>
              <a:gd name="connsiteX4" fmla="*/ 4138387 w 7159177"/>
              <a:gd name="connsiteY4" fmla="*/ 5854141 h 6079752"/>
              <a:gd name="connsiteX0" fmla="*/ 4138387 w 6702978"/>
              <a:gd name="connsiteY0" fmla="*/ 5854141 h 6079752"/>
              <a:gd name="connsiteX1" fmla="*/ 0 w 6702978"/>
              <a:gd name="connsiteY1" fmla="*/ 0 h 6079752"/>
              <a:gd name="connsiteX2" fmla="*/ 6669767 w 6702978"/>
              <a:gd name="connsiteY2" fmla="*/ 3077611 h 6079752"/>
              <a:gd name="connsiteX3" fmla="*/ 6479628 w 6702978"/>
              <a:gd name="connsiteY3" fmla="*/ 4852082 h 6079752"/>
              <a:gd name="connsiteX4" fmla="*/ 4138387 w 6702978"/>
              <a:gd name="connsiteY4" fmla="*/ 5854141 h 6079752"/>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592771 w 6669767"/>
              <a:gd name="connsiteY3" fmla="*/ 4503739 h 5854141"/>
              <a:gd name="connsiteX4" fmla="*/ 4138387 w 6669767"/>
              <a:gd name="connsiteY4" fmla="*/ 5854141 h 5854141"/>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275" h="5874632">
                <a:moveTo>
                  <a:pt x="4098215" y="5874632"/>
                </a:moveTo>
                <a:cubicBezTo>
                  <a:pt x="3567221" y="5449817"/>
                  <a:pt x="1379462" y="1951380"/>
                  <a:pt x="0" y="0"/>
                </a:cubicBezTo>
                <a:cubicBezTo>
                  <a:pt x="1280609" y="673312"/>
                  <a:pt x="5564581" y="2271109"/>
                  <a:pt x="6650275" y="3098102"/>
                </a:cubicBezTo>
                <a:cubicBezTo>
                  <a:pt x="6333331" y="3613082"/>
                  <a:pt x="6004920" y="4040985"/>
                  <a:pt x="5573279" y="4524230"/>
                </a:cubicBezTo>
                <a:cubicBezTo>
                  <a:pt x="5151382" y="4986985"/>
                  <a:pt x="4677874" y="5375317"/>
                  <a:pt x="4098215" y="5874632"/>
                </a:cubicBezTo>
                <a:close/>
              </a:path>
            </a:pathLst>
          </a:custGeom>
          <a:solidFill>
            <a:srgbClr val="EDEFCD">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 name="Rectangle 2"/>
          <p:cNvSpPr/>
          <p:nvPr/>
        </p:nvSpPr>
        <p:spPr>
          <a:xfrm rot="2772558">
            <a:off x="4431539" y="3399329"/>
            <a:ext cx="951266" cy="3023657"/>
          </a:xfrm>
          <a:custGeom>
            <a:avLst/>
            <a:gdLst>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0 w 669066"/>
              <a:gd name="connsiteY4" fmla="*/ 0 h 2974720"/>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2965 w 669066"/>
              <a:gd name="connsiteY4" fmla="*/ 1471934 h 2974720"/>
              <a:gd name="connsiteX5" fmla="*/ 0 w 669066"/>
              <a:gd name="connsiteY5" fmla="*/ 0 h 2974720"/>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196480 w 669066"/>
              <a:gd name="connsiteY4" fmla="*/ 1501888 h 2974720"/>
              <a:gd name="connsiteX5" fmla="*/ 0 w 669066"/>
              <a:gd name="connsiteY5" fmla="*/ 0 h 2974720"/>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291513 h 3286042"/>
              <a:gd name="connsiteX1" fmla="*/ 504069 w 669066"/>
              <a:gd name="connsiteY1" fmla="*/ 0 h 3286042"/>
              <a:gd name="connsiteX2" fmla="*/ 669066 w 669066"/>
              <a:gd name="connsiteY2" fmla="*/ 3266233 h 3286042"/>
              <a:gd name="connsiteX3" fmla="*/ 136571 w 669066"/>
              <a:gd name="connsiteY3" fmla="*/ 3286042 h 3286042"/>
              <a:gd name="connsiteX4" fmla="*/ 196480 w 669066"/>
              <a:gd name="connsiteY4" fmla="*/ 1793401 h 3286042"/>
              <a:gd name="connsiteX5" fmla="*/ 0 w 669066"/>
              <a:gd name="connsiteY5" fmla="*/ 291513 h 3286042"/>
              <a:gd name="connsiteX0" fmla="*/ 0 w 669066"/>
              <a:gd name="connsiteY0" fmla="*/ 291513 h 3286042"/>
              <a:gd name="connsiteX1" fmla="*/ 504069 w 669066"/>
              <a:gd name="connsiteY1" fmla="*/ 0 h 3286042"/>
              <a:gd name="connsiteX2" fmla="*/ 669066 w 669066"/>
              <a:gd name="connsiteY2" fmla="*/ 3266233 h 3286042"/>
              <a:gd name="connsiteX3" fmla="*/ 136571 w 669066"/>
              <a:gd name="connsiteY3" fmla="*/ 3286042 h 3286042"/>
              <a:gd name="connsiteX4" fmla="*/ 196480 w 669066"/>
              <a:gd name="connsiteY4" fmla="*/ 1793401 h 3286042"/>
              <a:gd name="connsiteX5" fmla="*/ 0 w 669066"/>
              <a:gd name="connsiteY5" fmla="*/ 291513 h 3286042"/>
              <a:gd name="connsiteX0" fmla="*/ 0 w 700882"/>
              <a:gd name="connsiteY0" fmla="*/ 291513 h 3286042"/>
              <a:gd name="connsiteX1" fmla="*/ 504069 w 700882"/>
              <a:gd name="connsiteY1" fmla="*/ 0 h 3286042"/>
              <a:gd name="connsiteX2" fmla="*/ 625520 w 700882"/>
              <a:gd name="connsiteY2" fmla="*/ 1693575 h 3286042"/>
              <a:gd name="connsiteX3" fmla="*/ 669066 w 700882"/>
              <a:gd name="connsiteY3" fmla="*/ 3266233 h 3286042"/>
              <a:gd name="connsiteX4" fmla="*/ 136571 w 700882"/>
              <a:gd name="connsiteY4" fmla="*/ 3286042 h 3286042"/>
              <a:gd name="connsiteX5" fmla="*/ 196480 w 700882"/>
              <a:gd name="connsiteY5" fmla="*/ 1793401 h 3286042"/>
              <a:gd name="connsiteX6" fmla="*/ 0 w 700882"/>
              <a:gd name="connsiteY6" fmla="*/ 291513 h 3286042"/>
              <a:gd name="connsiteX0" fmla="*/ 0 w 712662"/>
              <a:gd name="connsiteY0" fmla="*/ 291513 h 3286042"/>
              <a:gd name="connsiteX1" fmla="*/ 504069 w 712662"/>
              <a:gd name="connsiteY1" fmla="*/ 0 h 3286042"/>
              <a:gd name="connsiteX2" fmla="*/ 670404 w 712662"/>
              <a:gd name="connsiteY2" fmla="*/ 1669935 h 3286042"/>
              <a:gd name="connsiteX3" fmla="*/ 669066 w 712662"/>
              <a:gd name="connsiteY3" fmla="*/ 3266233 h 3286042"/>
              <a:gd name="connsiteX4" fmla="*/ 136571 w 712662"/>
              <a:gd name="connsiteY4" fmla="*/ 3286042 h 3286042"/>
              <a:gd name="connsiteX5" fmla="*/ 196480 w 712662"/>
              <a:gd name="connsiteY5" fmla="*/ 1793401 h 3286042"/>
              <a:gd name="connsiteX6" fmla="*/ 0 w 712662"/>
              <a:gd name="connsiteY6" fmla="*/ 291513 h 3286042"/>
              <a:gd name="connsiteX0" fmla="*/ 0 w 676291"/>
              <a:gd name="connsiteY0" fmla="*/ 291513 h 3286042"/>
              <a:gd name="connsiteX1" fmla="*/ 504069 w 676291"/>
              <a:gd name="connsiteY1" fmla="*/ 0 h 3286042"/>
              <a:gd name="connsiteX2" fmla="*/ 670404 w 676291"/>
              <a:gd name="connsiteY2" fmla="*/ 1669935 h 3286042"/>
              <a:gd name="connsiteX3" fmla="*/ 543118 w 676291"/>
              <a:gd name="connsiteY3" fmla="*/ 3212162 h 3286042"/>
              <a:gd name="connsiteX4" fmla="*/ 136571 w 676291"/>
              <a:gd name="connsiteY4" fmla="*/ 3286042 h 3286042"/>
              <a:gd name="connsiteX5" fmla="*/ 196480 w 676291"/>
              <a:gd name="connsiteY5" fmla="*/ 1793401 h 3286042"/>
              <a:gd name="connsiteX6" fmla="*/ 0 w 676291"/>
              <a:gd name="connsiteY6" fmla="*/ 291513 h 3286042"/>
              <a:gd name="connsiteX0" fmla="*/ 0 w 676291"/>
              <a:gd name="connsiteY0" fmla="*/ 256293 h 3250822"/>
              <a:gd name="connsiteX1" fmla="*/ 448083 w 676291"/>
              <a:gd name="connsiteY1" fmla="*/ 0 h 3250822"/>
              <a:gd name="connsiteX2" fmla="*/ 670404 w 676291"/>
              <a:gd name="connsiteY2" fmla="*/ 1634715 h 3250822"/>
              <a:gd name="connsiteX3" fmla="*/ 543118 w 676291"/>
              <a:gd name="connsiteY3" fmla="*/ 3176942 h 3250822"/>
              <a:gd name="connsiteX4" fmla="*/ 136571 w 676291"/>
              <a:gd name="connsiteY4" fmla="*/ 3250822 h 3250822"/>
              <a:gd name="connsiteX5" fmla="*/ 196480 w 676291"/>
              <a:gd name="connsiteY5" fmla="*/ 1758181 h 3250822"/>
              <a:gd name="connsiteX6" fmla="*/ 0 w 676291"/>
              <a:gd name="connsiteY6" fmla="*/ 256293 h 3250822"/>
              <a:gd name="connsiteX0" fmla="*/ 0 w 637241"/>
              <a:gd name="connsiteY0" fmla="*/ 493734 h 3250822"/>
              <a:gd name="connsiteX1" fmla="*/ 409033 w 637241"/>
              <a:gd name="connsiteY1" fmla="*/ 0 h 3250822"/>
              <a:gd name="connsiteX2" fmla="*/ 631354 w 637241"/>
              <a:gd name="connsiteY2" fmla="*/ 1634715 h 3250822"/>
              <a:gd name="connsiteX3" fmla="*/ 504068 w 637241"/>
              <a:gd name="connsiteY3" fmla="*/ 3176942 h 3250822"/>
              <a:gd name="connsiteX4" fmla="*/ 97521 w 637241"/>
              <a:gd name="connsiteY4" fmla="*/ 3250822 h 3250822"/>
              <a:gd name="connsiteX5" fmla="*/ 157430 w 637241"/>
              <a:gd name="connsiteY5" fmla="*/ 1758181 h 3250822"/>
              <a:gd name="connsiteX6" fmla="*/ 0 w 637241"/>
              <a:gd name="connsiteY6" fmla="*/ 493734 h 3250822"/>
              <a:gd name="connsiteX0" fmla="*/ 0 w 637241"/>
              <a:gd name="connsiteY0" fmla="*/ 132260 h 2889348"/>
              <a:gd name="connsiteX1" fmla="*/ 484739 w 637241"/>
              <a:gd name="connsiteY1" fmla="*/ 0 h 2889348"/>
              <a:gd name="connsiteX2" fmla="*/ 631354 w 637241"/>
              <a:gd name="connsiteY2" fmla="*/ 1273241 h 2889348"/>
              <a:gd name="connsiteX3" fmla="*/ 504068 w 637241"/>
              <a:gd name="connsiteY3" fmla="*/ 2815468 h 2889348"/>
              <a:gd name="connsiteX4" fmla="*/ 97521 w 637241"/>
              <a:gd name="connsiteY4" fmla="*/ 2889348 h 2889348"/>
              <a:gd name="connsiteX5" fmla="*/ 157430 w 637241"/>
              <a:gd name="connsiteY5" fmla="*/ 1396707 h 2889348"/>
              <a:gd name="connsiteX6" fmla="*/ 0 w 637241"/>
              <a:gd name="connsiteY6" fmla="*/ 132260 h 2889348"/>
              <a:gd name="connsiteX0" fmla="*/ 0 w 637241"/>
              <a:gd name="connsiteY0" fmla="*/ 132260 h 2815468"/>
              <a:gd name="connsiteX1" fmla="*/ 484739 w 637241"/>
              <a:gd name="connsiteY1" fmla="*/ 0 h 2815468"/>
              <a:gd name="connsiteX2" fmla="*/ 631354 w 637241"/>
              <a:gd name="connsiteY2" fmla="*/ 1273241 h 2815468"/>
              <a:gd name="connsiteX3" fmla="*/ 504068 w 637241"/>
              <a:gd name="connsiteY3" fmla="*/ 2815468 h 2815468"/>
              <a:gd name="connsiteX4" fmla="*/ 107186 w 637241"/>
              <a:gd name="connsiteY4" fmla="*/ 2809723 h 2815468"/>
              <a:gd name="connsiteX5" fmla="*/ 157430 w 637241"/>
              <a:gd name="connsiteY5" fmla="*/ 1396707 h 2815468"/>
              <a:gd name="connsiteX6" fmla="*/ 0 w 637241"/>
              <a:gd name="connsiteY6" fmla="*/ 132260 h 2815468"/>
              <a:gd name="connsiteX0" fmla="*/ 0 w 637186"/>
              <a:gd name="connsiteY0" fmla="*/ 132260 h 2809723"/>
              <a:gd name="connsiteX1" fmla="*/ 484739 w 637186"/>
              <a:gd name="connsiteY1" fmla="*/ 0 h 2809723"/>
              <a:gd name="connsiteX2" fmla="*/ 631354 w 637186"/>
              <a:gd name="connsiteY2" fmla="*/ 1273241 h 2809723"/>
              <a:gd name="connsiteX3" fmla="*/ 503110 w 637186"/>
              <a:gd name="connsiteY3" fmla="*/ 2770103 h 2809723"/>
              <a:gd name="connsiteX4" fmla="*/ 107186 w 637186"/>
              <a:gd name="connsiteY4" fmla="*/ 2809723 h 2809723"/>
              <a:gd name="connsiteX5" fmla="*/ 157430 w 637186"/>
              <a:gd name="connsiteY5" fmla="*/ 1396707 h 2809723"/>
              <a:gd name="connsiteX6" fmla="*/ 0 w 637186"/>
              <a:gd name="connsiteY6" fmla="*/ 132260 h 2809723"/>
              <a:gd name="connsiteX0" fmla="*/ 0 w 639991"/>
              <a:gd name="connsiteY0" fmla="*/ 132260 h 2809723"/>
              <a:gd name="connsiteX1" fmla="*/ 484739 w 639991"/>
              <a:gd name="connsiteY1" fmla="*/ 0 h 2809723"/>
              <a:gd name="connsiteX2" fmla="*/ 631354 w 639991"/>
              <a:gd name="connsiteY2" fmla="*/ 1273241 h 2809723"/>
              <a:gd name="connsiteX3" fmla="*/ 537373 w 639991"/>
              <a:gd name="connsiteY3" fmla="*/ 2780726 h 2809723"/>
              <a:gd name="connsiteX4" fmla="*/ 107186 w 639991"/>
              <a:gd name="connsiteY4" fmla="*/ 2809723 h 2809723"/>
              <a:gd name="connsiteX5" fmla="*/ 157430 w 639991"/>
              <a:gd name="connsiteY5" fmla="*/ 1396707 h 2809723"/>
              <a:gd name="connsiteX6" fmla="*/ 0 w 639991"/>
              <a:gd name="connsiteY6" fmla="*/ 132260 h 2809723"/>
              <a:gd name="connsiteX0" fmla="*/ 0 w 636719"/>
              <a:gd name="connsiteY0" fmla="*/ 132260 h 2809723"/>
              <a:gd name="connsiteX1" fmla="*/ 484739 w 636719"/>
              <a:gd name="connsiteY1" fmla="*/ 0 h 2809723"/>
              <a:gd name="connsiteX2" fmla="*/ 631354 w 636719"/>
              <a:gd name="connsiteY2" fmla="*/ 1273241 h 2809723"/>
              <a:gd name="connsiteX3" fmla="*/ 537373 w 636719"/>
              <a:gd name="connsiteY3" fmla="*/ 2780726 h 2809723"/>
              <a:gd name="connsiteX4" fmla="*/ 107186 w 636719"/>
              <a:gd name="connsiteY4" fmla="*/ 2809723 h 2809723"/>
              <a:gd name="connsiteX5" fmla="*/ 157430 w 636719"/>
              <a:gd name="connsiteY5" fmla="*/ 1396707 h 2809723"/>
              <a:gd name="connsiteX6" fmla="*/ 0 w 636719"/>
              <a:gd name="connsiteY6" fmla="*/ 132260 h 2809723"/>
              <a:gd name="connsiteX0" fmla="*/ 0 w 636719"/>
              <a:gd name="connsiteY0" fmla="*/ 132260 h 2780726"/>
              <a:gd name="connsiteX1" fmla="*/ 484739 w 636719"/>
              <a:gd name="connsiteY1" fmla="*/ 0 h 2780726"/>
              <a:gd name="connsiteX2" fmla="*/ 631354 w 636719"/>
              <a:gd name="connsiteY2" fmla="*/ 1273241 h 2780726"/>
              <a:gd name="connsiteX3" fmla="*/ 537373 w 636719"/>
              <a:gd name="connsiteY3" fmla="*/ 2780726 h 2780726"/>
              <a:gd name="connsiteX4" fmla="*/ 106229 w 636719"/>
              <a:gd name="connsiteY4" fmla="*/ 2764360 h 2780726"/>
              <a:gd name="connsiteX5" fmla="*/ 157430 w 636719"/>
              <a:gd name="connsiteY5" fmla="*/ 1396707 h 2780726"/>
              <a:gd name="connsiteX6" fmla="*/ 0 w 636719"/>
              <a:gd name="connsiteY6" fmla="*/ 132260 h 2780726"/>
              <a:gd name="connsiteX0" fmla="*/ 0 w 640294"/>
              <a:gd name="connsiteY0" fmla="*/ 132260 h 2764360"/>
              <a:gd name="connsiteX1" fmla="*/ 484739 w 640294"/>
              <a:gd name="connsiteY1" fmla="*/ 0 h 2764360"/>
              <a:gd name="connsiteX2" fmla="*/ 631354 w 640294"/>
              <a:gd name="connsiteY2" fmla="*/ 1273241 h 2764360"/>
              <a:gd name="connsiteX3" fmla="*/ 581300 w 640294"/>
              <a:gd name="connsiteY3" fmla="*/ 2711723 h 2764360"/>
              <a:gd name="connsiteX4" fmla="*/ 106229 w 640294"/>
              <a:gd name="connsiteY4" fmla="*/ 2764360 h 2764360"/>
              <a:gd name="connsiteX5" fmla="*/ 157430 w 640294"/>
              <a:gd name="connsiteY5" fmla="*/ 1396707 h 2764360"/>
              <a:gd name="connsiteX6" fmla="*/ 0 w 640294"/>
              <a:gd name="connsiteY6" fmla="*/ 132260 h 2764360"/>
              <a:gd name="connsiteX0" fmla="*/ 0 w 637274"/>
              <a:gd name="connsiteY0" fmla="*/ 132260 h 2764360"/>
              <a:gd name="connsiteX1" fmla="*/ 484739 w 637274"/>
              <a:gd name="connsiteY1" fmla="*/ 0 h 2764360"/>
              <a:gd name="connsiteX2" fmla="*/ 631354 w 637274"/>
              <a:gd name="connsiteY2" fmla="*/ 1273241 h 2764360"/>
              <a:gd name="connsiteX3" fmla="*/ 547517 w 637274"/>
              <a:gd name="connsiteY3" fmla="*/ 2723782 h 2764360"/>
              <a:gd name="connsiteX4" fmla="*/ 106229 w 637274"/>
              <a:gd name="connsiteY4" fmla="*/ 2764360 h 2764360"/>
              <a:gd name="connsiteX5" fmla="*/ 157430 w 637274"/>
              <a:gd name="connsiteY5" fmla="*/ 1396707 h 2764360"/>
              <a:gd name="connsiteX6" fmla="*/ 0 w 637274"/>
              <a:gd name="connsiteY6" fmla="*/ 132260 h 2764360"/>
              <a:gd name="connsiteX0" fmla="*/ 0 w 596237"/>
              <a:gd name="connsiteY0" fmla="*/ 247225 h 2764360"/>
              <a:gd name="connsiteX1" fmla="*/ 443702 w 596237"/>
              <a:gd name="connsiteY1" fmla="*/ 0 h 2764360"/>
              <a:gd name="connsiteX2" fmla="*/ 590317 w 596237"/>
              <a:gd name="connsiteY2" fmla="*/ 1273241 h 2764360"/>
              <a:gd name="connsiteX3" fmla="*/ 506480 w 596237"/>
              <a:gd name="connsiteY3" fmla="*/ 2723782 h 2764360"/>
              <a:gd name="connsiteX4" fmla="*/ 65192 w 596237"/>
              <a:gd name="connsiteY4" fmla="*/ 2764360 h 2764360"/>
              <a:gd name="connsiteX5" fmla="*/ 116393 w 596237"/>
              <a:gd name="connsiteY5" fmla="*/ 1396707 h 2764360"/>
              <a:gd name="connsiteX6" fmla="*/ 0 w 596237"/>
              <a:gd name="connsiteY6" fmla="*/ 247225 h 2764360"/>
              <a:gd name="connsiteX0" fmla="*/ 0 w 596237"/>
              <a:gd name="connsiteY0" fmla="*/ 141297 h 2658432"/>
              <a:gd name="connsiteX1" fmla="*/ 455591 w 596237"/>
              <a:gd name="connsiteY1" fmla="*/ 0 h 2658432"/>
              <a:gd name="connsiteX2" fmla="*/ 590317 w 596237"/>
              <a:gd name="connsiteY2" fmla="*/ 1167313 h 2658432"/>
              <a:gd name="connsiteX3" fmla="*/ 506480 w 596237"/>
              <a:gd name="connsiteY3" fmla="*/ 2617854 h 2658432"/>
              <a:gd name="connsiteX4" fmla="*/ 65192 w 596237"/>
              <a:gd name="connsiteY4" fmla="*/ 2658432 h 2658432"/>
              <a:gd name="connsiteX5" fmla="*/ 116393 w 596237"/>
              <a:gd name="connsiteY5" fmla="*/ 1290779 h 2658432"/>
              <a:gd name="connsiteX6" fmla="*/ 0 w 596237"/>
              <a:gd name="connsiteY6" fmla="*/ 141297 h 2658432"/>
              <a:gd name="connsiteX0" fmla="*/ 0 w 705771"/>
              <a:gd name="connsiteY0" fmla="*/ 4317 h 2923342"/>
              <a:gd name="connsiteX1" fmla="*/ 565125 w 705771"/>
              <a:gd name="connsiteY1" fmla="*/ 264910 h 2923342"/>
              <a:gd name="connsiteX2" fmla="*/ 699851 w 705771"/>
              <a:gd name="connsiteY2" fmla="*/ 1432223 h 2923342"/>
              <a:gd name="connsiteX3" fmla="*/ 616014 w 705771"/>
              <a:gd name="connsiteY3" fmla="*/ 2882764 h 2923342"/>
              <a:gd name="connsiteX4" fmla="*/ 174726 w 705771"/>
              <a:gd name="connsiteY4" fmla="*/ 2923342 h 2923342"/>
              <a:gd name="connsiteX5" fmla="*/ 225927 w 705771"/>
              <a:gd name="connsiteY5" fmla="*/ 1555689 h 2923342"/>
              <a:gd name="connsiteX6" fmla="*/ 0 w 705771"/>
              <a:gd name="connsiteY6" fmla="*/ 4317 h 2923342"/>
              <a:gd name="connsiteX0" fmla="*/ 0 w 705771"/>
              <a:gd name="connsiteY0" fmla="*/ 4317 h 2923342"/>
              <a:gd name="connsiteX1" fmla="*/ 565125 w 705771"/>
              <a:gd name="connsiteY1" fmla="*/ 264910 h 2923342"/>
              <a:gd name="connsiteX2" fmla="*/ 699851 w 705771"/>
              <a:gd name="connsiteY2" fmla="*/ 1432223 h 2923342"/>
              <a:gd name="connsiteX3" fmla="*/ 616014 w 705771"/>
              <a:gd name="connsiteY3" fmla="*/ 2882764 h 2923342"/>
              <a:gd name="connsiteX4" fmla="*/ 174726 w 705771"/>
              <a:gd name="connsiteY4" fmla="*/ 2923342 h 2923342"/>
              <a:gd name="connsiteX5" fmla="*/ 225927 w 705771"/>
              <a:gd name="connsiteY5" fmla="*/ 1555689 h 2923342"/>
              <a:gd name="connsiteX6" fmla="*/ 0 w 705771"/>
              <a:gd name="connsiteY6" fmla="*/ 4317 h 2923342"/>
              <a:gd name="connsiteX0" fmla="*/ 0 w 705137"/>
              <a:gd name="connsiteY0" fmla="*/ 272817 h 3191842"/>
              <a:gd name="connsiteX1" fmla="*/ 462920 w 705137"/>
              <a:gd name="connsiteY1" fmla="*/ 0 h 3191842"/>
              <a:gd name="connsiteX2" fmla="*/ 699851 w 705137"/>
              <a:gd name="connsiteY2" fmla="*/ 1700723 h 3191842"/>
              <a:gd name="connsiteX3" fmla="*/ 616014 w 705137"/>
              <a:gd name="connsiteY3" fmla="*/ 3151264 h 3191842"/>
              <a:gd name="connsiteX4" fmla="*/ 174726 w 705137"/>
              <a:gd name="connsiteY4" fmla="*/ 3191842 h 3191842"/>
              <a:gd name="connsiteX5" fmla="*/ 225927 w 705137"/>
              <a:gd name="connsiteY5" fmla="*/ 1824189 h 3191842"/>
              <a:gd name="connsiteX6" fmla="*/ 0 w 705137"/>
              <a:gd name="connsiteY6" fmla="*/ 272817 h 3191842"/>
              <a:gd name="connsiteX0" fmla="*/ 0 w 705137"/>
              <a:gd name="connsiteY0" fmla="*/ 272817 h 3191842"/>
              <a:gd name="connsiteX1" fmla="*/ 462920 w 705137"/>
              <a:gd name="connsiteY1" fmla="*/ 0 h 3191842"/>
              <a:gd name="connsiteX2" fmla="*/ 699851 w 705137"/>
              <a:gd name="connsiteY2" fmla="*/ 1700723 h 3191842"/>
              <a:gd name="connsiteX3" fmla="*/ 616014 w 705137"/>
              <a:gd name="connsiteY3" fmla="*/ 3151264 h 3191842"/>
              <a:gd name="connsiteX4" fmla="*/ 174726 w 705137"/>
              <a:gd name="connsiteY4" fmla="*/ 3191842 h 3191842"/>
              <a:gd name="connsiteX5" fmla="*/ 225927 w 705137"/>
              <a:gd name="connsiteY5" fmla="*/ 1824189 h 3191842"/>
              <a:gd name="connsiteX6" fmla="*/ 0 w 705137"/>
              <a:gd name="connsiteY6" fmla="*/ 272817 h 3191842"/>
              <a:gd name="connsiteX0" fmla="*/ 0 w 703493"/>
              <a:gd name="connsiteY0" fmla="*/ 162350 h 3081375"/>
              <a:gd name="connsiteX1" fmla="*/ 495567 w 703493"/>
              <a:gd name="connsiteY1" fmla="*/ 0 h 3081375"/>
              <a:gd name="connsiteX2" fmla="*/ 699851 w 703493"/>
              <a:gd name="connsiteY2" fmla="*/ 1590256 h 3081375"/>
              <a:gd name="connsiteX3" fmla="*/ 616014 w 703493"/>
              <a:gd name="connsiteY3" fmla="*/ 3040797 h 3081375"/>
              <a:gd name="connsiteX4" fmla="*/ 174726 w 703493"/>
              <a:gd name="connsiteY4" fmla="*/ 3081375 h 3081375"/>
              <a:gd name="connsiteX5" fmla="*/ 225927 w 703493"/>
              <a:gd name="connsiteY5" fmla="*/ 1713722 h 3081375"/>
              <a:gd name="connsiteX6" fmla="*/ 0 w 703493"/>
              <a:gd name="connsiteY6" fmla="*/ 162350 h 3081375"/>
              <a:gd name="connsiteX0" fmla="*/ 0 w 715481"/>
              <a:gd name="connsiteY0" fmla="*/ 162350 h 3081375"/>
              <a:gd name="connsiteX1" fmla="*/ 495567 w 715481"/>
              <a:gd name="connsiteY1" fmla="*/ 0 h 3081375"/>
              <a:gd name="connsiteX2" fmla="*/ 699851 w 715481"/>
              <a:gd name="connsiteY2" fmla="*/ 1590256 h 3081375"/>
              <a:gd name="connsiteX3" fmla="*/ 677044 w 715481"/>
              <a:gd name="connsiteY3" fmla="*/ 3059719 h 3081375"/>
              <a:gd name="connsiteX4" fmla="*/ 174726 w 715481"/>
              <a:gd name="connsiteY4" fmla="*/ 3081375 h 3081375"/>
              <a:gd name="connsiteX5" fmla="*/ 225927 w 715481"/>
              <a:gd name="connsiteY5" fmla="*/ 1713722 h 3081375"/>
              <a:gd name="connsiteX6" fmla="*/ 0 w 715481"/>
              <a:gd name="connsiteY6" fmla="*/ 162350 h 3081375"/>
              <a:gd name="connsiteX0" fmla="*/ 0 w 739626"/>
              <a:gd name="connsiteY0" fmla="*/ 162350 h 3081375"/>
              <a:gd name="connsiteX1" fmla="*/ 495567 w 739626"/>
              <a:gd name="connsiteY1" fmla="*/ 0 h 3081375"/>
              <a:gd name="connsiteX2" fmla="*/ 729940 w 739626"/>
              <a:gd name="connsiteY2" fmla="*/ 1579516 h 3081375"/>
              <a:gd name="connsiteX3" fmla="*/ 677044 w 739626"/>
              <a:gd name="connsiteY3" fmla="*/ 3059719 h 3081375"/>
              <a:gd name="connsiteX4" fmla="*/ 174726 w 739626"/>
              <a:gd name="connsiteY4" fmla="*/ 3081375 h 3081375"/>
              <a:gd name="connsiteX5" fmla="*/ 225927 w 739626"/>
              <a:gd name="connsiteY5" fmla="*/ 1713722 h 3081375"/>
              <a:gd name="connsiteX6" fmla="*/ 0 w 739626"/>
              <a:gd name="connsiteY6" fmla="*/ 162350 h 3081375"/>
              <a:gd name="connsiteX0" fmla="*/ 0 w 734202"/>
              <a:gd name="connsiteY0" fmla="*/ 162350 h 3081375"/>
              <a:gd name="connsiteX1" fmla="*/ 495567 w 734202"/>
              <a:gd name="connsiteY1" fmla="*/ 0 h 3081375"/>
              <a:gd name="connsiteX2" fmla="*/ 729940 w 734202"/>
              <a:gd name="connsiteY2" fmla="*/ 1579516 h 3081375"/>
              <a:gd name="connsiteX3" fmla="*/ 637070 w 734202"/>
              <a:gd name="connsiteY3" fmla="*/ 3080773 h 3081375"/>
              <a:gd name="connsiteX4" fmla="*/ 174726 w 734202"/>
              <a:gd name="connsiteY4" fmla="*/ 3081375 h 3081375"/>
              <a:gd name="connsiteX5" fmla="*/ 225927 w 734202"/>
              <a:gd name="connsiteY5" fmla="*/ 1713722 h 3081375"/>
              <a:gd name="connsiteX6" fmla="*/ 0 w 734202"/>
              <a:gd name="connsiteY6" fmla="*/ 162350 h 3081375"/>
              <a:gd name="connsiteX0" fmla="*/ 0 w 715059"/>
              <a:gd name="connsiteY0" fmla="*/ 248561 h 3081375"/>
              <a:gd name="connsiteX1" fmla="*/ 476424 w 715059"/>
              <a:gd name="connsiteY1" fmla="*/ 0 h 3081375"/>
              <a:gd name="connsiteX2" fmla="*/ 710797 w 715059"/>
              <a:gd name="connsiteY2" fmla="*/ 1579516 h 3081375"/>
              <a:gd name="connsiteX3" fmla="*/ 617927 w 715059"/>
              <a:gd name="connsiteY3" fmla="*/ 3080773 h 3081375"/>
              <a:gd name="connsiteX4" fmla="*/ 155583 w 715059"/>
              <a:gd name="connsiteY4" fmla="*/ 3081375 h 3081375"/>
              <a:gd name="connsiteX5" fmla="*/ 206784 w 715059"/>
              <a:gd name="connsiteY5" fmla="*/ 1713722 h 3081375"/>
              <a:gd name="connsiteX6" fmla="*/ 0 w 715059"/>
              <a:gd name="connsiteY6" fmla="*/ 248561 h 3081375"/>
              <a:gd name="connsiteX0" fmla="*/ 0 w 715001"/>
              <a:gd name="connsiteY0" fmla="*/ 190843 h 3023657"/>
              <a:gd name="connsiteX1" fmla="*/ 477642 w 715001"/>
              <a:gd name="connsiteY1" fmla="*/ 0 h 3023657"/>
              <a:gd name="connsiteX2" fmla="*/ 710797 w 715001"/>
              <a:gd name="connsiteY2" fmla="*/ 1521798 h 3023657"/>
              <a:gd name="connsiteX3" fmla="*/ 617927 w 715001"/>
              <a:gd name="connsiteY3" fmla="*/ 3023055 h 3023657"/>
              <a:gd name="connsiteX4" fmla="*/ 155583 w 715001"/>
              <a:gd name="connsiteY4" fmla="*/ 3023657 h 3023657"/>
              <a:gd name="connsiteX5" fmla="*/ 206784 w 715001"/>
              <a:gd name="connsiteY5" fmla="*/ 1656004 h 3023657"/>
              <a:gd name="connsiteX6" fmla="*/ 0 w 715001"/>
              <a:gd name="connsiteY6" fmla="*/ 190843 h 3023657"/>
              <a:gd name="connsiteX0" fmla="*/ 0 w 715001"/>
              <a:gd name="connsiteY0" fmla="*/ 190843 h 3023657"/>
              <a:gd name="connsiteX1" fmla="*/ 477642 w 715001"/>
              <a:gd name="connsiteY1" fmla="*/ 0 h 3023657"/>
              <a:gd name="connsiteX2" fmla="*/ 710797 w 715001"/>
              <a:gd name="connsiteY2" fmla="*/ 1521798 h 3023657"/>
              <a:gd name="connsiteX3" fmla="*/ 617927 w 715001"/>
              <a:gd name="connsiteY3" fmla="*/ 3023055 h 3023657"/>
              <a:gd name="connsiteX4" fmla="*/ 155583 w 715001"/>
              <a:gd name="connsiteY4" fmla="*/ 3023657 h 3023657"/>
              <a:gd name="connsiteX5" fmla="*/ 206784 w 715001"/>
              <a:gd name="connsiteY5" fmla="*/ 1656004 h 3023657"/>
              <a:gd name="connsiteX6" fmla="*/ 0 w 715001"/>
              <a:gd name="connsiteY6" fmla="*/ 190843 h 3023657"/>
              <a:gd name="connsiteX0" fmla="*/ 0 w 715001"/>
              <a:gd name="connsiteY0" fmla="*/ 190843 h 3023657"/>
              <a:gd name="connsiteX1" fmla="*/ 477642 w 715001"/>
              <a:gd name="connsiteY1" fmla="*/ 0 h 3023657"/>
              <a:gd name="connsiteX2" fmla="*/ 710797 w 715001"/>
              <a:gd name="connsiteY2" fmla="*/ 1521798 h 3023657"/>
              <a:gd name="connsiteX3" fmla="*/ 617927 w 715001"/>
              <a:gd name="connsiteY3" fmla="*/ 3023055 h 3023657"/>
              <a:gd name="connsiteX4" fmla="*/ 155583 w 715001"/>
              <a:gd name="connsiteY4" fmla="*/ 3023657 h 3023657"/>
              <a:gd name="connsiteX5" fmla="*/ 206784 w 715001"/>
              <a:gd name="connsiteY5" fmla="*/ 1656004 h 3023657"/>
              <a:gd name="connsiteX6" fmla="*/ 0 w 715001"/>
              <a:gd name="connsiteY6" fmla="*/ 190843 h 3023657"/>
              <a:gd name="connsiteX0" fmla="*/ 0 w 715001"/>
              <a:gd name="connsiteY0" fmla="*/ 190843 h 3023657"/>
              <a:gd name="connsiteX1" fmla="*/ 477642 w 715001"/>
              <a:gd name="connsiteY1" fmla="*/ 0 h 3023657"/>
              <a:gd name="connsiteX2" fmla="*/ 710797 w 715001"/>
              <a:gd name="connsiteY2" fmla="*/ 1521798 h 3023657"/>
              <a:gd name="connsiteX3" fmla="*/ 617927 w 715001"/>
              <a:gd name="connsiteY3" fmla="*/ 3023055 h 3023657"/>
              <a:gd name="connsiteX4" fmla="*/ 155583 w 715001"/>
              <a:gd name="connsiteY4" fmla="*/ 3023657 h 3023657"/>
              <a:gd name="connsiteX5" fmla="*/ 160564 w 715001"/>
              <a:gd name="connsiteY5" fmla="*/ 2793515 h 3023657"/>
              <a:gd name="connsiteX6" fmla="*/ 206784 w 715001"/>
              <a:gd name="connsiteY6" fmla="*/ 1656004 h 3023657"/>
              <a:gd name="connsiteX7" fmla="*/ 0 w 715001"/>
              <a:gd name="connsiteY7" fmla="*/ 190843 h 3023657"/>
              <a:gd name="connsiteX0" fmla="*/ 112545 w 827546"/>
              <a:gd name="connsiteY0" fmla="*/ 190843 h 3048397"/>
              <a:gd name="connsiteX1" fmla="*/ 590187 w 827546"/>
              <a:gd name="connsiteY1" fmla="*/ 0 h 3048397"/>
              <a:gd name="connsiteX2" fmla="*/ 823342 w 827546"/>
              <a:gd name="connsiteY2" fmla="*/ 1521798 h 3048397"/>
              <a:gd name="connsiteX3" fmla="*/ 730472 w 827546"/>
              <a:gd name="connsiteY3" fmla="*/ 3023055 h 3048397"/>
              <a:gd name="connsiteX4" fmla="*/ 268128 w 827546"/>
              <a:gd name="connsiteY4" fmla="*/ 3023657 h 3048397"/>
              <a:gd name="connsiteX5" fmla="*/ 264 w 827546"/>
              <a:gd name="connsiteY5" fmla="*/ 2926498 h 3048397"/>
              <a:gd name="connsiteX6" fmla="*/ 319329 w 827546"/>
              <a:gd name="connsiteY6" fmla="*/ 1656004 h 3048397"/>
              <a:gd name="connsiteX7" fmla="*/ 112545 w 827546"/>
              <a:gd name="connsiteY7" fmla="*/ 190843 h 3048397"/>
              <a:gd name="connsiteX0" fmla="*/ 112545 w 827546"/>
              <a:gd name="connsiteY0" fmla="*/ 190843 h 3048397"/>
              <a:gd name="connsiteX1" fmla="*/ 590187 w 827546"/>
              <a:gd name="connsiteY1" fmla="*/ 0 h 3048397"/>
              <a:gd name="connsiteX2" fmla="*/ 823342 w 827546"/>
              <a:gd name="connsiteY2" fmla="*/ 1521798 h 3048397"/>
              <a:gd name="connsiteX3" fmla="*/ 730472 w 827546"/>
              <a:gd name="connsiteY3" fmla="*/ 3023055 h 3048397"/>
              <a:gd name="connsiteX4" fmla="*/ 268128 w 827546"/>
              <a:gd name="connsiteY4" fmla="*/ 3023657 h 3048397"/>
              <a:gd name="connsiteX5" fmla="*/ 264 w 827546"/>
              <a:gd name="connsiteY5" fmla="*/ 2926498 h 3048397"/>
              <a:gd name="connsiteX6" fmla="*/ 86189 w 827546"/>
              <a:gd name="connsiteY6" fmla="*/ 1660927 h 3048397"/>
              <a:gd name="connsiteX7" fmla="*/ 112545 w 827546"/>
              <a:gd name="connsiteY7" fmla="*/ 190843 h 3048397"/>
              <a:gd name="connsiteX0" fmla="*/ 112545 w 827546"/>
              <a:gd name="connsiteY0" fmla="*/ 190843 h 3048397"/>
              <a:gd name="connsiteX1" fmla="*/ 590187 w 827546"/>
              <a:gd name="connsiteY1" fmla="*/ 0 h 3048397"/>
              <a:gd name="connsiteX2" fmla="*/ 823342 w 827546"/>
              <a:gd name="connsiteY2" fmla="*/ 1521798 h 3048397"/>
              <a:gd name="connsiteX3" fmla="*/ 730472 w 827546"/>
              <a:gd name="connsiteY3" fmla="*/ 3023055 h 3048397"/>
              <a:gd name="connsiteX4" fmla="*/ 268128 w 827546"/>
              <a:gd name="connsiteY4" fmla="*/ 3023657 h 3048397"/>
              <a:gd name="connsiteX5" fmla="*/ 264 w 827546"/>
              <a:gd name="connsiteY5" fmla="*/ 2926498 h 3048397"/>
              <a:gd name="connsiteX6" fmla="*/ 86189 w 827546"/>
              <a:gd name="connsiteY6" fmla="*/ 1660927 h 3048397"/>
              <a:gd name="connsiteX7" fmla="*/ 162548 w 827546"/>
              <a:gd name="connsiteY7" fmla="*/ 569428 h 3048397"/>
              <a:gd name="connsiteX8" fmla="*/ 112545 w 827546"/>
              <a:gd name="connsiteY8" fmla="*/ 190843 h 3048397"/>
              <a:gd name="connsiteX0" fmla="*/ 224611 w 939612"/>
              <a:gd name="connsiteY0" fmla="*/ 190843 h 3048397"/>
              <a:gd name="connsiteX1" fmla="*/ 702253 w 939612"/>
              <a:gd name="connsiteY1" fmla="*/ 0 h 3048397"/>
              <a:gd name="connsiteX2" fmla="*/ 935408 w 939612"/>
              <a:gd name="connsiteY2" fmla="*/ 1521798 h 3048397"/>
              <a:gd name="connsiteX3" fmla="*/ 842538 w 939612"/>
              <a:gd name="connsiteY3" fmla="*/ 3023055 h 3048397"/>
              <a:gd name="connsiteX4" fmla="*/ 380194 w 939612"/>
              <a:gd name="connsiteY4" fmla="*/ 3023657 h 3048397"/>
              <a:gd name="connsiteX5" fmla="*/ 112330 w 939612"/>
              <a:gd name="connsiteY5" fmla="*/ 2926498 h 3048397"/>
              <a:gd name="connsiteX6" fmla="*/ 198255 w 939612"/>
              <a:gd name="connsiteY6" fmla="*/ 1660927 h 3048397"/>
              <a:gd name="connsiteX7" fmla="*/ 62 w 939612"/>
              <a:gd name="connsiteY7" fmla="*/ 119337 h 3048397"/>
              <a:gd name="connsiteX8" fmla="*/ 224611 w 939612"/>
              <a:gd name="connsiteY8" fmla="*/ 190843 h 3048397"/>
              <a:gd name="connsiteX0" fmla="*/ 224611 w 939612"/>
              <a:gd name="connsiteY0" fmla="*/ 190843 h 3048397"/>
              <a:gd name="connsiteX1" fmla="*/ 702253 w 939612"/>
              <a:gd name="connsiteY1" fmla="*/ 0 h 3048397"/>
              <a:gd name="connsiteX2" fmla="*/ 935408 w 939612"/>
              <a:gd name="connsiteY2" fmla="*/ 1521798 h 3048397"/>
              <a:gd name="connsiteX3" fmla="*/ 842538 w 939612"/>
              <a:gd name="connsiteY3" fmla="*/ 3023055 h 3048397"/>
              <a:gd name="connsiteX4" fmla="*/ 380194 w 939612"/>
              <a:gd name="connsiteY4" fmla="*/ 3023657 h 3048397"/>
              <a:gd name="connsiteX5" fmla="*/ 112330 w 939612"/>
              <a:gd name="connsiteY5" fmla="*/ 2926498 h 3048397"/>
              <a:gd name="connsiteX6" fmla="*/ 198255 w 939612"/>
              <a:gd name="connsiteY6" fmla="*/ 1660927 h 3048397"/>
              <a:gd name="connsiteX7" fmla="*/ 62 w 939612"/>
              <a:gd name="connsiteY7" fmla="*/ 119337 h 3048397"/>
              <a:gd name="connsiteX8" fmla="*/ 224611 w 939612"/>
              <a:gd name="connsiteY8" fmla="*/ 190843 h 3048397"/>
              <a:gd name="connsiteX0" fmla="*/ 236324 w 951325"/>
              <a:gd name="connsiteY0" fmla="*/ 190843 h 3048397"/>
              <a:gd name="connsiteX1" fmla="*/ 713966 w 951325"/>
              <a:gd name="connsiteY1" fmla="*/ 0 h 3048397"/>
              <a:gd name="connsiteX2" fmla="*/ 947121 w 951325"/>
              <a:gd name="connsiteY2" fmla="*/ 1521798 h 3048397"/>
              <a:gd name="connsiteX3" fmla="*/ 854251 w 951325"/>
              <a:gd name="connsiteY3" fmla="*/ 3023055 h 3048397"/>
              <a:gd name="connsiteX4" fmla="*/ 391907 w 951325"/>
              <a:gd name="connsiteY4" fmla="*/ 3023657 h 3048397"/>
              <a:gd name="connsiteX5" fmla="*/ 124043 w 951325"/>
              <a:gd name="connsiteY5" fmla="*/ 2926498 h 3048397"/>
              <a:gd name="connsiteX6" fmla="*/ 209968 w 951325"/>
              <a:gd name="connsiteY6" fmla="*/ 1660927 h 3048397"/>
              <a:gd name="connsiteX7" fmla="*/ 59 w 951325"/>
              <a:gd name="connsiteY7" fmla="*/ 66574 h 3048397"/>
              <a:gd name="connsiteX8" fmla="*/ 236324 w 951325"/>
              <a:gd name="connsiteY8" fmla="*/ 190843 h 3048397"/>
              <a:gd name="connsiteX0" fmla="*/ 236324 w 951325"/>
              <a:gd name="connsiteY0" fmla="*/ 190843 h 3023657"/>
              <a:gd name="connsiteX1" fmla="*/ 713966 w 951325"/>
              <a:gd name="connsiteY1" fmla="*/ 0 h 3023657"/>
              <a:gd name="connsiteX2" fmla="*/ 947121 w 951325"/>
              <a:gd name="connsiteY2" fmla="*/ 1521798 h 3023657"/>
              <a:gd name="connsiteX3" fmla="*/ 854251 w 951325"/>
              <a:gd name="connsiteY3" fmla="*/ 3023055 h 3023657"/>
              <a:gd name="connsiteX4" fmla="*/ 391907 w 951325"/>
              <a:gd name="connsiteY4" fmla="*/ 3023657 h 3023657"/>
              <a:gd name="connsiteX5" fmla="*/ 124043 w 951325"/>
              <a:gd name="connsiteY5" fmla="*/ 2926498 h 3023657"/>
              <a:gd name="connsiteX6" fmla="*/ 209968 w 951325"/>
              <a:gd name="connsiteY6" fmla="*/ 1660927 h 3023657"/>
              <a:gd name="connsiteX7" fmla="*/ 59 w 951325"/>
              <a:gd name="connsiteY7" fmla="*/ 66574 h 3023657"/>
              <a:gd name="connsiteX8" fmla="*/ 236324 w 951325"/>
              <a:gd name="connsiteY8" fmla="*/ 190843 h 3023657"/>
              <a:gd name="connsiteX0" fmla="*/ 236324 w 951325"/>
              <a:gd name="connsiteY0" fmla="*/ 190843 h 3023657"/>
              <a:gd name="connsiteX1" fmla="*/ 713966 w 951325"/>
              <a:gd name="connsiteY1" fmla="*/ 0 h 3023657"/>
              <a:gd name="connsiteX2" fmla="*/ 947121 w 951325"/>
              <a:gd name="connsiteY2" fmla="*/ 1521798 h 3023657"/>
              <a:gd name="connsiteX3" fmla="*/ 854251 w 951325"/>
              <a:gd name="connsiteY3" fmla="*/ 3023055 h 3023657"/>
              <a:gd name="connsiteX4" fmla="*/ 391907 w 951325"/>
              <a:gd name="connsiteY4" fmla="*/ 3023657 h 3023657"/>
              <a:gd name="connsiteX5" fmla="*/ 124043 w 951325"/>
              <a:gd name="connsiteY5" fmla="*/ 2926498 h 3023657"/>
              <a:gd name="connsiteX6" fmla="*/ 209968 w 951325"/>
              <a:gd name="connsiteY6" fmla="*/ 1660927 h 3023657"/>
              <a:gd name="connsiteX7" fmla="*/ 59 w 951325"/>
              <a:gd name="connsiteY7" fmla="*/ 66574 h 3023657"/>
              <a:gd name="connsiteX8" fmla="*/ 236324 w 951325"/>
              <a:gd name="connsiteY8" fmla="*/ 190843 h 3023657"/>
              <a:gd name="connsiteX0" fmla="*/ 236324 w 951325"/>
              <a:gd name="connsiteY0" fmla="*/ 190843 h 3023657"/>
              <a:gd name="connsiteX1" fmla="*/ 713966 w 951325"/>
              <a:gd name="connsiteY1" fmla="*/ 0 h 3023657"/>
              <a:gd name="connsiteX2" fmla="*/ 947121 w 951325"/>
              <a:gd name="connsiteY2" fmla="*/ 1521798 h 3023657"/>
              <a:gd name="connsiteX3" fmla="*/ 854251 w 951325"/>
              <a:gd name="connsiteY3" fmla="*/ 3023055 h 3023657"/>
              <a:gd name="connsiteX4" fmla="*/ 391907 w 951325"/>
              <a:gd name="connsiteY4" fmla="*/ 3023657 h 3023657"/>
              <a:gd name="connsiteX5" fmla="*/ 124043 w 951325"/>
              <a:gd name="connsiteY5" fmla="*/ 2926498 h 3023657"/>
              <a:gd name="connsiteX6" fmla="*/ 209968 w 951325"/>
              <a:gd name="connsiteY6" fmla="*/ 1660927 h 3023657"/>
              <a:gd name="connsiteX7" fmla="*/ 59 w 951325"/>
              <a:gd name="connsiteY7" fmla="*/ 66574 h 3023657"/>
              <a:gd name="connsiteX8" fmla="*/ 236324 w 951325"/>
              <a:gd name="connsiteY8" fmla="*/ 190843 h 3023657"/>
              <a:gd name="connsiteX0" fmla="*/ 236324 w 951325"/>
              <a:gd name="connsiteY0" fmla="*/ 190843 h 3023657"/>
              <a:gd name="connsiteX1" fmla="*/ 713966 w 951325"/>
              <a:gd name="connsiteY1" fmla="*/ 0 h 3023657"/>
              <a:gd name="connsiteX2" fmla="*/ 947121 w 951325"/>
              <a:gd name="connsiteY2" fmla="*/ 1521798 h 3023657"/>
              <a:gd name="connsiteX3" fmla="*/ 854251 w 951325"/>
              <a:gd name="connsiteY3" fmla="*/ 3023055 h 3023657"/>
              <a:gd name="connsiteX4" fmla="*/ 391907 w 951325"/>
              <a:gd name="connsiteY4" fmla="*/ 3023657 h 3023657"/>
              <a:gd name="connsiteX5" fmla="*/ 124043 w 951325"/>
              <a:gd name="connsiteY5" fmla="*/ 2926498 h 3023657"/>
              <a:gd name="connsiteX6" fmla="*/ 209968 w 951325"/>
              <a:gd name="connsiteY6" fmla="*/ 1660927 h 3023657"/>
              <a:gd name="connsiteX7" fmla="*/ 59 w 951325"/>
              <a:gd name="connsiteY7" fmla="*/ 66574 h 3023657"/>
              <a:gd name="connsiteX8" fmla="*/ 236324 w 951325"/>
              <a:gd name="connsiteY8" fmla="*/ 190843 h 3023657"/>
              <a:gd name="connsiteX0" fmla="*/ 236324 w 951325"/>
              <a:gd name="connsiteY0" fmla="*/ 190843 h 3023657"/>
              <a:gd name="connsiteX1" fmla="*/ 713966 w 951325"/>
              <a:gd name="connsiteY1" fmla="*/ 0 h 3023657"/>
              <a:gd name="connsiteX2" fmla="*/ 947121 w 951325"/>
              <a:gd name="connsiteY2" fmla="*/ 1521798 h 3023657"/>
              <a:gd name="connsiteX3" fmla="*/ 854251 w 951325"/>
              <a:gd name="connsiteY3" fmla="*/ 3023055 h 3023657"/>
              <a:gd name="connsiteX4" fmla="*/ 391907 w 951325"/>
              <a:gd name="connsiteY4" fmla="*/ 3023657 h 3023657"/>
              <a:gd name="connsiteX5" fmla="*/ 124043 w 951325"/>
              <a:gd name="connsiteY5" fmla="*/ 2926498 h 3023657"/>
              <a:gd name="connsiteX6" fmla="*/ 209968 w 951325"/>
              <a:gd name="connsiteY6" fmla="*/ 1660927 h 3023657"/>
              <a:gd name="connsiteX7" fmla="*/ 59 w 951325"/>
              <a:gd name="connsiteY7" fmla="*/ 66574 h 3023657"/>
              <a:gd name="connsiteX8" fmla="*/ 236324 w 951325"/>
              <a:gd name="connsiteY8" fmla="*/ 190843 h 3023657"/>
              <a:gd name="connsiteX0" fmla="*/ 236265 w 951266"/>
              <a:gd name="connsiteY0" fmla="*/ 190843 h 3023657"/>
              <a:gd name="connsiteX1" fmla="*/ 713907 w 951266"/>
              <a:gd name="connsiteY1" fmla="*/ 0 h 3023657"/>
              <a:gd name="connsiteX2" fmla="*/ 947062 w 951266"/>
              <a:gd name="connsiteY2" fmla="*/ 1521798 h 3023657"/>
              <a:gd name="connsiteX3" fmla="*/ 854192 w 951266"/>
              <a:gd name="connsiteY3" fmla="*/ 3023055 h 3023657"/>
              <a:gd name="connsiteX4" fmla="*/ 391848 w 951266"/>
              <a:gd name="connsiteY4" fmla="*/ 3023657 h 3023657"/>
              <a:gd name="connsiteX5" fmla="*/ 123984 w 951266"/>
              <a:gd name="connsiteY5" fmla="*/ 2926498 h 3023657"/>
              <a:gd name="connsiteX6" fmla="*/ 209909 w 951266"/>
              <a:gd name="connsiteY6" fmla="*/ 1660927 h 3023657"/>
              <a:gd name="connsiteX7" fmla="*/ 0 w 951266"/>
              <a:gd name="connsiteY7" fmla="*/ 66574 h 3023657"/>
              <a:gd name="connsiteX8" fmla="*/ 236265 w 951266"/>
              <a:gd name="connsiteY8" fmla="*/ 190843 h 3023657"/>
              <a:gd name="connsiteX0" fmla="*/ 236265 w 951266"/>
              <a:gd name="connsiteY0" fmla="*/ 190843 h 3023657"/>
              <a:gd name="connsiteX1" fmla="*/ 713907 w 951266"/>
              <a:gd name="connsiteY1" fmla="*/ 0 h 3023657"/>
              <a:gd name="connsiteX2" fmla="*/ 947062 w 951266"/>
              <a:gd name="connsiteY2" fmla="*/ 1521798 h 3023657"/>
              <a:gd name="connsiteX3" fmla="*/ 854192 w 951266"/>
              <a:gd name="connsiteY3" fmla="*/ 3023055 h 3023657"/>
              <a:gd name="connsiteX4" fmla="*/ 391848 w 951266"/>
              <a:gd name="connsiteY4" fmla="*/ 3023657 h 3023657"/>
              <a:gd name="connsiteX5" fmla="*/ 123984 w 951266"/>
              <a:gd name="connsiteY5" fmla="*/ 2926498 h 3023657"/>
              <a:gd name="connsiteX6" fmla="*/ 209909 w 951266"/>
              <a:gd name="connsiteY6" fmla="*/ 1660927 h 3023657"/>
              <a:gd name="connsiteX7" fmla="*/ 0 w 951266"/>
              <a:gd name="connsiteY7" fmla="*/ 66574 h 3023657"/>
              <a:gd name="connsiteX8" fmla="*/ 236265 w 951266"/>
              <a:gd name="connsiteY8" fmla="*/ 190843 h 30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266" h="3023657">
                <a:moveTo>
                  <a:pt x="236265" y="190843"/>
                </a:moveTo>
                <a:cubicBezTo>
                  <a:pt x="251929" y="220833"/>
                  <a:pt x="566401" y="48450"/>
                  <a:pt x="713907" y="0"/>
                </a:cubicBezTo>
                <a:cubicBezTo>
                  <a:pt x="835109" y="215996"/>
                  <a:pt x="923681" y="1017956"/>
                  <a:pt x="947062" y="1521798"/>
                </a:cubicBezTo>
                <a:cubicBezTo>
                  <a:pt x="970443" y="2025640"/>
                  <a:pt x="890320" y="2758602"/>
                  <a:pt x="854192" y="3023055"/>
                </a:cubicBezTo>
                <a:lnTo>
                  <a:pt x="391848" y="3023657"/>
                </a:lnTo>
                <a:cubicBezTo>
                  <a:pt x="315621" y="2985400"/>
                  <a:pt x="131724" y="2920854"/>
                  <a:pt x="123984" y="2926498"/>
                </a:cubicBezTo>
                <a:cubicBezTo>
                  <a:pt x="164085" y="2687288"/>
                  <a:pt x="214878" y="2063698"/>
                  <a:pt x="209909" y="1660927"/>
                </a:cubicBezTo>
                <a:cubicBezTo>
                  <a:pt x="236956" y="1268082"/>
                  <a:pt x="37997" y="310693"/>
                  <a:pt x="0" y="66574"/>
                </a:cubicBezTo>
                <a:cubicBezTo>
                  <a:pt x="169840" y="125525"/>
                  <a:pt x="216413" y="210448"/>
                  <a:pt x="236265" y="190843"/>
                </a:cubicBezTo>
                <a:close/>
              </a:path>
            </a:pathLst>
          </a:custGeom>
          <a:solidFill>
            <a:schemeClr val="accent4">
              <a:lumMod val="75000"/>
              <a:alpha val="32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c 72"/>
          <p:cNvSpPr/>
          <p:nvPr/>
        </p:nvSpPr>
        <p:spPr>
          <a:xfrm rot="13329605" flipH="1">
            <a:off x="3876974" y="2806954"/>
            <a:ext cx="1185571"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971819 w 1166009"/>
              <a:gd name="connsiteY0" fmla="*/ 0 h 3329363"/>
              <a:gd name="connsiteX1" fmla="*/ 1165386 w 1166009"/>
              <a:gd name="connsiteY1" fmla="*/ 1675337 h 3329363"/>
              <a:gd name="connsiteX2" fmla="*/ 1057505 w 1166009"/>
              <a:gd name="connsiteY2" fmla="*/ 3032235 h 3329363"/>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1003592 w 1166009"/>
              <a:gd name="connsiteY0" fmla="*/ 28769 h 3329363"/>
              <a:gd name="connsiteX1" fmla="*/ 1165386 w 1166009"/>
              <a:gd name="connsiteY1" fmla="*/ 1675337 h 3329363"/>
              <a:gd name="connsiteX2" fmla="*/ 1057505 w 1166009"/>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1003592 w 1165395"/>
              <a:gd name="connsiteY0" fmla="*/ 28769 h 3329363"/>
              <a:gd name="connsiteX1" fmla="*/ 1165386 w 1165395"/>
              <a:gd name="connsiteY1" fmla="*/ 1675337 h 3329363"/>
              <a:gd name="connsiteX2" fmla="*/ 1057505 w 1165395"/>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998006 w 1165395"/>
              <a:gd name="connsiteY0" fmla="*/ 120084 h 3329363"/>
              <a:gd name="connsiteX1" fmla="*/ 1165386 w 1165395"/>
              <a:gd name="connsiteY1" fmla="*/ 1675337 h 3329363"/>
              <a:gd name="connsiteX2" fmla="*/ 1057505 w 1165395"/>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Lst>
            <a:ahLst/>
            <a:cxnLst>
              <a:cxn ang="0">
                <a:pos x="connsiteX0" y="connsiteY0"/>
              </a:cxn>
              <a:cxn ang="0">
                <a:pos x="connsiteX1" y="connsiteY1"/>
              </a:cxn>
              <a:cxn ang="0">
                <a:pos x="connsiteX2" y="connsiteY2"/>
              </a:cxn>
            </a:cxnLst>
            <a:rect l="l" t="t" r="r" b="b"/>
            <a:pathLst>
              <a:path w="1185571"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71" h="3329363" fill="none">
                <a:moveTo>
                  <a:pt x="998006" y="120084"/>
                </a:moveTo>
                <a:cubicBezTo>
                  <a:pt x="1093896" y="628638"/>
                  <a:pt x="1154182" y="1069798"/>
                  <a:pt x="1185566" y="1674336"/>
                </a:cubicBezTo>
                <a:cubicBezTo>
                  <a:pt x="1186169" y="2260547"/>
                  <a:pt x="1136981" y="2520491"/>
                  <a:pt x="1057505" y="3032235"/>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32"/>
          <p:cNvSpPr/>
          <p:nvPr/>
        </p:nvSpPr>
        <p:spPr>
          <a:xfrm rot="13329605" flipH="1">
            <a:off x="4414381" y="2959357"/>
            <a:ext cx="1185580"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971819 w 1165473"/>
              <a:gd name="connsiteY0" fmla="*/ 0 h 3329363"/>
              <a:gd name="connsiteX1" fmla="*/ 1165386 w 1165473"/>
              <a:gd name="connsiteY1" fmla="*/ 1675337 h 3329363"/>
              <a:gd name="connsiteX2" fmla="*/ 1045913 w 1165473"/>
              <a:gd name="connsiteY2" fmla="*/ 3002466 h 3329363"/>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1022771 w 1165473"/>
              <a:gd name="connsiteY0" fmla="*/ 7587 h 3329363"/>
              <a:gd name="connsiteX1" fmla="*/ 1165386 w 1165473"/>
              <a:gd name="connsiteY1" fmla="*/ 1675337 h 3329363"/>
              <a:gd name="connsiteX2" fmla="*/ 1045913 w 1165473"/>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Lst>
            <a:ahLst/>
            <a:cxnLst>
              <a:cxn ang="0">
                <a:pos x="connsiteX0" y="connsiteY0"/>
              </a:cxn>
              <a:cxn ang="0">
                <a:pos x="connsiteX1" y="connsiteY1"/>
              </a:cxn>
              <a:cxn ang="0">
                <a:pos x="connsiteX2" y="connsiteY2"/>
              </a:cxn>
            </a:cxnLst>
            <a:rect l="l" t="t" r="r" b="b"/>
            <a:pathLst>
              <a:path w="1185580"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80" h="3329363" fill="none">
                <a:moveTo>
                  <a:pt x="1022771" y="7587"/>
                </a:moveTo>
                <a:cubicBezTo>
                  <a:pt x="1118661" y="516142"/>
                  <a:pt x="1184954" y="1078386"/>
                  <a:pt x="1185567" y="1674335"/>
                </a:cubicBezTo>
                <a:cubicBezTo>
                  <a:pt x="1186170" y="2260546"/>
                  <a:pt x="1166751" y="2508901"/>
                  <a:pt x="1045913" y="3002466"/>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Gerade Verbindung mit Pfeil 86"/>
          <p:cNvCxnSpPr/>
          <p:nvPr/>
        </p:nvCxnSpPr>
        <p:spPr>
          <a:xfrm>
            <a:off x="1000792" y="1853918"/>
            <a:ext cx="4273338" cy="3354558"/>
          </a:xfrm>
          <a:prstGeom prst="straightConnector1">
            <a:avLst/>
          </a:prstGeom>
          <a:ln>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38" name="Gruppieren 69"/>
          <p:cNvGrpSpPr/>
          <p:nvPr/>
        </p:nvGrpSpPr>
        <p:grpSpPr>
          <a:xfrm rot="295993">
            <a:off x="1451276" y="1813570"/>
            <a:ext cx="1566012" cy="1485803"/>
            <a:chOff x="2860585" y="2339907"/>
            <a:chExt cx="1566012" cy="1485803"/>
          </a:xfrm>
        </p:grpSpPr>
        <p:sp>
          <p:nvSpPr>
            <p:cNvPr id="39" name="Textfeld 70"/>
            <p:cNvSpPr txBox="1"/>
            <p:nvPr/>
          </p:nvSpPr>
          <p:spPr>
            <a:xfrm rot="2008889">
              <a:off x="3504550" y="3579489"/>
              <a:ext cx="922047"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slant-range </a:t>
              </a:r>
            </a:p>
          </p:txBody>
        </p:sp>
        <p:grpSp>
          <p:nvGrpSpPr>
            <p:cNvPr id="40" name="Gruppieren 71"/>
            <p:cNvGrpSpPr/>
            <p:nvPr/>
          </p:nvGrpSpPr>
          <p:grpSpPr>
            <a:xfrm>
              <a:off x="2860585" y="2339907"/>
              <a:ext cx="1288329" cy="1412817"/>
              <a:chOff x="3056560" y="2126460"/>
              <a:chExt cx="1288329" cy="1412817"/>
            </a:xfrm>
          </p:grpSpPr>
          <p:sp>
            <p:nvSpPr>
              <p:cNvPr id="41" name="Textfeld 72"/>
              <p:cNvSpPr txBox="1"/>
              <p:nvPr/>
            </p:nvSpPr>
            <p:spPr>
              <a:xfrm rot="18182058">
                <a:off x="3474266" y="2479602"/>
                <a:ext cx="952505"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cross-range </a:t>
                </a:r>
              </a:p>
            </p:txBody>
          </p:sp>
          <p:grpSp>
            <p:nvGrpSpPr>
              <p:cNvPr id="42" name="Gruppieren 73"/>
              <p:cNvGrpSpPr/>
              <p:nvPr/>
            </p:nvGrpSpPr>
            <p:grpSpPr>
              <a:xfrm rot="20970707">
                <a:off x="3699119" y="2402812"/>
                <a:ext cx="645770" cy="1136465"/>
                <a:chOff x="2719934" y="2181779"/>
                <a:chExt cx="645770" cy="1136465"/>
              </a:xfrm>
            </p:grpSpPr>
            <p:cxnSp>
              <p:nvCxnSpPr>
                <p:cNvPr id="44" name="Gerade Verbindung mit Pfeil 75"/>
                <p:cNvCxnSpPr>
                  <a:cxnSpLocks noChangeAspect="1"/>
                </p:cNvCxnSpPr>
                <p:nvPr/>
              </p:nvCxnSpPr>
              <p:spPr>
                <a:xfrm rot="333300">
                  <a:off x="2729266" y="2815692"/>
                  <a:ext cx="636438" cy="502552"/>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Gerade Verbindung mit Pfeil 76"/>
                <p:cNvCxnSpPr/>
                <p:nvPr/>
              </p:nvCxnSpPr>
              <p:spPr>
                <a:xfrm rot="629293" flipV="1">
                  <a:off x="2849317" y="2181779"/>
                  <a:ext cx="437607" cy="676447"/>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Ellipse 77"/>
                <p:cNvSpPr/>
                <p:nvPr/>
              </p:nvSpPr>
              <p:spPr>
                <a:xfrm>
                  <a:off x="2719934" y="2742935"/>
                  <a:ext cx="144000" cy="144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sp>
              <p:nvSpPr>
                <p:cNvPr id="47" name="Ellipse 78"/>
                <p:cNvSpPr/>
                <p:nvPr/>
              </p:nvSpPr>
              <p:spPr>
                <a:xfrm>
                  <a:off x="2755934" y="2777334"/>
                  <a:ext cx="72000" cy="7200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grpSp>
          <p:sp>
            <p:nvSpPr>
              <p:cNvPr id="43" name="Textfeld 74"/>
              <p:cNvSpPr txBox="1"/>
              <p:nvPr/>
            </p:nvSpPr>
            <p:spPr>
              <a:xfrm>
                <a:off x="3056560" y="2963384"/>
                <a:ext cx="720069"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azimuth </a:t>
                </a:r>
              </a:p>
            </p:txBody>
          </p:sp>
        </p:grpSp>
      </p:grpSp>
      <p:sp>
        <p:nvSpPr>
          <p:cNvPr id="53" name="Rectangle 52"/>
          <p:cNvSpPr/>
          <p:nvPr/>
        </p:nvSpPr>
        <p:spPr>
          <a:xfrm rot="1616606">
            <a:off x="5518240" y="3697896"/>
            <a:ext cx="740199" cy="201332"/>
          </a:xfrm>
          <a:custGeom>
            <a:avLst/>
            <a:gdLst>
              <a:gd name="connsiteX0" fmla="*/ 0 w 526390"/>
              <a:gd name="connsiteY0" fmla="*/ 0 h 310007"/>
              <a:gd name="connsiteX1" fmla="*/ 526390 w 526390"/>
              <a:gd name="connsiteY1" fmla="*/ 0 h 310007"/>
              <a:gd name="connsiteX2" fmla="*/ 526390 w 526390"/>
              <a:gd name="connsiteY2" fmla="*/ 310007 h 310007"/>
              <a:gd name="connsiteX3" fmla="*/ 0 w 526390"/>
              <a:gd name="connsiteY3" fmla="*/ 310007 h 310007"/>
              <a:gd name="connsiteX4" fmla="*/ 0 w 526390"/>
              <a:gd name="connsiteY4" fmla="*/ 0 h 310007"/>
              <a:gd name="connsiteX0" fmla="*/ 0 w 740199"/>
              <a:gd name="connsiteY0" fmla="*/ 108675 h 310007"/>
              <a:gd name="connsiteX1" fmla="*/ 740199 w 740199"/>
              <a:gd name="connsiteY1" fmla="*/ 0 h 310007"/>
              <a:gd name="connsiteX2" fmla="*/ 740199 w 740199"/>
              <a:gd name="connsiteY2" fmla="*/ 310007 h 310007"/>
              <a:gd name="connsiteX3" fmla="*/ 213809 w 740199"/>
              <a:gd name="connsiteY3" fmla="*/ 310007 h 310007"/>
              <a:gd name="connsiteX4" fmla="*/ 0 w 740199"/>
              <a:gd name="connsiteY4" fmla="*/ 108675 h 310007"/>
              <a:gd name="connsiteX0" fmla="*/ 0 w 740199"/>
              <a:gd name="connsiteY0" fmla="*/ 0 h 201332"/>
              <a:gd name="connsiteX1" fmla="*/ 526390 w 740199"/>
              <a:gd name="connsiteY1" fmla="*/ 0 h 201332"/>
              <a:gd name="connsiteX2" fmla="*/ 740199 w 740199"/>
              <a:gd name="connsiteY2" fmla="*/ 201332 h 201332"/>
              <a:gd name="connsiteX3" fmla="*/ 213809 w 740199"/>
              <a:gd name="connsiteY3" fmla="*/ 201332 h 201332"/>
              <a:gd name="connsiteX4" fmla="*/ 0 w 740199"/>
              <a:gd name="connsiteY4" fmla="*/ 0 h 20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199" h="201332">
                <a:moveTo>
                  <a:pt x="0" y="0"/>
                </a:moveTo>
                <a:lnTo>
                  <a:pt x="526390" y="0"/>
                </a:lnTo>
                <a:lnTo>
                  <a:pt x="740199" y="201332"/>
                </a:lnTo>
                <a:lnTo>
                  <a:pt x="213809" y="201332"/>
                </a:lnTo>
                <a:lnTo>
                  <a:pt x="0" y="0"/>
                </a:lnTo>
                <a:close/>
              </a:path>
            </a:pathLst>
          </a:custGeom>
          <a:solidFill>
            <a:srgbClr val="E3D596"/>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72"/>
          <p:cNvSpPr/>
          <p:nvPr/>
        </p:nvSpPr>
        <p:spPr>
          <a:xfrm rot="13329605" flipH="1">
            <a:off x="3744561" y="2599592"/>
            <a:ext cx="1185571"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971819 w 1166009"/>
              <a:gd name="connsiteY0" fmla="*/ 0 h 3329363"/>
              <a:gd name="connsiteX1" fmla="*/ 1165386 w 1166009"/>
              <a:gd name="connsiteY1" fmla="*/ 1675337 h 3329363"/>
              <a:gd name="connsiteX2" fmla="*/ 1057505 w 1166009"/>
              <a:gd name="connsiteY2" fmla="*/ 3032235 h 3329363"/>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1003592 w 1166009"/>
              <a:gd name="connsiteY0" fmla="*/ 28769 h 3329363"/>
              <a:gd name="connsiteX1" fmla="*/ 1165386 w 1166009"/>
              <a:gd name="connsiteY1" fmla="*/ 1675337 h 3329363"/>
              <a:gd name="connsiteX2" fmla="*/ 1057505 w 1166009"/>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1003592 w 1165395"/>
              <a:gd name="connsiteY0" fmla="*/ 28769 h 3329363"/>
              <a:gd name="connsiteX1" fmla="*/ 1165386 w 1165395"/>
              <a:gd name="connsiteY1" fmla="*/ 1675337 h 3329363"/>
              <a:gd name="connsiteX2" fmla="*/ 1057505 w 1165395"/>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998006 w 1165395"/>
              <a:gd name="connsiteY0" fmla="*/ 120084 h 3329363"/>
              <a:gd name="connsiteX1" fmla="*/ 1165386 w 1165395"/>
              <a:gd name="connsiteY1" fmla="*/ 1675337 h 3329363"/>
              <a:gd name="connsiteX2" fmla="*/ 1057505 w 1165395"/>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Lst>
            <a:ahLst/>
            <a:cxnLst>
              <a:cxn ang="0">
                <a:pos x="connsiteX0" y="connsiteY0"/>
              </a:cxn>
              <a:cxn ang="0">
                <a:pos x="connsiteX1" y="connsiteY1"/>
              </a:cxn>
              <a:cxn ang="0">
                <a:pos x="connsiteX2" y="connsiteY2"/>
              </a:cxn>
            </a:cxnLst>
            <a:rect l="l" t="t" r="r" b="b"/>
            <a:pathLst>
              <a:path w="1185571"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71" h="3329363" fill="none">
                <a:moveTo>
                  <a:pt x="998006" y="120084"/>
                </a:moveTo>
                <a:cubicBezTo>
                  <a:pt x="1093896" y="628638"/>
                  <a:pt x="1154182" y="1069798"/>
                  <a:pt x="1185566" y="1674336"/>
                </a:cubicBezTo>
                <a:cubicBezTo>
                  <a:pt x="1186169" y="2260547"/>
                  <a:pt x="1136981" y="2520491"/>
                  <a:pt x="1057505" y="3032235"/>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Curved Connector 9"/>
          <p:cNvCxnSpPr>
            <a:endCxn id="8" idx="1"/>
          </p:cNvCxnSpPr>
          <p:nvPr/>
        </p:nvCxnSpPr>
        <p:spPr>
          <a:xfrm rot="5400000" flipH="1" flipV="1">
            <a:off x="5297977" y="2927325"/>
            <a:ext cx="1364726" cy="268161"/>
          </a:xfrm>
          <a:prstGeom prst="curvedConnector2">
            <a:avLst/>
          </a:prstGeom>
          <a:ln w="9525">
            <a:solidFill>
              <a:srgbClr val="A79237"/>
            </a:solidFill>
            <a:tailEnd type="triangle"/>
          </a:ln>
          <a:effectLst>
            <a:outerShdw blurRad="50800" dist="38100" dir="2700000" algn="tl" rotWithShape="0">
              <a:srgbClr val="A79237">
                <a:alpha val="40000"/>
              </a:srgbClr>
            </a:outerShdw>
          </a:effectLst>
        </p:spPr>
        <p:style>
          <a:lnRef idx="1">
            <a:schemeClr val="accent1"/>
          </a:lnRef>
          <a:fillRef idx="0">
            <a:schemeClr val="accent1"/>
          </a:fillRef>
          <a:effectRef idx="0">
            <a:schemeClr val="accent1"/>
          </a:effectRef>
          <a:fontRef idx="minor">
            <a:schemeClr val="tx1"/>
          </a:fontRef>
        </p:style>
      </p:cxnSp>
      <p:sp>
        <p:nvSpPr>
          <p:cNvPr id="59" name="Textfeld 103"/>
          <p:cNvSpPr txBox="1"/>
          <p:nvPr/>
        </p:nvSpPr>
        <p:spPr>
          <a:xfrm>
            <a:off x="5752092" y="759299"/>
            <a:ext cx="6260502" cy="330860"/>
          </a:xfrm>
          <a:prstGeom prst="rect">
            <a:avLst/>
          </a:prstGeom>
          <a:noFill/>
        </p:spPr>
        <p:txBody>
          <a:bodyPr wrap="square" rtlCol="0">
            <a:spAutoFit/>
          </a:bodyPr>
          <a:lstStyle/>
          <a:p>
            <a:pPr algn="just">
              <a:lnSpc>
                <a:spcPct val="120000"/>
              </a:lnSpc>
            </a:pPr>
            <a:r>
              <a:rPr lang="en-US" sz="1400" dirty="0" smtClean="0">
                <a:solidFill>
                  <a:schemeClr val="bg2">
                    <a:lumMod val="25000"/>
                  </a:schemeClr>
                </a:solidFill>
                <a:latin typeface="Work Sans" panose="00000500000000000000" pitchFamily="50" charset="0"/>
              </a:rPr>
              <a:t>A SAR pixel = sum of all contributions within the resolution cell </a:t>
            </a:r>
            <a:endParaRPr lang="en-US" sz="1400" dirty="0">
              <a:solidFill>
                <a:schemeClr val="bg2">
                  <a:lumMod val="25000"/>
                </a:schemeClr>
              </a:solidFill>
              <a:latin typeface="Work Sans" panose="00000500000000000000" pitchFamily="50" charset="0"/>
            </a:endParaRPr>
          </a:p>
        </p:txBody>
      </p:sp>
      <p:grpSp>
        <p:nvGrpSpPr>
          <p:cNvPr id="93" name="Group 92"/>
          <p:cNvGrpSpPr/>
          <p:nvPr/>
        </p:nvGrpSpPr>
        <p:grpSpPr>
          <a:xfrm>
            <a:off x="7553126" y="2056628"/>
            <a:ext cx="4116764" cy="1321170"/>
            <a:chOff x="7553126" y="2536309"/>
            <a:chExt cx="4116764" cy="1321170"/>
          </a:xfrm>
        </p:grpSpPr>
        <mc:AlternateContent xmlns:mc="http://schemas.openxmlformats.org/markup-compatibility/2006" xmlns:a14="http://schemas.microsoft.com/office/drawing/2010/main">
          <mc:Choice Requires="a14">
            <p:sp>
              <p:nvSpPr>
                <p:cNvPr id="62" name="Textfeld 39"/>
                <p:cNvSpPr txBox="1"/>
                <p:nvPr/>
              </p:nvSpPr>
              <p:spPr>
                <a:xfrm>
                  <a:off x="9413355" y="2536309"/>
                  <a:ext cx="1323209" cy="863250"/>
                </a:xfrm>
                <a:prstGeom prst="rect">
                  <a:avLst/>
                </a:prstGeom>
                <a:noFill/>
              </p:spPr>
              <p:txBody>
                <a:bodyPr wrap="square" rtlCol="0">
                  <a:spAutoFit/>
                </a:bodyPr>
                <a:lstStyle/>
                <a:p>
                  <a:r>
                    <a:rPr lang="en-US" sz="2000" dirty="0" smtClean="0">
                      <a:latin typeface="Cambria Math" panose="02040503050406030204" pitchFamily="18" charset="0"/>
                      <a:ea typeface="Cambria Math" panose="02040503050406030204" pitchFamily="18" charset="0"/>
                      <a:cs typeface="Arial" panose="020B0604020202020204" pitchFamily="34" charset="0"/>
                    </a:rPr>
                    <a:t>δ</a:t>
                  </a:r>
                  <a:r>
                    <a:rPr lang="en-US" sz="2000" baseline="-25000" dirty="0" err="1">
                      <a:latin typeface="Cambria Math" panose="02040503050406030204" pitchFamily="18" charset="0"/>
                      <a:ea typeface="Cambria Math" panose="02040503050406030204" pitchFamily="18" charset="0"/>
                      <a:cs typeface="Arial" panose="020B0604020202020204" pitchFamily="34" charset="0"/>
                    </a:rPr>
                    <a:t>az</a:t>
                  </a:r>
                  <a:r>
                    <a:rPr lang="en-US" sz="2000" baseline="-25000" dirty="0">
                      <a:latin typeface="Cambria Math" panose="02040503050406030204" pitchFamily="18" charset="0"/>
                      <a:ea typeface="Cambria Math" panose="02040503050406030204" pitchFamily="18" charset="0"/>
                      <a:cs typeface="Arial" panose="020B0604020202020204" pitchFamily="34" charset="0"/>
                    </a:rPr>
                    <a:t> </a:t>
                  </a:r>
                  <a:r>
                    <a:rPr lang="en-US" sz="2000" b="1" dirty="0">
                      <a:solidFill>
                        <a:schemeClr val="tx1">
                          <a:lumMod val="85000"/>
                          <a:lumOff val="15000"/>
                        </a:schemeClr>
                      </a:solidFill>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f>
                        <m:fPr>
                          <m:ctrlPr>
                            <a:rPr lang="en-US" sz="2000" b="1" i="1" smtClean="0">
                              <a:solidFill>
                                <a:schemeClr val="tx1">
                                  <a:lumMod val="85000"/>
                                  <a:lumOff val="15000"/>
                                </a:schemeClr>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sz="2000" b="1" i="1" smtClean="0">
                              <a:solidFill>
                                <a:schemeClr val="tx1">
                                  <a:lumMod val="85000"/>
                                  <a:lumOff val="15000"/>
                                </a:schemeClr>
                              </a:solidFill>
                              <a:latin typeface="Cambria Math" panose="02040503050406030204" pitchFamily="18" charset="0"/>
                              <a:ea typeface="Cambria Math" panose="02040503050406030204" pitchFamily="18" charset="0"/>
                              <a:cs typeface="Arial" panose="020B0604020202020204" pitchFamily="34" charset="0"/>
                            </a:rPr>
                            <m:t>λ</m:t>
                          </m:r>
                          <m:r>
                            <a:rPr lang="en-US" sz="2000" b="1" i="1" smtClean="0">
                              <a:solidFill>
                                <a:schemeClr val="tx1">
                                  <a:lumMod val="85000"/>
                                  <a:lumOff val="15000"/>
                                </a:schemeClr>
                              </a:solidFill>
                              <a:latin typeface="Cambria Math" panose="02040503050406030204" pitchFamily="18" charset="0"/>
                              <a:ea typeface="Cambria Math" panose="02040503050406030204" pitchFamily="18" charset="0"/>
                              <a:cs typeface="Arial" panose="020B0604020202020204" pitchFamily="34" charset="0"/>
                            </a:rPr>
                            <m:t>𝒓</m:t>
                          </m:r>
                          <m:r>
                            <a:rPr lang="en-US" sz="2000" b="1" i="1" baseline="-25000" smtClean="0">
                              <a:solidFill>
                                <a:schemeClr val="tx1">
                                  <a:lumMod val="85000"/>
                                  <a:lumOff val="15000"/>
                                </a:schemeClr>
                              </a:solidFill>
                              <a:latin typeface="Cambria Math" panose="02040503050406030204" pitchFamily="18" charset="0"/>
                              <a:ea typeface="Cambria Math" panose="02040503050406030204" pitchFamily="18" charset="0"/>
                              <a:cs typeface="Arial" panose="020B0604020202020204" pitchFamily="34" charset="0"/>
                            </a:rPr>
                            <m:t>𝟎</m:t>
                          </m:r>
                        </m:num>
                        <m:den>
                          <m:r>
                            <a:rPr lang="en-US" sz="2000" b="1" i="1" smtClean="0">
                              <a:solidFill>
                                <a:schemeClr val="tx1">
                                  <a:lumMod val="85000"/>
                                  <a:lumOff val="15000"/>
                                </a:schemeClr>
                              </a:solidFill>
                              <a:latin typeface="Cambria Math" panose="02040503050406030204" pitchFamily="18" charset="0"/>
                              <a:ea typeface="Cambria Math" panose="02040503050406030204" pitchFamily="18" charset="0"/>
                              <a:cs typeface="Arial" panose="020B0604020202020204" pitchFamily="34" charset="0"/>
                            </a:rPr>
                            <m:t>𝟐</m:t>
                          </m:r>
                          <m:r>
                            <a:rPr lang="de-DE" sz="2000" b="1" i="1" smtClean="0">
                              <a:solidFill>
                                <a:schemeClr val="tx1">
                                  <a:lumMod val="85000"/>
                                  <a:lumOff val="15000"/>
                                </a:schemeClr>
                              </a:solidFill>
                              <a:latin typeface="Cambria Math" panose="02040503050406030204" pitchFamily="18" charset="0"/>
                              <a:ea typeface="Cambria Math" panose="02040503050406030204" pitchFamily="18" charset="0"/>
                              <a:cs typeface="Arial" panose="020B0604020202020204" pitchFamily="34" charset="0"/>
                            </a:rPr>
                            <m:t>𝑨</m:t>
                          </m:r>
                          <m:r>
                            <a:rPr lang="de-DE" sz="2000" b="1" i="1" baseline="-25000" smtClean="0">
                              <a:solidFill>
                                <a:schemeClr val="tx1">
                                  <a:lumMod val="85000"/>
                                  <a:lumOff val="15000"/>
                                </a:schemeClr>
                              </a:solidFill>
                              <a:latin typeface="Cambria Math" panose="02040503050406030204" pitchFamily="18" charset="0"/>
                              <a:ea typeface="Cambria Math" panose="02040503050406030204" pitchFamily="18" charset="0"/>
                              <a:cs typeface="Arial" panose="020B0604020202020204" pitchFamily="34" charset="0"/>
                            </a:rPr>
                            <m:t>𝒂𝒛</m:t>
                          </m:r>
                        </m:den>
                      </m:f>
                    </m:oMath>
                  </a14:m>
                  <a:endParaRPr lang="en-US" sz="2000" b="1" dirty="0">
                    <a:solidFill>
                      <a:schemeClr val="tx1">
                        <a:lumMod val="85000"/>
                        <a:lumOff val="15000"/>
                      </a:schemeClr>
                    </a:solidFill>
                    <a:latin typeface="Cambria Math" panose="02040503050406030204" pitchFamily="18" charset="0"/>
                    <a:ea typeface="Cambria Math" panose="02040503050406030204" pitchFamily="18" charset="0"/>
                    <a:cs typeface="Arial" panose="020B0604020202020204" pitchFamily="34" charset="0"/>
                  </a:endParaRPr>
                </a:p>
                <a:p>
                  <a:endParaRPr lang="en-US" sz="2000" b="1" dirty="0">
                    <a:solidFill>
                      <a:schemeClr val="tx1">
                        <a:lumMod val="85000"/>
                        <a:lumOff val="15000"/>
                      </a:schemeClr>
                    </a:solidFill>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62" name="Textfeld 39"/>
                <p:cNvSpPr txBox="1">
                  <a:spLocks noRot="1" noChangeAspect="1" noMove="1" noResize="1" noEditPoints="1" noAdjustHandles="1" noChangeArrowheads="1" noChangeShapeType="1" noTextEdit="1"/>
                </p:cNvSpPr>
                <p:nvPr/>
              </p:nvSpPr>
              <p:spPr>
                <a:xfrm>
                  <a:off x="9413355" y="2536309"/>
                  <a:ext cx="1323209" cy="863250"/>
                </a:xfrm>
                <a:prstGeom prst="rect">
                  <a:avLst/>
                </a:prstGeom>
                <a:blipFill>
                  <a:blip r:embed="rId4"/>
                  <a:stretch>
                    <a:fillRect l="-4608"/>
                  </a:stretch>
                </a:blipFill>
              </p:spPr>
              <p:txBody>
                <a:bodyPr/>
                <a:lstStyle/>
                <a:p>
                  <a:r>
                    <a:rPr lang="de-DE">
                      <a:noFill/>
                    </a:rPr>
                    <a:t> </a:t>
                  </a:r>
                </a:p>
              </p:txBody>
            </p:sp>
          </mc:Fallback>
        </mc:AlternateContent>
        <p:sp>
          <p:nvSpPr>
            <p:cNvPr id="63" name="Rechteck 40"/>
            <p:cNvSpPr/>
            <p:nvPr/>
          </p:nvSpPr>
          <p:spPr>
            <a:xfrm>
              <a:off x="7553126" y="2706324"/>
              <a:ext cx="1271180" cy="523220"/>
            </a:xfrm>
            <a:prstGeom prst="rect">
              <a:avLst/>
            </a:prstGeom>
          </p:spPr>
          <p:txBody>
            <a:bodyPr wrap="square">
              <a:spAutoFit/>
            </a:bodyPr>
            <a:lstStyle/>
            <a:p>
              <a:pPr algn="ctr"/>
              <a:r>
                <a:rPr lang="en-US" sz="1400" dirty="0" smtClean="0">
                  <a:solidFill>
                    <a:schemeClr val="tx1">
                      <a:lumMod val="65000"/>
                      <a:lumOff val="35000"/>
                    </a:schemeClr>
                  </a:solidFill>
                  <a:latin typeface="Work Sans" panose="00000500000000000000" pitchFamily="50" charset="0"/>
                  <a:cs typeface="Arial" panose="020B0604020202020204" pitchFamily="34" charset="0"/>
                </a:rPr>
                <a:t>Azimuth</a:t>
              </a:r>
            </a:p>
            <a:p>
              <a:pPr algn="ctr"/>
              <a:r>
                <a:rPr lang="en-US" sz="1400" dirty="0" smtClean="0">
                  <a:solidFill>
                    <a:schemeClr val="tx1">
                      <a:lumMod val="65000"/>
                      <a:lumOff val="35000"/>
                    </a:schemeClr>
                  </a:solidFill>
                  <a:latin typeface="Work Sans" panose="00000500000000000000" pitchFamily="50" charset="0"/>
                  <a:cs typeface="Arial" panose="020B0604020202020204" pitchFamily="34" charset="0"/>
                </a:rPr>
                <a:t>resolution</a:t>
              </a:r>
              <a:endParaRPr lang="en-US" sz="1400" dirty="0">
                <a:solidFill>
                  <a:schemeClr val="tx1">
                    <a:lumMod val="65000"/>
                    <a:lumOff val="35000"/>
                  </a:schemeClr>
                </a:solidFill>
                <a:latin typeface="Work Sans" panose="00000500000000000000" pitchFamily="50" charset="0"/>
                <a:cs typeface="Arial" panose="020B0604020202020204" pitchFamily="34" charset="0"/>
              </a:endParaRPr>
            </a:p>
          </p:txBody>
        </p:sp>
        <mc:AlternateContent xmlns:mc="http://schemas.openxmlformats.org/markup-compatibility/2006" xmlns:a14="http://schemas.microsoft.com/office/drawing/2010/main">
          <mc:Choice Requires="a14">
            <p:sp>
              <p:nvSpPr>
                <p:cNvPr id="64" name="Rechteck 103"/>
                <p:cNvSpPr/>
                <p:nvPr/>
              </p:nvSpPr>
              <p:spPr>
                <a:xfrm>
                  <a:off x="9413355" y="3211148"/>
                  <a:ext cx="2256535" cy="646331"/>
                </a:xfrm>
                <a:prstGeom prst="rect">
                  <a:avLst/>
                </a:prstGeom>
              </p:spPr>
              <p:txBody>
                <a:bodyPr wrap="square">
                  <a:spAutoFit/>
                </a:bodyPr>
                <a:lstStyle/>
                <a:p>
                  <a14:m>
                    <m:oMath xmlns:m="http://schemas.openxmlformats.org/officeDocument/2006/math">
                      <m:r>
                        <m:rPr>
                          <m:sty m:val="p"/>
                        </m:rPr>
                        <a:rPr lang="en-US" sz="1200" b="1" i="1" smtClean="0">
                          <a:solidFill>
                            <a:schemeClr val="tx1">
                              <a:lumMod val="85000"/>
                              <a:lumOff val="15000"/>
                            </a:schemeClr>
                          </a:solidFill>
                          <a:latin typeface="Cambria Math"/>
                          <a:cs typeface="Arial" panose="020B0604020202020204" pitchFamily="34" charset="0"/>
                        </a:rPr>
                        <m:t>λ</m:t>
                      </m:r>
                    </m:oMath>
                  </a14:m>
                  <a:r>
                    <a:rPr lang="en-US" sz="1200" dirty="0">
                      <a:solidFill>
                        <a:schemeClr val="tx1">
                          <a:lumMod val="65000"/>
                          <a:lumOff val="35000"/>
                        </a:schemeClr>
                      </a:solidFill>
                      <a:latin typeface="Work Sans Light" panose="00000400000000000000" pitchFamily="50" charset="0"/>
                      <a:cs typeface="Arial" panose="020B0604020202020204" pitchFamily="34" charset="0"/>
                    </a:rPr>
                    <a:t> : carrier wavelength</a:t>
                  </a:r>
                </a:p>
                <a:p>
                  <a:r>
                    <a:rPr lang="en-US" sz="1200" dirty="0">
                      <a:solidFill>
                        <a:schemeClr val="tx1">
                          <a:lumMod val="65000"/>
                          <a:lumOff val="35000"/>
                        </a:schemeClr>
                      </a:solidFill>
                      <a:latin typeface="Work Sans Light" panose="00000400000000000000" pitchFamily="50" charset="0"/>
                      <a:cs typeface="Arial" panose="020B0604020202020204" pitchFamily="34" charset="0"/>
                    </a:rPr>
                    <a:t>r</a:t>
                  </a:r>
                  <a:r>
                    <a:rPr lang="en-US" sz="1200" baseline="-25000" dirty="0">
                      <a:solidFill>
                        <a:schemeClr val="tx1">
                          <a:lumMod val="65000"/>
                          <a:lumOff val="35000"/>
                        </a:schemeClr>
                      </a:solidFill>
                      <a:latin typeface="Work Sans Light" panose="00000400000000000000" pitchFamily="50" charset="0"/>
                      <a:cs typeface="Arial" panose="020B0604020202020204" pitchFamily="34" charset="0"/>
                    </a:rPr>
                    <a:t>0</a:t>
                  </a:r>
                  <a:r>
                    <a:rPr lang="en-US" sz="1200" dirty="0">
                      <a:solidFill>
                        <a:schemeClr val="tx1">
                          <a:lumMod val="65000"/>
                          <a:lumOff val="35000"/>
                        </a:schemeClr>
                      </a:solidFill>
                      <a:latin typeface="Work Sans Light" panose="00000400000000000000" pitchFamily="50" charset="0"/>
                      <a:cs typeface="Arial" panose="020B0604020202020204" pitchFamily="34" charset="0"/>
                    </a:rPr>
                    <a:t> : range distance</a:t>
                  </a:r>
                </a:p>
                <a:p>
                  <a:r>
                    <a:rPr lang="en-US" sz="1200" dirty="0" err="1">
                      <a:solidFill>
                        <a:schemeClr val="tx1">
                          <a:lumMod val="65000"/>
                          <a:lumOff val="35000"/>
                        </a:schemeClr>
                      </a:solidFill>
                      <a:latin typeface="Work Sans Light" panose="00000400000000000000" pitchFamily="50" charset="0"/>
                      <a:cs typeface="Arial" panose="020B0604020202020204" pitchFamily="34" charset="0"/>
                    </a:rPr>
                    <a:t>A</a:t>
                  </a:r>
                  <a:r>
                    <a:rPr lang="en-US" sz="1200" baseline="-25000" dirty="0" err="1">
                      <a:solidFill>
                        <a:schemeClr val="tx1">
                          <a:lumMod val="65000"/>
                          <a:lumOff val="35000"/>
                        </a:schemeClr>
                      </a:solidFill>
                      <a:latin typeface="Work Sans Light" panose="00000400000000000000" pitchFamily="50" charset="0"/>
                      <a:cs typeface="Arial" panose="020B0604020202020204" pitchFamily="34" charset="0"/>
                    </a:rPr>
                    <a:t>az</a:t>
                  </a:r>
                  <a:r>
                    <a:rPr lang="en-US" sz="1200" baseline="-25000" dirty="0">
                      <a:solidFill>
                        <a:schemeClr val="tx1">
                          <a:lumMod val="65000"/>
                          <a:lumOff val="35000"/>
                        </a:schemeClr>
                      </a:solidFill>
                      <a:latin typeface="Work Sans Light" panose="00000400000000000000" pitchFamily="50" charset="0"/>
                      <a:cs typeface="Arial" panose="020B0604020202020204" pitchFamily="34" charset="0"/>
                    </a:rPr>
                    <a:t> </a:t>
                  </a:r>
                  <a:r>
                    <a:rPr lang="en-US" sz="1200" dirty="0">
                      <a:solidFill>
                        <a:schemeClr val="tx1">
                          <a:lumMod val="65000"/>
                          <a:lumOff val="35000"/>
                        </a:schemeClr>
                      </a:solidFill>
                      <a:latin typeface="Work Sans Light" panose="00000400000000000000" pitchFamily="50" charset="0"/>
                      <a:cs typeface="Arial" panose="020B0604020202020204" pitchFamily="34" charset="0"/>
                    </a:rPr>
                    <a:t>: azimuth aperture</a:t>
                  </a:r>
                </a:p>
              </p:txBody>
            </p:sp>
          </mc:Choice>
          <mc:Fallback xmlns="">
            <p:sp>
              <p:nvSpPr>
                <p:cNvPr id="64" name="Rechteck 103"/>
                <p:cNvSpPr>
                  <a:spLocks noRot="1" noChangeAspect="1" noMove="1" noResize="1" noEditPoints="1" noAdjustHandles="1" noChangeArrowheads="1" noChangeShapeType="1" noTextEdit="1"/>
                </p:cNvSpPr>
                <p:nvPr/>
              </p:nvSpPr>
              <p:spPr>
                <a:xfrm>
                  <a:off x="9413355" y="3211148"/>
                  <a:ext cx="2256535" cy="646331"/>
                </a:xfrm>
                <a:prstGeom prst="rect">
                  <a:avLst/>
                </a:prstGeom>
                <a:blipFill rotWithShape="0">
                  <a:blip r:embed="rId5"/>
                  <a:stretch>
                    <a:fillRect b="-6604"/>
                  </a:stretch>
                </a:blipFill>
              </p:spPr>
              <p:txBody>
                <a:bodyPr/>
                <a:lstStyle/>
                <a:p>
                  <a:r>
                    <a:rPr lang="en-US">
                      <a:noFill/>
                    </a:rPr>
                    <a:t> </a:t>
                  </a:r>
                </a:p>
              </p:txBody>
            </p:sp>
          </mc:Fallback>
        </mc:AlternateContent>
      </p:grpSp>
      <p:cxnSp>
        <p:nvCxnSpPr>
          <p:cNvPr id="65" name="Gerade Verbindung mit Pfeil 84"/>
          <p:cNvCxnSpPr/>
          <p:nvPr/>
        </p:nvCxnSpPr>
        <p:spPr>
          <a:xfrm>
            <a:off x="5531909" y="3621762"/>
            <a:ext cx="87865" cy="353599"/>
          </a:xfrm>
          <a:prstGeom prst="straightConnector1">
            <a:avLst/>
          </a:prstGeom>
          <a:ln w="15875">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feld 81"/>
          <p:cNvSpPr txBox="1"/>
          <p:nvPr/>
        </p:nvSpPr>
        <p:spPr>
          <a:xfrm rot="4309766">
            <a:off x="5253721" y="3769679"/>
            <a:ext cx="439544" cy="338554"/>
          </a:xfrm>
          <a:prstGeom prst="rect">
            <a:avLst/>
          </a:prstGeom>
          <a:noFill/>
        </p:spPr>
        <p:txBody>
          <a:bodyPr wrap="none" rtlCol="0">
            <a:spAutoFit/>
          </a:bodyPr>
          <a:lstStyle/>
          <a:p>
            <a:r>
              <a:rPr lang="el-GR" sz="1600" b="1" dirty="0" smtClean="0">
                <a:latin typeface="Arial" panose="020B0604020202020204" pitchFamily="34" charset="0"/>
                <a:cs typeface="Arial" panose="020B0604020202020204" pitchFamily="34" charset="0"/>
              </a:rPr>
              <a:t>δ</a:t>
            </a:r>
            <a:r>
              <a:rPr lang="en-US" sz="1400" b="1" baseline="-25000" dirty="0" err="1" smtClean="0">
                <a:latin typeface="Work Sans" panose="00000500000000000000" pitchFamily="50" charset="0"/>
                <a:cs typeface="Arial" panose="020B0604020202020204" pitchFamily="34" charset="0"/>
              </a:rPr>
              <a:t>az</a:t>
            </a:r>
            <a:endParaRPr lang="en-US" sz="1400" b="1" baseline="-25000" dirty="0">
              <a:latin typeface="Work Sans" panose="00000500000000000000" pitchFamily="50" charset="0"/>
            </a:endParaRPr>
          </a:p>
        </p:txBody>
      </p:sp>
      <p:sp>
        <p:nvSpPr>
          <p:cNvPr id="75" name="Textfeld 103"/>
          <p:cNvSpPr txBox="1"/>
          <p:nvPr/>
        </p:nvSpPr>
        <p:spPr>
          <a:xfrm>
            <a:off x="7251239" y="1369586"/>
            <a:ext cx="4807375" cy="609398"/>
          </a:xfrm>
          <a:prstGeom prst="rect">
            <a:avLst/>
          </a:prstGeom>
          <a:noFill/>
        </p:spPr>
        <p:txBody>
          <a:bodyPr wrap="square" rtlCol="0">
            <a:spAutoFit/>
          </a:bodyPr>
          <a:lstStyle/>
          <a:p>
            <a:pPr algn="ctr">
              <a:lnSpc>
                <a:spcPct val="120000"/>
              </a:lnSpc>
            </a:pPr>
            <a:r>
              <a:rPr lang="en-US" sz="1400" dirty="0" smtClean="0">
                <a:solidFill>
                  <a:schemeClr val="bg2">
                    <a:lumMod val="25000"/>
                  </a:schemeClr>
                </a:solidFill>
                <a:latin typeface="Work Sans" panose="00000500000000000000" pitchFamily="50" charset="0"/>
              </a:rPr>
              <a:t>with the azimuth resolution being a function of the aperture in azimuth </a:t>
            </a:r>
            <a:endParaRPr lang="en-US" sz="1400" dirty="0">
              <a:solidFill>
                <a:schemeClr val="bg2">
                  <a:lumMod val="25000"/>
                </a:schemeClr>
              </a:solidFill>
              <a:latin typeface="Work Sans" panose="00000500000000000000" pitchFamily="50" charset="0"/>
            </a:endParaRPr>
          </a:p>
        </p:txBody>
      </p:sp>
      <p:sp>
        <p:nvSpPr>
          <p:cNvPr id="77" name="Textfeld 105"/>
          <p:cNvSpPr txBox="1"/>
          <p:nvPr/>
        </p:nvSpPr>
        <p:spPr>
          <a:xfrm rot="1581317">
            <a:off x="5632870" y="3099951"/>
            <a:ext cx="942886" cy="400110"/>
          </a:xfrm>
          <a:prstGeom prst="rect">
            <a:avLst/>
          </a:prstGeom>
          <a:noFill/>
        </p:spPr>
        <p:txBody>
          <a:bodyPr wrap="none" rtlCol="0">
            <a:spAutoFit/>
          </a:bodyPr>
          <a:lstStyle/>
          <a:p>
            <a:pPr algn="ctr"/>
            <a:r>
              <a:rPr lang="en-US" sz="1000" dirty="0">
                <a:solidFill>
                  <a:schemeClr val="tx1">
                    <a:lumMod val="75000"/>
                    <a:lumOff val="25000"/>
                  </a:schemeClr>
                </a:solidFill>
                <a:latin typeface="Work Sans Light" panose="00000400000000000000" pitchFamily="50" charset="0"/>
              </a:rPr>
              <a:t>t</a:t>
            </a:r>
            <a:r>
              <a:rPr lang="en-US" sz="1000" dirty="0" smtClean="0">
                <a:solidFill>
                  <a:schemeClr val="tx1">
                    <a:lumMod val="75000"/>
                    <a:lumOff val="25000"/>
                  </a:schemeClr>
                </a:solidFill>
                <a:latin typeface="Work Sans Light" panose="00000400000000000000" pitchFamily="50" charset="0"/>
              </a:rPr>
              <a:t>ransmitted </a:t>
            </a:r>
            <a:endParaRPr lang="en-US" sz="1000" dirty="0">
              <a:solidFill>
                <a:schemeClr val="tx1">
                  <a:lumMod val="75000"/>
                  <a:lumOff val="25000"/>
                </a:schemeClr>
              </a:solidFill>
              <a:latin typeface="Work Sans Light" panose="00000400000000000000" pitchFamily="50" charset="0"/>
            </a:endParaRPr>
          </a:p>
          <a:p>
            <a:pPr algn="ctr"/>
            <a:r>
              <a:rPr lang="en-US" sz="1000" dirty="0">
                <a:solidFill>
                  <a:schemeClr val="tx1">
                    <a:lumMod val="75000"/>
                    <a:lumOff val="25000"/>
                  </a:schemeClr>
                </a:solidFill>
                <a:latin typeface="Work Sans Light" panose="00000400000000000000" pitchFamily="50" charset="0"/>
              </a:rPr>
              <a:t>pulse</a:t>
            </a:r>
          </a:p>
        </p:txBody>
      </p:sp>
      <p:sp>
        <p:nvSpPr>
          <p:cNvPr id="78" name="Freihandform 44"/>
          <p:cNvSpPr/>
          <p:nvPr/>
        </p:nvSpPr>
        <p:spPr>
          <a:xfrm rot="1641589">
            <a:off x="5524483" y="3413121"/>
            <a:ext cx="826470" cy="263032"/>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75959"/>
              <a:gd name="connsiteX1" fmla="*/ 62354 w 933251"/>
              <a:gd name="connsiteY1" fmla="*/ 317500 h 475959"/>
              <a:gd name="connsiteX2" fmla="*/ 143657 w 933251"/>
              <a:gd name="connsiteY2" fmla="*/ 448189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266 h 476057"/>
              <a:gd name="connsiteX1" fmla="*/ 62354 w 933251"/>
              <a:gd name="connsiteY1" fmla="*/ 317598 h 476057"/>
              <a:gd name="connsiteX2" fmla="*/ 143657 w 933251"/>
              <a:gd name="connsiteY2" fmla="*/ 448287 h 476057"/>
              <a:gd name="connsiteX3" fmla="*/ 240154 w 933251"/>
              <a:gd name="connsiteY3" fmla="*/ 266798 h 476057"/>
              <a:gd name="connsiteX4" fmla="*/ 326560 w 933251"/>
              <a:gd name="connsiteY4" fmla="*/ 426578 h 476057"/>
              <a:gd name="connsiteX5" fmla="*/ 468754 w 933251"/>
              <a:gd name="connsiteY5" fmla="*/ 98 h 476057"/>
              <a:gd name="connsiteX6" fmla="*/ 608454 w 933251"/>
              <a:gd name="connsiteY6" fmla="*/ 469998 h 476057"/>
              <a:gd name="connsiteX7" fmla="*/ 710054 w 933251"/>
              <a:gd name="connsiteY7" fmla="*/ 279498 h 476057"/>
              <a:gd name="connsiteX8" fmla="*/ 786254 w 933251"/>
              <a:gd name="connsiteY8" fmla="*/ 469998 h 476057"/>
              <a:gd name="connsiteX9" fmla="*/ 852835 w 933251"/>
              <a:gd name="connsiteY9" fmla="*/ 352593 h 476057"/>
              <a:gd name="connsiteX10" fmla="*/ 933251 w 933251"/>
              <a:gd name="connsiteY10" fmla="*/ 473224 h 476057"/>
              <a:gd name="connsiteX0" fmla="*/ 0 w 933251"/>
              <a:gd name="connsiteY0" fmla="*/ 475176 h 475175"/>
              <a:gd name="connsiteX1" fmla="*/ 62354 w 933251"/>
              <a:gd name="connsiteY1" fmla="*/ 317508 h 475175"/>
              <a:gd name="connsiteX2" fmla="*/ 143657 w 933251"/>
              <a:gd name="connsiteY2" fmla="*/ 448197 h 475175"/>
              <a:gd name="connsiteX3" fmla="*/ 240154 w 933251"/>
              <a:gd name="connsiteY3" fmla="*/ 266708 h 475175"/>
              <a:gd name="connsiteX4" fmla="*/ 326560 w 933251"/>
              <a:gd name="connsiteY4" fmla="*/ 426488 h 475175"/>
              <a:gd name="connsiteX5" fmla="*/ 468754 w 933251"/>
              <a:gd name="connsiteY5" fmla="*/ 8 h 475175"/>
              <a:gd name="connsiteX6" fmla="*/ 617206 w 933251"/>
              <a:gd name="connsiteY6" fmla="*/ 438111 h 475175"/>
              <a:gd name="connsiteX7" fmla="*/ 710054 w 933251"/>
              <a:gd name="connsiteY7" fmla="*/ 279408 h 475175"/>
              <a:gd name="connsiteX8" fmla="*/ 786254 w 933251"/>
              <a:gd name="connsiteY8" fmla="*/ 469908 h 475175"/>
              <a:gd name="connsiteX9" fmla="*/ 852835 w 933251"/>
              <a:gd name="connsiteY9" fmla="*/ 352503 h 475175"/>
              <a:gd name="connsiteX10" fmla="*/ 933251 w 933251"/>
              <a:gd name="connsiteY10" fmla="*/ 473134 h 475175"/>
              <a:gd name="connsiteX0" fmla="*/ 0 w 933251"/>
              <a:gd name="connsiteY0" fmla="*/ 475176 h 475175"/>
              <a:gd name="connsiteX1" fmla="*/ 62354 w 933251"/>
              <a:gd name="connsiteY1" fmla="*/ 317508 h 475175"/>
              <a:gd name="connsiteX2" fmla="*/ 143657 w 933251"/>
              <a:gd name="connsiteY2" fmla="*/ 448197 h 475175"/>
              <a:gd name="connsiteX3" fmla="*/ 240154 w 933251"/>
              <a:gd name="connsiteY3" fmla="*/ 266708 h 475175"/>
              <a:gd name="connsiteX4" fmla="*/ 326560 w 933251"/>
              <a:gd name="connsiteY4" fmla="*/ 426488 h 475175"/>
              <a:gd name="connsiteX5" fmla="*/ 468754 w 933251"/>
              <a:gd name="connsiteY5" fmla="*/ 8 h 475175"/>
              <a:gd name="connsiteX6" fmla="*/ 617206 w 933251"/>
              <a:gd name="connsiteY6" fmla="*/ 438111 h 475175"/>
              <a:gd name="connsiteX7" fmla="*/ 710054 w 933251"/>
              <a:gd name="connsiteY7" fmla="*/ 279408 h 475175"/>
              <a:gd name="connsiteX8" fmla="*/ 787407 w 933251"/>
              <a:gd name="connsiteY8" fmla="*/ 416400 h 475175"/>
              <a:gd name="connsiteX9" fmla="*/ 852835 w 933251"/>
              <a:gd name="connsiteY9" fmla="*/ 352503 h 475175"/>
              <a:gd name="connsiteX10" fmla="*/ 933251 w 933251"/>
              <a:gd name="connsiteY10" fmla="*/ 473134 h 4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251" h="475175">
                <a:moveTo>
                  <a:pt x="0" y="475176"/>
                </a:moveTo>
                <a:cubicBezTo>
                  <a:pt x="32392" y="466741"/>
                  <a:pt x="38411" y="322004"/>
                  <a:pt x="62354" y="317508"/>
                </a:cubicBezTo>
                <a:cubicBezTo>
                  <a:pt x="86297" y="313012"/>
                  <a:pt x="114024" y="456664"/>
                  <a:pt x="143657" y="448197"/>
                </a:cubicBezTo>
                <a:cubicBezTo>
                  <a:pt x="173290" y="439730"/>
                  <a:pt x="209670" y="270326"/>
                  <a:pt x="240154" y="266708"/>
                </a:cubicBezTo>
                <a:cubicBezTo>
                  <a:pt x="270638" y="263090"/>
                  <a:pt x="288460" y="470938"/>
                  <a:pt x="326560" y="426488"/>
                </a:cubicBezTo>
                <a:cubicBezTo>
                  <a:pt x="364660" y="382038"/>
                  <a:pt x="420313" y="-1929"/>
                  <a:pt x="468754" y="8"/>
                </a:cubicBezTo>
                <a:cubicBezTo>
                  <a:pt x="517195" y="1945"/>
                  <a:pt x="576989" y="391544"/>
                  <a:pt x="617206" y="438111"/>
                </a:cubicBezTo>
                <a:cubicBezTo>
                  <a:pt x="657423" y="484678"/>
                  <a:pt x="681687" y="283026"/>
                  <a:pt x="710054" y="279408"/>
                </a:cubicBezTo>
                <a:cubicBezTo>
                  <a:pt x="738421" y="275790"/>
                  <a:pt x="763610" y="404218"/>
                  <a:pt x="787407" y="416400"/>
                </a:cubicBezTo>
                <a:cubicBezTo>
                  <a:pt x="811204" y="428582"/>
                  <a:pt x="828336" y="351965"/>
                  <a:pt x="852835" y="352503"/>
                </a:cubicBezTo>
                <a:cubicBezTo>
                  <a:pt x="877334" y="353041"/>
                  <a:pt x="900966" y="464849"/>
                  <a:pt x="933251" y="473134"/>
                </a:cubicBezTo>
              </a:path>
            </a:pathLst>
          </a:custGeom>
          <a:gradFill flip="none" rotWithShape="1">
            <a:gsLst>
              <a:gs pos="0">
                <a:schemeClr val="accent2">
                  <a:lumMod val="60000"/>
                  <a:lumOff val="40000"/>
                </a:schemeClr>
              </a:gs>
              <a:gs pos="31000">
                <a:schemeClr val="accent2">
                  <a:lumMod val="95000"/>
                  <a:lumOff val="5000"/>
                </a:schemeClr>
              </a:gs>
              <a:gs pos="100000">
                <a:schemeClr val="accent2">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endParaRPr>
          </a:p>
        </p:txBody>
      </p:sp>
      <p:sp>
        <p:nvSpPr>
          <p:cNvPr id="82" name="Rechteck 88"/>
          <p:cNvSpPr/>
          <p:nvPr/>
        </p:nvSpPr>
        <p:spPr>
          <a:xfrm>
            <a:off x="7251240" y="3552605"/>
            <a:ext cx="4807374" cy="523220"/>
          </a:xfrm>
          <a:prstGeom prst="rect">
            <a:avLst/>
          </a:prstGeom>
        </p:spPr>
        <p:txBody>
          <a:bodyPr wrap="square">
            <a:spAutoFit/>
          </a:bodyPr>
          <a:lstStyle/>
          <a:p>
            <a:pPr algn="ctr"/>
            <a:r>
              <a:rPr lang="de-DE" sz="1400" dirty="0">
                <a:solidFill>
                  <a:schemeClr val="tx1">
                    <a:lumMod val="85000"/>
                    <a:lumOff val="15000"/>
                  </a:schemeClr>
                </a:solidFill>
                <a:latin typeface="Work Sans" panose="00000500000000000000" pitchFamily="50" charset="0"/>
                <a:cs typeface="Arial" panose="020B0604020202020204" pitchFamily="34" charset="0"/>
              </a:rPr>
              <a:t>w</a:t>
            </a:r>
            <a:r>
              <a:rPr lang="de-DE" sz="1400" dirty="0" smtClean="0">
                <a:solidFill>
                  <a:schemeClr val="tx1">
                    <a:lumMod val="85000"/>
                    <a:lumOff val="15000"/>
                  </a:schemeClr>
                </a:solidFill>
                <a:latin typeface="Work Sans" panose="00000500000000000000" pitchFamily="50" charset="0"/>
                <a:cs typeface="Arial" panose="020B0604020202020204" pitchFamily="34" charset="0"/>
              </a:rPr>
              <a:t>ith the slant-range </a:t>
            </a:r>
            <a:r>
              <a:rPr lang="de-DE" sz="1400" dirty="0">
                <a:solidFill>
                  <a:schemeClr val="tx1">
                    <a:lumMod val="85000"/>
                    <a:lumOff val="15000"/>
                  </a:schemeClr>
                </a:solidFill>
                <a:latin typeface="Work Sans" panose="00000500000000000000" pitchFamily="50" charset="0"/>
                <a:cs typeface="Arial" panose="020B0604020202020204" pitchFamily="34" charset="0"/>
              </a:rPr>
              <a:t>resolution </a:t>
            </a:r>
            <a:r>
              <a:rPr lang="de-DE" sz="1400" dirty="0" smtClean="0">
                <a:solidFill>
                  <a:schemeClr val="tx1">
                    <a:lumMod val="85000"/>
                    <a:lumOff val="15000"/>
                  </a:schemeClr>
                </a:solidFill>
                <a:latin typeface="Work Sans" panose="00000500000000000000" pitchFamily="50" charset="0"/>
                <a:cs typeface="Arial" panose="020B0604020202020204" pitchFamily="34" charset="0"/>
              </a:rPr>
              <a:t>depending </a:t>
            </a:r>
            <a:r>
              <a:rPr lang="de-DE" sz="1400" dirty="0">
                <a:solidFill>
                  <a:schemeClr val="tx1">
                    <a:lumMod val="85000"/>
                    <a:lumOff val="15000"/>
                  </a:schemeClr>
                </a:solidFill>
                <a:latin typeface="Work Sans" panose="00000500000000000000" pitchFamily="50" charset="0"/>
                <a:cs typeface="Arial" panose="020B0604020202020204" pitchFamily="34" charset="0"/>
              </a:rPr>
              <a:t>on the bandwidth </a:t>
            </a:r>
            <a:endParaRPr lang="en-US" sz="1400" dirty="0">
              <a:solidFill>
                <a:schemeClr val="tx1">
                  <a:lumMod val="85000"/>
                  <a:lumOff val="15000"/>
                </a:schemeClr>
              </a:solidFill>
              <a:latin typeface="Work Sans" panose="00000500000000000000" pitchFamily="50" charset="0"/>
              <a:cs typeface="Arial" panose="020B0604020202020204" pitchFamily="34" charset="0"/>
            </a:endParaRPr>
          </a:p>
        </p:txBody>
      </p:sp>
      <p:grpSp>
        <p:nvGrpSpPr>
          <p:cNvPr id="94" name="Group 93"/>
          <p:cNvGrpSpPr/>
          <p:nvPr/>
        </p:nvGrpSpPr>
        <p:grpSpPr>
          <a:xfrm>
            <a:off x="7553126" y="4289566"/>
            <a:ext cx="3884914" cy="1110755"/>
            <a:chOff x="7553126" y="4499426"/>
            <a:chExt cx="3884914" cy="1110755"/>
          </a:xfrm>
        </p:grpSpPr>
        <mc:AlternateContent xmlns:mc="http://schemas.openxmlformats.org/markup-compatibility/2006" xmlns:a14="http://schemas.microsoft.com/office/drawing/2010/main">
          <mc:Choice Requires="a14">
            <p:sp>
              <p:nvSpPr>
                <p:cNvPr id="81" name="Textfeld 86"/>
                <p:cNvSpPr txBox="1"/>
                <p:nvPr/>
              </p:nvSpPr>
              <p:spPr>
                <a:xfrm>
                  <a:off x="9431080" y="4499426"/>
                  <a:ext cx="1467638" cy="809773"/>
                </a:xfrm>
                <a:prstGeom prst="rect">
                  <a:avLst/>
                </a:prstGeom>
                <a:noFill/>
              </p:spPr>
              <p:txBody>
                <a:bodyPr wrap="square" rtlCol="0">
                  <a:spAutoFit/>
                </a:bodyPr>
                <a:lstStyle/>
                <a:p>
                  <a:r>
                    <a:rPr lang="en-US" sz="2000" dirty="0" err="1">
                      <a:latin typeface="Work Sans" panose="00000500000000000000" pitchFamily="50" charset="0"/>
                      <a:cs typeface="Arial" panose="020B0604020202020204" pitchFamily="34" charset="0"/>
                    </a:rPr>
                    <a:t>δ</a:t>
                  </a:r>
                  <a:r>
                    <a:rPr lang="en-US" sz="2000" baseline="-25000" dirty="0" err="1">
                      <a:latin typeface="Work Sans" panose="00000500000000000000" pitchFamily="50" charset="0"/>
                      <a:cs typeface="Arial" panose="020B0604020202020204" pitchFamily="34" charset="0"/>
                    </a:rPr>
                    <a:t>sr</a:t>
                  </a:r>
                  <a:r>
                    <a:rPr lang="en-US" sz="2000" baseline="-25000" dirty="0">
                      <a:latin typeface="Work Sans" panose="00000500000000000000" pitchFamily="50" charset="0"/>
                      <a:cs typeface="Arial" panose="020B0604020202020204" pitchFamily="34" charset="0"/>
                    </a:rPr>
                    <a:t> </a:t>
                  </a:r>
                  <a:r>
                    <a:rPr lang="en-US" sz="2000" b="1" dirty="0">
                      <a:solidFill>
                        <a:schemeClr val="tx1">
                          <a:lumMod val="85000"/>
                          <a:lumOff val="15000"/>
                        </a:schemeClr>
                      </a:solidFill>
                      <a:latin typeface="Work Sans" panose="00000500000000000000" pitchFamily="50" charset="0"/>
                      <a:cs typeface="Arial" panose="020B0604020202020204" pitchFamily="34" charset="0"/>
                    </a:rPr>
                    <a:t>= </a:t>
                  </a:r>
                  <a14:m>
                    <m:oMath xmlns:m="http://schemas.openxmlformats.org/officeDocument/2006/math">
                      <m:f>
                        <m:fPr>
                          <m:ctrlPr>
                            <a:rPr lang="en-US" sz="2000" b="1" i="1" smtClean="0">
                              <a:solidFill>
                                <a:schemeClr val="tx1">
                                  <a:lumMod val="85000"/>
                                  <a:lumOff val="15000"/>
                                </a:schemeClr>
                              </a:solidFill>
                              <a:latin typeface="Cambria Math" panose="02040503050406030204" pitchFamily="18" charset="0"/>
                              <a:cs typeface="Arial" panose="020B0604020202020204" pitchFamily="34" charset="0"/>
                            </a:rPr>
                          </m:ctrlPr>
                        </m:fPr>
                        <m:num>
                          <m:r>
                            <a:rPr lang="en-US" sz="2000" b="1" i="1" smtClean="0">
                              <a:solidFill>
                                <a:schemeClr val="tx1">
                                  <a:lumMod val="85000"/>
                                  <a:lumOff val="15000"/>
                                </a:schemeClr>
                              </a:solidFill>
                              <a:latin typeface="Cambria Math"/>
                              <a:cs typeface="Arial" panose="020B0604020202020204" pitchFamily="34" charset="0"/>
                            </a:rPr>
                            <m:t>𝒄</m:t>
                          </m:r>
                        </m:num>
                        <m:den>
                          <m:r>
                            <a:rPr lang="en-US" sz="2000" b="1" i="1" smtClean="0">
                              <a:solidFill>
                                <a:schemeClr val="tx1">
                                  <a:lumMod val="85000"/>
                                  <a:lumOff val="15000"/>
                                </a:schemeClr>
                              </a:solidFill>
                              <a:latin typeface="Cambria Math"/>
                              <a:cs typeface="Arial" panose="020B0604020202020204" pitchFamily="34" charset="0"/>
                            </a:rPr>
                            <m:t>𝟐</m:t>
                          </m:r>
                          <m:r>
                            <a:rPr lang="en-US" sz="2000" b="1" i="1" smtClean="0">
                              <a:solidFill>
                                <a:schemeClr val="tx1">
                                  <a:lumMod val="85000"/>
                                  <a:lumOff val="15000"/>
                                </a:schemeClr>
                              </a:solidFill>
                              <a:latin typeface="Cambria Math"/>
                              <a:cs typeface="Arial" panose="020B0604020202020204" pitchFamily="34" charset="0"/>
                            </a:rPr>
                            <m:t>𝑾</m:t>
                          </m:r>
                        </m:den>
                      </m:f>
                    </m:oMath>
                  </a14:m>
                  <a:endParaRPr lang="en-US" sz="2000" b="1" dirty="0">
                    <a:solidFill>
                      <a:schemeClr val="tx1">
                        <a:lumMod val="85000"/>
                        <a:lumOff val="15000"/>
                      </a:schemeClr>
                    </a:solidFill>
                    <a:latin typeface="Work Sans" panose="00000500000000000000" pitchFamily="50" charset="0"/>
                    <a:cs typeface="Arial" panose="020B0604020202020204" pitchFamily="34" charset="0"/>
                  </a:endParaRPr>
                </a:p>
                <a:p>
                  <a:endParaRPr lang="en-US" sz="2000" b="1" dirty="0">
                    <a:solidFill>
                      <a:schemeClr val="tx1">
                        <a:lumMod val="85000"/>
                        <a:lumOff val="15000"/>
                      </a:schemeClr>
                    </a:solidFill>
                    <a:latin typeface="Work Sans Light" panose="00000400000000000000" pitchFamily="50" charset="0"/>
                    <a:cs typeface="Arial" panose="020B0604020202020204" pitchFamily="34" charset="0"/>
                  </a:endParaRPr>
                </a:p>
              </p:txBody>
            </p:sp>
          </mc:Choice>
          <mc:Fallback xmlns="">
            <p:sp>
              <p:nvSpPr>
                <p:cNvPr id="81" name="Textfeld 86"/>
                <p:cNvSpPr txBox="1">
                  <a:spLocks noRot="1" noChangeAspect="1" noMove="1" noResize="1" noEditPoints="1" noAdjustHandles="1" noChangeArrowheads="1" noChangeShapeType="1" noTextEdit="1"/>
                </p:cNvSpPr>
                <p:nvPr/>
              </p:nvSpPr>
              <p:spPr>
                <a:xfrm>
                  <a:off x="9431080" y="4499426"/>
                  <a:ext cx="1467638" cy="809773"/>
                </a:xfrm>
                <a:prstGeom prst="rect">
                  <a:avLst/>
                </a:prstGeom>
                <a:blipFill rotWithShape="0">
                  <a:blip r:embed="rId6"/>
                  <a:stretch>
                    <a:fillRect l="-4149" t="-752"/>
                  </a:stretch>
                </a:blipFill>
              </p:spPr>
              <p:txBody>
                <a:bodyPr/>
                <a:lstStyle/>
                <a:p>
                  <a:r>
                    <a:rPr lang="en-US">
                      <a:noFill/>
                    </a:rPr>
                    <a:t> </a:t>
                  </a:r>
                </a:p>
              </p:txBody>
            </p:sp>
          </mc:Fallback>
        </mc:AlternateContent>
        <p:sp>
          <p:nvSpPr>
            <p:cNvPr id="83" name="Rechteck 89"/>
            <p:cNvSpPr/>
            <p:nvPr/>
          </p:nvSpPr>
          <p:spPr>
            <a:xfrm>
              <a:off x="9431080" y="5148516"/>
              <a:ext cx="2006960" cy="461665"/>
            </a:xfrm>
            <a:prstGeom prst="rect">
              <a:avLst/>
            </a:prstGeom>
          </p:spPr>
          <p:txBody>
            <a:bodyPr wrap="square">
              <a:spAutoFit/>
            </a:bodyPr>
            <a:lstStyle/>
            <a:p>
              <a:r>
                <a:rPr lang="en-US" sz="1200" dirty="0">
                  <a:solidFill>
                    <a:schemeClr val="tx1">
                      <a:lumMod val="50000"/>
                      <a:lumOff val="50000"/>
                    </a:schemeClr>
                  </a:solidFill>
                  <a:latin typeface="Work Sans Light" panose="00000400000000000000" pitchFamily="50" charset="0"/>
                  <a:cs typeface="Arial" panose="020B0604020202020204" pitchFamily="34" charset="0"/>
                </a:rPr>
                <a:t>c : speed of light</a:t>
              </a:r>
            </a:p>
            <a:p>
              <a:r>
                <a:rPr lang="en-US" sz="1200" dirty="0">
                  <a:solidFill>
                    <a:schemeClr val="tx1">
                      <a:lumMod val="50000"/>
                      <a:lumOff val="50000"/>
                    </a:schemeClr>
                  </a:solidFill>
                  <a:latin typeface="Work Sans Light" panose="00000400000000000000" pitchFamily="50" charset="0"/>
                  <a:cs typeface="Arial" panose="020B0604020202020204" pitchFamily="34" charset="0"/>
                </a:rPr>
                <a:t>W : pulse bandwidth</a:t>
              </a:r>
            </a:p>
          </p:txBody>
        </p:sp>
        <p:sp>
          <p:nvSpPr>
            <p:cNvPr id="84" name="Rechteck 40"/>
            <p:cNvSpPr/>
            <p:nvPr/>
          </p:nvSpPr>
          <p:spPr>
            <a:xfrm>
              <a:off x="7553126" y="4642702"/>
              <a:ext cx="1271180" cy="523220"/>
            </a:xfrm>
            <a:prstGeom prst="rect">
              <a:avLst/>
            </a:prstGeom>
          </p:spPr>
          <p:txBody>
            <a:bodyPr wrap="square">
              <a:spAutoFit/>
            </a:bodyPr>
            <a:lstStyle/>
            <a:p>
              <a:pPr algn="ctr"/>
              <a:r>
                <a:rPr lang="en-US" sz="1400" dirty="0" smtClean="0">
                  <a:solidFill>
                    <a:schemeClr val="tx1">
                      <a:lumMod val="65000"/>
                      <a:lumOff val="35000"/>
                    </a:schemeClr>
                  </a:solidFill>
                  <a:latin typeface="Work Sans" panose="00000500000000000000" pitchFamily="50" charset="0"/>
                  <a:cs typeface="Arial" panose="020B0604020202020204" pitchFamily="34" charset="0"/>
                </a:rPr>
                <a:t>Slant-range  </a:t>
              </a:r>
            </a:p>
            <a:p>
              <a:pPr algn="ctr"/>
              <a:r>
                <a:rPr lang="en-US" sz="1400" dirty="0" smtClean="0">
                  <a:solidFill>
                    <a:schemeClr val="tx1">
                      <a:lumMod val="65000"/>
                      <a:lumOff val="35000"/>
                    </a:schemeClr>
                  </a:solidFill>
                  <a:latin typeface="Work Sans" panose="00000500000000000000" pitchFamily="50" charset="0"/>
                  <a:cs typeface="Arial" panose="020B0604020202020204" pitchFamily="34" charset="0"/>
                </a:rPr>
                <a:t>resolution</a:t>
              </a:r>
              <a:endParaRPr lang="en-US" sz="1400" dirty="0">
                <a:solidFill>
                  <a:schemeClr val="tx1">
                    <a:lumMod val="65000"/>
                    <a:lumOff val="35000"/>
                  </a:schemeClr>
                </a:solidFill>
                <a:latin typeface="Work Sans" panose="00000500000000000000" pitchFamily="50" charset="0"/>
                <a:cs typeface="Arial" panose="020B0604020202020204" pitchFamily="34" charset="0"/>
              </a:endParaRPr>
            </a:p>
          </p:txBody>
        </p:sp>
      </p:grpSp>
      <p:cxnSp>
        <p:nvCxnSpPr>
          <p:cNvPr id="90" name="Gerade Verbindung mit Pfeil 84"/>
          <p:cNvCxnSpPr/>
          <p:nvPr/>
        </p:nvCxnSpPr>
        <p:spPr>
          <a:xfrm>
            <a:off x="5593060" y="3992939"/>
            <a:ext cx="504381" cy="227627"/>
          </a:xfrm>
          <a:prstGeom prst="straightConnector1">
            <a:avLst/>
          </a:prstGeom>
          <a:ln w="15875">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Textfeld 81"/>
          <p:cNvSpPr txBox="1"/>
          <p:nvPr/>
        </p:nvSpPr>
        <p:spPr>
          <a:xfrm rot="1534271">
            <a:off x="5512452" y="4086874"/>
            <a:ext cx="441146" cy="338554"/>
          </a:xfrm>
          <a:prstGeom prst="rect">
            <a:avLst/>
          </a:prstGeom>
          <a:noFill/>
        </p:spPr>
        <p:txBody>
          <a:bodyPr wrap="none" rtlCol="0">
            <a:spAutoFit/>
          </a:bodyPr>
          <a:lstStyle/>
          <a:p>
            <a:r>
              <a:rPr lang="el-GR" sz="1600" b="1" dirty="0">
                <a:latin typeface="Arial" panose="020B0604020202020204" pitchFamily="34" charset="0"/>
                <a:cs typeface="Arial" panose="020B0604020202020204" pitchFamily="34" charset="0"/>
              </a:rPr>
              <a:t>δ</a:t>
            </a:r>
            <a:r>
              <a:rPr lang="de-DE" sz="1600" b="1" baseline="-25000" dirty="0" err="1">
                <a:latin typeface="Work Sans Light" panose="00000400000000000000" pitchFamily="50" charset="0"/>
                <a:cs typeface="Arial" panose="020B0604020202020204" pitchFamily="34" charset="0"/>
              </a:rPr>
              <a:t>sr</a:t>
            </a:r>
            <a:endParaRPr lang="en-US" sz="1600" b="1" dirty="0">
              <a:latin typeface="Work Sans Light" panose="00000400000000000000" pitchFamily="50" charset="0"/>
            </a:endParaRPr>
          </a:p>
        </p:txBody>
      </p:sp>
      <p:sp>
        <p:nvSpPr>
          <p:cNvPr id="67" name="Rectangle 50"/>
          <p:cNvSpPr/>
          <p:nvPr/>
        </p:nvSpPr>
        <p:spPr>
          <a:xfrm>
            <a:off x="10100930" y="5878841"/>
            <a:ext cx="2005831" cy="307777"/>
          </a:xfrm>
          <a:prstGeom prst="rect">
            <a:avLst/>
          </a:prstGeom>
        </p:spPr>
        <p:txBody>
          <a:bodyPr wrap="square">
            <a:spAutoFit/>
          </a:bodyPr>
          <a:lstStyle/>
          <a:p>
            <a:pPr algn="r"/>
            <a:r>
              <a:rPr lang="en-US" sz="1400" dirty="0" smtClean="0">
                <a:solidFill>
                  <a:schemeClr val="tx1">
                    <a:lumMod val="65000"/>
                    <a:lumOff val="35000"/>
                  </a:schemeClr>
                </a:solidFill>
                <a:latin typeface="Work Sans" panose="00000500000000000000" pitchFamily="50" charset="0"/>
              </a:rPr>
              <a:t>[</a:t>
            </a:r>
            <a:r>
              <a:rPr lang="de-DE" sz="1400" dirty="0" smtClean="0">
                <a:solidFill>
                  <a:schemeClr val="tx1">
                    <a:lumMod val="65000"/>
                    <a:lumOff val="35000"/>
                  </a:schemeClr>
                </a:solidFill>
                <a:latin typeface="Work Sans" panose="00000500000000000000" pitchFamily="50" charset="0"/>
              </a:rPr>
              <a:t>Ferro-</a:t>
            </a:r>
            <a:r>
              <a:rPr lang="de-DE" sz="1400" dirty="0" err="1" smtClean="0">
                <a:solidFill>
                  <a:schemeClr val="tx1">
                    <a:lumMod val="65000"/>
                    <a:lumOff val="35000"/>
                  </a:schemeClr>
                </a:solidFill>
                <a:latin typeface="Work Sans" panose="00000500000000000000" pitchFamily="50" charset="0"/>
              </a:rPr>
              <a:t>Famil</a:t>
            </a:r>
            <a:r>
              <a:rPr lang="en-US" sz="1400" dirty="0" smtClean="0">
                <a:solidFill>
                  <a:schemeClr val="tx1">
                    <a:lumMod val="65000"/>
                    <a:lumOff val="35000"/>
                  </a:schemeClr>
                </a:solidFill>
                <a:latin typeface="Work Sans" panose="00000500000000000000" pitchFamily="50" charset="0"/>
              </a:rPr>
              <a:t>, 2015] </a:t>
            </a:r>
            <a:endParaRPr lang="en-US" sz="1400" dirty="0">
              <a:solidFill>
                <a:schemeClr val="tx1">
                  <a:lumMod val="65000"/>
                  <a:lumOff val="35000"/>
                </a:schemeClr>
              </a:solidFill>
              <a:latin typeface="Work Sans" panose="00000500000000000000" pitchFamily="50" charset="0"/>
            </a:endParaRPr>
          </a:p>
        </p:txBody>
      </p:sp>
      <p:grpSp>
        <p:nvGrpSpPr>
          <p:cNvPr id="9" name="Gruppieren 8"/>
          <p:cNvGrpSpPr/>
          <p:nvPr/>
        </p:nvGrpSpPr>
        <p:grpSpPr>
          <a:xfrm>
            <a:off x="6841060" y="5913497"/>
            <a:ext cx="2019107" cy="284404"/>
            <a:chOff x="4965370" y="5913497"/>
            <a:chExt cx="2019107" cy="284404"/>
          </a:xfrm>
        </p:grpSpPr>
        <p:sp>
          <p:nvSpPr>
            <p:cNvPr id="69" name="Rectangle 2"/>
            <p:cNvSpPr/>
            <p:nvPr/>
          </p:nvSpPr>
          <p:spPr>
            <a:xfrm rot="2772558">
              <a:off x="5113707" y="5765160"/>
              <a:ext cx="155770" cy="452443"/>
            </a:xfrm>
            <a:custGeom>
              <a:avLst/>
              <a:gdLst>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0 w 669066"/>
                <a:gd name="connsiteY4" fmla="*/ 0 h 2974720"/>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2965 w 669066"/>
                <a:gd name="connsiteY4" fmla="*/ 1471934 h 2974720"/>
                <a:gd name="connsiteX5" fmla="*/ 0 w 669066"/>
                <a:gd name="connsiteY5" fmla="*/ 0 h 2974720"/>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196480 w 669066"/>
                <a:gd name="connsiteY4" fmla="*/ 1501888 h 2974720"/>
                <a:gd name="connsiteX5" fmla="*/ 0 w 669066"/>
                <a:gd name="connsiteY5" fmla="*/ 0 h 2974720"/>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291513 h 3286042"/>
                <a:gd name="connsiteX1" fmla="*/ 504069 w 669066"/>
                <a:gd name="connsiteY1" fmla="*/ 0 h 3286042"/>
                <a:gd name="connsiteX2" fmla="*/ 669066 w 669066"/>
                <a:gd name="connsiteY2" fmla="*/ 3266233 h 3286042"/>
                <a:gd name="connsiteX3" fmla="*/ 136571 w 669066"/>
                <a:gd name="connsiteY3" fmla="*/ 3286042 h 3286042"/>
                <a:gd name="connsiteX4" fmla="*/ 196480 w 669066"/>
                <a:gd name="connsiteY4" fmla="*/ 1793401 h 3286042"/>
                <a:gd name="connsiteX5" fmla="*/ 0 w 669066"/>
                <a:gd name="connsiteY5" fmla="*/ 291513 h 3286042"/>
                <a:gd name="connsiteX0" fmla="*/ 0 w 669066"/>
                <a:gd name="connsiteY0" fmla="*/ 291513 h 3286042"/>
                <a:gd name="connsiteX1" fmla="*/ 504069 w 669066"/>
                <a:gd name="connsiteY1" fmla="*/ 0 h 3286042"/>
                <a:gd name="connsiteX2" fmla="*/ 669066 w 669066"/>
                <a:gd name="connsiteY2" fmla="*/ 3266233 h 3286042"/>
                <a:gd name="connsiteX3" fmla="*/ 136571 w 669066"/>
                <a:gd name="connsiteY3" fmla="*/ 3286042 h 3286042"/>
                <a:gd name="connsiteX4" fmla="*/ 196480 w 669066"/>
                <a:gd name="connsiteY4" fmla="*/ 1793401 h 3286042"/>
                <a:gd name="connsiteX5" fmla="*/ 0 w 669066"/>
                <a:gd name="connsiteY5" fmla="*/ 291513 h 3286042"/>
                <a:gd name="connsiteX0" fmla="*/ 0 w 700882"/>
                <a:gd name="connsiteY0" fmla="*/ 291513 h 3286042"/>
                <a:gd name="connsiteX1" fmla="*/ 504069 w 700882"/>
                <a:gd name="connsiteY1" fmla="*/ 0 h 3286042"/>
                <a:gd name="connsiteX2" fmla="*/ 625520 w 700882"/>
                <a:gd name="connsiteY2" fmla="*/ 1693575 h 3286042"/>
                <a:gd name="connsiteX3" fmla="*/ 669066 w 700882"/>
                <a:gd name="connsiteY3" fmla="*/ 3266233 h 3286042"/>
                <a:gd name="connsiteX4" fmla="*/ 136571 w 700882"/>
                <a:gd name="connsiteY4" fmla="*/ 3286042 h 3286042"/>
                <a:gd name="connsiteX5" fmla="*/ 196480 w 700882"/>
                <a:gd name="connsiteY5" fmla="*/ 1793401 h 3286042"/>
                <a:gd name="connsiteX6" fmla="*/ 0 w 700882"/>
                <a:gd name="connsiteY6" fmla="*/ 291513 h 3286042"/>
                <a:gd name="connsiteX0" fmla="*/ 0 w 712662"/>
                <a:gd name="connsiteY0" fmla="*/ 291513 h 3286042"/>
                <a:gd name="connsiteX1" fmla="*/ 504069 w 712662"/>
                <a:gd name="connsiteY1" fmla="*/ 0 h 3286042"/>
                <a:gd name="connsiteX2" fmla="*/ 670404 w 712662"/>
                <a:gd name="connsiteY2" fmla="*/ 1669935 h 3286042"/>
                <a:gd name="connsiteX3" fmla="*/ 669066 w 712662"/>
                <a:gd name="connsiteY3" fmla="*/ 3266233 h 3286042"/>
                <a:gd name="connsiteX4" fmla="*/ 136571 w 712662"/>
                <a:gd name="connsiteY4" fmla="*/ 3286042 h 3286042"/>
                <a:gd name="connsiteX5" fmla="*/ 196480 w 712662"/>
                <a:gd name="connsiteY5" fmla="*/ 1793401 h 3286042"/>
                <a:gd name="connsiteX6" fmla="*/ 0 w 712662"/>
                <a:gd name="connsiteY6" fmla="*/ 291513 h 3286042"/>
                <a:gd name="connsiteX0" fmla="*/ 0 w 676291"/>
                <a:gd name="connsiteY0" fmla="*/ 291513 h 3286042"/>
                <a:gd name="connsiteX1" fmla="*/ 504069 w 676291"/>
                <a:gd name="connsiteY1" fmla="*/ 0 h 3286042"/>
                <a:gd name="connsiteX2" fmla="*/ 670404 w 676291"/>
                <a:gd name="connsiteY2" fmla="*/ 1669935 h 3286042"/>
                <a:gd name="connsiteX3" fmla="*/ 543118 w 676291"/>
                <a:gd name="connsiteY3" fmla="*/ 3212162 h 3286042"/>
                <a:gd name="connsiteX4" fmla="*/ 136571 w 676291"/>
                <a:gd name="connsiteY4" fmla="*/ 3286042 h 3286042"/>
                <a:gd name="connsiteX5" fmla="*/ 196480 w 676291"/>
                <a:gd name="connsiteY5" fmla="*/ 1793401 h 3286042"/>
                <a:gd name="connsiteX6" fmla="*/ 0 w 676291"/>
                <a:gd name="connsiteY6" fmla="*/ 291513 h 3286042"/>
                <a:gd name="connsiteX0" fmla="*/ 0 w 676291"/>
                <a:gd name="connsiteY0" fmla="*/ 256293 h 3250822"/>
                <a:gd name="connsiteX1" fmla="*/ 448083 w 676291"/>
                <a:gd name="connsiteY1" fmla="*/ 0 h 3250822"/>
                <a:gd name="connsiteX2" fmla="*/ 670404 w 676291"/>
                <a:gd name="connsiteY2" fmla="*/ 1634715 h 3250822"/>
                <a:gd name="connsiteX3" fmla="*/ 543118 w 676291"/>
                <a:gd name="connsiteY3" fmla="*/ 3176942 h 3250822"/>
                <a:gd name="connsiteX4" fmla="*/ 136571 w 676291"/>
                <a:gd name="connsiteY4" fmla="*/ 3250822 h 3250822"/>
                <a:gd name="connsiteX5" fmla="*/ 196480 w 676291"/>
                <a:gd name="connsiteY5" fmla="*/ 1758181 h 3250822"/>
                <a:gd name="connsiteX6" fmla="*/ 0 w 676291"/>
                <a:gd name="connsiteY6" fmla="*/ 256293 h 3250822"/>
                <a:gd name="connsiteX0" fmla="*/ 0 w 637241"/>
                <a:gd name="connsiteY0" fmla="*/ 493734 h 3250822"/>
                <a:gd name="connsiteX1" fmla="*/ 409033 w 637241"/>
                <a:gd name="connsiteY1" fmla="*/ 0 h 3250822"/>
                <a:gd name="connsiteX2" fmla="*/ 631354 w 637241"/>
                <a:gd name="connsiteY2" fmla="*/ 1634715 h 3250822"/>
                <a:gd name="connsiteX3" fmla="*/ 504068 w 637241"/>
                <a:gd name="connsiteY3" fmla="*/ 3176942 h 3250822"/>
                <a:gd name="connsiteX4" fmla="*/ 97521 w 637241"/>
                <a:gd name="connsiteY4" fmla="*/ 3250822 h 3250822"/>
                <a:gd name="connsiteX5" fmla="*/ 157430 w 637241"/>
                <a:gd name="connsiteY5" fmla="*/ 1758181 h 3250822"/>
                <a:gd name="connsiteX6" fmla="*/ 0 w 637241"/>
                <a:gd name="connsiteY6" fmla="*/ 493734 h 3250822"/>
                <a:gd name="connsiteX0" fmla="*/ 0 w 637241"/>
                <a:gd name="connsiteY0" fmla="*/ 132260 h 2889348"/>
                <a:gd name="connsiteX1" fmla="*/ 484739 w 637241"/>
                <a:gd name="connsiteY1" fmla="*/ 0 h 2889348"/>
                <a:gd name="connsiteX2" fmla="*/ 631354 w 637241"/>
                <a:gd name="connsiteY2" fmla="*/ 1273241 h 2889348"/>
                <a:gd name="connsiteX3" fmla="*/ 504068 w 637241"/>
                <a:gd name="connsiteY3" fmla="*/ 2815468 h 2889348"/>
                <a:gd name="connsiteX4" fmla="*/ 97521 w 637241"/>
                <a:gd name="connsiteY4" fmla="*/ 2889348 h 2889348"/>
                <a:gd name="connsiteX5" fmla="*/ 157430 w 637241"/>
                <a:gd name="connsiteY5" fmla="*/ 1396707 h 2889348"/>
                <a:gd name="connsiteX6" fmla="*/ 0 w 637241"/>
                <a:gd name="connsiteY6" fmla="*/ 132260 h 2889348"/>
                <a:gd name="connsiteX0" fmla="*/ 0 w 637241"/>
                <a:gd name="connsiteY0" fmla="*/ 132260 h 2815468"/>
                <a:gd name="connsiteX1" fmla="*/ 484739 w 637241"/>
                <a:gd name="connsiteY1" fmla="*/ 0 h 2815468"/>
                <a:gd name="connsiteX2" fmla="*/ 631354 w 637241"/>
                <a:gd name="connsiteY2" fmla="*/ 1273241 h 2815468"/>
                <a:gd name="connsiteX3" fmla="*/ 504068 w 637241"/>
                <a:gd name="connsiteY3" fmla="*/ 2815468 h 2815468"/>
                <a:gd name="connsiteX4" fmla="*/ 107186 w 637241"/>
                <a:gd name="connsiteY4" fmla="*/ 2809723 h 2815468"/>
                <a:gd name="connsiteX5" fmla="*/ 157430 w 637241"/>
                <a:gd name="connsiteY5" fmla="*/ 1396707 h 2815468"/>
                <a:gd name="connsiteX6" fmla="*/ 0 w 637241"/>
                <a:gd name="connsiteY6" fmla="*/ 132260 h 2815468"/>
                <a:gd name="connsiteX0" fmla="*/ 0 w 637186"/>
                <a:gd name="connsiteY0" fmla="*/ 132260 h 2809723"/>
                <a:gd name="connsiteX1" fmla="*/ 484739 w 637186"/>
                <a:gd name="connsiteY1" fmla="*/ 0 h 2809723"/>
                <a:gd name="connsiteX2" fmla="*/ 631354 w 637186"/>
                <a:gd name="connsiteY2" fmla="*/ 1273241 h 2809723"/>
                <a:gd name="connsiteX3" fmla="*/ 503110 w 637186"/>
                <a:gd name="connsiteY3" fmla="*/ 2770103 h 2809723"/>
                <a:gd name="connsiteX4" fmla="*/ 107186 w 637186"/>
                <a:gd name="connsiteY4" fmla="*/ 2809723 h 2809723"/>
                <a:gd name="connsiteX5" fmla="*/ 157430 w 637186"/>
                <a:gd name="connsiteY5" fmla="*/ 1396707 h 2809723"/>
                <a:gd name="connsiteX6" fmla="*/ 0 w 637186"/>
                <a:gd name="connsiteY6" fmla="*/ 132260 h 2809723"/>
                <a:gd name="connsiteX0" fmla="*/ 0 w 639991"/>
                <a:gd name="connsiteY0" fmla="*/ 132260 h 2809723"/>
                <a:gd name="connsiteX1" fmla="*/ 484739 w 639991"/>
                <a:gd name="connsiteY1" fmla="*/ 0 h 2809723"/>
                <a:gd name="connsiteX2" fmla="*/ 631354 w 639991"/>
                <a:gd name="connsiteY2" fmla="*/ 1273241 h 2809723"/>
                <a:gd name="connsiteX3" fmla="*/ 537373 w 639991"/>
                <a:gd name="connsiteY3" fmla="*/ 2780726 h 2809723"/>
                <a:gd name="connsiteX4" fmla="*/ 107186 w 639991"/>
                <a:gd name="connsiteY4" fmla="*/ 2809723 h 2809723"/>
                <a:gd name="connsiteX5" fmla="*/ 157430 w 639991"/>
                <a:gd name="connsiteY5" fmla="*/ 1396707 h 2809723"/>
                <a:gd name="connsiteX6" fmla="*/ 0 w 639991"/>
                <a:gd name="connsiteY6" fmla="*/ 132260 h 2809723"/>
                <a:gd name="connsiteX0" fmla="*/ 0 w 636719"/>
                <a:gd name="connsiteY0" fmla="*/ 132260 h 2809723"/>
                <a:gd name="connsiteX1" fmla="*/ 484739 w 636719"/>
                <a:gd name="connsiteY1" fmla="*/ 0 h 2809723"/>
                <a:gd name="connsiteX2" fmla="*/ 631354 w 636719"/>
                <a:gd name="connsiteY2" fmla="*/ 1273241 h 2809723"/>
                <a:gd name="connsiteX3" fmla="*/ 537373 w 636719"/>
                <a:gd name="connsiteY3" fmla="*/ 2780726 h 2809723"/>
                <a:gd name="connsiteX4" fmla="*/ 107186 w 636719"/>
                <a:gd name="connsiteY4" fmla="*/ 2809723 h 2809723"/>
                <a:gd name="connsiteX5" fmla="*/ 157430 w 636719"/>
                <a:gd name="connsiteY5" fmla="*/ 1396707 h 2809723"/>
                <a:gd name="connsiteX6" fmla="*/ 0 w 636719"/>
                <a:gd name="connsiteY6" fmla="*/ 132260 h 2809723"/>
                <a:gd name="connsiteX0" fmla="*/ 0 w 636719"/>
                <a:gd name="connsiteY0" fmla="*/ 132260 h 2780726"/>
                <a:gd name="connsiteX1" fmla="*/ 484739 w 636719"/>
                <a:gd name="connsiteY1" fmla="*/ 0 h 2780726"/>
                <a:gd name="connsiteX2" fmla="*/ 631354 w 636719"/>
                <a:gd name="connsiteY2" fmla="*/ 1273241 h 2780726"/>
                <a:gd name="connsiteX3" fmla="*/ 537373 w 636719"/>
                <a:gd name="connsiteY3" fmla="*/ 2780726 h 2780726"/>
                <a:gd name="connsiteX4" fmla="*/ 106229 w 636719"/>
                <a:gd name="connsiteY4" fmla="*/ 2764360 h 2780726"/>
                <a:gd name="connsiteX5" fmla="*/ 157430 w 636719"/>
                <a:gd name="connsiteY5" fmla="*/ 1396707 h 2780726"/>
                <a:gd name="connsiteX6" fmla="*/ 0 w 636719"/>
                <a:gd name="connsiteY6" fmla="*/ 132260 h 2780726"/>
                <a:gd name="connsiteX0" fmla="*/ 0 w 640294"/>
                <a:gd name="connsiteY0" fmla="*/ 132260 h 2764360"/>
                <a:gd name="connsiteX1" fmla="*/ 484739 w 640294"/>
                <a:gd name="connsiteY1" fmla="*/ 0 h 2764360"/>
                <a:gd name="connsiteX2" fmla="*/ 631354 w 640294"/>
                <a:gd name="connsiteY2" fmla="*/ 1273241 h 2764360"/>
                <a:gd name="connsiteX3" fmla="*/ 581300 w 640294"/>
                <a:gd name="connsiteY3" fmla="*/ 2711723 h 2764360"/>
                <a:gd name="connsiteX4" fmla="*/ 106229 w 640294"/>
                <a:gd name="connsiteY4" fmla="*/ 2764360 h 2764360"/>
                <a:gd name="connsiteX5" fmla="*/ 157430 w 640294"/>
                <a:gd name="connsiteY5" fmla="*/ 1396707 h 2764360"/>
                <a:gd name="connsiteX6" fmla="*/ 0 w 640294"/>
                <a:gd name="connsiteY6" fmla="*/ 132260 h 2764360"/>
                <a:gd name="connsiteX0" fmla="*/ 0 w 637274"/>
                <a:gd name="connsiteY0" fmla="*/ 132260 h 2764360"/>
                <a:gd name="connsiteX1" fmla="*/ 484739 w 637274"/>
                <a:gd name="connsiteY1" fmla="*/ 0 h 2764360"/>
                <a:gd name="connsiteX2" fmla="*/ 631354 w 637274"/>
                <a:gd name="connsiteY2" fmla="*/ 1273241 h 2764360"/>
                <a:gd name="connsiteX3" fmla="*/ 547517 w 637274"/>
                <a:gd name="connsiteY3" fmla="*/ 2723782 h 2764360"/>
                <a:gd name="connsiteX4" fmla="*/ 106229 w 637274"/>
                <a:gd name="connsiteY4" fmla="*/ 2764360 h 2764360"/>
                <a:gd name="connsiteX5" fmla="*/ 157430 w 637274"/>
                <a:gd name="connsiteY5" fmla="*/ 1396707 h 2764360"/>
                <a:gd name="connsiteX6" fmla="*/ 0 w 637274"/>
                <a:gd name="connsiteY6" fmla="*/ 132260 h 276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274" h="2764360">
                  <a:moveTo>
                    <a:pt x="0" y="132260"/>
                  </a:moveTo>
                  <a:lnTo>
                    <a:pt x="484739" y="0"/>
                  </a:lnTo>
                  <a:cubicBezTo>
                    <a:pt x="588992" y="233677"/>
                    <a:pt x="603855" y="728869"/>
                    <a:pt x="631354" y="1273241"/>
                  </a:cubicBezTo>
                  <a:cubicBezTo>
                    <a:pt x="658853" y="1817613"/>
                    <a:pt x="583645" y="2459329"/>
                    <a:pt x="547517" y="2723782"/>
                  </a:cubicBezTo>
                  <a:lnTo>
                    <a:pt x="106229" y="2764360"/>
                  </a:lnTo>
                  <a:cubicBezTo>
                    <a:pt x="152581" y="2262473"/>
                    <a:pt x="156442" y="1897636"/>
                    <a:pt x="157430" y="1396707"/>
                  </a:cubicBezTo>
                  <a:cubicBezTo>
                    <a:pt x="156442" y="906062"/>
                    <a:pt x="46352" y="621947"/>
                    <a:pt x="0" y="132260"/>
                  </a:cubicBezTo>
                  <a:close/>
                </a:path>
              </a:pathLst>
            </a:custGeom>
            <a:solidFill>
              <a:schemeClr val="accent4">
                <a:lumMod val="75000"/>
                <a:alpha val="32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Work Sans Light" panose="00000400000000000000" pitchFamily="50" charset="0"/>
              </a:endParaRPr>
            </a:p>
          </p:txBody>
        </p:sp>
        <p:sp>
          <p:nvSpPr>
            <p:cNvPr id="70" name="Textfeld 100"/>
            <p:cNvSpPr txBox="1"/>
            <p:nvPr/>
          </p:nvSpPr>
          <p:spPr>
            <a:xfrm>
              <a:off x="5337872" y="5920902"/>
              <a:ext cx="1646605" cy="276999"/>
            </a:xfrm>
            <a:prstGeom prst="rect">
              <a:avLst/>
            </a:prstGeom>
            <a:noFill/>
          </p:spPr>
          <p:txBody>
            <a:bodyPr wrap="none" rtlCol="0">
              <a:spAutoFit/>
            </a:bodyPr>
            <a:lstStyle/>
            <a:p>
              <a:r>
                <a:rPr lang="en-US" sz="1200" b="1" dirty="0">
                  <a:solidFill>
                    <a:schemeClr val="accent4">
                      <a:lumMod val="50000"/>
                    </a:schemeClr>
                  </a:solidFill>
                  <a:latin typeface="Work Sans Light" panose="00000400000000000000" pitchFamily="50" charset="0"/>
                </a:rPr>
                <a:t>SAR resolution cell</a:t>
              </a:r>
            </a:p>
          </p:txBody>
        </p:sp>
      </p:grpSp>
      <p:sp>
        <p:nvSpPr>
          <p:cNvPr id="5" name="Foliennummernplatzhalter 4"/>
          <p:cNvSpPr>
            <a:spLocks noGrp="1"/>
          </p:cNvSpPr>
          <p:nvPr>
            <p:ph type="sldNum" sz="quarter" idx="12"/>
          </p:nvPr>
        </p:nvSpPr>
        <p:spPr/>
        <p:txBody>
          <a:bodyPr/>
          <a:lstStyle/>
          <a:p>
            <a:fld id="{0E5F5BB8-B058-4CAF-94F1-C60B474C680F}" type="slidenum">
              <a:rPr lang="de-DE" smtClean="0"/>
              <a:pPr/>
              <a:t>12</a:t>
            </a:fld>
            <a:endParaRPr lang="de-DE"/>
          </a:p>
        </p:txBody>
      </p:sp>
      <p:pic>
        <p:nvPicPr>
          <p:cNvPr id="73" name="Grafik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1862" y="1567860"/>
            <a:ext cx="532685" cy="288000"/>
          </a:xfrm>
          <a:prstGeom prst="rect">
            <a:avLst/>
          </a:prstGeom>
        </p:spPr>
      </p:pic>
    </p:spTree>
    <p:extLst>
      <p:ext uri="{BB962C8B-B14F-4D97-AF65-F5344CB8AC3E}">
        <p14:creationId xmlns:p14="http://schemas.microsoft.com/office/powerpoint/2010/main" val="1382497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99" y="3865882"/>
            <a:ext cx="6297714" cy="2267909"/>
          </a:xfrm>
          <a:prstGeom prst="rect">
            <a:avLst/>
          </a:prstGeom>
        </p:spPr>
      </p:pic>
      <p:sp>
        <p:nvSpPr>
          <p:cNvPr id="55" name="Freihandform 72"/>
          <p:cNvSpPr/>
          <p:nvPr/>
        </p:nvSpPr>
        <p:spPr>
          <a:xfrm>
            <a:off x="880305" y="1738477"/>
            <a:ext cx="5251074" cy="4497452"/>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920176 w 6669767"/>
              <a:gd name="connsiteY0" fmla="*/ 3712855 h 3712855"/>
              <a:gd name="connsiteX1" fmla="*/ 0 w 6669767"/>
              <a:gd name="connsiteY1" fmla="*/ 0 h 3712855"/>
              <a:gd name="connsiteX2" fmla="*/ 6669767 w 6669767"/>
              <a:gd name="connsiteY2" fmla="*/ 3077611 h 3712855"/>
              <a:gd name="connsiteX3" fmla="*/ 2920176 w 6669767"/>
              <a:gd name="connsiteY3" fmla="*/ 3712855 h 3712855"/>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945635"/>
              <a:gd name="connsiteY0" fmla="*/ 5854141 h 6039192"/>
              <a:gd name="connsiteX1" fmla="*/ 0 w 6945635"/>
              <a:gd name="connsiteY1" fmla="*/ 0 h 6039192"/>
              <a:gd name="connsiteX2" fmla="*/ 6669767 w 6945635"/>
              <a:gd name="connsiteY2" fmla="*/ 3077611 h 6039192"/>
              <a:gd name="connsiteX3" fmla="*/ 5524551 w 6945635"/>
              <a:gd name="connsiteY3" fmla="*/ 4442265 h 6039192"/>
              <a:gd name="connsiteX4" fmla="*/ 4138387 w 6945635"/>
              <a:gd name="connsiteY4" fmla="*/ 5854141 h 6039192"/>
              <a:gd name="connsiteX0" fmla="*/ 4138387 w 6959799"/>
              <a:gd name="connsiteY0" fmla="*/ 5854141 h 6039192"/>
              <a:gd name="connsiteX1" fmla="*/ 0 w 6959799"/>
              <a:gd name="connsiteY1" fmla="*/ 0 h 6039192"/>
              <a:gd name="connsiteX2" fmla="*/ 6669767 w 6959799"/>
              <a:gd name="connsiteY2" fmla="*/ 3077611 h 6039192"/>
              <a:gd name="connsiteX3" fmla="*/ 5524551 w 6959799"/>
              <a:gd name="connsiteY3" fmla="*/ 4442265 h 6039192"/>
              <a:gd name="connsiteX4" fmla="*/ 4138387 w 6959799"/>
              <a:gd name="connsiteY4" fmla="*/ 5854141 h 6039192"/>
              <a:gd name="connsiteX0" fmla="*/ 4138387 w 7159177"/>
              <a:gd name="connsiteY0" fmla="*/ 5854141 h 6079752"/>
              <a:gd name="connsiteX1" fmla="*/ 0 w 7159177"/>
              <a:gd name="connsiteY1" fmla="*/ 0 h 6079752"/>
              <a:gd name="connsiteX2" fmla="*/ 6669767 w 7159177"/>
              <a:gd name="connsiteY2" fmla="*/ 3077611 h 6079752"/>
              <a:gd name="connsiteX3" fmla="*/ 6479628 w 7159177"/>
              <a:gd name="connsiteY3" fmla="*/ 4852082 h 6079752"/>
              <a:gd name="connsiteX4" fmla="*/ 4138387 w 7159177"/>
              <a:gd name="connsiteY4" fmla="*/ 5854141 h 6079752"/>
              <a:gd name="connsiteX0" fmla="*/ 4138387 w 6702978"/>
              <a:gd name="connsiteY0" fmla="*/ 5854141 h 6079752"/>
              <a:gd name="connsiteX1" fmla="*/ 0 w 6702978"/>
              <a:gd name="connsiteY1" fmla="*/ 0 h 6079752"/>
              <a:gd name="connsiteX2" fmla="*/ 6669767 w 6702978"/>
              <a:gd name="connsiteY2" fmla="*/ 3077611 h 6079752"/>
              <a:gd name="connsiteX3" fmla="*/ 6479628 w 6702978"/>
              <a:gd name="connsiteY3" fmla="*/ 4852082 h 6079752"/>
              <a:gd name="connsiteX4" fmla="*/ 4138387 w 6702978"/>
              <a:gd name="connsiteY4" fmla="*/ 5854141 h 6079752"/>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592771 w 6669767"/>
              <a:gd name="connsiteY3" fmla="*/ 4503739 h 5854141"/>
              <a:gd name="connsiteX4" fmla="*/ 4138387 w 6669767"/>
              <a:gd name="connsiteY4" fmla="*/ 5854141 h 5854141"/>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275" h="5874632">
                <a:moveTo>
                  <a:pt x="4098215" y="5874632"/>
                </a:moveTo>
                <a:cubicBezTo>
                  <a:pt x="3567221" y="5449817"/>
                  <a:pt x="1379462" y="1951380"/>
                  <a:pt x="0" y="0"/>
                </a:cubicBezTo>
                <a:cubicBezTo>
                  <a:pt x="1280609" y="673312"/>
                  <a:pt x="5564581" y="2271109"/>
                  <a:pt x="6650275" y="3098102"/>
                </a:cubicBezTo>
                <a:cubicBezTo>
                  <a:pt x="6333331" y="3613082"/>
                  <a:pt x="6004920" y="4040985"/>
                  <a:pt x="5573279" y="4524230"/>
                </a:cubicBezTo>
                <a:cubicBezTo>
                  <a:pt x="5151382" y="4986985"/>
                  <a:pt x="4677874" y="5375317"/>
                  <a:pt x="4098215" y="5874632"/>
                </a:cubicBezTo>
                <a:close/>
              </a:path>
            </a:pathLst>
          </a:custGeom>
          <a:solidFill>
            <a:srgbClr val="EDEFCD">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118" name="Gerade Verbindung mit Pfeil 87"/>
          <p:cNvCxnSpPr/>
          <p:nvPr/>
        </p:nvCxnSpPr>
        <p:spPr>
          <a:xfrm flipV="1">
            <a:off x="511782" y="1089262"/>
            <a:ext cx="1020357" cy="1368000"/>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normAutofit/>
          </a:bodyPr>
          <a:lstStyle/>
          <a:p>
            <a:r>
              <a:rPr lang="en-US" dirty="0"/>
              <a:t>SAR Tomography </a:t>
            </a:r>
            <a:r>
              <a:rPr lang="en-US" dirty="0" smtClean="0"/>
              <a:t>aspects- resolution in cross range</a:t>
            </a:r>
            <a:endParaRPr lang="en-US" dirty="0"/>
          </a:p>
        </p:txBody>
      </p:sp>
      <p:sp>
        <p:nvSpPr>
          <p:cNvPr id="15" name="Arc 72"/>
          <p:cNvSpPr/>
          <p:nvPr/>
        </p:nvSpPr>
        <p:spPr>
          <a:xfrm rot="13329605" flipH="1">
            <a:off x="3876974" y="2806954"/>
            <a:ext cx="1185571"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971819 w 1166009"/>
              <a:gd name="connsiteY0" fmla="*/ 0 h 3329363"/>
              <a:gd name="connsiteX1" fmla="*/ 1165386 w 1166009"/>
              <a:gd name="connsiteY1" fmla="*/ 1675337 h 3329363"/>
              <a:gd name="connsiteX2" fmla="*/ 1057505 w 1166009"/>
              <a:gd name="connsiteY2" fmla="*/ 3032235 h 3329363"/>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1003592 w 1166009"/>
              <a:gd name="connsiteY0" fmla="*/ 28769 h 3329363"/>
              <a:gd name="connsiteX1" fmla="*/ 1165386 w 1166009"/>
              <a:gd name="connsiteY1" fmla="*/ 1675337 h 3329363"/>
              <a:gd name="connsiteX2" fmla="*/ 1057505 w 1166009"/>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1003592 w 1165395"/>
              <a:gd name="connsiteY0" fmla="*/ 28769 h 3329363"/>
              <a:gd name="connsiteX1" fmla="*/ 1165386 w 1165395"/>
              <a:gd name="connsiteY1" fmla="*/ 1675337 h 3329363"/>
              <a:gd name="connsiteX2" fmla="*/ 1057505 w 1165395"/>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998006 w 1165395"/>
              <a:gd name="connsiteY0" fmla="*/ 120084 h 3329363"/>
              <a:gd name="connsiteX1" fmla="*/ 1165386 w 1165395"/>
              <a:gd name="connsiteY1" fmla="*/ 1675337 h 3329363"/>
              <a:gd name="connsiteX2" fmla="*/ 1057505 w 1165395"/>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Lst>
            <a:ahLst/>
            <a:cxnLst>
              <a:cxn ang="0">
                <a:pos x="connsiteX0" y="connsiteY0"/>
              </a:cxn>
              <a:cxn ang="0">
                <a:pos x="connsiteX1" y="connsiteY1"/>
              </a:cxn>
              <a:cxn ang="0">
                <a:pos x="connsiteX2" y="connsiteY2"/>
              </a:cxn>
            </a:cxnLst>
            <a:rect l="l" t="t" r="r" b="b"/>
            <a:pathLst>
              <a:path w="1185571"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71" h="3329363" fill="none">
                <a:moveTo>
                  <a:pt x="998006" y="120084"/>
                </a:moveTo>
                <a:cubicBezTo>
                  <a:pt x="1093896" y="628638"/>
                  <a:pt x="1154182" y="1069798"/>
                  <a:pt x="1185566" y="1674336"/>
                </a:cubicBezTo>
                <a:cubicBezTo>
                  <a:pt x="1186169" y="2260547"/>
                  <a:pt x="1136981" y="2520491"/>
                  <a:pt x="1057505" y="3032235"/>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32"/>
          <p:cNvSpPr/>
          <p:nvPr/>
        </p:nvSpPr>
        <p:spPr>
          <a:xfrm rot="13329605" flipH="1">
            <a:off x="4414381" y="2959357"/>
            <a:ext cx="1185580"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971819 w 1165473"/>
              <a:gd name="connsiteY0" fmla="*/ 0 h 3329363"/>
              <a:gd name="connsiteX1" fmla="*/ 1165386 w 1165473"/>
              <a:gd name="connsiteY1" fmla="*/ 1675337 h 3329363"/>
              <a:gd name="connsiteX2" fmla="*/ 1045913 w 1165473"/>
              <a:gd name="connsiteY2" fmla="*/ 3002466 h 3329363"/>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1022771 w 1165473"/>
              <a:gd name="connsiteY0" fmla="*/ 7587 h 3329363"/>
              <a:gd name="connsiteX1" fmla="*/ 1165386 w 1165473"/>
              <a:gd name="connsiteY1" fmla="*/ 1675337 h 3329363"/>
              <a:gd name="connsiteX2" fmla="*/ 1045913 w 1165473"/>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Lst>
            <a:ahLst/>
            <a:cxnLst>
              <a:cxn ang="0">
                <a:pos x="connsiteX0" y="connsiteY0"/>
              </a:cxn>
              <a:cxn ang="0">
                <a:pos x="connsiteX1" y="connsiteY1"/>
              </a:cxn>
              <a:cxn ang="0">
                <a:pos x="connsiteX2" y="connsiteY2"/>
              </a:cxn>
            </a:cxnLst>
            <a:rect l="l" t="t" r="r" b="b"/>
            <a:pathLst>
              <a:path w="1185580"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80" h="3329363" fill="none">
                <a:moveTo>
                  <a:pt x="1022771" y="7587"/>
                </a:moveTo>
                <a:cubicBezTo>
                  <a:pt x="1118661" y="516142"/>
                  <a:pt x="1184954" y="1078386"/>
                  <a:pt x="1185567" y="1674335"/>
                </a:cubicBezTo>
                <a:cubicBezTo>
                  <a:pt x="1186170" y="2260546"/>
                  <a:pt x="1166751" y="2508901"/>
                  <a:pt x="1045913" y="3002466"/>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Gerade Verbindung mit Pfeil 71"/>
          <p:cNvCxnSpPr/>
          <p:nvPr/>
        </p:nvCxnSpPr>
        <p:spPr>
          <a:xfrm flipV="1">
            <a:off x="272351" y="1160709"/>
            <a:ext cx="828214" cy="997712"/>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57"/>
          <p:cNvSpPr txBox="1"/>
          <p:nvPr/>
        </p:nvSpPr>
        <p:spPr>
          <a:xfrm>
            <a:off x="7033192" y="3732425"/>
            <a:ext cx="4990469" cy="523220"/>
          </a:xfrm>
          <a:prstGeom prst="rect">
            <a:avLst/>
          </a:prstGeom>
          <a:noFill/>
        </p:spPr>
        <p:txBody>
          <a:bodyPr wrap="none" rtlCol="0">
            <a:spAutoFit/>
          </a:bodyPr>
          <a:lstStyle/>
          <a:p>
            <a:r>
              <a:rPr lang="en-US" sz="1400" dirty="0">
                <a:solidFill>
                  <a:schemeClr val="accent4">
                    <a:lumMod val="50000"/>
                  </a:schemeClr>
                </a:solidFill>
                <a:latin typeface="Work Sans" panose="00000500000000000000" pitchFamily="50" charset="0"/>
              </a:rPr>
              <a:t>t</a:t>
            </a:r>
            <a:r>
              <a:rPr lang="en-US" sz="1400" dirty="0" smtClean="0">
                <a:solidFill>
                  <a:schemeClr val="accent4">
                    <a:lumMod val="50000"/>
                  </a:schemeClr>
                </a:solidFill>
                <a:latin typeface="Work Sans" panose="00000500000000000000" pitchFamily="50" charset="0"/>
              </a:rPr>
              <a:t>he resolution cell for single baseline has contribution</a:t>
            </a:r>
            <a:endParaRPr lang="en-US" sz="1400" dirty="0">
              <a:solidFill>
                <a:schemeClr val="accent4">
                  <a:lumMod val="50000"/>
                </a:schemeClr>
              </a:solidFill>
              <a:latin typeface="Work Sans" panose="00000500000000000000" pitchFamily="50" charset="0"/>
            </a:endParaRPr>
          </a:p>
          <a:p>
            <a:r>
              <a:rPr lang="en-US" sz="1400" dirty="0">
                <a:solidFill>
                  <a:schemeClr val="accent4">
                    <a:lumMod val="50000"/>
                  </a:schemeClr>
                </a:solidFill>
                <a:latin typeface="Work Sans" panose="00000500000000000000" pitchFamily="50" charset="0"/>
              </a:rPr>
              <a:t>b</a:t>
            </a:r>
            <a:r>
              <a:rPr lang="en-US" sz="1400" dirty="0" smtClean="0">
                <a:solidFill>
                  <a:schemeClr val="accent4">
                    <a:lumMod val="50000"/>
                  </a:schemeClr>
                </a:solidFill>
                <a:latin typeface="Work Sans" panose="00000500000000000000" pitchFamily="50" charset="0"/>
              </a:rPr>
              <a:t>oth from </a:t>
            </a:r>
            <a:r>
              <a:rPr lang="en-US" sz="1400" dirty="0">
                <a:solidFill>
                  <a:schemeClr val="accent4">
                    <a:lumMod val="50000"/>
                  </a:schemeClr>
                </a:solidFill>
                <a:latin typeface="Work Sans" panose="00000500000000000000" pitchFamily="50" charset="0"/>
              </a:rPr>
              <a:t>the </a:t>
            </a:r>
            <a:r>
              <a:rPr lang="en-US" sz="1400" dirty="0" smtClean="0">
                <a:solidFill>
                  <a:schemeClr val="accent4">
                    <a:lumMod val="50000"/>
                  </a:schemeClr>
                </a:solidFill>
                <a:latin typeface="Work Sans" panose="00000500000000000000" pitchFamily="50" charset="0"/>
              </a:rPr>
              <a:t>canopy and the ground</a:t>
            </a:r>
            <a:endParaRPr lang="en-US" sz="1400" dirty="0">
              <a:solidFill>
                <a:schemeClr val="accent4">
                  <a:lumMod val="50000"/>
                </a:schemeClr>
              </a:solidFill>
              <a:latin typeface="Work Sans" panose="00000500000000000000" pitchFamily="50" charset="0"/>
            </a:endParaRPr>
          </a:p>
        </p:txBody>
      </p:sp>
      <p:sp>
        <p:nvSpPr>
          <p:cNvPr id="66" name="TextBox 75"/>
          <p:cNvSpPr txBox="1"/>
          <p:nvPr/>
        </p:nvSpPr>
        <p:spPr>
          <a:xfrm>
            <a:off x="7059312" y="4381557"/>
            <a:ext cx="4439036" cy="523220"/>
          </a:xfrm>
          <a:prstGeom prst="rect">
            <a:avLst/>
          </a:prstGeom>
          <a:noFill/>
        </p:spPr>
        <p:txBody>
          <a:bodyPr wrap="none" rtlCol="0">
            <a:spAutoFit/>
          </a:bodyPr>
          <a:lstStyle/>
          <a:p>
            <a:r>
              <a:rPr lang="en-US" sz="1400" dirty="0">
                <a:solidFill>
                  <a:srgbClr val="2D7764"/>
                </a:solidFill>
                <a:latin typeface="Work Sans" panose="00000500000000000000" pitchFamily="50" charset="0"/>
              </a:rPr>
              <a:t>t</a:t>
            </a:r>
            <a:r>
              <a:rPr lang="en-US" sz="1400" dirty="0" smtClean="0">
                <a:solidFill>
                  <a:srgbClr val="2D7764"/>
                </a:solidFill>
                <a:latin typeface="Work Sans" panose="00000500000000000000" pitchFamily="50" charset="0"/>
              </a:rPr>
              <a:t>his tomographic resolution </a:t>
            </a:r>
            <a:r>
              <a:rPr lang="en-US" sz="1400" dirty="0">
                <a:solidFill>
                  <a:srgbClr val="2D7764"/>
                </a:solidFill>
                <a:latin typeface="Work Sans" panose="00000500000000000000" pitchFamily="50" charset="0"/>
              </a:rPr>
              <a:t>cell has reflectance</a:t>
            </a:r>
          </a:p>
          <a:p>
            <a:r>
              <a:rPr lang="en-US" sz="1400" dirty="0">
                <a:solidFill>
                  <a:srgbClr val="2D7764"/>
                </a:solidFill>
                <a:latin typeface="Work Sans" panose="00000500000000000000" pitchFamily="50" charset="0"/>
              </a:rPr>
              <a:t> only from the canopy</a:t>
            </a:r>
          </a:p>
        </p:txBody>
      </p:sp>
      <p:sp>
        <p:nvSpPr>
          <p:cNvPr id="92" name="TextBox 59"/>
          <p:cNvSpPr txBox="1"/>
          <p:nvPr/>
        </p:nvSpPr>
        <p:spPr>
          <a:xfrm>
            <a:off x="6957959" y="5057531"/>
            <a:ext cx="4620117" cy="523220"/>
          </a:xfrm>
          <a:prstGeom prst="rect">
            <a:avLst/>
          </a:prstGeom>
          <a:noFill/>
        </p:spPr>
        <p:txBody>
          <a:bodyPr wrap="square" rtlCol="0">
            <a:spAutoFit/>
          </a:bodyPr>
          <a:lstStyle/>
          <a:p>
            <a:r>
              <a:rPr lang="en-US" sz="1400" dirty="0">
                <a:solidFill>
                  <a:srgbClr val="2D7764"/>
                </a:solidFill>
                <a:latin typeface="Work Sans" panose="00000500000000000000" pitchFamily="50" charset="0"/>
              </a:rPr>
              <a:t>t</a:t>
            </a:r>
            <a:r>
              <a:rPr lang="en-US" sz="1400" dirty="0" smtClean="0">
                <a:solidFill>
                  <a:srgbClr val="2D7764"/>
                </a:solidFill>
                <a:latin typeface="Work Sans" panose="00000500000000000000" pitchFamily="50" charset="0"/>
              </a:rPr>
              <a:t>his tomographic </a:t>
            </a:r>
            <a:r>
              <a:rPr lang="en-US" sz="1400" dirty="0">
                <a:solidFill>
                  <a:srgbClr val="2D7764"/>
                </a:solidFill>
                <a:latin typeface="Work Sans" panose="00000500000000000000" pitchFamily="50" charset="0"/>
              </a:rPr>
              <a:t>resolution cell has reflectance only from ground</a:t>
            </a:r>
          </a:p>
        </p:txBody>
      </p:sp>
      <p:sp>
        <p:nvSpPr>
          <p:cNvPr id="117" name="Rechteck 6"/>
          <p:cNvSpPr/>
          <p:nvPr/>
        </p:nvSpPr>
        <p:spPr>
          <a:xfrm rot="10529441">
            <a:off x="4003414" y="3990998"/>
            <a:ext cx="2947131" cy="2319587"/>
          </a:xfrm>
          <a:custGeom>
            <a:avLst/>
            <a:gdLst>
              <a:gd name="connsiteX0" fmla="*/ 0 w 2476403"/>
              <a:gd name="connsiteY0" fmla="*/ 0 h 914737"/>
              <a:gd name="connsiteX1" fmla="*/ 2476403 w 2476403"/>
              <a:gd name="connsiteY1" fmla="*/ 0 h 914737"/>
              <a:gd name="connsiteX2" fmla="*/ 2476403 w 2476403"/>
              <a:gd name="connsiteY2" fmla="*/ 914737 h 914737"/>
              <a:gd name="connsiteX3" fmla="*/ 0 w 2476403"/>
              <a:gd name="connsiteY3" fmla="*/ 914737 h 914737"/>
              <a:gd name="connsiteX4" fmla="*/ 0 w 2476403"/>
              <a:gd name="connsiteY4" fmla="*/ 0 h 914737"/>
              <a:gd name="connsiteX0" fmla="*/ 0 w 2476403"/>
              <a:gd name="connsiteY0" fmla="*/ 101 h 914838"/>
              <a:gd name="connsiteX1" fmla="*/ 1754803 w 2476403"/>
              <a:gd name="connsiteY1" fmla="*/ 0 h 914838"/>
              <a:gd name="connsiteX2" fmla="*/ 2476403 w 2476403"/>
              <a:gd name="connsiteY2" fmla="*/ 101 h 914838"/>
              <a:gd name="connsiteX3" fmla="*/ 2476403 w 2476403"/>
              <a:gd name="connsiteY3" fmla="*/ 914838 h 914838"/>
              <a:gd name="connsiteX4" fmla="*/ 0 w 2476403"/>
              <a:gd name="connsiteY4" fmla="*/ 914838 h 914838"/>
              <a:gd name="connsiteX5" fmla="*/ 0 w 2476403"/>
              <a:gd name="connsiteY5"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97087"/>
              <a:gd name="connsiteY0" fmla="*/ 5387 h 925410"/>
              <a:gd name="connsiteX1" fmla="*/ 1797087 w 1797087"/>
              <a:gd name="connsiteY1" fmla="*/ 0 h 925410"/>
              <a:gd name="connsiteX2" fmla="*/ 1622665 w 1797087"/>
              <a:gd name="connsiteY2" fmla="*/ 200851 h 925410"/>
              <a:gd name="connsiteX3" fmla="*/ 1377008 w 1797087"/>
              <a:gd name="connsiteY3" fmla="*/ 454658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5410"/>
              <a:gd name="connsiteX1" fmla="*/ 1797087 w 1797087"/>
              <a:gd name="connsiteY1" fmla="*/ 0 h 925410"/>
              <a:gd name="connsiteX2" fmla="*/ 1377008 w 1797087"/>
              <a:gd name="connsiteY2" fmla="*/ 454658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92865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87580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1183757 w 1797087"/>
              <a:gd name="connsiteY3" fmla="*/ 596302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0124"/>
              <a:gd name="connsiteX1" fmla="*/ 1797087 w 1797087"/>
              <a:gd name="connsiteY1" fmla="*/ 0 h 920124"/>
              <a:gd name="connsiteX2" fmla="*/ 1522752 w 1797087"/>
              <a:gd name="connsiteY2" fmla="*/ 300963 h 920124"/>
              <a:gd name="connsiteX3" fmla="*/ 1183757 w 1797087"/>
              <a:gd name="connsiteY3" fmla="*/ 596302 h 920124"/>
              <a:gd name="connsiteX4" fmla="*/ 872445 w 1797087"/>
              <a:gd name="connsiteY4" fmla="*/ 917458 h 920124"/>
              <a:gd name="connsiteX5" fmla="*/ 0 w 1797087"/>
              <a:gd name="connsiteY5" fmla="*/ 920124 h 920124"/>
              <a:gd name="connsiteX6" fmla="*/ 0 w 1797087"/>
              <a:gd name="connsiteY6" fmla="*/ 5387 h 920124"/>
              <a:gd name="connsiteX0" fmla="*/ 0 w 1797087"/>
              <a:gd name="connsiteY0" fmla="*/ 5387 h 920124"/>
              <a:gd name="connsiteX1" fmla="*/ 1797087 w 1797087"/>
              <a:gd name="connsiteY1" fmla="*/ 0 h 920124"/>
              <a:gd name="connsiteX2" fmla="*/ 1522752 w 1797087"/>
              <a:gd name="connsiteY2" fmla="*/ 300963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872445 w 1797087"/>
              <a:gd name="connsiteY2" fmla="*/ 917458 h 920124"/>
              <a:gd name="connsiteX3" fmla="*/ 0 w 1797087"/>
              <a:gd name="connsiteY3" fmla="*/ 920124 h 920124"/>
              <a:gd name="connsiteX4" fmla="*/ 0 w 1797087"/>
              <a:gd name="connsiteY4"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866192"/>
              <a:gd name="connsiteY0" fmla="*/ 5387 h 920124"/>
              <a:gd name="connsiteX1" fmla="*/ 1797087 w 1866192"/>
              <a:gd name="connsiteY1" fmla="*/ 0 h 920124"/>
              <a:gd name="connsiteX2" fmla="*/ 1449953 w 1866192"/>
              <a:gd name="connsiteY2" fmla="*/ 411883 h 920124"/>
              <a:gd name="connsiteX3" fmla="*/ 1021980 w 1866192"/>
              <a:gd name="connsiteY3" fmla="*/ 815703 h 920124"/>
              <a:gd name="connsiteX4" fmla="*/ 924753 w 1866192"/>
              <a:gd name="connsiteY4" fmla="*/ 917458 h 920124"/>
              <a:gd name="connsiteX5" fmla="*/ 0 w 1866192"/>
              <a:gd name="connsiteY5" fmla="*/ 920124 h 920124"/>
              <a:gd name="connsiteX6" fmla="*/ 0 w 1866192"/>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021980 w 1875316"/>
              <a:gd name="connsiteY3" fmla="*/ 815703 h 920124"/>
              <a:gd name="connsiteX4" fmla="*/ 924753 w 1875316"/>
              <a:gd name="connsiteY4" fmla="*/ 917458 h 920124"/>
              <a:gd name="connsiteX5" fmla="*/ 0 w 1875316"/>
              <a:gd name="connsiteY5" fmla="*/ 920124 h 920124"/>
              <a:gd name="connsiteX6" fmla="*/ 0 w 1875316"/>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164637 w 1875316"/>
              <a:gd name="connsiteY3" fmla="*/ 713900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875316"/>
              <a:gd name="connsiteY0" fmla="*/ 5387 h 920124"/>
              <a:gd name="connsiteX1" fmla="*/ 1797087 w 1875316"/>
              <a:gd name="connsiteY1" fmla="*/ 0 h 920124"/>
              <a:gd name="connsiteX2" fmla="*/ 1526037 w 1875316"/>
              <a:gd name="connsiteY2" fmla="*/ 472965 h 920124"/>
              <a:gd name="connsiteX3" fmla="*/ 1183658 w 1875316"/>
              <a:gd name="connsiteY3" fmla="*/ 730867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674008"/>
              <a:gd name="connsiteY0" fmla="*/ 0 h 914737"/>
              <a:gd name="connsiteX1" fmla="*/ 1535548 w 1674008"/>
              <a:gd name="connsiteY1" fmla="*/ 252515 h 914737"/>
              <a:gd name="connsiteX2" fmla="*/ 1526037 w 1674008"/>
              <a:gd name="connsiteY2" fmla="*/ 467578 h 914737"/>
              <a:gd name="connsiteX3" fmla="*/ 1183658 w 1674008"/>
              <a:gd name="connsiteY3" fmla="*/ 725480 h 914737"/>
              <a:gd name="connsiteX4" fmla="*/ 1021980 w 1674008"/>
              <a:gd name="connsiteY4" fmla="*/ 810316 h 914737"/>
              <a:gd name="connsiteX5" fmla="*/ 924753 w 1674008"/>
              <a:gd name="connsiteY5" fmla="*/ 912071 h 914737"/>
              <a:gd name="connsiteX6" fmla="*/ 0 w 1674008"/>
              <a:gd name="connsiteY6" fmla="*/ 914737 h 914737"/>
              <a:gd name="connsiteX7" fmla="*/ 0 w 1674008"/>
              <a:gd name="connsiteY7" fmla="*/ 0 h 914737"/>
              <a:gd name="connsiteX0" fmla="*/ 4755 w 1674008"/>
              <a:gd name="connsiteY0" fmla="*/ 124158 h 662222"/>
              <a:gd name="connsiteX1" fmla="*/ 1535548 w 1674008"/>
              <a:gd name="connsiteY1" fmla="*/ 0 h 662222"/>
              <a:gd name="connsiteX2" fmla="*/ 1526037 w 1674008"/>
              <a:gd name="connsiteY2" fmla="*/ 215063 h 662222"/>
              <a:gd name="connsiteX3" fmla="*/ 1183658 w 1674008"/>
              <a:gd name="connsiteY3" fmla="*/ 472965 h 662222"/>
              <a:gd name="connsiteX4" fmla="*/ 1021980 w 1674008"/>
              <a:gd name="connsiteY4" fmla="*/ 557801 h 662222"/>
              <a:gd name="connsiteX5" fmla="*/ 924753 w 1674008"/>
              <a:gd name="connsiteY5" fmla="*/ 659556 h 662222"/>
              <a:gd name="connsiteX6" fmla="*/ 0 w 1674008"/>
              <a:gd name="connsiteY6" fmla="*/ 662222 h 662222"/>
              <a:gd name="connsiteX7" fmla="*/ 4755 w 1674008"/>
              <a:gd name="connsiteY7" fmla="*/ 124158 h 662222"/>
              <a:gd name="connsiteX0" fmla="*/ 4755 w 1715355"/>
              <a:gd name="connsiteY0" fmla="*/ 18961 h 557025"/>
              <a:gd name="connsiteX1" fmla="*/ 1597367 w 1715355"/>
              <a:gd name="connsiteY1" fmla="*/ 0 h 557025"/>
              <a:gd name="connsiteX2" fmla="*/ 1526037 w 1715355"/>
              <a:gd name="connsiteY2" fmla="*/ 109866 h 557025"/>
              <a:gd name="connsiteX3" fmla="*/ 1183658 w 1715355"/>
              <a:gd name="connsiteY3" fmla="*/ 367768 h 557025"/>
              <a:gd name="connsiteX4" fmla="*/ 1021980 w 1715355"/>
              <a:gd name="connsiteY4" fmla="*/ 452604 h 557025"/>
              <a:gd name="connsiteX5" fmla="*/ 924753 w 1715355"/>
              <a:gd name="connsiteY5" fmla="*/ 554359 h 557025"/>
              <a:gd name="connsiteX6" fmla="*/ 0 w 1715355"/>
              <a:gd name="connsiteY6" fmla="*/ 557025 h 557025"/>
              <a:gd name="connsiteX7" fmla="*/ 4755 w 1715355"/>
              <a:gd name="connsiteY7" fmla="*/ 18961 h 557025"/>
              <a:gd name="connsiteX0" fmla="*/ 4755 w 1611828"/>
              <a:gd name="connsiteY0" fmla="*/ 18961 h 557025"/>
              <a:gd name="connsiteX1" fmla="*/ 1597367 w 1611828"/>
              <a:gd name="connsiteY1" fmla="*/ 0 h 557025"/>
              <a:gd name="connsiteX2" fmla="*/ 1526037 w 1611828"/>
              <a:gd name="connsiteY2" fmla="*/ 109866 h 557025"/>
              <a:gd name="connsiteX3" fmla="*/ 1183658 w 1611828"/>
              <a:gd name="connsiteY3" fmla="*/ 367768 h 557025"/>
              <a:gd name="connsiteX4" fmla="*/ 1021980 w 1611828"/>
              <a:gd name="connsiteY4" fmla="*/ 452604 h 557025"/>
              <a:gd name="connsiteX5" fmla="*/ 924753 w 1611828"/>
              <a:gd name="connsiteY5" fmla="*/ 554359 h 557025"/>
              <a:gd name="connsiteX6" fmla="*/ 0 w 1611828"/>
              <a:gd name="connsiteY6" fmla="*/ 557025 h 557025"/>
              <a:gd name="connsiteX7" fmla="*/ 4755 w 1611828"/>
              <a:gd name="connsiteY7" fmla="*/ 18961 h 557025"/>
              <a:gd name="connsiteX0" fmla="*/ 4755 w 1678559"/>
              <a:gd name="connsiteY0" fmla="*/ 56289 h 594353"/>
              <a:gd name="connsiteX1" fmla="*/ 1678206 w 1678559"/>
              <a:gd name="connsiteY1" fmla="*/ 0 h 594353"/>
              <a:gd name="connsiteX2" fmla="*/ 1526037 w 1678559"/>
              <a:gd name="connsiteY2" fmla="*/ 147194 h 594353"/>
              <a:gd name="connsiteX3" fmla="*/ 1183658 w 1678559"/>
              <a:gd name="connsiteY3" fmla="*/ 405096 h 594353"/>
              <a:gd name="connsiteX4" fmla="*/ 1021980 w 1678559"/>
              <a:gd name="connsiteY4" fmla="*/ 489932 h 594353"/>
              <a:gd name="connsiteX5" fmla="*/ 924753 w 1678559"/>
              <a:gd name="connsiteY5" fmla="*/ 591687 h 594353"/>
              <a:gd name="connsiteX6" fmla="*/ 0 w 1678559"/>
              <a:gd name="connsiteY6" fmla="*/ 594353 h 594353"/>
              <a:gd name="connsiteX7" fmla="*/ 4755 w 1678559"/>
              <a:gd name="connsiteY7" fmla="*/ 56289 h 594353"/>
              <a:gd name="connsiteX0" fmla="*/ 4755 w 1678206"/>
              <a:gd name="connsiteY0" fmla="*/ 56289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4755 w 1678206"/>
              <a:gd name="connsiteY7" fmla="*/ 56289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14265 w 1678206"/>
              <a:gd name="connsiteY7" fmla="*/ 12174 h 594353"/>
              <a:gd name="connsiteX0" fmla="*/ 14265 w 1678206"/>
              <a:gd name="connsiteY0" fmla="*/ 12174 h 608654"/>
              <a:gd name="connsiteX1" fmla="*/ 1678206 w 1678206"/>
              <a:gd name="connsiteY1" fmla="*/ 0 h 608654"/>
              <a:gd name="connsiteX2" fmla="*/ 1526037 w 1678206"/>
              <a:gd name="connsiteY2" fmla="*/ 147194 h 608654"/>
              <a:gd name="connsiteX3" fmla="*/ 1183658 w 1678206"/>
              <a:gd name="connsiteY3" fmla="*/ 405096 h 608654"/>
              <a:gd name="connsiteX4" fmla="*/ 1021980 w 1678206"/>
              <a:gd name="connsiteY4" fmla="*/ 489932 h 608654"/>
              <a:gd name="connsiteX5" fmla="*/ 877201 w 1678206"/>
              <a:gd name="connsiteY5" fmla="*/ 608654 h 608654"/>
              <a:gd name="connsiteX6" fmla="*/ 0 w 1678206"/>
              <a:gd name="connsiteY6" fmla="*/ 594353 h 608654"/>
              <a:gd name="connsiteX7" fmla="*/ 14265 w 1678206"/>
              <a:gd name="connsiteY7" fmla="*/ 12174 h 608654"/>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881956 w 1678206"/>
              <a:gd name="connsiteY5" fmla="*/ 591687 h 594353"/>
              <a:gd name="connsiteX6" fmla="*/ 0 w 1678206"/>
              <a:gd name="connsiteY6" fmla="*/ 594353 h 594353"/>
              <a:gd name="connsiteX7" fmla="*/ 14265 w 1678206"/>
              <a:gd name="connsiteY7" fmla="*/ 12174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881956 w 1678206"/>
              <a:gd name="connsiteY5" fmla="*/ 591687 h 594353"/>
              <a:gd name="connsiteX6" fmla="*/ 0 w 1678206"/>
              <a:gd name="connsiteY6" fmla="*/ 594353 h 594353"/>
              <a:gd name="connsiteX7" fmla="*/ 14265 w 1678206"/>
              <a:gd name="connsiteY7" fmla="*/ 12174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843914 w 1678206"/>
              <a:gd name="connsiteY5" fmla="*/ 588293 h 594353"/>
              <a:gd name="connsiteX6" fmla="*/ 0 w 1678206"/>
              <a:gd name="connsiteY6" fmla="*/ 594353 h 594353"/>
              <a:gd name="connsiteX7" fmla="*/ 14265 w 1678206"/>
              <a:gd name="connsiteY7" fmla="*/ 12174 h 594353"/>
              <a:gd name="connsiteX0" fmla="*/ 14265 w 1678206"/>
              <a:gd name="connsiteY0" fmla="*/ 12174 h 597941"/>
              <a:gd name="connsiteX1" fmla="*/ 1678206 w 1678206"/>
              <a:gd name="connsiteY1" fmla="*/ 0 h 597941"/>
              <a:gd name="connsiteX2" fmla="*/ 1526037 w 1678206"/>
              <a:gd name="connsiteY2" fmla="*/ 147194 h 597941"/>
              <a:gd name="connsiteX3" fmla="*/ 1183658 w 1678206"/>
              <a:gd name="connsiteY3" fmla="*/ 405096 h 597941"/>
              <a:gd name="connsiteX4" fmla="*/ 1021980 w 1678206"/>
              <a:gd name="connsiteY4" fmla="*/ 489932 h 597941"/>
              <a:gd name="connsiteX5" fmla="*/ 955385 w 1678206"/>
              <a:gd name="connsiteY5" fmla="*/ 597941 h 597941"/>
              <a:gd name="connsiteX6" fmla="*/ 0 w 1678206"/>
              <a:gd name="connsiteY6" fmla="*/ 594353 h 597941"/>
              <a:gd name="connsiteX7" fmla="*/ 14265 w 1678206"/>
              <a:gd name="connsiteY7" fmla="*/ 12174 h 597941"/>
              <a:gd name="connsiteX0" fmla="*/ 14265 w 1678206"/>
              <a:gd name="connsiteY0" fmla="*/ 12174 h 597941"/>
              <a:gd name="connsiteX1" fmla="*/ 1678206 w 1678206"/>
              <a:gd name="connsiteY1" fmla="*/ 0 h 597941"/>
              <a:gd name="connsiteX2" fmla="*/ 1526037 w 1678206"/>
              <a:gd name="connsiteY2" fmla="*/ 147194 h 597941"/>
              <a:gd name="connsiteX3" fmla="*/ 1183658 w 1678206"/>
              <a:gd name="connsiteY3" fmla="*/ 405096 h 597941"/>
              <a:gd name="connsiteX4" fmla="*/ 955385 w 1678206"/>
              <a:gd name="connsiteY4" fmla="*/ 597941 h 597941"/>
              <a:gd name="connsiteX5" fmla="*/ 0 w 1678206"/>
              <a:gd name="connsiteY5" fmla="*/ 594353 h 597941"/>
              <a:gd name="connsiteX6" fmla="*/ 14265 w 1678206"/>
              <a:gd name="connsiteY6" fmla="*/ 12174 h 597941"/>
              <a:gd name="connsiteX0" fmla="*/ 14265 w 1678206"/>
              <a:gd name="connsiteY0" fmla="*/ 12174 h 597941"/>
              <a:gd name="connsiteX1" fmla="*/ 1678206 w 1678206"/>
              <a:gd name="connsiteY1" fmla="*/ 0 h 597941"/>
              <a:gd name="connsiteX2" fmla="*/ 1526037 w 1678206"/>
              <a:gd name="connsiteY2" fmla="*/ 147194 h 597941"/>
              <a:gd name="connsiteX3" fmla="*/ 1216444 w 1678206"/>
              <a:gd name="connsiteY3" fmla="*/ 434040 h 597941"/>
              <a:gd name="connsiteX4" fmla="*/ 955385 w 1678206"/>
              <a:gd name="connsiteY4" fmla="*/ 597941 h 597941"/>
              <a:gd name="connsiteX5" fmla="*/ 0 w 1678206"/>
              <a:gd name="connsiteY5" fmla="*/ 594353 h 597941"/>
              <a:gd name="connsiteX6" fmla="*/ 14265 w 1678206"/>
              <a:gd name="connsiteY6" fmla="*/ 12174 h 597941"/>
              <a:gd name="connsiteX0" fmla="*/ 14265 w 1678206"/>
              <a:gd name="connsiteY0" fmla="*/ 12174 h 597941"/>
              <a:gd name="connsiteX1" fmla="*/ 1678206 w 1678206"/>
              <a:gd name="connsiteY1" fmla="*/ 0 h 597941"/>
              <a:gd name="connsiteX2" fmla="*/ 1565380 w 1678206"/>
              <a:gd name="connsiteY2" fmla="*/ 161666 h 597941"/>
              <a:gd name="connsiteX3" fmla="*/ 1216444 w 1678206"/>
              <a:gd name="connsiteY3" fmla="*/ 434040 h 597941"/>
              <a:gd name="connsiteX4" fmla="*/ 955385 w 1678206"/>
              <a:gd name="connsiteY4" fmla="*/ 597941 h 597941"/>
              <a:gd name="connsiteX5" fmla="*/ 0 w 1678206"/>
              <a:gd name="connsiteY5" fmla="*/ 594353 h 597941"/>
              <a:gd name="connsiteX6" fmla="*/ 14265 w 1678206"/>
              <a:gd name="connsiteY6" fmla="*/ 12174 h 597941"/>
              <a:gd name="connsiteX0" fmla="*/ 14265 w 1717549"/>
              <a:gd name="connsiteY0" fmla="*/ 7350 h 593117"/>
              <a:gd name="connsiteX1" fmla="*/ 1717549 w 1717549"/>
              <a:gd name="connsiteY1" fmla="*/ 0 h 593117"/>
              <a:gd name="connsiteX2" fmla="*/ 1565380 w 1717549"/>
              <a:gd name="connsiteY2" fmla="*/ 156842 h 593117"/>
              <a:gd name="connsiteX3" fmla="*/ 1216444 w 1717549"/>
              <a:gd name="connsiteY3" fmla="*/ 429216 h 593117"/>
              <a:gd name="connsiteX4" fmla="*/ 955385 w 1717549"/>
              <a:gd name="connsiteY4" fmla="*/ 593117 h 593117"/>
              <a:gd name="connsiteX5" fmla="*/ 0 w 1717549"/>
              <a:gd name="connsiteY5" fmla="*/ 589529 h 593117"/>
              <a:gd name="connsiteX6" fmla="*/ 14265 w 1717549"/>
              <a:gd name="connsiteY6" fmla="*/ 7350 h 593117"/>
              <a:gd name="connsiteX0" fmla="*/ 14265 w 1717549"/>
              <a:gd name="connsiteY0" fmla="*/ 7350 h 593117"/>
              <a:gd name="connsiteX1" fmla="*/ 1717549 w 1717549"/>
              <a:gd name="connsiteY1" fmla="*/ 0 h 593117"/>
              <a:gd name="connsiteX2" fmla="*/ 1565380 w 1717549"/>
              <a:gd name="connsiteY2" fmla="*/ 156842 h 593117"/>
              <a:gd name="connsiteX3" fmla="*/ 1216444 w 1717549"/>
              <a:gd name="connsiteY3" fmla="*/ 429216 h 593117"/>
              <a:gd name="connsiteX4" fmla="*/ 955385 w 1717549"/>
              <a:gd name="connsiteY4" fmla="*/ 593117 h 593117"/>
              <a:gd name="connsiteX5" fmla="*/ 0 w 1717549"/>
              <a:gd name="connsiteY5" fmla="*/ 589529 h 593117"/>
              <a:gd name="connsiteX6" fmla="*/ 14265 w 1717549"/>
              <a:gd name="connsiteY6" fmla="*/ 7350 h 593117"/>
              <a:gd name="connsiteX0" fmla="*/ 14265 w 1717549"/>
              <a:gd name="connsiteY0" fmla="*/ 7350 h 593117"/>
              <a:gd name="connsiteX1" fmla="*/ 1717549 w 1717549"/>
              <a:gd name="connsiteY1" fmla="*/ 0 h 593117"/>
              <a:gd name="connsiteX2" fmla="*/ 1565380 w 1717549"/>
              <a:gd name="connsiteY2" fmla="*/ 156842 h 593117"/>
              <a:gd name="connsiteX3" fmla="*/ 1216444 w 1717549"/>
              <a:gd name="connsiteY3" fmla="*/ 429216 h 593117"/>
              <a:gd name="connsiteX4" fmla="*/ 955385 w 1717549"/>
              <a:gd name="connsiteY4" fmla="*/ 593117 h 593117"/>
              <a:gd name="connsiteX5" fmla="*/ 0 w 1717549"/>
              <a:gd name="connsiteY5" fmla="*/ 589529 h 593117"/>
              <a:gd name="connsiteX6" fmla="*/ 14265 w 1717549"/>
              <a:gd name="connsiteY6" fmla="*/ 7350 h 593117"/>
              <a:gd name="connsiteX0" fmla="*/ 0 w 1788527"/>
              <a:gd name="connsiteY0" fmla="*/ 0 h 595415"/>
              <a:gd name="connsiteX1" fmla="*/ 1788527 w 1788527"/>
              <a:gd name="connsiteY1" fmla="*/ 2298 h 595415"/>
              <a:gd name="connsiteX2" fmla="*/ 1636358 w 1788527"/>
              <a:gd name="connsiteY2" fmla="*/ 159140 h 595415"/>
              <a:gd name="connsiteX3" fmla="*/ 1287422 w 1788527"/>
              <a:gd name="connsiteY3" fmla="*/ 431514 h 595415"/>
              <a:gd name="connsiteX4" fmla="*/ 1026363 w 1788527"/>
              <a:gd name="connsiteY4" fmla="*/ 595415 h 595415"/>
              <a:gd name="connsiteX5" fmla="*/ 70978 w 1788527"/>
              <a:gd name="connsiteY5" fmla="*/ 591827 h 595415"/>
              <a:gd name="connsiteX6" fmla="*/ 0 w 1788527"/>
              <a:gd name="connsiteY6" fmla="*/ 0 h 595415"/>
              <a:gd name="connsiteX0" fmla="*/ 27379 w 1815906"/>
              <a:gd name="connsiteY0" fmla="*/ 0 h 595415"/>
              <a:gd name="connsiteX1" fmla="*/ 1815906 w 1815906"/>
              <a:gd name="connsiteY1" fmla="*/ 2298 h 595415"/>
              <a:gd name="connsiteX2" fmla="*/ 1663737 w 1815906"/>
              <a:gd name="connsiteY2" fmla="*/ 159140 h 595415"/>
              <a:gd name="connsiteX3" fmla="*/ 1314801 w 1815906"/>
              <a:gd name="connsiteY3" fmla="*/ 431514 h 595415"/>
              <a:gd name="connsiteX4" fmla="*/ 1053742 w 1815906"/>
              <a:gd name="connsiteY4" fmla="*/ 595415 h 595415"/>
              <a:gd name="connsiteX5" fmla="*/ 0 w 1815906"/>
              <a:gd name="connsiteY5" fmla="*/ 591827 h 595415"/>
              <a:gd name="connsiteX6" fmla="*/ 27379 w 1815906"/>
              <a:gd name="connsiteY6" fmla="*/ 0 h 595415"/>
              <a:gd name="connsiteX0" fmla="*/ 27379 w 2011160"/>
              <a:gd name="connsiteY0" fmla="*/ 0 h 595415"/>
              <a:gd name="connsiteX1" fmla="*/ 2011160 w 2011160"/>
              <a:gd name="connsiteY1" fmla="*/ 99134 h 595415"/>
              <a:gd name="connsiteX2" fmla="*/ 1663737 w 2011160"/>
              <a:gd name="connsiteY2" fmla="*/ 159140 h 595415"/>
              <a:gd name="connsiteX3" fmla="*/ 1314801 w 2011160"/>
              <a:gd name="connsiteY3" fmla="*/ 431514 h 595415"/>
              <a:gd name="connsiteX4" fmla="*/ 1053742 w 2011160"/>
              <a:gd name="connsiteY4" fmla="*/ 595415 h 595415"/>
              <a:gd name="connsiteX5" fmla="*/ 0 w 2011160"/>
              <a:gd name="connsiteY5" fmla="*/ 591827 h 595415"/>
              <a:gd name="connsiteX6" fmla="*/ 27379 w 2011160"/>
              <a:gd name="connsiteY6" fmla="*/ 0 h 595415"/>
              <a:gd name="connsiteX0" fmla="*/ 27379 w 2011160"/>
              <a:gd name="connsiteY0" fmla="*/ 0 h 595415"/>
              <a:gd name="connsiteX1" fmla="*/ 2011160 w 2011160"/>
              <a:gd name="connsiteY1" fmla="*/ 99134 h 595415"/>
              <a:gd name="connsiteX2" fmla="*/ 1831098 w 2011160"/>
              <a:gd name="connsiteY2" fmla="*/ 265347 h 595415"/>
              <a:gd name="connsiteX3" fmla="*/ 1314801 w 2011160"/>
              <a:gd name="connsiteY3" fmla="*/ 431514 h 595415"/>
              <a:gd name="connsiteX4" fmla="*/ 1053742 w 2011160"/>
              <a:gd name="connsiteY4" fmla="*/ 595415 h 595415"/>
              <a:gd name="connsiteX5" fmla="*/ 0 w 2011160"/>
              <a:gd name="connsiteY5" fmla="*/ 591827 h 595415"/>
              <a:gd name="connsiteX6" fmla="*/ 27379 w 2011160"/>
              <a:gd name="connsiteY6" fmla="*/ 0 h 595415"/>
              <a:gd name="connsiteX0" fmla="*/ 27379 w 2011160"/>
              <a:gd name="connsiteY0" fmla="*/ 0 h 595415"/>
              <a:gd name="connsiteX1" fmla="*/ 2011160 w 2011160"/>
              <a:gd name="connsiteY1" fmla="*/ 99134 h 595415"/>
              <a:gd name="connsiteX2" fmla="*/ 1831098 w 2011160"/>
              <a:gd name="connsiteY2" fmla="*/ 265347 h 595415"/>
              <a:gd name="connsiteX3" fmla="*/ 1392903 w 2011160"/>
              <a:gd name="connsiteY3" fmla="*/ 503360 h 595415"/>
              <a:gd name="connsiteX4" fmla="*/ 1053742 w 2011160"/>
              <a:gd name="connsiteY4" fmla="*/ 595415 h 595415"/>
              <a:gd name="connsiteX5" fmla="*/ 0 w 2011160"/>
              <a:gd name="connsiteY5" fmla="*/ 591827 h 595415"/>
              <a:gd name="connsiteX6" fmla="*/ 27379 w 2011160"/>
              <a:gd name="connsiteY6" fmla="*/ 0 h 595415"/>
              <a:gd name="connsiteX0" fmla="*/ 27379 w 2011160"/>
              <a:gd name="connsiteY0" fmla="*/ 0 h 595415"/>
              <a:gd name="connsiteX1" fmla="*/ 2011160 w 2011160"/>
              <a:gd name="connsiteY1" fmla="*/ 99134 h 595415"/>
              <a:gd name="connsiteX2" fmla="*/ 1831098 w 2011160"/>
              <a:gd name="connsiteY2" fmla="*/ 265347 h 595415"/>
              <a:gd name="connsiteX3" fmla="*/ 1392903 w 2011160"/>
              <a:gd name="connsiteY3" fmla="*/ 503360 h 595415"/>
              <a:gd name="connsiteX4" fmla="*/ 1221103 w 2011160"/>
              <a:gd name="connsiteY4" fmla="*/ 595415 h 595415"/>
              <a:gd name="connsiteX5" fmla="*/ 0 w 2011160"/>
              <a:gd name="connsiteY5" fmla="*/ 591827 h 595415"/>
              <a:gd name="connsiteX6" fmla="*/ 27379 w 2011160"/>
              <a:gd name="connsiteY6" fmla="*/ 0 h 595415"/>
              <a:gd name="connsiteX0" fmla="*/ 5064 w 1988845"/>
              <a:gd name="connsiteY0" fmla="*/ 0 h 595415"/>
              <a:gd name="connsiteX1" fmla="*/ 1988845 w 1988845"/>
              <a:gd name="connsiteY1" fmla="*/ 99134 h 595415"/>
              <a:gd name="connsiteX2" fmla="*/ 1808783 w 1988845"/>
              <a:gd name="connsiteY2" fmla="*/ 265347 h 595415"/>
              <a:gd name="connsiteX3" fmla="*/ 1370588 w 1988845"/>
              <a:gd name="connsiteY3" fmla="*/ 503360 h 595415"/>
              <a:gd name="connsiteX4" fmla="*/ 1198788 w 1988845"/>
              <a:gd name="connsiteY4" fmla="*/ 595415 h 595415"/>
              <a:gd name="connsiteX5" fmla="*/ 0 w 1988845"/>
              <a:gd name="connsiteY5" fmla="*/ 588703 h 595415"/>
              <a:gd name="connsiteX6" fmla="*/ 5064 w 1988845"/>
              <a:gd name="connsiteY6" fmla="*/ 0 h 595415"/>
              <a:gd name="connsiteX0" fmla="*/ 16221 w 2000002"/>
              <a:gd name="connsiteY0" fmla="*/ 0 h 638683"/>
              <a:gd name="connsiteX1" fmla="*/ 2000002 w 2000002"/>
              <a:gd name="connsiteY1" fmla="*/ 99134 h 638683"/>
              <a:gd name="connsiteX2" fmla="*/ 1819940 w 2000002"/>
              <a:gd name="connsiteY2" fmla="*/ 265347 h 638683"/>
              <a:gd name="connsiteX3" fmla="*/ 1381745 w 2000002"/>
              <a:gd name="connsiteY3" fmla="*/ 503360 h 638683"/>
              <a:gd name="connsiteX4" fmla="*/ 1209945 w 2000002"/>
              <a:gd name="connsiteY4" fmla="*/ 595415 h 638683"/>
              <a:gd name="connsiteX5" fmla="*/ 0 w 2000002"/>
              <a:gd name="connsiteY5" fmla="*/ 638683 h 638683"/>
              <a:gd name="connsiteX6" fmla="*/ 16221 w 2000002"/>
              <a:gd name="connsiteY6" fmla="*/ 0 h 638683"/>
              <a:gd name="connsiteX0" fmla="*/ 16221 w 2000002"/>
              <a:gd name="connsiteY0" fmla="*/ 0 h 638683"/>
              <a:gd name="connsiteX1" fmla="*/ 2000002 w 2000002"/>
              <a:gd name="connsiteY1" fmla="*/ 99134 h 638683"/>
              <a:gd name="connsiteX2" fmla="*/ 1819940 w 2000002"/>
              <a:gd name="connsiteY2" fmla="*/ 265347 h 638683"/>
              <a:gd name="connsiteX3" fmla="*/ 1381745 w 2000002"/>
              <a:gd name="connsiteY3" fmla="*/ 503360 h 638683"/>
              <a:gd name="connsiteX4" fmla="*/ 1209945 w 2000002"/>
              <a:gd name="connsiteY4" fmla="*/ 611034 h 638683"/>
              <a:gd name="connsiteX5" fmla="*/ 0 w 2000002"/>
              <a:gd name="connsiteY5" fmla="*/ 638683 h 638683"/>
              <a:gd name="connsiteX6" fmla="*/ 16221 w 2000002"/>
              <a:gd name="connsiteY6" fmla="*/ 0 h 638683"/>
              <a:gd name="connsiteX0" fmla="*/ 16221 w 2000002"/>
              <a:gd name="connsiteY0" fmla="*/ 0 h 613693"/>
              <a:gd name="connsiteX1" fmla="*/ 2000002 w 2000002"/>
              <a:gd name="connsiteY1" fmla="*/ 99134 h 613693"/>
              <a:gd name="connsiteX2" fmla="*/ 1819940 w 2000002"/>
              <a:gd name="connsiteY2" fmla="*/ 265347 h 613693"/>
              <a:gd name="connsiteX3" fmla="*/ 1381745 w 2000002"/>
              <a:gd name="connsiteY3" fmla="*/ 503360 h 613693"/>
              <a:gd name="connsiteX4" fmla="*/ 1209945 w 2000002"/>
              <a:gd name="connsiteY4" fmla="*/ 611034 h 613693"/>
              <a:gd name="connsiteX5" fmla="*/ 0 w 2000002"/>
              <a:gd name="connsiteY5" fmla="*/ 613693 h 613693"/>
              <a:gd name="connsiteX6" fmla="*/ 16221 w 2000002"/>
              <a:gd name="connsiteY6" fmla="*/ 0 h 613693"/>
              <a:gd name="connsiteX0" fmla="*/ 16221 w 2000002"/>
              <a:gd name="connsiteY0" fmla="*/ 0 h 614158"/>
              <a:gd name="connsiteX1" fmla="*/ 2000002 w 2000002"/>
              <a:gd name="connsiteY1" fmla="*/ 99134 h 614158"/>
              <a:gd name="connsiteX2" fmla="*/ 1819940 w 2000002"/>
              <a:gd name="connsiteY2" fmla="*/ 265347 h 614158"/>
              <a:gd name="connsiteX3" fmla="*/ 1381745 w 2000002"/>
              <a:gd name="connsiteY3" fmla="*/ 503360 h 614158"/>
              <a:gd name="connsiteX4" fmla="*/ 1148579 w 2000002"/>
              <a:gd name="connsiteY4" fmla="*/ 614158 h 614158"/>
              <a:gd name="connsiteX5" fmla="*/ 0 w 2000002"/>
              <a:gd name="connsiteY5" fmla="*/ 613693 h 614158"/>
              <a:gd name="connsiteX6" fmla="*/ 16221 w 2000002"/>
              <a:gd name="connsiteY6" fmla="*/ 0 h 614158"/>
              <a:gd name="connsiteX0" fmla="*/ 16221 w 2000002"/>
              <a:gd name="connsiteY0" fmla="*/ 0 h 614158"/>
              <a:gd name="connsiteX1" fmla="*/ 2000002 w 2000002"/>
              <a:gd name="connsiteY1" fmla="*/ 99134 h 614158"/>
              <a:gd name="connsiteX2" fmla="*/ 1819940 w 2000002"/>
              <a:gd name="connsiteY2" fmla="*/ 265347 h 614158"/>
              <a:gd name="connsiteX3" fmla="*/ 1381745 w 2000002"/>
              <a:gd name="connsiteY3" fmla="*/ 503360 h 614158"/>
              <a:gd name="connsiteX4" fmla="*/ 1148579 w 2000002"/>
              <a:gd name="connsiteY4" fmla="*/ 614158 h 614158"/>
              <a:gd name="connsiteX5" fmla="*/ 0 w 2000002"/>
              <a:gd name="connsiteY5" fmla="*/ 613693 h 614158"/>
              <a:gd name="connsiteX6" fmla="*/ 16221 w 2000002"/>
              <a:gd name="connsiteY6" fmla="*/ 0 h 614158"/>
              <a:gd name="connsiteX0" fmla="*/ 16221 w 2000002"/>
              <a:gd name="connsiteY0" fmla="*/ 0 h 614158"/>
              <a:gd name="connsiteX1" fmla="*/ 2000002 w 2000002"/>
              <a:gd name="connsiteY1" fmla="*/ 99134 h 614158"/>
              <a:gd name="connsiteX2" fmla="*/ 1819940 w 2000002"/>
              <a:gd name="connsiteY2" fmla="*/ 265347 h 614158"/>
              <a:gd name="connsiteX3" fmla="*/ 1381745 w 2000002"/>
              <a:gd name="connsiteY3" fmla="*/ 503360 h 614158"/>
              <a:gd name="connsiteX4" fmla="*/ 1148579 w 2000002"/>
              <a:gd name="connsiteY4" fmla="*/ 614158 h 614158"/>
              <a:gd name="connsiteX5" fmla="*/ 0 w 2000002"/>
              <a:gd name="connsiteY5" fmla="*/ 613693 h 614158"/>
              <a:gd name="connsiteX6" fmla="*/ 16221 w 2000002"/>
              <a:gd name="connsiteY6" fmla="*/ 0 h 614158"/>
              <a:gd name="connsiteX0" fmla="*/ 16221 w 2000002"/>
              <a:gd name="connsiteY0" fmla="*/ 0 h 614158"/>
              <a:gd name="connsiteX1" fmla="*/ 2000002 w 2000002"/>
              <a:gd name="connsiteY1" fmla="*/ 99134 h 614158"/>
              <a:gd name="connsiteX2" fmla="*/ 1819940 w 2000002"/>
              <a:gd name="connsiteY2" fmla="*/ 265347 h 614158"/>
              <a:gd name="connsiteX3" fmla="*/ 1381745 w 2000002"/>
              <a:gd name="connsiteY3" fmla="*/ 503360 h 614158"/>
              <a:gd name="connsiteX4" fmla="*/ 1148579 w 2000002"/>
              <a:gd name="connsiteY4" fmla="*/ 614158 h 614158"/>
              <a:gd name="connsiteX5" fmla="*/ 0 w 2000002"/>
              <a:gd name="connsiteY5" fmla="*/ 613693 h 614158"/>
              <a:gd name="connsiteX6" fmla="*/ 16221 w 2000002"/>
              <a:gd name="connsiteY6" fmla="*/ 0 h 614158"/>
              <a:gd name="connsiteX0" fmla="*/ 16221 w 2000002"/>
              <a:gd name="connsiteY0" fmla="*/ 0 h 688231"/>
              <a:gd name="connsiteX1" fmla="*/ 2000002 w 2000002"/>
              <a:gd name="connsiteY1" fmla="*/ 99134 h 688231"/>
              <a:gd name="connsiteX2" fmla="*/ 1819940 w 2000002"/>
              <a:gd name="connsiteY2" fmla="*/ 265347 h 688231"/>
              <a:gd name="connsiteX3" fmla="*/ 1381745 w 2000002"/>
              <a:gd name="connsiteY3" fmla="*/ 503360 h 688231"/>
              <a:gd name="connsiteX4" fmla="*/ 1257528 w 2000002"/>
              <a:gd name="connsiteY4" fmla="*/ 688231 h 688231"/>
              <a:gd name="connsiteX5" fmla="*/ 0 w 2000002"/>
              <a:gd name="connsiteY5" fmla="*/ 613693 h 688231"/>
              <a:gd name="connsiteX6" fmla="*/ 16221 w 2000002"/>
              <a:gd name="connsiteY6" fmla="*/ 0 h 688231"/>
              <a:gd name="connsiteX0" fmla="*/ 16221 w 2000002"/>
              <a:gd name="connsiteY0" fmla="*/ 0 h 688231"/>
              <a:gd name="connsiteX1" fmla="*/ 2000002 w 2000002"/>
              <a:gd name="connsiteY1" fmla="*/ 99134 h 688231"/>
              <a:gd name="connsiteX2" fmla="*/ 1819940 w 2000002"/>
              <a:gd name="connsiteY2" fmla="*/ 265347 h 688231"/>
              <a:gd name="connsiteX3" fmla="*/ 1257528 w 2000002"/>
              <a:gd name="connsiteY3" fmla="*/ 688231 h 688231"/>
              <a:gd name="connsiteX4" fmla="*/ 0 w 2000002"/>
              <a:gd name="connsiteY4" fmla="*/ 613693 h 688231"/>
              <a:gd name="connsiteX5" fmla="*/ 16221 w 2000002"/>
              <a:gd name="connsiteY5" fmla="*/ 0 h 688231"/>
              <a:gd name="connsiteX0" fmla="*/ 16221 w 2000002"/>
              <a:gd name="connsiteY0" fmla="*/ 0 h 688231"/>
              <a:gd name="connsiteX1" fmla="*/ 2000002 w 2000002"/>
              <a:gd name="connsiteY1" fmla="*/ 99134 h 688231"/>
              <a:gd name="connsiteX2" fmla="*/ 1839749 w 2000002"/>
              <a:gd name="connsiteY2" fmla="*/ 284463 h 688231"/>
              <a:gd name="connsiteX3" fmla="*/ 1257528 w 2000002"/>
              <a:gd name="connsiteY3" fmla="*/ 688231 h 688231"/>
              <a:gd name="connsiteX4" fmla="*/ 0 w 2000002"/>
              <a:gd name="connsiteY4" fmla="*/ 613693 h 688231"/>
              <a:gd name="connsiteX5" fmla="*/ 16221 w 2000002"/>
              <a:gd name="connsiteY5" fmla="*/ 0 h 688231"/>
              <a:gd name="connsiteX0" fmla="*/ 16221 w 2000002"/>
              <a:gd name="connsiteY0" fmla="*/ 0 h 688231"/>
              <a:gd name="connsiteX1" fmla="*/ 2000002 w 2000002"/>
              <a:gd name="connsiteY1" fmla="*/ 99134 h 688231"/>
              <a:gd name="connsiteX2" fmla="*/ 1839749 w 2000002"/>
              <a:gd name="connsiteY2" fmla="*/ 284463 h 688231"/>
              <a:gd name="connsiteX3" fmla="*/ 1257528 w 2000002"/>
              <a:gd name="connsiteY3" fmla="*/ 688231 h 688231"/>
              <a:gd name="connsiteX4" fmla="*/ 0 w 2000002"/>
              <a:gd name="connsiteY4" fmla="*/ 613693 h 688231"/>
              <a:gd name="connsiteX5" fmla="*/ 16221 w 2000002"/>
              <a:gd name="connsiteY5" fmla="*/ 0 h 688231"/>
              <a:gd name="connsiteX0" fmla="*/ 16221 w 2000002"/>
              <a:gd name="connsiteY0" fmla="*/ 0 h 688231"/>
              <a:gd name="connsiteX1" fmla="*/ 2000002 w 2000002"/>
              <a:gd name="connsiteY1" fmla="*/ 99134 h 688231"/>
              <a:gd name="connsiteX2" fmla="*/ 1839749 w 2000002"/>
              <a:gd name="connsiteY2" fmla="*/ 284463 h 688231"/>
              <a:gd name="connsiteX3" fmla="*/ 1257528 w 2000002"/>
              <a:gd name="connsiteY3" fmla="*/ 688231 h 688231"/>
              <a:gd name="connsiteX4" fmla="*/ 0 w 2000002"/>
              <a:gd name="connsiteY4" fmla="*/ 613693 h 688231"/>
              <a:gd name="connsiteX5" fmla="*/ 16221 w 2000002"/>
              <a:gd name="connsiteY5" fmla="*/ 0 h 688231"/>
              <a:gd name="connsiteX0" fmla="*/ 16221 w 2026414"/>
              <a:gd name="connsiteY0" fmla="*/ 0 h 688231"/>
              <a:gd name="connsiteX1" fmla="*/ 2026414 w 2026414"/>
              <a:gd name="connsiteY1" fmla="*/ 99134 h 688231"/>
              <a:gd name="connsiteX2" fmla="*/ 1839749 w 2026414"/>
              <a:gd name="connsiteY2" fmla="*/ 284463 h 688231"/>
              <a:gd name="connsiteX3" fmla="*/ 1257528 w 2026414"/>
              <a:gd name="connsiteY3" fmla="*/ 688231 h 688231"/>
              <a:gd name="connsiteX4" fmla="*/ 0 w 2026414"/>
              <a:gd name="connsiteY4" fmla="*/ 613693 h 688231"/>
              <a:gd name="connsiteX5" fmla="*/ 16221 w 2026414"/>
              <a:gd name="connsiteY5" fmla="*/ 0 h 688231"/>
              <a:gd name="connsiteX0" fmla="*/ 32729 w 2042922"/>
              <a:gd name="connsiteY0" fmla="*/ 0 h 761839"/>
              <a:gd name="connsiteX1" fmla="*/ 2042922 w 2042922"/>
              <a:gd name="connsiteY1" fmla="*/ 99134 h 761839"/>
              <a:gd name="connsiteX2" fmla="*/ 1856257 w 2042922"/>
              <a:gd name="connsiteY2" fmla="*/ 284463 h 761839"/>
              <a:gd name="connsiteX3" fmla="*/ 1274036 w 2042922"/>
              <a:gd name="connsiteY3" fmla="*/ 688231 h 761839"/>
              <a:gd name="connsiteX4" fmla="*/ 0 w 2042922"/>
              <a:gd name="connsiteY4" fmla="*/ 761839 h 761839"/>
              <a:gd name="connsiteX5" fmla="*/ 32729 w 2042922"/>
              <a:gd name="connsiteY5" fmla="*/ 0 h 761839"/>
              <a:gd name="connsiteX0" fmla="*/ 32729 w 2042922"/>
              <a:gd name="connsiteY0" fmla="*/ 0 h 761839"/>
              <a:gd name="connsiteX1" fmla="*/ 2042922 w 2042922"/>
              <a:gd name="connsiteY1" fmla="*/ 99134 h 761839"/>
              <a:gd name="connsiteX2" fmla="*/ 1856257 w 2042922"/>
              <a:gd name="connsiteY2" fmla="*/ 284463 h 761839"/>
              <a:gd name="connsiteX3" fmla="*/ 1274036 w 2042922"/>
              <a:gd name="connsiteY3" fmla="*/ 688231 h 761839"/>
              <a:gd name="connsiteX4" fmla="*/ 1178985 w 2042922"/>
              <a:gd name="connsiteY4" fmla="*/ 694092 h 761839"/>
              <a:gd name="connsiteX5" fmla="*/ 0 w 2042922"/>
              <a:gd name="connsiteY5" fmla="*/ 761839 h 761839"/>
              <a:gd name="connsiteX6" fmla="*/ 32729 w 2042922"/>
              <a:gd name="connsiteY6" fmla="*/ 0 h 761839"/>
              <a:gd name="connsiteX0" fmla="*/ 32729 w 2042922"/>
              <a:gd name="connsiteY0" fmla="*/ 0 h 792059"/>
              <a:gd name="connsiteX1" fmla="*/ 2042922 w 2042922"/>
              <a:gd name="connsiteY1" fmla="*/ 99134 h 792059"/>
              <a:gd name="connsiteX2" fmla="*/ 1856257 w 2042922"/>
              <a:gd name="connsiteY2" fmla="*/ 284463 h 792059"/>
              <a:gd name="connsiteX3" fmla="*/ 1274036 w 2042922"/>
              <a:gd name="connsiteY3" fmla="*/ 688231 h 792059"/>
              <a:gd name="connsiteX4" fmla="*/ 1393580 w 2042922"/>
              <a:gd name="connsiteY4" fmla="*/ 792059 h 792059"/>
              <a:gd name="connsiteX5" fmla="*/ 0 w 2042922"/>
              <a:gd name="connsiteY5" fmla="*/ 761839 h 792059"/>
              <a:gd name="connsiteX6" fmla="*/ 32729 w 2042922"/>
              <a:gd name="connsiteY6" fmla="*/ 0 h 792059"/>
              <a:gd name="connsiteX0" fmla="*/ 32729 w 2042922"/>
              <a:gd name="connsiteY0" fmla="*/ 0 h 792059"/>
              <a:gd name="connsiteX1" fmla="*/ 2042922 w 2042922"/>
              <a:gd name="connsiteY1" fmla="*/ 99134 h 792059"/>
              <a:gd name="connsiteX2" fmla="*/ 1856257 w 2042922"/>
              <a:gd name="connsiteY2" fmla="*/ 284463 h 792059"/>
              <a:gd name="connsiteX3" fmla="*/ 1274036 w 2042922"/>
              <a:gd name="connsiteY3" fmla="*/ 688231 h 792059"/>
              <a:gd name="connsiteX4" fmla="*/ 1393580 w 2042922"/>
              <a:gd name="connsiteY4" fmla="*/ 792059 h 792059"/>
              <a:gd name="connsiteX5" fmla="*/ 0 w 2042922"/>
              <a:gd name="connsiteY5" fmla="*/ 778565 h 792059"/>
              <a:gd name="connsiteX6" fmla="*/ 32729 w 2042922"/>
              <a:gd name="connsiteY6" fmla="*/ 0 h 792059"/>
              <a:gd name="connsiteX0" fmla="*/ 22825 w 2033018"/>
              <a:gd name="connsiteY0" fmla="*/ 0 h 792059"/>
              <a:gd name="connsiteX1" fmla="*/ 2033018 w 2033018"/>
              <a:gd name="connsiteY1" fmla="*/ 99134 h 792059"/>
              <a:gd name="connsiteX2" fmla="*/ 1846353 w 2033018"/>
              <a:gd name="connsiteY2" fmla="*/ 284463 h 792059"/>
              <a:gd name="connsiteX3" fmla="*/ 1264132 w 2033018"/>
              <a:gd name="connsiteY3" fmla="*/ 688231 h 792059"/>
              <a:gd name="connsiteX4" fmla="*/ 1383676 w 2033018"/>
              <a:gd name="connsiteY4" fmla="*/ 792059 h 792059"/>
              <a:gd name="connsiteX5" fmla="*/ 0 w 2033018"/>
              <a:gd name="connsiteY5" fmla="*/ 788123 h 792059"/>
              <a:gd name="connsiteX6" fmla="*/ 22825 w 2033018"/>
              <a:gd name="connsiteY6" fmla="*/ 0 h 792059"/>
              <a:gd name="connsiteX0" fmla="*/ 22825 w 2033018"/>
              <a:gd name="connsiteY0" fmla="*/ 0 h 788123"/>
              <a:gd name="connsiteX1" fmla="*/ 2033018 w 2033018"/>
              <a:gd name="connsiteY1" fmla="*/ 99134 h 788123"/>
              <a:gd name="connsiteX2" fmla="*/ 1846353 w 2033018"/>
              <a:gd name="connsiteY2" fmla="*/ 284463 h 788123"/>
              <a:gd name="connsiteX3" fmla="*/ 1264132 w 2033018"/>
              <a:gd name="connsiteY3" fmla="*/ 688231 h 788123"/>
              <a:gd name="connsiteX4" fmla="*/ 594288 w 2033018"/>
              <a:gd name="connsiteY4" fmla="*/ 651127 h 788123"/>
              <a:gd name="connsiteX5" fmla="*/ 0 w 2033018"/>
              <a:gd name="connsiteY5" fmla="*/ 788123 h 788123"/>
              <a:gd name="connsiteX6" fmla="*/ 22825 w 2033018"/>
              <a:gd name="connsiteY6" fmla="*/ 0 h 788123"/>
              <a:gd name="connsiteX0" fmla="*/ 22825 w 2033018"/>
              <a:gd name="connsiteY0" fmla="*/ 0 h 788123"/>
              <a:gd name="connsiteX1" fmla="*/ 2033018 w 2033018"/>
              <a:gd name="connsiteY1" fmla="*/ 99134 h 788123"/>
              <a:gd name="connsiteX2" fmla="*/ 1846353 w 2033018"/>
              <a:gd name="connsiteY2" fmla="*/ 284463 h 788123"/>
              <a:gd name="connsiteX3" fmla="*/ 1095759 w 2033018"/>
              <a:gd name="connsiteY3" fmla="*/ 683414 h 788123"/>
              <a:gd name="connsiteX4" fmla="*/ 594288 w 2033018"/>
              <a:gd name="connsiteY4" fmla="*/ 651127 h 788123"/>
              <a:gd name="connsiteX5" fmla="*/ 0 w 2033018"/>
              <a:gd name="connsiteY5" fmla="*/ 788123 h 788123"/>
              <a:gd name="connsiteX6" fmla="*/ 22825 w 2033018"/>
              <a:gd name="connsiteY6" fmla="*/ 0 h 788123"/>
              <a:gd name="connsiteX0" fmla="*/ 22825 w 2033018"/>
              <a:gd name="connsiteY0" fmla="*/ 0 h 788123"/>
              <a:gd name="connsiteX1" fmla="*/ 2033018 w 2033018"/>
              <a:gd name="connsiteY1" fmla="*/ 99134 h 788123"/>
              <a:gd name="connsiteX2" fmla="*/ 1743452 w 2033018"/>
              <a:gd name="connsiteY2" fmla="*/ 225859 h 788123"/>
              <a:gd name="connsiteX3" fmla="*/ 1095759 w 2033018"/>
              <a:gd name="connsiteY3" fmla="*/ 683414 h 788123"/>
              <a:gd name="connsiteX4" fmla="*/ 594288 w 2033018"/>
              <a:gd name="connsiteY4" fmla="*/ 651127 h 788123"/>
              <a:gd name="connsiteX5" fmla="*/ 0 w 2033018"/>
              <a:gd name="connsiteY5" fmla="*/ 788123 h 788123"/>
              <a:gd name="connsiteX6" fmla="*/ 22825 w 2033018"/>
              <a:gd name="connsiteY6" fmla="*/ 0 h 788123"/>
              <a:gd name="connsiteX0" fmla="*/ 22825 w 2185104"/>
              <a:gd name="connsiteY0" fmla="*/ 0 h 788123"/>
              <a:gd name="connsiteX1" fmla="*/ 2033018 w 2185104"/>
              <a:gd name="connsiteY1" fmla="*/ 99134 h 788123"/>
              <a:gd name="connsiteX2" fmla="*/ 2006667 w 2185104"/>
              <a:gd name="connsiteY2" fmla="*/ 100176 h 788123"/>
              <a:gd name="connsiteX3" fmla="*/ 1743452 w 2185104"/>
              <a:gd name="connsiteY3" fmla="*/ 225859 h 788123"/>
              <a:gd name="connsiteX4" fmla="*/ 1095759 w 2185104"/>
              <a:gd name="connsiteY4" fmla="*/ 683414 h 788123"/>
              <a:gd name="connsiteX5" fmla="*/ 594288 w 2185104"/>
              <a:gd name="connsiteY5" fmla="*/ 651127 h 788123"/>
              <a:gd name="connsiteX6" fmla="*/ 0 w 2185104"/>
              <a:gd name="connsiteY6" fmla="*/ 788123 h 788123"/>
              <a:gd name="connsiteX7" fmla="*/ 22825 w 2185104"/>
              <a:gd name="connsiteY7" fmla="*/ 0 h 788123"/>
              <a:gd name="connsiteX0" fmla="*/ 22825 w 2130779"/>
              <a:gd name="connsiteY0" fmla="*/ 0 h 788123"/>
              <a:gd name="connsiteX1" fmla="*/ 2033018 w 2130779"/>
              <a:gd name="connsiteY1" fmla="*/ 99134 h 788123"/>
              <a:gd name="connsiteX2" fmla="*/ 1743452 w 2130779"/>
              <a:gd name="connsiteY2" fmla="*/ 225859 h 788123"/>
              <a:gd name="connsiteX3" fmla="*/ 1095759 w 2130779"/>
              <a:gd name="connsiteY3" fmla="*/ 683414 h 788123"/>
              <a:gd name="connsiteX4" fmla="*/ 594288 w 2130779"/>
              <a:gd name="connsiteY4" fmla="*/ 651127 h 788123"/>
              <a:gd name="connsiteX5" fmla="*/ 0 w 2130779"/>
              <a:gd name="connsiteY5" fmla="*/ 788123 h 788123"/>
              <a:gd name="connsiteX6" fmla="*/ 22825 w 2130779"/>
              <a:gd name="connsiteY6" fmla="*/ 0 h 788123"/>
              <a:gd name="connsiteX0" fmla="*/ 22825 w 2033018"/>
              <a:gd name="connsiteY0" fmla="*/ 0 h 788123"/>
              <a:gd name="connsiteX1" fmla="*/ 2033018 w 2033018"/>
              <a:gd name="connsiteY1" fmla="*/ 99134 h 788123"/>
              <a:gd name="connsiteX2" fmla="*/ 1743452 w 2033018"/>
              <a:gd name="connsiteY2" fmla="*/ 225859 h 788123"/>
              <a:gd name="connsiteX3" fmla="*/ 1095759 w 2033018"/>
              <a:gd name="connsiteY3" fmla="*/ 683414 h 788123"/>
              <a:gd name="connsiteX4" fmla="*/ 594288 w 2033018"/>
              <a:gd name="connsiteY4" fmla="*/ 651127 h 788123"/>
              <a:gd name="connsiteX5" fmla="*/ 0 w 2033018"/>
              <a:gd name="connsiteY5" fmla="*/ 788123 h 788123"/>
              <a:gd name="connsiteX6" fmla="*/ 22825 w 2033018"/>
              <a:gd name="connsiteY6" fmla="*/ 0 h 788123"/>
              <a:gd name="connsiteX0" fmla="*/ 22825 w 2033018"/>
              <a:gd name="connsiteY0" fmla="*/ 0 h 788123"/>
              <a:gd name="connsiteX1" fmla="*/ 2033018 w 2033018"/>
              <a:gd name="connsiteY1" fmla="*/ 99134 h 788123"/>
              <a:gd name="connsiteX2" fmla="*/ 1743452 w 2033018"/>
              <a:gd name="connsiteY2" fmla="*/ 225859 h 788123"/>
              <a:gd name="connsiteX3" fmla="*/ 1095759 w 2033018"/>
              <a:gd name="connsiteY3" fmla="*/ 683414 h 788123"/>
              <a:gd name="connsiteX4" fmla="*/ 594288 w 2033018"/>
              <a:gd name="connsiteY4" fmla="*/ 651127 h 788123"/>
              <a:gd name="connsiteX5" fmla="*/ 0 w 2033018"/>
              <a:gd name="connsiteY5" fmla="*/ 788123 h 788123"/>
              <a:gd name="connsiteX6" fmla="*/ 22825 w 2033018"/>
              <a:gd name="connsiteY6" fmla="*/ 0 h 788123"/>
              <a:gd name="connsiteX0" fmla="*/ 22825 w 2033018"/>
              <a:gd name="connsiteY0" fmla="*/ 0 h 788123"/>
              <a:gd name="connsiteX1" fmla="*/ 2033018 w 2033018"/>
              <a:gd name="connsiteY1" fmla="*/ 99134 h 788123"/>
              <a:gd name="connsiteX2" fmla="*/ 1743452 w 2033018"/>
              <a:gd name="connsiteY2" fmla="*/ 225859 h 788123"/>
              <a:gd name="connsiteX3" fmla="*/ 1095759 w 2033018"/>
              <a:gd name="connsiteY3" fmla="*/ 683414 h 788123"/>
              <a:gd name="connsiteX4" fmla="*/ 594288 w 2033018"/>
              <a:gd name="connsiteY4" fmla="*/ 651127 h 788123"/>
              <a:gd name="connsiteX5" fmla="*/ 0 w 2033018"/>
              <a:gd name="connsiteY5" fmla="*/ 788123 h 788123"/>
              <a:gd name="connsiteX6" fmla="*/ 22825 w 2033018"/>
              <a:gd name="connsiteY6" fmla="*/ 0 h 788123"/>
              <a:gd name="connsiteX0" fmla="*/ 22825 w 2033018"/>
              <a:gd name="connsiteY0" fmla="*/ 0 h 788123"/>
              <a:gd name="connsiteX1" fmla="*/ 2033018 w 2033018"/>
              <a:gd name="connsiteY1" fmla="*/ 99134 h 788123"/>
              <a:gd name="connsiteX2" fmla="*/ 1743452 w 2033018"/>
              <a:gd name="connsiteY2" fmla="*/ 225859 h 788123"/>
              <a:gd name="connsiteX3" fmla="*/ 1095759 w 2033018"/>
              <a:gd name="connsiteY3" fmla="*/ 683414 h 788123"/>
              <a:gd name="connsiteX4" fmla="*/ 594288 w 2033018"/>
              <a:gd name="connsiteY4" fmla="*/ 651127 h 788123"/>
              <a:gd name="connsiteX5" fmla="*/ 0 w 2033018"/>
              <a:gd name="connsiteY5" fmla="*/ 788123 h 788123"/>
              <a:gd name="connsiteX6" fmla="*/ 22825 w 2033018"/>
              <a:gd name="connsiteY6" fmla="*/ 0 h 788123"/>
              <a:gd name="connsiteX0" fmla="*/ 22825 w 2033018"/>
              <a:gd name="connsiteY0" fmla="*/ 0 h 788123"/>
              <a:gd name="connsiteX1" fmla="*/ 2033018 w 2033018"/>
              <a:gd name="connsiteY1" fmla="*/ 99134 h 788123"/>
              <a:gd name="connsiteX2" fmla="*/ 1743452 w 2033018"/>
              <a:gd name="connsiteY2" fmla="*/ 225859 h 788123"/>
              <a:gd name="connsiteX3" fmla="*/ 1095759 w 2033018"/>
              <a:gd name="connsiteY3" fmla="*/ 683414 h 788123"/>
              <a:gd name="connsiteX4" fmla="*/ 594288 w 2033018"/>
              <a:gd name="connsiteY4" fmla="*/ 651127 h 788123"/>
              <a:gd name="connsiteX5" fmla="*/ 0 w 2033018"/>
              <a:gd name="connsiteY5" fmla="*/ 788123 h 788123"/>
              <a:gd name="connsiteX6" fmla="*/ 22825 w 2033018"/>
              <a:gd name="connsiteY6" fmla="*/ 0 h 788123"/>
              <a:gd name="connsiteX0" fmla="*/ 0 w 2010193"/>
              <a:gd name="connsiteY0" fmla="*/ 0 h 683414"/>
              <a:gd name="connsiteX1" fmla="*/ 2010193 w 2010193"/>
              <a:gd name="connsiteY1" fmla="*/ 99134 h 683414"/>
              <a:gd name="connsiteX2" fmla="*/ 1720627 w 2010193"/>
              <a:gd name="connsiteY2" fmla="*/ 225859 h 683414"/>
              <a:gd name="connsiteX3" fmla="*/ 1072934 w 2010193"/>
              <a:gd name="connsiteY3" fmla="*/ 683414 h 683414"/>
              <a:gd name="connsiteX4" fmla="*/ 571463 w 2010193"/>
              <a:gd name="connsiteY4" fmla="*/ 651127 h 683414"/>
              <a:gd name="connsiteX5" fmla="*/ 681729 w 2010193"/>
              <a:gd name="connsiteY5" fmla="*/ 552698 h 683414"/>
              <a:gd name="connsiteX6" fmla="*/ 0 w 2010193"/>
              <a:gd name="connsiteY6" fmla="*/ 0 h 683414"/>
              <a:gd name="connsiteX0" fmla="*/ 0 w 2010193"/>
              <a:gd name="connsiteY0" fmla="*/ 0 h 683414"/>
              <a:gd name="connsiteX1" fmla="*/ 2010193 w 2010193"/>
              <a:gd name="connsiteY1" fmla="*/ 99134 h 683414"/>
              <a:gd name="connsiteX2" fmla="*/ 1720627 w 2010193"/>
              <a:gd name="connsiteY2" fmla="*/ 225859 h 683414"/>
              <a:gd name="connsiteX3" fmla="*/ 1072934 w 2010193"/>
              <a:gd name="connsiteY3" fmla="*/ 683414 h 683414"/>
              <a:gd name="connsiteX4" fmla="*/ 821598 w 2010193"/>
              <a:gd name="connsiteY4" fmla="*/ 665404 h 683414"/>
              <a:gd name="connsiteX5" fmla="*/ 681729 w 2010193"/>
              <a:gd name="connsiteY5" fmla="*/ 552698 h 683414"/>
              <a:gd name="connsiteX6" fmla="*/ 0 w 2010193"/>
              <a:gd name="connsiteY6" fmla="*/ 0 h 683414"/>
              <a:gd name="connsiteX0" fmla="*/ 0 w 2010193"/>
              <a:gd name="connsiteY0" fmla="*/ 0 h 683414"/>
              <a:gd name="connsiteX1" fmla="*/ 2010193 w 2010193"/>
              <a:gd name="connsiteY1" fmla="*/ 99134 h 683414"/>
              <a:gd name="connsiteX2" fmla="*/ 1720627 w 2010193"/>
              <a:gd name="connsiteY2" fmla="*/ 225859 h 683414"/>
              <a:gd name="connsiteX3" fmla="*/ 1072934 w 2010193"/>
              <a:gd name="connsiteY3" fmla="*/ 683414 h 683414"/>
              <a:gd name="connsiteX4" fmla="*/ 821598 w 2010193"/>
              <a:gd name="connsiteY4" fmla="*/ 665404 h 683414"/>
              <a:gd name="connsiteX5" fmla="*/ 805582 w 2010193"/>
              <a:gd name="connsiteY5" fmla="*/ 540592 h 683414"/>
              <a:gd name="connsiteX6" fmla="*/ 0 w 2010193"/>
              <a:gd name="connsiteY6" fmla="*/ 0 h 683414"/>
              <a:gd name="connsiteX0" fmla="*/ 29615 w 1204611"/>
              <a:gd name="connsiteY0" fmla="*/ 0 h 628551"/>
              <a:gd name="connsiteX1" fmla="*/ 1204611 w 1204611"/>
              <a:gd name="connsiteY1" fmla="*/ 44271 h 628551"/>
              <a:gd name="connsiteX2" fmla="*/ 915045 w 1204611"/>
              <a:gd name="connsiteY2" fmla="*/ 170996 h 628551"/>
              <a:gd name="connsiteX3" fmla="*/ 267352 w 1204611"/>
              <a:gd name="connsiteY3" fmla="*/ 628551 h 628551"/>
              <a:gd name="connsiteX4" fmla="*/ 16016 w 1204611"/>
              <a:gd name="connsiteY4" fmla="*/ 610541 h 628551"/>
              <a:gd name="connsiteX5" fmla="*/ 0 w 1204611"/>
              <a:gd name="connsiteY5" fmla="*/ 485729 h 628551"/>
              <a:gd name="connsiteX6" fmla="*/ 29615 w 1204611"/>
              <a:gd name="connsiteY6" fmla="*/ 0 h 628551"/>
              <a:gd name="connsiteX0" fmla="*/ 51698 w 1204611"/>
              <a:gd name="connsiteY0" fmla="*/ 0 h 648862"/>
              <a:gd name="connsiteX1" fmla="*/ 1204611 w 1204611"/>
              <a:gd name="connsiteY1" fmla="*/ 64582 h 648862"/>
              <a:gd name="connsiteX2" fmla="*/ 915045 w 1204611"/>
              <a:gd name="connsiteY2" fmla="*/ 191307 h 648862"/>
              <a:gd name="connsiteX3" fmla="*/ 267352 w 1204611"/>
              <a:gd name="connsiteY3" fmla="*/ 648862 h 648862"/>
              <a:gd name="connsiteX4" fmla="*/ 16016 w 1204611"/>
              <a:gd name="connsiteY4" fmla="*/ 630852 h 648862"/>
              <a:gd name="connsiteX5" fmla="*/ 0 w 1204611"/>
              <a:gd name="connsiteY5" fmla="*/ 506040 h 648862"/>
              <a:gd name="connsiteX6" fmla="*/ 51698 w 1204611"/>
              <a:gd name="connsiteY6" fmla="*/ 0 h 648862"/>
              <a:gd name="connsiteX0" fmla="*/ 51698 w 1204611"/>
              <a:gd name="connsiteY0" fmla="*/ 0 h 648862"/>
              <a:gd name="connsiteX1" fmla="*/ 1204611 w 1204611"/>
              <a:gd name="connsiteY1" fmla="*/ 64582 h 648862"/>
              <a:gd name="connsiteX2" fmla="*/ 915045 w 1204611"/>
              <a:gd name="connsiteY2" fmla="*/ 191307 h 648862"/>
              <a:gd name="connsiteX3" fmla="*/ 267352 w 1204611"/>
              <a:gd name="connsiteY3" fmla="*/ 648862 h 648862"/>
              <a:gd name="connsiteX4" fmla="*/ 16016 w 1204611"/>
              <a:gd name="connsiteY4" fmla="*/ 630852 h 648862"/>
              <a:gd name="connsiteX5" fmla="*/ 0 w 1204611"/>
              <a:gd name="connsiteY5" fmla="*/ 506040 h 648862"/>
              <a:gd name="connsiteX6" fmla="*/ 51698 w 1204611"/>
              <a:gd name="connsiteY6" fmla="*/ 0 h 648862"/>
              <a:gd name="connsiteX0" fmla="*/ 51698 w 1204611"/>
              <a:gd name="connsiteY0" fmla="*/ 0 h 664597"/>
              <a:gd name="connsiteX1" fmla="*/ 1204611 w 1204611"/>
              <a:gd name="connsiteY1" fmla="*/ 64582 h 664597"/>
              <a:gd name="connsiteX2" fmla="*/ 915045 w 1204611"/>
              <a:gd name="connsiteY2" fmla="*/ 191307 h 664597"/>
              <a:gd name="connsiteX3" fmla="*/ 249078 w 1204611"/>
              <a:gd name="connsiteY3" fmla="*/ 664597 h 664597"/>
              <a:gd name="connsiteX4" fmla="*/ 16016 w 1204611"/>
              <a:gd name="connsiteY4" fmla="*/ 630852 h 664597"/>
              <a:gd name="connsiteX5" fmla="*/ 0 w 1204611"/>
              <a:gd name="connsiteY5" fmla="*/ 506040 h 664597"/>
              <a:gd name="connsiteX6" fmla="*/ 51698 w 1204611"/>
              <a:gd name="connsiteY6" fmla="*/ 0 h 664597"/>
              <a:gd name="connsiteX0" fmla="*/ 51698 w 1204611"/>
              <a:gd name="connsiteY0" fmla="*/ 0 h 714184"/>
              <a:gd name="connsiteX1" fmla="*/ 1204611 w 1204611"/>
              <a:gd name="connsiteY1" fmla="*/ 64582 h 714184"/>
              <a:gd name="connsiteX2" fmla="*/ 915045 w 1204611"/>
              <a:gd name="connsiteY2" fmla="*/ 191307 h 714184"/>
              <a:gd name="connsiteX3" fmla="*/ 193999 w 1204611"/>
              <a:gd name="connsiteY3" fmla="*/ 714184 h 714184"/>
              <a:gd name="connsiteX4" fmla="*/ 16016 w 1204611"/>
              <a:gd name="connsiteY4" fmla="*/ 630852 h 714184"/>
              <a:gd name="connsiteX5" fmla="*/ 0 w 1204611"/>
              <a:gd name="connsiteY5" fmla="*/ 506040 h 714184"/>
              <a:gd name="connsiteX6" fmla="*/ 51698 w 1204611"/>
              <a:gd name="connsiteY6" fmla="*/ 0 h 714184"/>
              <a:gd name="connsiteX0" fmla="*/ 51698 w 1204611"/>
              <a:gd name="connsiteY0" fmla="*/ 0 h 730521"/>
              <a:gd name="connsiteX1" fmla="*/ 1204611 w 1204611"/>
              <a:gd name="connsiteY1" fmla="*/ 64582 h 730521"/>
              <a:gd name="connsiteX2" fmla="*/ 915045 w 1204611"/>
              <a:gd name="connsiteY2" fmla="*/ 191307 h 730521"/>
              <a:gd name="connsiteX3" fmla="*/ 237473 w 1204611"/>
              <a:gd name="connsiteY3" fmla="*/ 675857 h 730521"/>
              <a:gd name="connsiteX4" fmla="*/ 193999 w 1204611"/>
              <a:gd name="connsiteY4" fmla="*/ 714184 h 730521"/>
              <a:gd name="connsiteX5" fmla="*/ 16016 w 1204611"/>
              <a:gd name="connsiteY5" fmla="*/ 630852 h 730521"/>
              <a:gd name="connsiteX6" fmla="*/ 0 w 1204611"/>
              <a:gd name="connsiteY6" fmla="*/ 506040 h 730521"/>
              <a:gd name="connsiteX7" fmla="*/ 51698 w 1204611"/>
              <a:gd name="connsiteY7" fmla="*/ 0 h 730521"/>
              <a:gd name="connsiteX0" fmla="*/ 51698 w 1204611"/>
              <a:gd name="connsiteY0" fmla="*/ 0 h 730521"/>
              <a:gd name="connsiteX1" fmla="*/ 1204611 w 1204611"/>
              <a:gd name="connsiteY1" fmla="*/ 64582 h 730521"/>
              <a:gd name="connsiteX2" fmla="*/ 915045 w 1204611"/>
              <a:gd name="connsiteY2" fmla="*/ 191307 h 730521"/>
              <a:gd name="connsiteX3" fmla="*/ 237473 w 1204611"/>
              <a:gd name="connsiteY3" fmla="*/ 675857 h 730521"/>
              <a:gd name="connsiteX4" fmla="*/ 193999 w 1204611"/>
              <a:gd name="connsiteY4" fmla="*/ 714184 h 730521"/>
              <a:gd name="connsiteX5" fmla="*/ 16016 w 1204611"/>
              <a:gd name="connsiteY5" fmla="*/ 630852 h 730521"/>
              <a:gd name="connsiteX6" fmla="*/ 0 w 1204611"/>
              <a:gd name="connsiteY6" fmla="*/ 506040 h 730521"/>
              <a:gd name="connsiteX7" fmla="*/ 51698 w 1204611"/>
              <a:gd name="connsiteY7" fmla="*/ 0 h 730521"/>
              <a:gd name="connsiteX0" fmla="*/ 51698 w 1204611"/>
              <a:gd name="connsiteY0" fmla="*/ 0 h 718968"/>
              <a:gd name="connsiteX1" fmla="*/ 1204611 w 1204611"/>
              <a:gd name="connsiteY1" fmla="*/ 64582 h 718968"/>
              <a:gd name="connsiteX2" fmla="*/ 915045 w 1204611"/>
              <a:gd name="connsiteY2" fmla="*/ 191307 h 718968"/>
              <a:gd name="connsiteX3" fmla="*/ 280602 w 1204611"/>
              <a:gd name="connsiteY3" fmla="*/ 644763 h 718968"/>
              <a:gd name="connsiteX4" fmla="*/ 193999 w 1204611"/>
              <a:gd name="connsiteY4" fmla="*/ 714184 h 718968"/>
              <a:gd name="connsiteX5" fmla="*/ 16016 w 1204611"/>
              <a:gd name="connsiteY5" fmla="*/ 630852 h 718968"/>
              <a:gd name="connsiteX6" fmla="*/ 0 w 1204611"/>
              <a:gd name="connsiteY6" fmla="*/ 506040 h 718968"/>
              <a:gd name="connsiteX7" fmla="*/ 51698 w 1204611"/>
              <a:gd name="connsiteY7" fmla="*/ 0 h 718968"/>
              <a:gd name="connsiteX0" fmla="*/ 51698 w 1204611"/>
              <a:gd name="connsiteY0" fmla="*/ 0 h 701088"/>
              <a:gd name="connsiteX1" fmla="*/ 1204611 w 1204611"/>
              <a:gd name="connsiteY1" fmla="*/ 64582 h 701088"/>
              <a:gd name="connsiteX2" fmla="*/ 915045 w 1204611"/>
              <a:gd name="connsiteY2" fmla="*/ 191307 h 701088"/>
              <a:gd name="connsiteX3" fmla="*/ 280602 w 1204611"/>
              <a:gd name="connsiteY3" fmla="*/ 644763 h 701088"/>
              <a:gd name="connsiteX4" fmla="*/ 379170 w 1204611"/>
              <a:gd name="connsiteY4" fmla="*/ 686403 h 701088"/>
              <a:gd name="connsiteX5" fmla="*/ 16016 w 1204611"/>
              <a:gd name="connsiteY5" fmla="*/ 630852 h 701088"/>
              <a:gd name="connsiteX6" fmla="*/ 0 w 1204611"/>
              <a:gd name="connsiteY6" fmla="*/ 506040 h 701088"/>
              <a:gd name="connsiteX7" fmla="*/ 51698 w 1204611"/>
              <a:gd name="connsiteY7" fmla="*/ 0 h 701088"/>
              <a:gd name="connsiteX0" fmla="*/ 51698 w 1204611"/>
              <a:gd name="connsiteY0" fmla="*/ 0 h 696653"/>
              <a:gd name="connsiteX1" fmla="*/ 1204611 w 1204611"/>
              <a:gd name="connsiteY1" fmla="*/ 64582 h 696653"/>
              <a:gd name="connsiteX2" fmla="*/ 915045 w 1204611"/>
              <a:gd name="connsiteY2" fmla="*/ 191307 h 696653"/>
              <a:gd name="connsiteX3" fmla="*/ 280602 w 1204611"/>
              <a:gd name="connsiteY3" fmla="*/ 644763 h 696653"/>
              <a:gd name="connsiteX4" fmla="*/ 174854 w 1204611"/>
              <a:gd name="connsiteY4" fmla="*/ 677138 h 696653"/>
              <a:gd name="connsiteX5" fmla="*/ 16016 w 1204611"/>
              <a:gd name="connsiteY5" fmla="*/ 630852 h 696653"/>
              <a:gd name="connsiteX6" fmla="*/ 0 w 1204611"/>
              <a:gd name="connsiteY6" fmla="*/ 506040 h 696653"/>
              <a:gd name="connsiteX7" fmla="*/ 51698 w 1204611"/>
              <a:gd name="connsiteY7" fmla="*/ 0 h 696653"/>
              <a:gd name="connsiteX0" fmla="*/ 51698 w 1204611"/>
              <a:gd name="connsiteY0" fmla="*/ 0 h 688535"/>
              <a:gd name="connsiteX1" fmla="*/ 1204611 w 1204611"/>
              <a:gd name="connsiteY1" fmla="*/ 64582 h 688535"/>
              <a:gd name="connsiteX2" fmla="*/ 915045 w 1204611"/>
              <a:gd name="connsiteY2" fmla="*/ 191307 h 688535"/>
              <a:gd name="connsiteX3" fmla="*/ 280602 w 1204611"/>
              <a:gd name="connsiteY3" fmla="*/ 644763 h 688535"/>
              <a:gd name="connsiteX4" fmla="*/ 174854 w 1204611"/>
              <a:gd name="connsiteY4" fmla="*/ 677138 h 688535"/>
              <a:gd name="connsiteX5" fmla="*/ 16016 w 1204611"/>
              <a:gd name="connsiteY5" fmla="*/ 630852 h 688535"/>
              <a:gd name="connsiteX6" fmla="*/ 0 w 1204611"/>
              <a:gd name="connsiteY6" fmla="*/ 506040 h 688535"/>
              <a:gd name="connsiteX7" fmla="*/ 51698 w 1204611"/>
              <a:gd name="connsiteY7" fmla="*/ 0 h 688535"/>
              <a:gd name="connsiteX0" fmla="*/ 51698 w 1204611"/>
              <a:gd name="connsiteY0" fmla="*/ 0 h 697502"/>
              <a:gd name="connsiteX1" fmla="*/ 1204611 w 1204611"/>
              <a:gd name="connsiteY1" fmla="*/ 64582 h 697502"/>
              <a:gd name="connsiteX2" fmla="*/ 915045 w 1204611"/>
              <a:gd name="connsiteY2" fmla="*/ 191307 h 697502"/>
              <a:gd name="connsiteX3" fmla="*/ 280602 w 1204611"/>
              <a:gd name="connsiteY3" fmla="*/ 644763 h 697502"/>
              <a:gd name="connsiteX4" fmla="*/ 321662 w 1204611"/>
              <a:gd name="connsiteY4" fmla="*/ 697502 h 697502"/>
              <a:gd name="connsiteX5" fmla="*/ 16016 w 1204611"/>
              <a:gd name="connsiteY5" fmla="*/ 630852 h 697502"/>
              <a:gd name="connsiteX6" fmla="*/ 0 w 1204611"/>
              <a:gd name="connsiteY6" fmla="*/ 506040 h 697502"/>
              <a:gd name="connsiteX7" fmla="*/ 51698 w 1204611"/>
              <a:gd name="connsiteY7" fmla="*/ 0 h 697502"/>
              <a:gd name="connsiteX0" fmla="*/ 51698 w 1204611"/>
              <a:gd name="connsiteY0" fmla="*/ 0 h 712642"/>
              <a:gd name="connsiteX1" fmla="*/ 1204611 w 1204611"/>
              <a:gd name="connsiteY1" fmla="*/ 64582 h 712642"/>
              <a:gd name="connsiteX2" fmla="*/ 915045 w 1204611"/>
              <a:gd name="connsiteY2" fmla="*/ 191307 h 712642"/>
              <a:gd name="connsiteX3" fmla="*/ 280602 w 1204611"/>
              <a:gd name="connsiteY3" fmla="*/ 644763 h 712642"/>
              <a:gd name="connsiteX4" fmla="*/ 321662 w 1204611"/>
              <a:gd name="connsiteY4" fmla="*/ 697502 h 712642"/>
              <a:gd name="connsiteX5" fmla="*/ 16016 w 1204611"/>
              <a:gd name="connsiteY5" fmla="*/ 630852 h 712642"/>
              <a:gd name="connsiteX6" fmla="*/ 0 w 1204611"/>
              <a:gd name="connsiteY6" fmla="*/ 506040 h 712642"/>
              <a:gd name="connsiteX7" fmla="*/ 51698 w 1204611"/>
              <a:gd name="connsiteY7" fmla="*/ 0 h 712642"/>
              <a:gd name="connsiteX0" fmla="*/ 51698 w 1204611"/>
              <a:gd name="connsiteY0" fmla="*/ 0 h 691875"/>
              <a:gd name="connsiteX1" fmla="*/ 1204611 w 1204611"/>
              <a:gd name="connsiteY1" fmla="*/ 64582 h 691875"/>
              <a:gd name="connsiteX2" fmla="*/ 915045 w 1204611"/>
              <a:gd name="connsiteY2" fmla="*/ 191307 h 691875"/>
              <a:gd name="connsiteX3" fmla="*/ 280602 w 1204611"/>
              <a:gd name="connsiteY3" fmla="*/ 644763 h 691875"/>
              <a:gd name="connsiteX4" fmla="*/ 170607 w 1204611"/>
              <a:gd name="connsiteY4" fmla="*/ 655324 h 691875"/>
              <a:gd name="connsiteX5" fmla="*/ 16016 w 1204611"/>
              <a:gd name="connsiteY5" fmla="*/ 630852 h 691875"/>
              <a:gd name="connsiteX6" fmla="*/ 0 w 1204611"/>
              <a:gd name="connsiteY6" fmla="*/ 506040 h 691875"/>
              <a:gd name="connsiteX7" fmla="*/ 51698 w 1204611"/>
              <a:gd name="connsiteY7" fmla="*/ 0 h 691875"/>
              <a:gd name="connsiteX0" fmla="*/ 51698 w 1204611"/>
              <a:gd name="connsiteY0" fmla="*/ 0 h 685930"/>
              <a:gd name="connsiteX1" fmla="*/ 1204611 w 1204611"/>
              <a:gd name="connsiteY1" fmla="*/ 64582 h 685930"/>
              <a:gd name="connsiteX2" fmla="*/ 915045 w 1204611"/>
              <a:gd name="connsiteY2" fmla="*/ 191307 h 685930"/>
              <a:gd name="connsiteX3" fmla="*/ 280602 w 1204611"/>
              <a:gd name="connsiteY3" fmla="*/ 644763 h 685930"/>
              <a:gd name="connsiteX4" fmla="*/ 170607 w 1204611"/>
              <a:gd name="connsiteY4" fmla="*/ 655324 h 685930"/>
              <a:gd name="connsiteX5" fmla="*/ 16016 w 1204611"/>
              <a:gd name="connsiteY5" fmla="*/ 630852 h 685930"/>
              <a:gd name="connsiteX6" fmla="*/ 0 w 1204611"/>
              <a:gd name="connsiteY6" fmla="*/ 506040 h 685930"/>
              <a:gd name="connsiteX7" fmla="*/ 51698 w 1204611"/>
              <a:gd name="connsiteY7" fmla="*/ 0 h 685930"/>
              <a:gd name="connsiteX0" fmla="*/ 51698 w 1204611"/>
              <a:gd name="connsiteY0" fmla="*/ 0 h 704325"/>
              <a:gd name="connsiteX1" fmla="*/ 1204611 w 1204611"/>
              <a:gd name="connsiteY1" fmla="*/ 64582 h 704325"/>
              <a:gd name="connsiteX2" fmla="*/ 915045 w 1204611"/>
              <a:gd name="connsiteY2" fmla="*/ 191307 h 704325"/>
              <a:gd name="connsiteX3" fmla="*/ 280602 w 1204611"/>
              <a:gd name="connsiteY3" fmla="*/ 644763 h 704325"/>
              <a:gd name="connsiteX4" fmla="*/ 308237 w 1204611"/>
              <a:gd name="connsiteY4" fmla="*/ 699133 h 704325"/>
              <a:gd name="connsiteX5" fmla="*/ 16016 w 1204611"/>
              <a:gd name="connsiteY5" fmla="*/ 630852 h 704325"/>
              <a:gd name="connsiteX6" fmla="*/ 0 w 1204611"/>
              <a:gd name="connsiteY6" fmla="*/ 506040 h 704325"/>
              <a:gd name="connsiteX7" fmla="*/ 51698 w 1204611"/>
              <a:gd name="connsiteY7" fmla="*/ 0 h 704325"/>
              <a:gd name="connsiteX0" fmla="*/ 51698 w 1204611"/>
              <a:gd name="connsiteY0" fmla="*/ 0 h 732731"/>
              <a:gd name="connsiteX1" fmla="*/ 1204611 w 1204611"/>
              <a:gd name="connsiteY1" fmla="*/ 64582 h 732731"/>
              <a:gd name="connsiteX2" fmla="*/ 915045 w 1204611"/>
              <a:gd name="connsiteY2" fmla="*/ 191307 h 732731"/>
              <a:gd name="connsiteX3" fmla="*/ 280602 w 1204611"/>
              <a:gd name="connsiteY3" fmla="*/ 644763 h 732731"/>
              <a:gd name="connsiteX4" fmla="*/ 308237 w 1204611"/>
              <a:gd name="connsiteY4" fmla="*/ 699133 h 732731"/>
              <a:gd name="connsiteX5" fmla="*/ 16016 w 1204611"/>
              <a:gd name="connsiteY5" fmla="*/ 630852 h 732731"/>
              <a:gd name="connsiteX6" fmla="*/ 0 w 1204611"/>
              <a:gd name="connsiteY6" fmla="*/ 506040 h 732731"/>
              <a:gd name="connsiteX7" fmla="*/ 51698 w 1204611"/>
              <a:gd name="connsiteY7" fmla="*/ 0 h 732731"/>
              <a:gd name="connsiteX0" fmla="*/ 51698 w 1204611"/>
              <a:gd name="connsiteY0" fmla="*/ 0 h 678875"/>
              <a:gd name="connsiteX1" fmla="*/ 1204611 w 1204611"/>
              <a:gd name="connsiteY1" fmla="*/ 64582 h 678875"/>
              <a:gd name="connsiteX2" fmla="*/ 915045 w 1204611"/>
              <a:gd name="connsiteY2" fmla="*/ 191307 h 678875"/>
              <a:gd name="connsiteX3" fmla="*/ 280602 w 1204611"/>
              <a:gd name="connsiteY3" fmla="*/ 644763 h 678875"/>
              <a:gd name="connsiteX4" fmla="*/ 16016 w 1204611"/>
              <a:gd name="connsiteY4" fmla="*/ 630852 h 678875"/>
              <a:gd name="connsiteX5" fmla="*/ 0 w 1204611"/>
              <a:gd name="connsiteY5" fmla="*/ 506040 h 678875"/>
              <a:gd name="connsiteX6" fmla="*/ 51698 w 1204611"/>
              <a:gd name="connsiteY6" fmla="*/ 0 h 678875"/>
              <a:gd name="connsiteX0" fmla="*/ 51698 w 1204611"/>
              <a:gd name="connsiteY0" fmla="*/ 0 h 678875"/>
              <a:gd name="connsiteX1" fmla="*/ 1204611 w 1204611"/>
              <a:gd name="connsiteY1" fmla="*/ 64582 h 678875"/>
              <a:gd name="connsiteX2" fmla="*/ 915045 w 1204611"/>
              <a:gd name="connsiteY2" fmla="*/ 191307 h 678875"/>
              <a:gd name="connsiteX3" fmla="*/ 280602 w 1204611"/>
              <a:gd name="connsiteY3" fmla="*/ 644763 h 678875"/>
              <a:gd name="connsiteX4" fmla="*/ 16016 w 1204611"/>
              <a:gd name="connsiteY4" fmla="*/ 630852 h 678875"/>
              <a:gd name="connsiteX5" fmla="*/ 0 w 1204611"/>
              <a:gd name="connsiteY5" fmla="*/ 506040 h 678875"/>
              <a:gd name="connsiteX6" fmla="*/ 51698 w 1204611"/>
              <a:gd name="connsiteY6" fmla="*/ 0 h 678875"/>
              <a:gd name="connsiteX0" fmla="*/ 51698 w 1204611"/>
              <a:gd name="connsiteY0" fmla="*/ 0 h 678875"/>
              <a:gd name="connsiteX1" fmla="*/ 1204611 w 1204611"/>
              <a:gd name="connsiteY1" fmla="*/ 64582 h 678875"/>
              <a:gd name="connsiteX2" fmla="*/ 912013 w 1204611"/>
              <a:gd name="connsiteY2" fmla="*/ 188737 h 678875"/>
              <a:gd name="connsiteX3" fmla="*/ 280602 w 1204611"/>
              <a:gd name="connsiteY3" fmla="*/ 644763 h 678875"/>
              <a:gd name="connsiteX4" fmla="*/ 16016 w 1204611"/>
              <a:gd name="connsiteY4" fmla="*/ 630852 h 678875"/>
              <a:gd name="connsiteX5" fmla="*/ 0 w 1204611"/>
              <a:gd name="connsiteY5" fmla="*/ 506040 h 678875"/>
              <a:gd name="connsiteX6" fmla="*/ 51698 w 1204611"/>
              <a:gd name="connsiteY6" fmla="*/ 0 h 678875"/>
              <a:gd name="connsiteX0" fmla="*/ 51698 w 1204611"/>
              <a:gd name="connsiteY0" fmla="*/ 0 h 678875"/>
              <a:gd name="connsiteX1" fmla="*/ 1204611 w 1204611"/>
              <a:gd name="connsiteY1" fmla="*/ 64582 h 678875"/>
              <a:gd name="connsiteX2" fmla="*/ 916714 w 1204611"/>
              <a:gd name="connsiteY2" fmla="*/ 187358 h 678875"/>
              <a:gd name="connsiteX3" fmla="*/ 280602 w 1204611"/>
              <a:gd name="connsiteY3" fmla="*/ 644763 h 678875"/>
              <a:gd name="connsiteX4" fmla="*/ 16016 w 1204611"/>
              <a:gd name="connsiteY4" fmla="*/ 630852 h 678875"/>
              <a:gd name="connsiteX5" fmla="*/ 0 w 1204611"/>
              <a:gd name="connsiteY5" fmla="*/ 506040 h 678875"/>
              <a:gd name="connsiteX6" fmla="*/ 51698 w 1204611"/>
              <a:gd name="connsiteY6" fmla="*/ 0 h 678875"/>
              <a:gd name="connsiteX0" fmla="*/ 51698 w 1191756"/>
              <a:gd name="connsiteY0" fmla="*/ 0 h 678875"/>
              <a:gd name="connsiteX1" fmla="*/ 1191756 w 1191756"/>
              <a:gd name="connsiteY1" fmla="*/ 57261 h 678875"/>
              <a:gd name="connsiteX2" fmla="*/ 916714 w 1191756"/>
              <a:gd name="connsiteY2" fmla="*/ 187358 h 678875"/>
              <a:gd name="connsiteX3" fmla="*/ 280602 w 1191756"/>
              <a:gd name="connsiteY3" fmla="*/ 644763 h 678875"/>
              <a:gd name="connsiteX4" fmla="*/ 16016 w 1191756"/>
              <a:gd name="connsiteY4" fmla="*/ 630852 h 678875"/>
              <a:gd name="connsiteX5" fmla="*/ 0 w 1191756"/>
              <a:gd name="connsiteY5" fmla="*/ 506040 h 678875"/>
              <a:gd name="connsiteX6" fmla="*/ 51698 w 1191756"/>
              <a:gd name="connsiteY6" fmla="*/ 0 h 678875"/>
              <a:gd name="connsiteX0" fmla="*/ 51698 w 1191756"/>
              <a:gd name="connsiteY0" fmla="*/ 0 h 678875"/>
              <a:gd name="connsiteX1" fmla="*/ 1191756 w 1191756"/>
              <a:gd name="connsiteY1" fmla="*/ 57261 h 678875"/>
              <a:gd name="connsiteX2" fmla="*/ 916714 w 1191756"/>
              <a:gd name="connsiteY2" fmla="*/ 187358 h 678875"/>
              <a:gd name="connsiteX3" fmla="*/ 564384 w 1191756"/>
              <a:gd name="connsiteY3" fmla="*/ 405452 h 678875"/>
              <a:gd name="connsiteX4" fmla="*/ 280602 w 1191756"/>
              <a:gd name="connsiteY4" fmla="*/ 644763 h 678875"/>
              <a:gd name="connsiteX5" fmla="*/ 16016 w 1191756"/>
              <a:gd name="connsiteY5" fmla="*/ 630852 h 678875"/>
              <a:gd name="connsiteX6" fmla="*/ 0 w 1191756"/>
              <a:gd name="connsiteY6" fmla="*/ 506040 h 678875"/>
              <a:gd name="connsiteX7" fmla="*/ 51698 w 1191756"/>
              <a:gd name="connsiteY7" fmla="*/ 0 h 678875"/>
              <a:gd name="connsiteX0" fmla="*/ 51698 w 1191756"/>
              <a:gd name="connsiteY0" fmla="*/ 0 h 678875"/>
              <a:gd name="connsiteX1" fmla="*/ 1191756 w 1191756"/>
              <a:gd name="connsiteY1" fmla="*/ 57261 h 678875"/>
              <a:gd name="connsiteX2" fmla="*/ 916714 w 1191756"/>
              <a:gd name="connsiteY2" fmla="*/ 187358 h 678875"/>
              <a:gd name="connsiteX3" fmla="*/ 564384 w 1191756"/>
              <a:gd name="connsiteY3" fmla="*/ 405452 h 678875"/>
              <a:gd name="connsiteX4" fmla="*/ 280602 w 1191756"/>
              <a:gd name="connsiteY4" fmla="*/ 644763 h 678875"/>
              <a:gd name="connsiteX5" fmla="*/ 16016 w 1191756"/>
              <a:gd name="connsiteY5" fmla="*/ 630852 h 678875"/>
              <a:gd name="connsiteX6" fmla="*/ 0 w 1191756"/>
              <a:gd name="connsiteY6" fmla="*/ 506040 h 678875"/>
              <a:gd name="connsiteX7" fmla="*/ 51698 w 1191756"/>
              <a:gd name="connsiteY7" fmla="*/ 0 h 678875"/>
              <a:gd name="connsiteX0" fmla="*/ 51698 w 1191756"/>
              <a:gd name="connsiteY0" fmla="*/ 0 h 678875"/>
              <a:gd name="connsiteX1" fmla="*/ 1191756 w 1191756"/>
              <a:gd name="connsiteY1" fmla="*/ 57261 h 678875"/>
              <a:gd name="connsiteX2" fmla="*/ 916714 w 1191756"/>
              <a:gd name="connsiteY2" fmla="*/ 187358 h 678875"/>
              <a:gd name="connsiteX3" fmla="*/ 560217 w 1191756"/>
              <a:gd name="connsiteY3" fmla="*/ 401920 h 678875"/>
              <a:gd name="connsiteX4" fmla="*/ 280602 w 1191756"/>
              <a:gd name="connsiteY4" fmla="*/ 644763 h 678875"/>
              <a:gd name="connsiteX5" fmla="*/ 16016 w 1191756"/>
              <a:gd name="connsiteY5" fmla="*/ 630852 h 678875"/>
              <a:gd name="connsiteX6" fmla="*/ 0 w 1191756"/>
              <a:gd name="connsiteY6" fmla="*/ 506040 h 678875"/>
              <a:gd name="connsiteX7" fmla="*/ 51698 w 1191756"/>
              <a:gd name="connsiteY7" fmla="*/ 0 h 678875"/>
              <a:gd name="connsiteX0" fmla="*/ 51698 w 1191756"/>
              <a:gd name="connsiteY0" fmla="*/ 0 h 678875"/>
              <a:gd name="connsiteX1" fmla="*/ 1191756 w 1191756"/>
              <a:gd name="connsiteY1" fmla="*/ 57261 h 678875"/>
              <a:gd name="connsiteX2" fmla="*/ 912369 w 1191756"/>
              <a:gd name="connsiteY2" fmla="*/ 185463 h 678875"/>
              <a:gd name="connsiteX3" fmla="*/ 560217 w 1191756"/>
              <a:gd name="connsiteY3" fmla="*/ 401920 h 678875"/>
              <a:gd name="connsiteX4" fmla="*/ 280602 w 1191756"/>
              <a:gd name="connsiteY4" fmla="*/ 644763 h 678875"/>
              <a:gd name="connsiteX5" fmla="*/ 16016 w 1191756"/>
              <a:gd name="connsiteY5" fmla="*/ 630852 h 678875"/>
              <a:gd name="connsiteX6" fmla="*/ 0 w 1191756"/>
              <a:gd name="connsiteY6" fmla="*/ 506040 h 678875"/>
              <a:gd name="connsiteX7" fmla="*/ 51698 w 1191756"/>
              <a:gd name="connsiteY7" fmla="*/ 0 h 67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1756" h="678875">
                <a:moveTo>
                  <a:pt x="51698" y="0"/>
                </a:moveTo>
                <a:lnTo>
                  <a:pt x="1191756" y="57261"/>
                </a:lnTo>
                <a:cubicBezTo>
                  <a:pt x="1184911" y="54176"/>
                  <a:pt x="1080965" y="95981"/>
                  <a:pt x="912369" y="185463"/>
                </a:cubicBezTo>
                <a:cubicBezTo>
                  <a:pt x="807807" y="243495"/>
                  <a:pt x="666236" y="325686"/>
                  <a:pt x="560217" y="401920"/>
                </a:cubicBezTo>
                <a:cubicBezTo>
                  <a:pt x="454198" y="478154"/>
                  <a:pt x="315161" y="585836"/>
                  <a:pt x="280602" y="644763"/>
                </a:cubicBezTo>
                <a:cubicBezTo>
                  <a:pt x="130764" y="718020"/>
                  <a:pt x="62783" y="653973"/>
                  <a:pt x="16016" y="630852"/>
                </a:cubicBezTo>
                <a:lnTo>
                  <a:pt x="0" y="506040"/>
                </a:lnTo>
                <a:lnTo>
                  <a:pt x="51698" y="0"/>
                </a:lnTo>
                <a:close/>
              </a:path>
            </a:pathLst>
          </a:cu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
          <p:cNvSpPr/>
          <p:nvPr/>
        </p:nvSpPr>
        <p:spPr>
          <a:xfrm rot="2772558">
            <a:off x="4631422" y="3484607"/>
            <a:ext cx="715001" cy="3023657"/>
          </a:xfrm>
          <a:custGeom>
            <a:avLst/>
            <a:gdLst>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0 w 669066"/>
              <a:gd name="connsiteY4" fmla="*/ 0 h 2974720"/>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2965 w 669066"/>
              <a:gd name="connsiteY4" fmla="*/ 1471934 h 2974720"/>
              <a:gd name="connsiteX5" fmla="*/ 0 w 669066"/>
              <a:gd name="connsiteY5" fmla="*/ 0 h 2974720"/>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196480 w 669066"/>
              <a:gd name="connsiteY4" fmla="*/ 1501888 h 2974720"/>
              <a:gd name="connsiteX5" fmla="*/ 0 w 669066"/>
              <a:gd name="connsiteY5" fmla="*/ 0 h 2974720"/>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291513 h 3286042"/>
              <a:gd name="connsiteX1" fmla="*/ 504069 w 669066"/>
              <a:gd name="connsiteY1" fmla="*/ 0 h 3286042"/>
              <a:gd name="connsiteX2" fmla="*/ 669066 w 669066"/>
              <a:gd name="connsiteY2" fmla="*/ 3266233 h 3286042"/>
              <a:gd name="connsiteX3" fmla="*/ 136571 w 669066"/>
              <a:gd name="connsiteY3" fmla="*/ 3286042 h 3286042"/>
              <a:gd name="connsiteX4" fmla="*/ 196480 w 669066"/>
              <a:gd name="connsiteY4" fmla="*/ 1793401 h 3286042"/>
              <a:gd name="connsiteX5" fmla="*/ 0 w 669066"/>
              <a:gd name="connsiteY5" fmla="*/ 291513 h 3286042"/>
              <a:gd name="connsiteX0" fmla="*/ 0 w 669066"/>
              <a:gd name="connsiteY0" fmla="*/ 291513 h 3286042"/>
              <a:gd name="connsiteX1" fmla="*/ 504069 w 669066"/>
              <a:gd name="connsiteY1" fmla="*/ 0 h 3286042"/>
              <a:gd name="connsiteX2" fmla="*/ 669066 w 669066"/>
              <a:gd name="connsiteY2" fmla="*/ 3266233 h 3286042"/>
              <a:gd name="connsiteX3" fmla="*/ 136571 w 669066"/>
              <a:gd name="connsiteY3" fmla="*/ 3286042 h 3286042"/>
              <a:gd name="connsiteX4" fmla="*/ 196480 w 669066"/>
              <a:gd name="connsiteY4" fmla="*/ 1793401 h 3286042"/>
              <a:gd name="connsiteX5" fmla="*/ 0 w 669066"/>
              <a:gd name="connsiteY5" fmla="*/ 291513 h 3286042"/>
              <a:gd name="connsiteX0" fmla="*/ 0 w 700882"/>
              <a:gd name="connsiteY0" fmla="*/ 291513 h 3286042"/>
              <a:gd name="connsiteX1" fmla="*/ 504069 w 700882"/>
              <a:gd name="connsiteY1" fmla="*/ 0 h 3286042"/>
              <a:gd name="connsiteX2" fmla="*/ 625520 w 700882"/>
              <a:gd name="connsiteY2" fmla="*/ 1693575 h 3286042"/>
              <a:gd name="connsiteX3" fmla="*/ 669066 w 700882"/>
              <a:gd name="connsiteY3" fmla="*/ 3266233 h 3286042"/>
              <a:gd name="connsiteX4" fmla="*/ 136571 w 700882"/>
              <a:gd name="connsiteY4" fmla="*/ 3286042 h 3286042"/>
              <a:gd name="connsiteX5" fmla="*/ 196480 w 700882"/>
              <a:gd name="connsiteY5" fmla="*/ 1793401 h 3286042"/>
              <a:gd name="connsiteX6" fmla="*/ 0 w 700882"/>
              <a:gd name="connsiteY6" fmla="*/ 291513 h 3286042"/>
              <a:gd name="connsiteX0" fmla="*/ 0 w 712662"/>
              <a:gd name="connsiteY0" fmla="*/ 291513 h 3286042"/>
              <a:gd name="connsiteX1" fmla="*/ 504069 w 712662"/>
              <a:gd name="connsiteY1" fmla="*/ 0 h 3286042"/>
              <a:gd name="connsiteX2" fmla="*/ 670404 w 712662"/>
              <a:gd name="connsiteY2" fmla="*/ 1669935 h 3286042"/>
              <a:gd name="connsiteX3" fmla="*/ 669066 w 712662"/>
              <a:gd name="connsiteY3" fmla="*/ 3266233 h 3286042"/>
              <a:gd name="connsiteX4" fmla="*/ 136571 w 712662"/>
              <a:gd name="connsiteY4" fmla="*/ 3286042 h 3286042"/>
              <a:gd name="connsiteX5" fmla="*/ 196480 w 712662"/>
              <a:gd name="connsiteY5" fmla="*/ 1793401 h 3286042"/>
              <a:gd name="connsiteX6" fmla="*/ 0 w 712662"/>
              <a:gd name="connsiteY6" fmla="*/ 291513 h 3286042"/>
              <a:gd name="connsiteX0" fmla="*/ 0 w 676291"/>
              <a:gd name="connsiteY0" fmla="*/ 291513 h 3286042"/>
              <a:gd name="connsiteX1" fmla="*/ 504069 w 676291"/>
              <a:gd name="connsiteY1" fmla="*/ 0 h 3286042"/>
              <a:gd name="connsiteX2" fmla="*/ 670404 w 676291"/>
              <a:gd name="connsiteY2" fmla="*/ 1669935 h 3286042"/>
              <a:gd name="connsiteX3" fmla="*/ 543118 w 676291"/>
              <a:gd name="connsiteY3" fmla="*/ 3212162 h 3286042"/>
              <a:gd name="connsiteX4" fmla="*/ 136571 w 676291"/>
              <a:gd name="connsiteY4" fmla="*/ 3286042 h 3286042"/>
              <a:gd name="connsiteX5" fmla="*/ 196480 w 676291"/>
              <a:gd name="connsiteY5" fmla="*/ 1793401 h 3286042"/>
              <a:gd name="connsiteX6" fmla="*/ 0 w 676291"/>
              <a:gd name="connsiteY6" fmla="*/ 291513 h 3286042"/>
              <a:gd name="connsiteX0" fmla="*/ 0 w 676291"/>
              <a:gd name="connsiteY0" fmla="*/ 256293 h 3250822"/>
              <a:gd name="connsiteX1" fmla="*/ 448083 w 676291"/>
              <a:gd name="connsiteY1" fmla="*/ 0 h 3250822"/>
              <a:gd name="connsiteX2" fmla="*/ 670404 w 676291"/>
              <a:gd name="connsiteY2" fmla="*/ 1634715 h 3250822"/>
              <a:gd name="connsiteX3" fmla="*/ 543118 w 676291"/>
              <a:gd name="connsiteY3" fmla="*/ 3176942 h 3250822"/>
              <a:gd name="connsiteX4" fmla="*/ 136571 w 676291"/>
              <a:gd name="connsiteY4" fmla="*/ 3250822 h 3250822"/>
              <a:gd name="connsiteX5" fmla="*/ 196480 w 676291"/>
              <a:gd name="connsiteY5" fmla="*/ 1758181 h 3250822"/>
              <a:gd name="connsiteX6" fmla="*/ 0 w 676291"/>
              <a:gd name="connsiteY6" fmla="*/ 256293 h 3250822"/>
              <a:gd name="connsiteX0" fmla="*/ 0 w 637241"/>
              <a:gd name="connsiteY0" fmla="*/ 493734 h 3250822"/>
              <a:gd name="connsiteX1" fmla="*/ 409033 w 637241"/>
              <a:gd name="connsiteY1" fmla="*/ 0 h 3250822"/>
              <a:gd name="connsiteX2" fmla="*/ 631354 w 637241"/>
              <a:gd name="connsiteY2" fmla="*/ 1634715 h 3250822"/>
              <a:gd name="connsiteX3" fmla="*/ 504068 w 637241"/>
              <a:gd name="connsiteY3" fmla="*/ 3176942 h 3250822"/>
              <a:gd name="connsiteX4" fmla="*/ 97521 w 637241"/>
              <a:gd name="connsiteY4" fmla="*/ 3250822 h 3250822"/>
              <a:gd name="connsiteX5" fmla="*/ 157430 w 637241"/>
              <a:gd name="connsiteY5" fmla="*/ 1758181 h 3250822"/>
              <a:gd name="connsiteX6" fmla="*/ 0 w 637241"/>
              <a:gd name="connsiteY6" fmla="*/ 493734 h 3250822"/>
              <a:gd name="connsiteX0" fmla="*/ 0 w 637241"/>
              <a:gd name="connsiteY0" fmla="*/ 132260 h 2889348"/>
              <a:gd name="connsiteX1" fmla="*/ 484739 w 637241"/>
              <a:gd name="connsiteY1" fmla="*/ 0 h 2889348"/>
              <a:gd name="connsiteX2" fmla="*/ 631354 w 637241"/>
              <a:gd name="connsiteY2" fmla="*/ 1273241 h 2889348"/>
              <a:gd name="connsiteX3" fmla="*/ 504068 w 637241"/>
              <a:gd name="connsiteY3" fmla="*/ 2815468 h 2889348"/>
              <a:gd name="connsiteX4" fmla="*/ 97521 w 637241"/>
              <a:gd name="connsiteY4" fmla="*/ 2889348 h 2889348"/>
              <a:gd name="connsiteX5" fmla="*/ 157430 w 637241"/>
              <a:gd name="connsiteY5" fmla="*/ 1396707 h 2889348"/>
              <a:gd name="connsiteX6" fmla="*/ 0 w 637241"/>
              <a:gd name="connsiteY6" fmla="*/ 132260 h 2889348"/>
              <a:gd name="connsiteX0" fmla="*/ 0 w 637241"/>
              <a:gd name="connsiteY0" fmla="*/ 132260 h 2815468"/>
              <a:gd name="connsiteX1" fmla="*/ 484739 w 637241"/>
              <a:gd name="connsiteY1" fmla="*/ 0 h 2815468"/>
              <a:gd name="connsiteX2" fmla="*/ 631354 w 637241"/>
              <a:gd name="connsiteY2" fmla="*/ 1273241 h 2815468"/>
              <a:gd name="connsiteX3" fmla="*/ 504068 w 637241"/>
              <a:gd name="connsiteY3" fmla="*/ 2815468 h 2815468"/>
              <a:gd name="connsiteX4" fmla="*/ 107186 w 637241"/>
              <a:gd name="connsiteY4" fmla="*/ 2809723 h 2815468"/>
              <a:gd name="connsiteX5" fmla="*/ 157430 w 637241"/>
              <a:gd name="connsiteY5" fmla="*/ 1396707 h 2815468"/>
              <a:gd name="connsiteX6" fmla="*/ 0 w 637241"/>
              <a:gd name="connsiteY6" fmla="*/ 132260 h 2815468"/>
              <a:gd name="connsiteX0" fmla="*/ 0 w 637186"/>
              <a:gd name="connsiteY0" fmla="*/ 132260 h 2809723"/>
              <a:gd name="connsiteX1" fmla="*/ 484739 w 637186"/>
              <a:gd name="connsiteY1" fmla="*/ 0 h 2809723"/>
              <a:gd name="connsiteX2" fmla="*/ 631354 w 637186"/>
              <a:gd name="connsiteY2" fmla="*/ 1273241 h 2809723"/>
              <a:gd name="connsiteX3" fmla="*/ 503110 w 637186"/>
              <a:gd name="connsiteY3" fmla="*/ 2770103 h 2809723"/>
              <a:gd name="connsiteX4" fmla="*/ 107186 w 637186"/>
              <a:gd name="connsiteY4" fmla="*/ 2809723 h 2809723"/>
              <a:gd name="connsiteX5" fmla="*/ 157430 w 637186"/>
              <a:gd name="connsiteY5" fmla="*/ 1396707 h 2809723"/>
              <a:gd name="connsiteX6" fmla="*/ 0 w 637186"/>
              <a:gd name="connsiteY6" fmla="*/ 132260 h 2809723"/>
              <a:gd name="connsiteX0" fmla="*/ 0 w 639991"/>
              <a:gd name="connsiteY0" fmla="*/ 132260 h 2809723"/>
              <a:gd name="connsiteX1" fmla="*/ 484739 w 639991"/>
              <a:gd name="connsiteY1" fmla="*/ 0 h 2809723"/>
              <a:gd name="connsiteX2" fmla="*/ 631354 w 639991"/>
              <a:gd name="connsiteY2" fmla="*/ 1273241 h 2809723"/>
              <a:gd name="connsiteX3" fmla="*/ 537373 w 639991"/>
              <a:gd name="connsiteY3" fmla="*/ 2780726 h 2809723"/>
              <a:gd name="connsiteX4" fmla="*/ 107186 w 639991"/>
              <a:gd name="connsiteY4" fmla="*/ 2809723 h 2809723"/>
              <a:gd name="connsiteX5" fmla="*/ 157430 w 639991"/>
              <a:gd name="connsiteY5" fmla="*/ 1396707 h 2809723"/>
              <a:gd name="connsiteX6" fmla="*/ 0 w 639991"/>
              <a:gd name="connsiteY6" fmla="*/ 132260 h 2809723"/>
              <a:gd name="connsiteX0" fmla="*/ 0 w 636719"/>
              <a:gd name="connsiteY0" fmla="*/ 132260 h 2809723"/>
              <a:gd name="connsiteX1" fmla="*/ 484739 w 636719"/>
              <a:gd name="connsiteY1" fmla="*/ 0 h 2809723"/>
              <a:gd name="connsiteX2" fmla="*/ 631354 w 636719"/>
              <a:gd name="connsiteY2" fmla="*/ 1273241 h 2809723"/>
              <a:gd name="connsiteX3" fmla="*/ 537373 w 636719"/>
              <a:gd name="connsiteY3" fmla="*/ 2780726 h 2809723"/>
              <a:gd name="connsiteX4" fmla="*/ 107186 w 636719"/>
              <a:gd name="connsiteY4" fmla="*/ 2809723 h 2809723"/>
              <a:gd name="connsiteX5" fmla="*/ 157430 w 636719"/>
              <a:gd name="connsiteY5" fmla="*/ 1396707 h 2809723"/>
              <a:gd name="connsiteX6" fmla="*/ 0 w 636719"/>
              <a:gd name="connsiteY6" fmla="*/ 132260 h 2809723"/>
              <a:gd name="connsiteX0" fmla="*/ 0 w 636719"/>
              <a:gd name="connsiteY0" fmla="*/ 132260 h 2780726"/>
              <a:gd name="connsiteX1" fmla="*/ 484739 w 636719"/>
              <a:gd name="connsiteY1" fmla="*/ 0 h 2780726"/>
              <a:gd name="connsiteX2" fmla="*/ 631354 w 636719"/>
              <a:gd name="connsiteY2" fmla="*/ 1273241 h 2780726"/>
              <a:gd name="connsiteX3" fmla="*/ 537373 w 636719"/>
              <a:gd name="connsiteY3" fmla="*/ 2780726 h 2780726"/>
              <a:gd name="connsiteX4" fmla="*/ 106229 w 636719"/>
              <a:gd name="connsiteY4" fmla="*/ 2764360 h 2780726"/>
              <a:gd name="connsiteX5" fmla="*/ 157430 w 636719"/>
              <a:gd name="connsiteY5" fmla="*/ 1396707 h 2780726"/>
              <a:gd name="connsiteX6" fmla="*/ 0 w 636719"/>
              <a:gd name="connsiteY6" fmla="*/ 132260 h 2780726"/>
              <a:gd name="connsiteX0" fmla="*/ 0 w 640294"/>
              <a:gd name="connsiteY0" fmla="*/ 132260 h 2764360"/>
              <a:gd name="connsiteX1" fmla="*/ 484739 w 640294"/>
              <a:gd name="connsiteY1" fmla="*/ 0 h 2764360"/>
              <a:gd name="connsiteX2" fmla="*/ 631354 w 640294"/>
              <a:gd name="connsiteY2" fmla="*/ 1273241 h 2764360"/>
              <a:gd name="connsiteX3" fmla="*/ 581300 w 640294"/>
              <a:gd name="connsiteY3" fmla="*/ 2711723 h 2764360"/>
              <a:gd name="connsiteX4" fmla="*/ 106229 w 640294"/>
              <a:gd name="connsiteY4" fmla="*/ 2764360 h 2764360"/>
              <a:gd name="connsiteX5" fmla="*/ 157430 w 640294"/>
              <a:gd name="connsiteY5" fmla="*/ 1396707 h 2764360"/>
              <a:gd name="connsiteX6" fmla="*/ 0 w 640294"/>
              <a:gd name="connsiteY6" fmla="*/ 132260 h 2764360"/>
              <a:gd name="connsiteX0" fmla="*/ 0 w 637274"/>
              <a:gd name="connsiteY0" fmla="*/ 132260 h 2764360"/>
              <a:gd name="connsiteX1" fmla="*/ 484739 w 637274"/>
              <a:gd name="connsiteY1" fmla="*/ 0 h 2764360"/>
              <a:gd name="connsiteX2" fmla="*/ 631354 w 637274"/>
              <a:gd name="connsiteY2" fmla="*/ 1273241 h 2764360"/>
              <a:gd name="connsiteX3" fmla="*/ 547517 w 637274"/>
              <a:gd name="connsiteY3" fmla="*/ 2723782 h 2764360"/>
              <a:gd name="connsiteX4" fmla="*/ 106229 w 637274"/>
              <a:gd name="connsiteY4" fmla="*/ 2764360 h 2764360"/>
              <a:gd name="connsiteX5" fmla="*/ 157430 w 637274"/>
              <a:gd name="connsiteY5" fmla="*/ 1396707 h 2764360"/>
              <a:gd name="connsiteX6" fmla="*/ 0 w 637274"/>
              <a:gd name="connsiteY6" fmla="*/ 132260 h 2764360"/>
              <a:gd name="connsiteX0" fmla="*/ 0 w 596237"/>
              <a:gd name="connsiteY0" fmla="*/ 247225 h 2764360"/>
              <a:gd name="connsiteX1" fmla="*/ 443702 w 596237"/>
              <a:gd name="connsiteY1" fmla="*/ 0 h 2764360"/>
              <a:gd name="connsiteX2" fmla="*/ 590317 w 596237"/>
              <a:gd name="connsiteY2" fmla="*/ 1273241 h 2764360"/>
              <a:gd name="connsiteX3" fmla="*/ 506480 w 596237"/>
              <a:gd name="connsiteY3" fmla="*/ 2723782 h 2764360"/>
              <a:gd name="connsiteX4" fmla="*/ 65192 w 596237"/>
              <a:gd name="connsiteY4" fmla="*/ 2764360 h 2764360"/>
              <a:gd name="connsiteX5" fmla="*/ 116393 w 596237"/>
              <a:gd name="connsiteY5" fmla="*/ 1396707 h 2764360"/>
              <a:gd name="connsiteX6" fmla="*/ 0 w 596237"/>
              <a:gd name="connsiteY6" fmla="*/ 247225 h 2764360"/>
              <a:gd name="connsiteX0" fmla="*/ 0 w 596237"/>
              <a:gd name="connsiteY0" fmla="*/ 141297 h 2658432"/>
              <a:gd name="connsiteX1" fmla="*/ 455591 w 596237"/>
              <a:gd name="connsiteY1" fmla="*/ 0 h 2658432"/>
              <a:gd name="connsiteX2" fmla="*/ 590317 w 596237"/>
              <a:gd name="connsiteY2" fmla="*/ 1167313 h 2658432"/>
              <a:gd name="connsiteX3" fmla="*/ 506480 w 596237"/>
              <a:gd name="connsiteY3" fmla="*/ 2617854 h 2658432"/>
              <a:gd name="connsiteX4" fmla="*/ 65192 w 596237"/>
              <a:gd name="connsiteY4" fmla="*/ 2658432 h 2658432"/>
              <a:gd name="connsiteX5" fmla="*/ 116393 w 596237"/>
              <a:gd name="connsiteY5" fmla="*/ 1290779 h 2658432"/>
              <a:gd name="connsiteX6" fmla="*/ 0 w 596237"/>
              <a:gd name="connsiteY6" fmla="*/ 141297 h 2658432"/>
              <a:gd name="connsiteX0" fmla="*/ 0 w 705771"/>
              <a:gd name="connsiteY0" fmla="*/ 4317 h 2923342"/>
              <a:gd name="connsiteX1" fmla="*/ 565125 w 705771"/>
              <a:gd name="connsiteY1" fmla="*/ 264910 h 2923342"/>
              <a:gd name="connsiteX2" fmla="*/ 699851 w 705771"/>
              <a:gd name="connsiteY2" fmla="*/ 1432223 h 2923342"/>
              <a:gd name="connsiteX3" fmla="*/ 616014 w 705771"/>
              <a:gd name="connsiteY3" fmla="*/ 2882764 h 2923342"/>
              <a:gd name="connsiteX4" fmla="*/ 174726 w 705771"/>
              <a:gd name="connsiteY4" fmla="*/ 2923342 h 2923342"/>
              <a:gd name="connsiteX5" fmla="*/ 225927 w 705771"/>
              <a:gd name="connsiteY5" fmla="*/ 1555689 h 2923342"/>
              <a:gd name="connsiteX6" fmla="*/ 0 w 705771"/>
              <a:gd name="connsiteY6" fmla="*/ 4317 h 2923342"/>
              <a:gd name="connsiteX0" fmla="*/ 0 w 705771"/>
              <a:gd name="connsiteY0" fmla="*/ 4317 h 2923342"/>
              <a:gd name="connsiteX1" fmla="*/ 565125 w 705771"/>
              <a:gd name="connsiteY1" fmla="*/ 264910 h 2923342"/>
              <a:gd name="connsiteX2" fmla="*/ 699851 w 705771"/>
              <a:gd name="connsiteY2" fmla="*/ 1432223 h 2923342"/>
              <a:gd name="connsiteX3" fmla="*/ 616014 w 705771"/>
              <a:gd name="connsiteY3" fmla="*/ 2882764 h 2923342"/>
              <a:gd name="connsiteX4" fmla="*/ 174726 w 705771"/>
              <a:gd name="connsiteY4" fmla="*/ 2923342 h 2923342"/>
              <a:gd name="connsiteX5" fmla="*/ 225927 w 705771"/>
              <a:gd name="connsiteY5" fmla="*/ 1555689 h 2923342"/>
              <a:gd name="connsiteX6" fmla="*/ 0 w 705771"/>
              <a:gd name="connsiteY6" fmla="*/ 4317 h 2923342"/>
              <a:gd name="connsiteX0" fmla="*/ 0 w 705137"/>
              <a:gd name="connsiteY0" fmla="*/ 272817 h 3191842"/>
              <a:gd name="connsiteX1" fmla="*/ 462920 w 705137"/>
              <a:gd name="connsiteY1" fmla="*/ 0 h 3191842"/>
              <a:gd name="connsiteX2" fmla="*/ 699851 w 705137"/>
              <a:gd name="connsiteY2" fmla="*/ 1700723 h 3191842"/>
              <a:gd name="connsiteX3" fmla="*/ 616014 w 705137"/>
              <a:gd name="connsiteY3" fmla="*/ 3151264 h 3191842"/>
              <a:gd name="connsiteX4" fmla="*/ 174726 w 705137"/>
              <a:gd name="connsiteY4" fmla="*/ 3191842 h 3191842"/>
              <a:gd name="connsiteX5" fmla="*/ 225927 w 705137"/>
              <a:gd name="connsiteY5" fmla="*/ 1824189 h 3191842"/>
              <a:gd name="connsiteX6" fmla="*/ 0 w 705137"/>
              <a:gd name="connsiteY6" fmla="*/ 272817 h 3191842"/>
              <a:gd name="connsiteX0" fmla="*/ 0 w 705137"/>
              <a:gd name="connsiteY0" fmla="*/ 272817 h 3191842"/>
              <a:gd name="connsiteX1" fmla="*/ 462920 w 705137"/>
              <a:gd name="connsiteY1" fmla="*/ 0 h 3191842"/>
              <a:gd name="connsiteX2" fmla="*/ 699851 w 705137"/>
              <a:gd name="connsiteY2" fmla="*/ 1700723 h 3191842"/>
              <a:gd name="connsiteX3" fmla="*/ 616014 w 705137"/>
              <a:gd name="connsiteY3" fmla="*/ 3151264 h 3191842"/>
              <a:gd name="connsiteX4" fmla="*/ 174726 w 705137"/>
              <a:gd name="connsiteY4" fmla="*/ 3191842 h 3191842"/>
              <a:gd name="connsiteX5" fmla="*/ 225927 w 705137"/>
              <a:gd name="connsiteY5" fmla="*/ 1824189 h 3191842"/>
              <a:gd name="connsiteX6" fmla="*/ 0 w 705137"/>
              <a:gd name="connsiteY6" fmla="*/ 272817 h 3191842"/>
              <a:gd name="connsiteX0" fmla="*/ 0 w 703493"/>
              <a:gd name="connsiteY0" fmla="*/ 162350 h 3081375"/>
              <a:gd name="connsiteX1" fmla="*/ 495567 w 703493"/>
              <a:gd name="connsiteY1" fmla="*/ 0 h 3081375"/>
              <a:gd name="connsiteX2" fmla="*/ 699851 w 703493"/>
              <a:gd name="connsiteY2" fmla="*/ 1590256 h 3081375"/>
              <a:gd name="connsiteX3" fmla="*/ 616014 w 703493"/>
              <a:gd name="connsiteY3" fmla="*/ 3040797 h 3081375"/>
              <a:gd name="connsiteX4" fmla="*/ 174726 w 703493"/>
              <a:gd name="connsiteY4" fmla="*/ 3081375 h 3081375"/>
              <a:gd name="connsiteX5" fmla="*/ 225927 w 703493"/>
              <a:gd name="connsiteY5" fmla="*/ 1713722 h 3081375"/>
              <a:gd name="connsiteX6" fmla="*/ 0 w 703493"/>
              <a:gd name="connsiteY6" fmla="*/ 162350 h 3081375"/>
              <a:gd name="connsiteX0" fmla="*/ 0 w 715481"/>
              <a:gd name="connsiteY0" fmla="*/ 162350 h 3081375"/>
              <a:gd name="connsiteX1" fmla="*/ 495567 w 715481"/>
              <a:gd name="connsiteY1" fmla="*/ 0 h 3081375"/>
              <a:gd name="connsiteX2" fmla="*/ 699851 w 715481"/>
              <a:gd name="connsiteY2" fmla="*/ 1590256 h 3081375"/>
              <a:gd name="connsiteX3" fmla="*/ 677044 w 715481"/>
              <a:gd name="connsiteY3" fmla="*/ 3059719 h 3081375"/>
              <a:gd name="connsiteX4" fmla="*/ 174726 w 715481"/>
              <a:gd name="connsiteY4" fmla="*/ 3081375 h 3081375"/>
              <a:gd name="connsiteX5" fmla="*/ 225927 w 715481"/>
              <a:gd name="connsiteY5" fmla="*/ 1713722 h 3081375"/>
              <a:gd name="connsiteX6" fmla="*/ 0 w 715481"/>
              <a:gd name="connsiteY6" fmla="*/ 162350 h 3081375"/>
              <a:gd name="connsiteX0" fmla="*/ 0 w 739626"/>
              <a:gd name="connsiteY0" fmla="*/ 162350 h 3081375"/>
              <a:gd name="connsiteX1" fmla="*/ 495567 w 739626"/>
              <a:gd name="connsiteY1" fmla="*/ 0 h 3081375"/>
              <a:gd name="connsiteX2" fmla="*/ 729940 w 739626"/>
              <a:gd name="connsiteY2" fmla="*/ 1579516 h 3081375"/>
              <a:gd name="connsiteX3" fmla="*/ 677044 w 739626"/>
              <a:gd name="connsiteY3" fmla="*/ 3059719 h 3081375"/>
              <a:gd name="connsiteX4" fmla="*/ 174726 w 739626"/>
              <a:gd name="connsiteY4" fmla="*/ 3081375 h 3081375"/>
              <a:gd name="connsiteX5" fmla="*/ 225927 w 739626"/>
              <a:gd name="connsiteY5" fmla="*/ 1713722 h 3081375"/>
              <a:gd name="connsiteX6" fmla="*/ 0 w 739626"/>
              <a:gd name="connsiteY6" fmla="*/ 162350 h 3081375"/>
              <a:gd name="connsiteX0" fmla="*/ 0 w 734202"/>
              <a:gd name="connsiteY0" fmla="*/ 162350 h 3081375"/>
              <a:gd name="connsiteX1" fmla="*/ 495567 w 734202"/>
              <a:gd name="connsiteY1" fmla="*/ 0 h 3081375"/>
              <a:gd name="connsiteX2" fmla="*/ 729940 w 734202"/>
              <a:gd name="connsiteY2" fmla="*/ 1579516 h 3081375"/>
              <a:gd name="connsiteX3" fmla="*/ 637070 w 734202"/>
              <a:gd name="connsiteY3" fmla="*/ 3080773 h 3081375"/>
              <a:gd name="connsiteX4" fmla="*/ 174726 w 734202"/>
              <a:gd name="connsiteY4" fmla="*/ 3081375 h 3081375"/>
              <a:gd name="connsiteX5" fmla="*/ 225927 w 734202"/>
              <a:gd name="connsiteY5" fmla="*/ 1713722 h 3081375"/>
              <a:gd name="connsiteX6" fmla="*/ 0 w 734202"/>
              <a:gd name="connsiteY6" fmla="*/ 162350 h 3081375"/>
              <a:gd name="connsiteX0" fmla="*/ 0 w 715059"/>
              <a:gd name="connsiteY0" fmla="*/ 248561 h 3081375"/>
              <a:gd name="connsiteX1" fmla="*/ 476424 w 715059"/>
              <a:gd name="connsiteY1" fmla="*/ 0 h 3081375"/>
              <a:gd name="connsiteX2" fmla="*/ 710797 w 715059"/>
              <a:gd name="connsiteY2" fmla="*/ 1579516 h 3081375"/>
              <a:gd name="connsiteX3" fmla="*/ 617927 w 715059"/>
              <a:gd name="connsiteY3" fmla="*/ 3080773 h 3081375"/>
              <a:gd name="connsiteX4" fmla="*/ 155583 w 715059"/>
              <a:gd name="connsiteY4" fmla="*/ 3081375 h 3081375"/>
              <a:gd name="connsiteX5" fmla="*/ 206784 w 715059"/>
              <a:gd name="connsiteY5" fmla="*/ 1713722 h 3081375"/>
              <a:gd name="connsiteX6" fmla="*/ 0 w 715059"/>
              <a:gd name="connsiteY6" fmla="*/ 248561 h 3081375"/>
              <a:gd name="connsiteX0" fmla="*/ 0 w 715001"/>
              <a:gd name="connsiteY0" fmla="*/ 190843 h 3023657"/>
              <a:gd name="connsiteX1" fmla="*/ 477642 w 715001"/>
              <a:gd name="connsiteY1" fmla="*/ 0 h 3023657"/>
              <a:gd name="connsiteX2" fmla="*/ 710797 w 715001"/>
              <a:gd name="connsiteY2" fmla="*/ 1521798 h 3023657"/>
              <a:gd name="connsiteX3" fmla="*/ 617927 w 715001"/>
              <a:gd name="connsiteY3" fmla="*/ 3023055 h 3023657"/>
              <a:gd name="connsiteX4" fmla="*/ 155583 w 715001"/>
              <a:gd name="connsiteY4" fmla="*/ 3023657 h 3023657"/>
              <a:gd name="connsiteX5" fmla="*/ 206784 w 715001"/>
              <a:gd name="connsiteY5" fmla="*/ 1656004 h 3023657"/>
              <a:gd name="connsiteX6" fmla="*/ 0 w 715001"/>
              <a:gd name="connsiteY6" fmla="*/ 190843 h 3023657"/>
              <a:gd name="connsiteX0" fmla="*/ 0 w 715001"/>
              <a:gd name="connsiteY0" fmla="*/ 190843 h 3023657"/>
              <a:gd name="connsiteX1" fmla="*/ 477642 w 715001"/>
              <a:gd name="connsiteY1" fmla="*/ 0 h 3023657"/>
              <a:gd name="connsiteX2" fmla="*/ 710797 w 715001"/>
              <a:gd name="connsiteY2" fmla="*/ 1521798 h 3023657"/>
              <a:gd name="connsiteX3" fmla="*/ 617927 w 715001"/>
              <a:gd name="connsiteY3" fmla="*/ 3023055 h 3023657"/>
              <a:gd name="connsiteX4" fmla="*/ 155583 w 715001"/>
              <a:gd name="connsiteY4" fmla="*/ 3023657 h 3023657"/>
              <a:gd name="connsiteX5" fmla="*/ 206784 w 715001"/>
              <a:gd name="connsiteY5" fmla="*/ 1656004 h 3023657"/>
              <a:gd name="connsiteX6" fmla="*/ 0 w 715001"/>
              <a:gd name="connsiteY6" fmla="*/ 190843 h 3023657"/>
              <a:gd name="connsiteX0" fmla="*/ 0 w 715001"/>
              <a:gd name="connsiteY0" fmla="*/ 190843 h 3023657"/>
              <a:gd name="connsiteX1" fmla="*/ 477642 w 715001"/>
              <a:gd name="connsiteY1" fmla="*/ 0 h 3023657"/>
              <a:gd name="connsiteX2" fmla="*/ 710797 w 715001"/>
              <a:gd name="connsiteY2" fmla="*/ 1521798 h 3023657"/>
              <a:gd name="connsiteX3" fmla="*/ 617927 w 715001"/>
              <a:gd name="connsiteY3" fmla="*/ 3023055 h 3023657"/>
              <a:gd name="connsiteX4" fmla="*/ 155583 w 715001"/>
              <a:gd name="connsiteY4" fmla="*/ 3023657 h 3023657"/>
              <a:gd name="connsiteX5" fmla="*/ 206784 w 715001"/>
              <a:gd name="connsiteY5" fmla="*/ 1656004 h 3023657"/>
              <a:gd name="connsiteX6" fmla="*/ 0 w 715001"/>
              <a:gd name="connsiteY6" fmla="*/ 190843 h 30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001" h="3023657">
                <a:moveTo>
                  <a:pt x="0" y="190843"/>
                </a:moveTo>
                <a:cubicBezTo>
                  <a:pt x="151864" y="143744"/>
                  <a:pt x="330136" y="48450"/>
                  <a:pt x="477642" y="0"/>
                </a:cubicBezTo>
                <a:cubicBezTo>
                  <a:pt x="598844" y="215996"/>
                  <a:pt x="687416" y="1017956"/>
                  <a:pt x="710797" y="1521798"/>
                </a:cubicBezTo>
                <a:cubicBezTo>
                  <a:pt x="734178" y="2025640"/>
                  <a:pt x="654055" y="2758602"/>
                  <a:pt x="617927" y="3023055"/>
                </a:cubicBezTo>
                <a:lnTo>
                  <a:pt x="155583" y="3023657"/>
                </a:lnTo>
                <a:cubicBezTo>
                  <a:pt x="201935" y="2521770"/>
                  <a:pt x="205796" y="2156933"/>
                  <a:pt x="206784" y="1656004"/>
                </a:cubicBezTo>
                <a:cubicBezTo>
                  <a:pt x="205796" y="1165359"/>
                  <a:pt x="106954" y="679251"/>
                  <a:pt x="0" y="190843"/>
                </a:cubicBezTo>
                <a:close/>
              </a:path>
            </a:pathLst>
          </a:custGeom>
          <a:solidFill>
            <a:schemeClr val="accent4">
              <a:lumMod val="75000"/>
              <a:alpha val="32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urved Connector 56"/>
          <p:cNvCxnSpPr>
            <a:endCxn id="66" idx="1"/>
          </p:cNvCxnSpPr>
          <p:nvPr/>
        </p:nvCxnSpPr>
        <p:spPr>
          <a:xfrm>
            <a:off x="5593458" y="4553422"/>
            <a:ext cx="1465854" cy="89745"/>
          </a:xfrm>
          <a:prstGeom prst="curvedConnector3">
            <a:avLst>
              <a:gd name="adj1" fmla="val 50000"/>
            </a:avLst>
          </a:prstGeom>
          <a:ln w="22225">
            <a:solidFill>
              <a:srgbClr val="4CBC9F"/>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60"/>
          <p:cNvCxnSpPr>
            <a:endCxn id="92" idx="1"/>
          </p:cNvCxnSpPr>
          <p:nvPr/>
        </p:nvCxnSpPr>
        <p:spPr>
          <a:xfrm flipV="1">
            <a:off x="4332157" y="5319141"/>
            <a:ext cx="2625802" cy="471664"/>
          </a:xfrm>
          <a:prstGeom prst="curvedConnector3">
            <a:avLst>
              <a:gd name="adj1" fmla="val 50000"/>
            </a:avLst>
          </a:prstGeom>
          <a:ln w="22225">
            <a:solidFill>
              <a:srgbClr val="4CBC9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86"/>
          <p:cNvCxnSpPr/>
          <p:nvPr/>
        </p:nvCxnSpPr>
        <p:spPr>
          <a:xfrm>
            <a:off x="1000792" y="1853918"/>
            <a:ext cx="4273338" cy="3354558"/>
          </a:xfrm>
          <a:prstGeom prst="straightConnector1">
            <a:avLst/>
          </a:prstGeom>
          <a:ln>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3" name="Gruppieren 22"/>
          <p:cNvGrpSpPr/>
          <p:nvPr/>
        </p:nvGrpSpPr>
        <p:grpSpPr>
          <a:xfrm>
            <a:off x="3864005" y="3968550"/>
            <a:ext cx="1975520" cy="1998326"/>
            <a:chOff x="3864005" y="3968550"/>
            <a:chExt cx="1975520" cy="1998326"/>
          </a:xfrm>
        </p:grpSpPr>
        <p:sp>
          <p:nvSpPr>
            <p:cNvPr id="57" name="Rounded Rectangle 96"/>
            <p:cNvSpPr/>
            <p:nvPr/>
          </p:nvSpPr>
          <p:spPr>
            <a:xfrm rot="2243267">
              <a:off x="5373034" y="3968550"/>
              <a:ext cx="466491" cy="908202"/>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2"/>
            <p:cNvSpPr/>
            <p:nvPr/>
          </p:nvSpPr>
          <p:spPr>
            <a:xfrm rot="2535722">
              <a:off x="4773926" y="4662869"/>
              <a:ext cx="466491" cy="908202"/>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3"/>
            <p:cNvSpPr/>
            <p:nvPr/>
          </p:nvSpPr>
          <p:spPr>
            <a:xfrm rot="3000354">
              <a:off x="4097128" y="5279011"/>
              <a:ext cx="454742" cy="920987"/>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1"/>
          <p:cNvGrpSpPr/>
          <p:nvPr/>
        </p:nvGrpSpPr>
        <p:grpSpPr>
          <a:xfrm>
            <a:off x="4965370" y="5902896"/>
            <a:ext cx="5101035" cy="295005"/>
            <a:chOff x="8535514" y="5907612"/>
            <a:chExt cx="5101035" cy="295005"/>
          </a:xfrm>
        </p:grpSpPr>
        <p:sp>
          <p:nvSpPr>
            <p:cNvPr id="77" name="Rectangle 2"/>
            <p:cNvSpPr/>
            <p:nvPr/>
          </p:nvSpPr>
          <p:spPr>
            <a:xfrm rot="2772558">
              <a:off x="8683851" y="5769876"/>
              <a:ext cx="155770" cy="452443"/>
            </a:xfrm>
            <a:custGeom>
              <a:avLst/>
              <a:gdLst>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0 w 669066"/>
                <a:gd name="connsiteY4" fmla="*/ 0 h 2974720"/>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2965 w 669066"/>
                <a:gd name="connsiteY4" fmla="*/ 1471934 h 2974720"/>
                <a:gd name="connsiteX5" fmla="*/ 0 w 669066"/>
                <a:gd name="connsiteY5" fmla="*/ 0 h 2974720"/>
                <a:gd name="connsiteX0" fmla="*/ 0 w 669066"/>
                <a:gd name="connsiteY0" fmla="*/ 0 h 2974720"/>
                <a:gd name="connsiteX1" fmla="*/ 669066 w 669066"/>
                <a:gd name="connsiteY1" fmla="*/ 0 h 2974720"/>
                <a:gd name="connsiteX2" fmla="*/ 669066 w 669066"/>
                <a:gd name="connsiteY2" fmla="*/ 2974720 h 2974720"/>
                <a:gd name="connsiteX3" fmla="*/ 0 w 669066"/>
                <a:gd name="connsiteY3" fmla="*/ 2974720 h 2974720"/>
                <a:gd name="connsiteX4" fmla="*/ 196480 w 669066"/>
                <a:gd name="connsiteY4" fmla="*/ 1501888 h 2974720"/>
                <a:gd name="connsiteX5" fmla="*/ 0 w 669066"/>
                <a:gd name="connsiteY5" fmla="*/ 0 h 2974720"/>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0 h 2994529"/>
                <a:gd name="connsiteX1" fmla="*/ 669066 w 669066"/>
                <a:gd name="connsiteY1" fmla="*/ 0 h 2994529"/>
                <a:gd name="connsiteX2" fmla="*/ 669066 w 669066"/>
                <a:gd name="connsiteY2" fmla="*/ 2974720 h 2994529"/>
                <a:gd name="connsiteX3" fmla="*/ 136571 w 669066"/>
                <a:gd name="connsiteY3" fmla="*/ 2994529 h 2994529"/>
                <a:gd name="connsiteX4" fmla="*/ 196480 w 669066"/>
                <a:gd name="connsiteY4" fmla="*/ 1501888 h 2994529"/>
                <a:gd name="connsiteX5" fmla="*/ 0 w 669066"/>
                <a:gd name="connsiteY5" fmla="*/ 0 h 2994529"/>
                <a:gd name="connsiteX0" fmla="*/ 0 w 669066"/>
                <a:gd name="connsiteY0" fmla="*/ 291513 h 3286042"/>
                <a:gd name="connsiteX1" fmla="*/ 504069 w 669066"/>
                <a:gd name="connsiteY1" fmla="*/ 0 h 3286042"/>
                <a:gd name="connsiteX2" fmla="*/ 669066 w 669066"/>
                <a:gd name="connsiteY2" fmla="*/ 3266233 h 3286042"/>
                <a:gd name="connsiteX3" fmla="*/ 136571 w 669066"/>
                <a:gd name="connsiteY3" fmla="*/ 3286042 h 3286042"/>
                <a:gd name="connsiteX4" fmla="*/ 196480 w 669066"/>
                <a:gd name="connsiteY4" fmla="*/ 1793401 h 3286042"/>
                <a:gd name="connsiteX5" fmla="*/ 0 w 669066"/>
                <a:gd name="connsiteY5" fmla="*/ 291513 h 3286042"/>
                <a:gd name="connsiteX0" fmla="*/ 0 w 669066"/>
                <a:gd name="connsiteY0" fmla="*/ 291513 h 3286042"/>
                <a:gd name="connsiteX1" fmla="*/ 504069 w 669066"/>
                <a:gd name="connsiteY1" fmla="*/ 0 h 3286042"/>
                <a:gd name="connsiteX2" fmla="*/ 669066 w 669066"/>
                <a:gd name="connsiteY2" fmla="*/ 3266233 h 3286042"/>
                <a:gd name="connsiteX3" fmla="*/ 136571 w 669066"/>
                <a:gd name="connsiteY3" fmla="*/ 3286042 h 3286042"/>
                <a:gd name="connsiteX4" fmla="*/ 196480 w 669066"/>
                <a:gd name="connsiteY4" fmla="*/ 1793401 h 3286042"/>
                <a:gd name="connsiteX5" fmla="*/ 0 w 669066"/>
                <a:gd name="connsiteY5" fmla="*/ 291513 h 3286042"/>
                <a:gd name="connsiteX0" fmla="*/ 0 w 700882"/>
                <a:gd name="connsiteY0" fmla="*/ 291513 h 3286042"/>
                <a:gd name="connsiteX1" fmla="*/ 504069 w 700882"/>
                <a:gd name="connsiteY1" fmla="*/ 0 h 3286042"/>
                <a:gd name="connsiteX2" fmla="*/ 625520 w 700882"/>
                <a:gd name="connsiteY2" fmla="*/ 1693575 h 3286042"/>
                <a:gd name="connsiteX3" fmla="*/ 669066 w 700882"/>
                <a:gd name="connsiteY3" fmla="*/ 3266233 h 3286042"/>
                <a:gd name="connsiteX4" fmla="*/ 136571 w 700882"/>
                <a:gd name="connsiteY4" fmla="*/ 3286042 h 3286042"/>
                <a:gd name="connsiteX5" fmla="*/ 196480 w 700882"/>
                <a:gd name="connsiteY5" fmla="*/ 1793401 h 3286042"/>
                <a:gd name="connsiteX6" fmla="*/ 0 w 700882"/>
                <a:gd name="connsiteY6" fmla="*/ 291513 h 3286042"/>
                <a:gd name="connsiteX0" fmla="*/ 0 w 712662"/>
                <a:gd name="connsiteY0" fmla="*/ 291513 h 3286042"/>
                <a:gd name="connsiteX1" fmla="*/ 504069 w 712662"/>
                <a:gd name="connsiteY1" fmla="*/ 0 h 3286042"/>
                <a:gd name="connsiteX2" fmla="*/ 670404 w 712662"/>
                <a:gd name="connsiteY2" fmla="*/ 1669935 h 3286042"/>
                <a:gd name="connsiteX3" fmla="*/ 669066 w 712662"/>
                <a:gd name="connsiteY3" fmla="*/ 3266233 h 3286042"/>
                <a:gd name="connsiteX4" fmla="*/ 136571 w 712662"/>
                <a:gd name="connsiteY4" fmla="*/ 3286042 h 3286042"/>
                <a:gd name="connsiteX5" fmla="*/ 196480 w 712662"/>
                <a:gd name="connsiteY5" fmla="*/ 1793401 h 3286042"/>
                <a:gd name="connsiteX6" fmla="*/ 0 w 712662"/>
                <a:gd name="connsiteY6" fmla="*/ 291513 h 3286042"/>
                <a:gd name="connsiteX0" fmla="*/ 0 w 676291"/>
                <a:gd name="connsiteY0" fmla="*/ 291513 h 3286042"/>
                <a:gd name="connsiteX1" fmla="*/ 504069 w 676291"/>
                <a:gd name="connsiteY1" fmla="*/ 0 h 3286042"/>
                <a:gd name="connsiteX2" fmla="*/ 670404 w 676291"/>
                <a:gd name="connsiteY2" fmla="*/ 1669935 h 3286042"/>
                <a:gd name="connsiteX3" fmla="*/ 543118 w 676291"/>
                <a:gd name="connsiteY3" fmla="*/ 3212162 h 3286042"/>
                <a:gd name="connsiteX4" fmla="*/ 136571 w 676291"/>
                <a:gd name="connsiteY4" fmla="*/ 3286042 h 3286042"/>
                <a:gd name="connsiteX5" fmla="*/ 196480 w 676291"/>
                <a:gd name="connsiteY5" fmla="*/ 1793401 h 3286042"/>
                <a:gd name="connsiteX6" fmla="*/ 0 w 676291"/>
                <a:gd name="connsiteY6" fmla="*/ 291513 h 3286042"/>
                <a:gd name="connsiteX0" fmla="*/ 0 w 676291"/>
                <a:gd name="connsiteY0" fmla="*/ 256293 h 3250822"/>
                <a:gd name="connsiteX1" fmla="*/ 448083 w 676291"/>
                <a:gd name="connsiteY1" fmla="*/ 0 h 3250822"/>
                <a:gd name="connsiteX2" fmla="*/ 670404 w 676291"/>
                <a:gd name="connsiteY2" fmla="*/ 1634715 h 3250822"/>
                <a:gd name="connsiteX3" fmla="*/ 543118 w 676291"/>
                <a:gd name="connsiteY3" fmla="*/ 3176942 h 3250822"/>
                <a:gd name="connsiteX4" fmla="*/ 136571 w 676291"/>
                <a:gd name="connsiteY4" fmla="*/ 3250822 h 3250822"/>
                <a:gd name="connsiteX5" fmla="*/ 196480 w 676291"/>
                <a:gd name="connsiteY5" fmla="*/ 1758181 h 3250822"/>
                <a:gd name="connsiteX6" fmla="*/ 0 w 676291"/>
                <a:gd name="connsiteY6" fmla="*/ 256293 h 3250822"/>
                <a:gd name="connsiteX0" fmla="*/ 0 w 637241"/>
                <a:gd name="connsiteY0" fmla="*/ 493734 h 3250822"/>
                <a:gd name="connsiteX1" fmla="*/ 409033 w 637241"/>
                <a:gd name="connsiteY1" fmla="*/ 0 h 3250822"/>
                <a:gd name="connsiteX2" fmla="*/ 631354 w 637241"/>
                <a:gd name="connsiteY2" fmla="*/ 1634715 h 3250822"/>
                <a:gd name="connsiteX3" fmla="*/ 504068 w 637241"/>
                <a:gd name="connsiteY3" fmla="*/ 3176942 h 3250822"/>
                <a:gd name="connsiteX4" fmla="*/ 97521 w 637241"/>
                <a:gd name="connsiteY4" fmla="*/ 3250822 h 3250822"/>
                <a:gd name="connsiteX5" fmla="*/ 157430 w 637241"/>
                <a:gd name="connsiteY5" fmla="*/ 1758181 h 3250822"/>
                <a:gd name="connsiteX6" fmla="*/ 0 w 637241"/>
                <a:gd name="connsiteY6" fmla="*/ 493734 h 3250822"/>
                <a:gd name="connsiteX0" fmla="*/ 0 w 637241"/>
                <a:gd name="connsiteY0" fmla="*/ 132260 h 2889348"/>
                <a:gd name="connsiteX1" fmla="*/ 484739 w 637241"/>
                <a:gd name="connsiteY1" fmla="*/ 0 h 2889348"/>
                <a:gd name="connsiteX2" fmla="*/ 631354 w 637241"/>
                <a:gd name="connsiteY2" fmla="*/ 1273241 h 2889348"/>
                <a:gd name="connsiteX3" fmla="*/ 504068 w 637241"/>
                <a:gd name="connsiteY3" fmla="*/ 2815468 h 2889348"/>
                <a:gd name="connsiteX4" fmla="*/ 97521 w 637241"/>
                <a:gd name="connsiteY4" fmla="*/ 2889348 h 2889348"/>
                <a:gd name="connsiteX5" fmla="*/ 157430 w 637241"/>
                <a:gd name="connsiteY5" fmla="*/ 1396707 h 2889348"/>
                <a:gd name="connsiteX6" fmla="*/ 0 w 637241"/>
                <a:gd name="connsiteY6" fmla="*/ 132260 h 2889348"/>
                <a:gd name="connsiteX0" fmla="*/ 0 w 637241"/>
                <a:gd name="connsiteY0" fmla="*/ 132260 h 2815468"/>
                <a:gd name="connsiteX1" fmla="*/ 484739 w 637241"/>
                <a:gd name="connsiteY1" fmla="*/ 0 h 2815468"/>
                <a:gd name="connsiteX2" fmla="*/ 631354 w 637241"/>
                <a:gd name="connsiteY2" fmla="*/ 1273241 h 2815468"/>
                <a:gd name="connsiteX3" fmla="*/ 504068 w 637241"/>
                <a:gd name="connsiteY3" fmla="*/ 2815468 h 2815468"/>
                <a:gd name="connsiteX4" fmla="*/ 107186 w 637241"/>
                <a:gd name="connsiteY4" fmla="*/ 2809723 h 2815468"/>
                <a:gd name="connsiteX5" fmla="*/ 157430 w 637241"/>
                <a:gd name="connsiteY5" fmla="*/ 1396707 h 2815468"/>
                <a:gd name="connsiteX6" fmla="*/ 0 w 637241"/>
                <a:gd name="connsiteY6" fmla="*/ 132260 h 2815468"/>
                <a:gd name="connsiteX0" fmla="*/ 0 w 637186"/>
                <a:gd name="connsiteY0" fmla="*/ 132260 h 2809723"/>
                <a:gd name="connsiteX1" fmla="*/ 484739 w 637186"/>
                <a:gd name="connsiteY1" fmla="*/ 0 h 2809723"/>
                <a:gd name="connsiteX2" fmla="*/ 631354 w 637186"/>
                <a:gd name="connsiteY2" fmla="*/ 1273241 h 2809723"/>
                <a:gd name="connsiteX3" fmla="*/ 503110 w 637186"/>
                <a:gd name="connsiteY3" fmla="*/ 2770103 h 2809723"/>
                <a:gd name="connsiteX4" fmla="*/ 107186 w 637186"/>
                <a:gd name="connsiteY4" fmla="*/ 2809723 h 2809723"/>
                <a:gd name="connsiteX5" fmla="*/ 157430 w 637186"/>
                <a:gd name="connsiteY5" fmla="*/ 1396707 h 2809723"/>
                <a:gd name="connsiteX6" fmla="*/ 0 w 637186"/>
                <a:gd name="connsiteY6" fmla="*/ 132260 h 2809723"/>
                <a:gd name="connsiteX0" fmla="*/ 0 w 639991"/>
                <a:gd name="connsiteY0" fmla="*/ 132260 h 2809723"/>
                <a:gd name="connsiteX1" fmla="*/ 484739 w 639991"/>
                <a:gd name="connsiteY1" fmla="*/ 0 h 2809723"/>
                <a:gd name="connsiteX2" fmla="*/ 631354 w 639991"/>
                <a:gd name="connsiteY2" fmla="*/ 1273241 h 2809723"/>
                <a:gd name="connsiteX3" fmla="*/ 537373 w 639991"/>
                <a:gd name="connsiteY3" fmla="*/ 2780726 h 2809723"/>
                <a:gd name="connsiteX4" fmla="*/ 107186 w 639991"/>
                <a:gd name="connsiteY4" fmla="*/ 2809723 h 2809723"/>
                <a:gd name="connsiteX5" fmla="*/ 157430 w 639991"/>
                <a:gd name="connsiteY5" fmla="*/ 1396707 h 2809723"/>
                <a:gd name="connsiteX6" fmla="*/ 0 w 639991"/>
                <a:gd name="connsiteY6" fmla="*/ 132260 h 2809723"/>
                <a:gd name="connsiteX0" fmla="*/ 0 w 636719"/>
                <a:gd name="connsiteY0" fmla="*/ 132260 h 2809723"/>
                <a:gd name="connsiteX1" fmla="*/ 484739 w 636719"/>
                <a:gd name="connsiteY1" fmla="*/ 0 h 2809723"/>
                <a:gd name="connsiteX2" fmla="*/ 631354 w 636719"/>
                <a:gd name="connsiteY2" fmla="*/ 1273241 h 2809723"/>
                <a:gd name="connsiteX3" fmla="*/ 537373 w 636719"/>
                <a:gd name="connsiteY3" fmla="*/ 2780726 h 2809723"/>
                <a:gd name="connsiteX4" fmla="*/ 107186 w 636719"/>
                <a:gd name="connsiteY4" fmla="*/ 2809723 h 2809723"/>
                <a:gd name="connsiteX5" fmla="*/ 157430 w 636719"/>
                <a:gd name="connsiteY5" fmla="*/ 1396707 h 2809723"/>
                <a:gd name="connsiteX6" fmla="*/ 0 w 636719"/>
                <a:gd name="connsiteY6" fmla="*/ 132260 h 2809723"/>
                <a:gd name="connsiteX0" fmla="*/ 0 w 636719"/>
                <a:gd name="connsiteY0" fmla="*/ 132260 h 2780726"/>
                <a:gd name="connsiteX1" fmla="*/ 484739 w 636719"/>
                <a:gd name="connsiteY1" fmla="*/ 0 h 2780726"/>
                <a:gd name="connsiteX2" fmla="*/ 631354 w 636719"/>
                <a:gd name="connsiteY2" fmla="*/ 1273241 h 2780726"/>
                <a:gd name="connsiteX3" fmla="*/ 537373 w 636719"/>
                <a:gd name="connsiteY3" fmla="*/ 2780726 h 2780726"/>
                <a:gd name="connsiteX4" fmla="*/ 106229 w 636719"/>
                <a:gd name="connsiteY4" fmla="*/ 2764360 h 2780726"/>
                <a:gd name="connsiteX5" fmla="*/ 157430 w 636719"/>
                <a:gd name="connsiteY5" fmla="*/ 1396707 h 2780726"/>
                <a:gd name="connsiteX6" fmla="*/ 0 w 636719"/>
                <a:gd name="connsiteY6" fmla="*/ 132260 h 2780726"/>
                <a:gd name="connsiteX0" fmla="*/ 0 w 640294"/>
                <a:gd name="connsiteY0" fmla="*/ 132260 h 2764360"/>
                <a:gd name="connsiteX1" fmla="*/ 484739 w 640294"/>
                <a:gd name="connsiteY1" fmla="*/ 0 h 2764360"/>
                <a:gd name="connsiteX2" fmla="*/ 631354 w 640294"/>
                <a:gd name="connsiteY2" fmla="*/ 1273241 h 2764360"/>
                <a:gd name="connsiteX3" fmla="*/ 581300 w 640294"/>
                <a:gd name="connsiteY3" fmla="*/ 2711723 h 2764360"/>
                <a:gd name="connsiteX4" fmla="*/ 106229 w 640294"/>
                <a:gd name="connsiteY4" fmla="*/ 2764360 h 2764360"/>
                <a:gd name="connsiteX5" fmla="*/ 157430 w 640294"/>
                <a:gd name="connsiteY5" fmla="*/ 1396707 h 2764360"/>
                <a:gd name="connsiteX6" fmla="*/ 0 w 640294"/>
                <a:gd name="connsiteY6" fmla="*/ 132260 h 2764360"/>
                <a:gd name="connsiteX0" fmla="*/ 0 w 637274"/>
                <a:gd name="connsiteY0" fmla="*/ 132260 h 2764360"/>
                <a:gd name="connsiteX1" fmla="*/ 484739 w 637274"/>
                <a:gd name="connsiteY1" fmla="*/ 0 h 2764360"/>
                <a:gd name="connsiteX2" fmla="*/ 631354 w 637274"/>
                <a:gd name="connsiteY2" fmla="*/ 1273241 h 2764360"/>
                <a:gd name="connsiteX3" fmla="*/ 547517 w 637274"/>
                <a:gd name="connsiteY3" fmla="*/ 2723782 h 2764360"/>
                <a:gd name="connsiteX4" fmla="*/ 106229 w 637274"/>
                <a:gd name="connsiteY4" fmla="*/ 2764360 h 2764360"/>
                <a:gd name="connsiteX5" fmla="*/ 157430 w 637274"/>
                <a:gd name="connsiteY5" fmla="*/ 1396707 h 2764360"/>
                <a:gd name="connsiteX6" fmla="*/ 0 w 637274"/>
                <a:gd name="connsiteY6" fmla="*/ 132260 h 276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274" h="2764360">
                  <a:moveTo>
                    <a:pt x="0" y="132260"/>
                  </a:moveTo>
                  <a:lnTo>
                    <a:pt x="484739" y="0"/>
                  </a:lnTo>
                  <a:cubicBezTo>
                    <a:pt x="588992" y="233677"/>
                    <a:pt x="603855" y="728869"/>
                    <a:pt x="631354" y="1273241"/>
                  </a:cubicBezTo>
                  <a:cubicBezTo>
                    <a:pt x="658853" y="1817613"/>
                    <a:pt x="583645" y="2459329"/>
                    <a:pt x="547517" y="2723782"/>
                  </a:cubicBezTo>
                  <a:lnTo>
                    <a:pt x="106229" y="2764360"/>
                  </a:lnTo>
                  <a:cubicBezTo>
                    <a:pt x="152581" y="2262473"/>
                    <a:pt x="156442" y="1897636"/>
                    <a:pt x="157430" y="1396707"/>
                  </a:cubicBezTo>
                  <a:cubicBezTo>
                    <a:pt x="156442" y="906062"/>
                    <a:pt x="46352" y="621947"/>
                    <a:pt x="0" y="132260"/>
                  </a:cubicBezTo>
                  <a:close/>
                </a:path>
              </a:pathLst>
            </a:custGeom>
            <a:solidFill>
              <a:schemeClr val="accent4">
                <a:lumMod val="75000"/>
                <a:alpha val="32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Work Sans Light" panose="00000400000000000000" pitchFamily="50" charset="0"/>
              </a:endParaRPr>
            </a:p>
          </p:txBody>
        </p:sp>
        <p:sp>
          <p:nvSpPr>
            <p:cNvPr id="78" name="Textfeld 100"/>
            <p:cNvSpPr txBox="1"/>
            <p:nvPr/>
          </p:nvSpPr>
          <p:spPr>
            <a:xfrm>
              <a:off x="8908016" y="5925618"/>
              <a:ext cx="1646605" cy="276999"/>
            </a:xfrm>
            <a:prstGeom prst="rect">
              <a:avLst/>
            </a:prstGeom>
            <a:noFill/>
          </p:spPr>
          <p:txBody>
            <a:bodyPr wrap="none" rtlCol="0">
              <a:spAutoFit/>
            </a:bodyPr>
            <a:lstStyle/>
            <a:p>
              <a:r>
                <a:rPr lang="en-US" sz="1200" b="1" dirty="0">
                  <a:solidFill>
                    <a:schemeClr val="accent4">
                      <a:lumMod val="50000"/>
                    </a:schemeClr>
                  </a:solidFill>
                  <a:latin typeface="Work Sans Light" panose="00000400000000000000" pitchFamily="50" charset="0"/>
                </a:rPr>
                <a:t>SAR resolution cell</a:t>
              </a:r>
            </a:p>
          </p:txBody>
        </p:sp>
        <p:sp>
          <p:nvSpPr>
            <p:cNvPr id="79" name="Textfeld 88"/>
            <p:cNvSpPr txBox="1"/>
            <p:nvPr/>
          </p:nvSpPr>
          <p:spPr>
            <a:xfrm>
              <a:off x="10939977" y="5907612"/>
              <a:ext cx="2696572" cy="276999"/>
            </a:xfrm>
            <a:prstGeom prst="rect">
              <a:avLst/>
            </a:prstGeom>
            <a:noFill/>
          </p:spPr>
          <p:txBody>
            <a:bodyPr wrap="none" rtlCol="0">
              <a:spAutoFit/>
            </a:bodyPr>
            <a:lstStyle/>
            <a:p>
              <a:r>
                <a:rPr lang="en-US" sz="1200" b="1" dirty="0">
                  <a:solidFill>
                    <a:srgbClr val="4CBC9F"/>
                  </a:solidFill>
                  <a:latin typeface="Work Sans Light" panose="00000400000000000000" pitchFamily="50" charset="0"/>
                </a:rPr>
                <a:t>Tomographic </a:t>
              </a:r>
              <a:r>
                <a:rPr lang="en-US" sz="1200" b="1" dirty="0" smtClean="0">
                  <a:solidFill>
                    <a:srgbClr val="4CBC9F"/>
                  </a:solidFill>
                  <a:latin typeface="Work Sans Light" panose="00000400000000000000" pitchFamily="50" charset="0"/>
                </a:rPr>
                <a:t>SAR resolution </a:t>
              </a:r>
              <a:r>
                <a:rPr lang="en-US" sz="1200" b="1" dirty="0">
                  <a:solidFill>
                    <a:srgbClr val="4CBC9F"/>
                  </a:solidFill>
                  <a:latin typeface="Work Sans Light" panose="00000400000000000000" pitchFamily="50" charset="0"/>
                </a:rPr>
                <a:t>cell</a:t>
              </a:r>
            </a:p>
          </p:txBody>
        </p:sp>
        <p:sp>
          <p:nvSpPr>
            <p:cNvPr id="80" name="Rounded Rectangle 92"/>
            <p:cNvSpPr/>
            <p:nvPr/>
          </p:nvSpPr>
          <p:spPr>
            <a:xfrm rot="2273558">
              <a:off x="10711316" y="5915744"/>
              <a:ext cx="171155" cy="246014"/>
            </a:xfrm>
            <a:prstGeom prst="roundRect">
              <a:avLst/>
            </a:prstGeom>
            <a:solidFill>
              <a:srgbClr val="CCECE4">
                <a:alpha val="53725"/>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Work Sans Light" panose="00000400000000000000" pitchFamily="50" charset="0"/>
              </a:endParaRPr>
            </a:p>
          </p:txBody>
        </p:sp>
      </p:grpSp>
      <p:sp>
        <p:nvSpPr>
          <p:cNvPr id="82" name="Rectangle 2"/>
          <p:cNvSpPr/>
          <p:nvPr/>
        </p:nvSpPr>
        <p:spPr>
          <a:xfrm rot="18497921">
            <a:off x="381663" y="1302264"/>
            <a:ext cx="540869" cy="395838"/>
          </a:xfrm>
          <a:prstGeom prst="rect">
            <a:avLst/>
          </a:prstGeom>
        </p:spPr>
        <p:txBody>
          <a:bodyPr wrap="none">
            <a:spAutoFit/>
          </a:bodyPr>
          <a:lstStyle/>
          <a:p>
            <a:r>
              <a:rPr lang="en-US" sz="1600" dirty="0" err="1" smtClean="0">
                <a:solidFill>
                  <a:schemeClr val="tx1">
                    <a:lumMod val="75000"/>
                    <a:lumOff val="25000"/>
                  </a:schemeClr>
                </a:solidFill>
                <a:latin typeface="Work Sans Light" panose="00000400000000000000" pitchFamily="50" charset="0"/>
              </a:rPr>
              <a:t>A</a:t>
            </a:r>
            <a:r>
              <a:rPr lang="en-US" sz="1600" baseline="-25000" dirty="0" err="1" smtClean="0">
                <a:solidFill>
                  <a:schemeClr val="tx1">
                    <a:lumMod val="75000"/>
                    <a:lumOff val="25000"/>
                  </a:schemeClr>
                </a:solidFill>
                <a:latin typeface="Work Sans Light" panose="00000400000000000000" pitchFamily="50" charset="0"/>
              </a:rPr>
              <a:t>cr</a:t>
            </a:r>
            <a:endParaRPr lang="en-US" sz="1600" baseline="-25000" dirty="0">
              <a:solidFill>
                <a:schemeClr val="tx1">
                  <a:lumMod val="75000"/>
                  <a:lumOff val="25000"/>
                </a:schemeClr>
              </a:solidFill>
              <a:latin typeface="Work Sans Light" panose="00000400000000000000" pitchFamily="50" charset="0"/>
            </a:endParaRPr>
          </a:p>
        </p:txBody>
      </p:sp>
      <p:sp>
        <p:nvSpPr>
          <p:cNvPr id="46" name="Textfeld 48"/>
          <p:cNvSpPr txBox="1"/>
          <p:nvPr/>
        </p:nvSpPr>
        <p:spPr>
          <a:xfrm>
            <a:off x="5645058" y="888957"/>
            <a:ext cx="6249571" cy="867930"/>
          </a:xfrm>
          <a:prstGeom prst="rect">
            <a:avLst/>
          </a:prstGeom>
          <a:noFill/>
        </p:spPr>
        <p:txBody>
          <a:bodyPr wrap="square" rtlCol="0">
            <a:spAutoFit/>
          </a:bodyPr>
          <a:lstStyle/>
          <a:p>
            <a:pPr algn="just">
              <a:lnSpc>
                <a:spcPct val="120000"/>
              </a:lnSpc>
            </a:pPr>
            <a:r>
              <a:rPr lang="en-US" sz="1400" dirty="0">
                <a:latin typeface="Work Sans" panose="00000500000000000000" pitchFamily="50" charset="0"/>
              </a:rPr>
              <a:t>With the multiple tracks in </a:t>
            </a:r>
            <a:r>
              <a:rPr lang="en-US" sz="1400" dirty="0" smtClean="0">
                <a:latin typeface="Work Sans" panose="00000500000000000000" pitchFamily="50" charset="0"/>
              </a:rPr>
              <a:t>elevation </a:t>
            </a:r>
            <a:r>
              <a:rPr lang="en-US" sz="1400" dirty="0">
                <a:latin typeface="Work Sans" panose="00000500000000000000" pitchFamily="50" charset="0"/>
              </a:rPr>
              <a:t>the SAR resolution cell </a:t>
            </a:r>
            <a:r>
              <a:rPr lang="en-US" sz="1400" dirty="0" smtClean="0">
                <a:latin typeface="Work Sans" panose="00000500000000000000" pitchFamily="50" charset="0"/>
              </a:rPr>
              <a:t>is split </a:t>
            </a:r>
            <a:r>
              <a:rPr lang="en-US" sz="1400" dirty="0">
                <a:latin typeface="Work Sans" panose="00000500000000000000" pitchFamily="50" charset="0"/>
              </a:rPr>
              <a:t>into multiple </a:t>
            </a:r>
            <a:r>
              <a:rPr lang="en-US" sz="1400" dirty="0" smtClean="0">
                <a:latin typeface="Work Sans" panose="00000500000000000000" pitchFamily="50" charset="0"/>
              </a:rPr>
              <a:t>layers in cross-range </a:t>
            </a:r>
            <a:r>
              <a:rPr lang="en-US" sz="1400" dirty="0">
                <a:latin typeface="Work Sans" panose="00000500000000000000" pitchFamily="50" charset="0"/>
              </a:rPr>
              <a:t>based on the tomographic </a:t>
            </a:r>
            <a:r>
              <a:rPr lang="en-US" sz="1400" dirty="0" smtClean="0">
                <a:latin typeface="Work Sans" panose="00000500000000000000" pitchFamily="50" charset="0"/>
              </a:rPr>
              <a:t>aperture </a:t>
            </a:r>
            <a:r>
              <a:rPr lang="de-DE" sz="1400" dirty="0" smtClean="0">
                <a:latin typeface="Work Sans" panose="00000500000000000000" pitchFamily="50" charset="0"/>
              </a:rPr>
              <a:t>A</a:t>
            </a:r>
            <a:r>
              <a:rPr lang="de-DE" sz="1400" baseline="-25000" dirty="0" smtClean="0">
                <a:latin typeface="Work Sans" panose="00000500000000000000" pitchFamily="50" charset="0"/>
              </a:rPr>
              <a:t>cr</a:t>
            </a:r>
            <a:endParaRPr lang="en-US" sz="1400" dirty="0">
              <a:latin typeface="Work Sans" panose="00000500000000000000" pitchFamily="50" charset="0"/>
            </a:endParaRPr>
          </a:p>
        </p:txBody>
      </p:sp>
      <p:grpSp>
        <p:nvGrpSpPr>
          <p:cNvPr id="47" name="Gruppieren 99"/>
          <p:cNvGrpSpPr/>
          <p:nvPr/>
        </p:nvGrpSpPr>
        <p:grpSpPr>
          <a:xfrm>
            <a:off x="7524908" y="2108054"/>
            <a:ext cx="4369721" cy="1334393"/>
            <a:chOff x="5173856" y="2549141"/>
            <a:chExt cx="4756595" cy="1334393"/>
          </a:xfrm>
        </p:grpSpPr>
        <mc:AlternateContent xmlns:mc="http://schemas.openxmlformats.org/markup-compatibility/2006">
          <mc:Choice xmlns:a14="http://schemas.microsoft.com/office/drawing/2010/main" Requires="a14">
            <p:sp>
              <p:nvSpPr>
                <p:cNvPr id="48" name="Textfeld 101"/>
                <p:cNvSpPr txBox="1"/>
                <p:nvPr/>
              </p:nvSpPr>
              <p:spPr>
                <a:xfrm>
                  <a:off x="6802756" y="2551581"/>
                  <a:ext cx="1686039" cy="863250"/>
                </a:xfrm>
                <a:prstGeom prst="rect">
                  <a:avLst/>
                </a:prstGeom>
                <a:noFill/>
              </p:spPr>
              <p:txBody>
                <a:bodyPr wrap="square" rtlCol="0">
                  <a:spAutoFit/>
                </a:bodyPr>
                <a:lstStyle/>
                <a:p>
                  <a:r>
                    <a:rPr lang="en-US" sz="2000" dirty="0" err="1" smtClean="0">
                      <a:latin typeface="Work Sans Light" panose="00000400000000000000" pitchFamily="50" charset="0"/>
                      <a:cs typeface="Arial" panose="020B0604020202020204" pitchFamily="34" charset="0"/>
                    </a:rPr>
                    <a:t>δ</a:t>
                  </a:r>
                  <a:r>
                    <a:rPr lang="en-US" sz="2000" baseline="-25000" dirty="0" err="1" smtClean="0">
                      <a:latin typeface="Work Sans Light" panose="00000400000000000000" pitchFamily="50" charset="0"/>
                      <a:cs typeface="Arial" panose="020B0604020202020204" pitchFamily="34" charset="0"/>
                    </a:rPr>
                    <a:t>cr</a:t>
                  </a:r>
                  <a:r>
                    <a:rPr lang="en-US" sz="2000" baseline="-25000" dirty="0" smtClean="0">
                      <a:latin typeface="Work Sans Light" panose="00000400000000000000" pitchFamily="50" charset="0"/>
                      <a:cs typeface="Arial" panose="020B0604020202020204" pitchFamily="34" charset="0"/>
                    </a:rPr>
                    <a:t> </a:t>
                  </a:r>
                  <a:r>
                    <a:rPr lang="en-US" sz="2000" b="1" dirty="0" smtClean="0">
                      <a:solidFill>
                        <a:schemeClr val="tx1">
                          <a:lumMod val="85000"/>
                          <a:lumOff val="15000"/>
                        </a:schemeClr>
                      </a:solidFill>
                      <a:latin typeface="Work Sans Light" panose="00000400000000000000" pitchFamily="50" charset="0"/>
                      <a:cs typeface="Arial" panose="020B0604020202020204" pitchFamily="34" charset="0"/>
                    </a:rPr>
                    <a:t>= </a:t>
                  </a:r>
                  <a14:m>
                    <m:oMath xmlns:m="http://schemas.openxmlformats.org/officeDocument/2006/math">
                      <m:f>
                        <m:fPr>
                          <m:ctrlPr>
                            <a:rPr lang="en-US" sz="2000" b="1" i="1" smtClean="0">
                              <a:solidFill>
                                <a:schemeClr val="tx1">
                                  <a:lumMod val="85000"/>
                                  <a:lumOff val="15000"/>
                                </a:schemeClr>
                              </a:solidFill>
                              <a:latin typeface="Cambria Math" panose="02040503050406030204" pitchFamily="18" charset="0"/>
                              <a:cs typeface="Arial" panose="020B0604020202020204" pitchFamily="34" charset="0"/>
                            </a:rPr>
                          </m:ctrlPr>
                        </m:fPr>
                        <m:num>
                          <m:r>
                            <m:rPr>
                              <m:sty m:val="p"/>
                            </m:rPr>
                            <a:rPr lang="en-US" sz="2000" b="1" i="1" smtClean="0">
                              <a:solidFill>
                                <a:schemeClr val="tx1">
                                  <a:lumMod val="85000"/>
                                  <a:lumOff val="15000"/>
                                </a:schemeClr>
                              </a:solidFill>
                              <a:latin typeface="Cambria Math"/>
                              <a:cs typeface="Arial" panose="020B0604020202020204" pitchFamily="34" charset="0"/>
                            </a:rPr>
                            <m:t>λ</m:t>
                          </m:r>
                          <m:r>
                            <a:rPr lang="en-US" sz="2000" b="1" i="1" smtClean="0">
                              <a:solidFill>
                                <a:schemeClr val="tx1">
                                  <a:lumMod val="85000"/>
                                  <a:lumOff val="15000"/>
                                </a:schemeClr>
                              </a:solidFill>
                              <a:latin typeface="Cambria Math"/>
                              <a:cs typeface="Arial" panose="020B0604020202020204" pitchFamily="34" charset="0"/>
                            </a:rPr>
                            <m:t>𝒓</m:t>
                          </m:r>
                          <m:r>
                            <a:rPr lang="en-US" sz="2000" b="1" i="1" baseline="-25000" smtClean="0">
                              <a:solidFill>
                                <a:schemeClr val="tx1">
                                  <a:lumMod val="85000"/>
                                  <a:lumOff val="15000"/>
                                </a:schemeClr>
                              </a:solidFill>
                              <a:latin typeface="Cambria Math"/>
                              <a:cs typeface="Arial" panose="020B0604020202020204" pitchFamily="34" charset="0"/>
                            </a:rPr>
                            <m:t>𝟎</m:t>
                          </m:r>
                        </m:num>
                        <m:den>
                          <m:r>
                            <a:rPr lang="en-US" sz="2000" b="1" i="1" smtClean="0">
                              <a:solidFill>
                                <a:schemeClr val="tx1">
                                  <a:lumMod val="85000"/>
                                  <a:lumOff val="15000"/>
                                </a:schemeClr>
                              </a:solidFill>
                              <a:latin typeface="Cambria Math"/>
                              <a:cs typeface="Arial" panose="020B0604020202020204" pitchFamily="34" charset="0"/>
                            </a:rPr>
                            <m:t>𝟐</m:t>
                          </m:r>
                          <m:r>
                            <a:rPr lang="en-US" sz="2000" b="1" i="1" smtClean="0">
                              <a:solidFill>
                                <a:schemeClr val="tx1">
                                  <a:lumMod val="85000"/>
                                  <a:lumOff val="15000"/>
                                </a:schemeClr>
                              </a:solidFill>
                              <a:latin typeface="Cambria Math"/>
                              <a:cs typeface="Arial" panose="020B0604020202020204" pitchFamily="34" charset="0"/>
                            </a:rPr>
                            <m:t>𝑨𝒄𝒓</m:t>
                          </m:r>
                        </m:den>
                      </m:f>
                    </m:oMath>
                  </a14:m>
                  <a:endParaRPr lang="en-US" sz="2000" b="1" dirty="0" smtClean="0">
                    <a:solidFill>
                      <a:schemeClr val="tx1">
                        <a:lumMod val="85000"/>
                        <a:lumOff val="15000"/>
                      </a:schemeClr>
                    </a:solidFill>
                    <a:latin typeface="Work Sans Light" panose="00000400000000000000" pitchFamily="50" charset="0"/>
                    <a:cs typeface="Arial" panose="020B0604020202020204" pitchFamily="34" charset="0"/>
                  </a:endParaRPr>
                </a:p>
                <a:p>
                  <a:endParaRPr lang="en-US" sz="2000" b="1" dirty="0">
                    <a:solidFill>
                      <a:schemeClr val="tx1">
                        <a:lumMod val="85000"/>
                        <a:lumOff val="15000"/>
                      </a:schemeClr>
                    </a:solidFill>
                    <a:latin typeface="Work Sans Light" panose="00000400000000000000" pitchFamily="50" charset="0"/>
                    <a:cs typeface="Arial" panose="020B0604020202020204" pitchFamily="34" charset="0"/>
                  </a:endParaRPr>
                </a:p>
              </p:txBody>
            </p:sp>
          </mc:Choice>
          <mc:Fallback>
            <p:sp>
              <p:nvSpPr>
                <p:cNvPr id="48" name="Textfeld 101"/>
                <p:cNvSpPr txBox="1">
                  <a:spLocks noRot="1" noChangeAspect="1" noMove="1" noResize="1" noEditPoints="1" noAdjustHandles="1" noChangeArrowheads="1" noChangeShapeType="1" noTextEdit="1"/>
                </p:cNvSpPr>
                <p:nvPr/>
              </p:nvSpPr>
              <p:spPr>
                <a:xfrm>
                  <a:off x="6802756" y="2551581"/>
                  <a:ext cx="1686039" cy="863250"/>
                </a:xfrm>
                <a:prstGeom prst="rect">
                  <a:avLst/>
                </a:prstGeom>
                <a:blipFill>
                  <a:blip r:embed="rId4"/>
                  <a:stretch>
                    <a:fillRect l="-433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9" name="Rechteck 103"/>
                <p:cNvSpPr/>
                <p:nvPr/>
              </p:nvSpPr>
              <p:spPr>
                <a:xfrm>
                  <a:off x="6802756" y="3237203"/>
                  <a:ext cx="3127695" cy="646331"/>
                </a:xfrm>
                <a:prstGeom prst="rect">
                  <a:avLst/>
                </a:prstGeom>
              </p:spPr>
              <p:txBody>
                <a:bodyPr wrap="square">
                  <a:spAutoFit/>
                </a:bodyPr>
                <a:lstStyle/>
                <a:p>
                  <a14:m>
                    <m:oMath xmlns:m="http://schemas.openxmlformats.org/officeDocument/2006/math">
                      <m:r>
                        <m:rPr>
                          <m:sty m:val="p"/>
                        </m:rPr>
                        <a:rPr lang="en-US" sz="1200" b="1" i="1" smtClean="0">
                          <a:solidFill>
                            <a:schemeClr val="tx1">
                              <a:lumMod val="85000"/>
                              <a:lumOff val="15000"/>
                            </a:schemeClr>
                          </a:solidFill>
                          <a:latin typeface="Cambria Math"/>
                          <a:cs typeface="Arial" panose="020B0604020202020204" pitchFamily="34" charset="0"/>
                        </a:rPr>
                        <m:t>λ</m:t>
                      </m:r>
                    </m:oMath>
                  </a14:m>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 carrier wavelength</a:t>
                  </a:r>
                </a:p>
                <a:p>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r</a:t>
                  </a:r>
                  <a:r>
                    <a:rPr lang="en-US" sz="1200" baseline="-25000" dirty="0" smtClean="0">
                      <a:solidFill>
                        <a:schemeClr val="tx1">
                          <a:lumMod val="65000"/>
                          <a:lumOff val="35000"/>
                        </a:schemeClr>
                      </a:solidFill>
                      <a:latin typeface="Work Sans Light" panose="00000400000000000000" pitchFamily="50" charset="0"/>
                      <a:cs typeface="Arial" panose="020B0604020202020204" pitchFamily="34" charset="0"/>
                    </a:rPr>
                    <a:t>0</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 range distance</a:t>
                  </a:r>
                </a:p>
                <a:p>
                  <a:r>
                    <a:rPr lang="en-US" sz="1200" dirty="0" err="1" smtClean="0">
                      <a:solidFill>
                        <a:schemeClr val="tx1">
                          <a:lumMod val="65000"/>
                          <a:lumOff val="35000"/>
                        </a:schemeClr>
                      </a:solidFill>
                      <a:latin typeface="Work Sans Light" panose="00000400000000000000" pitchFamily="50" charset="0"/>
                      <a:cs typeface="Arial" panose="020B0604020202020204" pitchFamily="34" charset="0"/>
                    </a:rPr>
                    <a:t>A</a:t>
                  </a:r>
                  <a:r>
                    <a:rPr lang="en-US" sz="1200" baseline="-25000" dirty="0" err="1" smtClean="0">
                      <a:solidFill>
                        <a:schemeClr val="tx1">
                          <a:lumMod val="65000"/>
                          <a:lumOff val="35000"/>
                        </a:schemeClr>
                      </a:solidFill>
                      <a:latin typeface="Work Sans Light" panose="00000400000000000000" pitchFamily="50" charset="0"/>
                      <a:cs typeface="Arial" panose="020B0604020202020204" pitchFamily="34" charset="0"/>
                    </a:rPr>
                    <a:t>cr</a:t>
                  </a:r>
                  <a:r>
                    <a:rPr lang="en-US" sz="1200" baseline="-25000" dirty="0" smtClean="0">
                      <a:solidFill>
                        <a:schemeClr val="tx1">
                          <a:lumMod val="65000"/>
                          <a:lumOff val="35000"/>
                        </a:schemeClr>
                      </a:solidFill>
                      <a:latin typeface="Work Sans Light" panose="00000400000000000000" pitchFamily="50" charset="0"/>
                      <a:cs typeface="Arial" panose="020B0604020202020204" pitchFamily="34" charset="0"/>
                    </a:rPr>
                    <a:t> </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cross-range (baseline) aperture</a:t>
                  </a:r>
                </a:p>
              </p:txBody>
            </p:sp>
          </mc:Choice>
          <mc:Fallback xmlns="">
            <p:sp>
              <p:nvSpPr>
                <p:cNvPr id="49" name="Rechteck 103"/>
                <p:cNvSpPr>
                  <a:spLocks noRot="1" noChangeAspect="1" noMove="1" noResize="1" noEditPoints="1" noAdjustHandles="1" noChangeArrowheads="1" noChangeShapeType="1" noTextEdit="1"/>
                </p:cNvSpPr>
                <p:nvPr/>
              </p:nvSpPr>
              <p:spPr>
                <a:xfrm>
                  <a:off x="6802756" y="3237203"/>
                  <a:ext cx="3127695" cy="646331"/>
                </a:xfrm>
                <a:prstGeom prst="rect">
                  <a:avLst/>
                </a:prstGeom>
                <a:blipFill rotWithShape="0">
                  <a:blip r:embed="rId5"/>
                  <a:stretch>
                    <a:fillRect b="-6604"/>
                  </a:stretch>
                </a:blipFill>
              </p:spPr>
              <p:txBody>
                <a:bodyPr/>
                <a:lstStyle/>
                <a:p>
                  <a:r>
                    <a:rPr lang="en-US">
                      <a:noFill/>
                    </a:rPr>
                    <a:t> </a:t>
                  </a:r>
                </a:p>
              </p:txBody>
            </p:sp>
          </mc:Fallback>
        </mc:AlternateContent>
        <p:sp>
          <p:nvSpPr>
            <p:cNvPr id="50" name="Rechteck 107"/>
            <p:cNvSpPr/>
            <p:nvPr/>
          </p:nvSpPr>
          <p:spPr>
            <a:xfrm>
              <a:off x="5173856" y="2549141"/>
              <a:ext cx="1807852" cy="523220"/>
            </a:xfrm>
            <a:prstGeom prst="rect">
              <a:avLst/>
            </a:prstGeom>
          </p:spPr>
          <p:txBody>
            <a:bodyPr wrap="square">
              <a:spAutoFit/>
            </a:bodyPr>
            <a:lstStyle/>
            <a:p>
              <a:r>
                <a:rPr lang="en-US" sz="1400" dirty="0" smtClean="0">
                  <a:solidFill>
                    <a:schemeClr val="tx1">
                      <a:lumMod val="65000"/>
                      <a:lumOff val="35000"/>
                    </a:schemeClr>
                  </a:solidFill>
                  <a:latin typeface="Work Sans" panose="00000500000000000000" pitchFamily="50" charset="0"/>
                  <a:cs typeface="Arial" panose="020B0604020202020204" pitchFamily="34" charset="0"/>
                </a:rPr>
                <a:t>Cross-range </a:t>
              </a:r>
            </a:p>
            <a:p>
              <a:r>
                <a:rPr lang="en-US" sz="1400" dirty="0" smtClean="0">
                  <a:solidFill>
                    <a:schemeClr val="tx1">
                      <a:lumMod val="65000"/>
                      <a:lumOff val="35000"/>
                    </a:schemeClr>
                  </a:solidFill>
                  <a:latin typeface="Work Sans" panose="00000500000000000000" pitchFamily="50" charset="0"/>
                  <a:cs typeface="Arial" panose="020B0604020202020204" pitchFamily="34" charset="0"/>
                </a:rPr>
                <a:t>resolution</a:t>
              </a:r>
            </a:p>
          </p:txBody>
        </p:sp>
      </p:grpSp>
      <p:cxnSp>
        <p:nvCxnSpPr>
          <p:cNvPr id="43" name="Curved Connector 69"/>
          <p:cNvCxnSpPr>
            <a:endCxn id="40" idx="1"/>
          </p:cNvCxnSpPr>
          <p:nvPr/>
        </p:nvCxnSpPr>
        <p:spPr>
          <a:xfrm>
            <a:off x="5918637" y="3951343"/>
            <a:ext cx="1114555" cy="42692"/>
          </a:xfrm>
          <a:prstGeom prst="curvedConnector3">
            <a:avLst>
              <a:gd name="adj1" fmla="val 50000"/>
            </a:avLst>
          </a:prstGeom>
          <a:ln w="2222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45"/>
          <p:cNvGrpSpPr/>
          <p:nvPr/>
        </p:nvGrpSpPr>
        <p:grpSpPr>
          <a:xfrm>
            <a:off x="5321875" y="4056904"/>
            <a:ext cx="608976" cy="756816"/>
            <a:chOff x="5178459" y="4334212"/>
            <a:chExt cx="608976" cy="756816"/>
          </a:xfrm>
        </p:grpSpPr>
        <p:sp>
          <p:nvSpPr>
            <p:cNvPr id="53" name="Textfeld 72"/>
            <p:cNvSpPr txBox="1"/>
            <p:nvPr/>
          </p:nvSpPr>
          <p:spPr>
            <a:xfrm rot="18551179">
              <a:off x="5128926" y="4445836"/>
              <a:ext cx="468398" cy="369332"/>
            </a:xfrm>
            <a:prstGeom prst="rect">
              <a:avLst/>
            </a:prstGeom>
            <a:noFill/>
          </p:spPr>
          <p:txBody>
            <a:bodyPr wrap="none" rtlCol="0">
              <a:spAutoFit/>
            </a:bodyPr>
            <a:lstStyle/>
            <a:p>
              <a:r>
                <a:rPr lang="el-GR" b="1" dirty="0">
                  <a:latin typeface="Arial" panose="020B0604020202020204" pitchFamily="34" charset="0"/>
                  <a:cs typeface="Arial" panose="020B0604020202020204" pitchFamily="34" charset="0"/>
                </a:rPr>
                <a:t>δ</a:t>
              </a:r>
              <a:r>
                <a:rPr lang="de-DE" b="1" baseline="-25000" dirty="0" err="1">
                  <a:latin typeface="Arial" panose="020B0604020202020204" pitchFamily="34" charset="0"/>
                  <a:cs typeface="Arial" panose="020B0604020202020204" pitchFamily="34" charset="0"/>
                </a:rPr>
                <a:t>cr</a:t>
              </a:r>
              <a:endParaRPr lang="en-US" b="1" baseline="-25000" dirty="0"/>
            </a:p>
          </p:txBody>
        </p:sp>
        <p:cxnSp>
          <p:nvCxnSpPr>
            <p:cNvPr id="54" name="Gerade Verbindung mit Pfeil 73"/>
            <p:cNvCxnSpPr/>
            <p:nvPr/>
          </p:nvCxnSpPr>
          <p:spPr>
            <a:xfrm flipV="1">
              <a:off x="5223624" y="4334212"/>
              <a:ext cx="563811" cy="756816"/>
            </a:xfrm>
            <a:prstGeom prst="straightConnector1">
              <a:avLst/>
            </a:prstGeom>
            <a:ln w="158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1" name="Rechteck 50"/>
          <p:cNvSpPr/>
          <p:nvPr/>
        </p:nvSpPr>
        <p:spPr>
          <a:xfrm>
            <a:off x="7515888" y="2004843"/>
            <a:ext cx="4381979" cy="1495649"/>
          </a:xfrm>
          <a:prstGeom prst="rect">
            <a:avLst/>
          </a:prstGeom>
          <a:noFill/>
          <a:ln>
            <a:solidFill>
              <a:schemeClr val="accent3">
                <a:lumMod val="40000"/>
                <a:lumOff val="60000"/>
              </a:schemeClr>
            </a:solidFill>
          </a:ln>
          <a:effectLst>
            <a:outerShdw blurRad="2921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tangle 50"/>
          <p:cNvSpPr/>
          <p:nvPr/>
        </p:nvSpPr>
        <p:spPr>
          <a:xfrm>
            <a:off x="10100930" y="5878841"/>
            <a:ext cx="2005831" cy="307777"/>
          </a:xfrm>
          <a:prstGeom prst="rect">
            <a:avLst/>
          </a:prstGeom>
        </p:spPr>
        <p:txBody>
          <a:bodyPr wrap="square">
            <a:spAutoFit/>
          </a:bodyPr>
          <a:lstStyle/>
          <a:p>
            <a:pPr algn="r"/>
            <a:r>
              <a:rPr lang="en-US" sz="1400" dirty="0" smtClean="0">
                <a:solidFill>
                  <a:schemeClr val="tx1">
                    <a:lumMod val="65000"/>
                    <a:lumOff val="35000"/>
                  </a:schemeClr>
                </a:solidFill>
                <a:latin typeface="Work Sans" panose="00000500000000000000" pitchFamily="50" charset="0"/>
              </a:rPr>
              <a:t>[</a:t>
            </a:r>
            <a:r>
              <a:rPr lang="de-DE" sz="1400" dirty="0" smtClean="0">
                <a:solidFill>
                  <a:schemeClr val="tx1">
                    <a:lumMod val="65000"/>
                    <a:lumOff val="35000"/>
                  </a:schemeClr>
                </a:solidFill>
                <a:latin typeface="Work Sans" panose="00000500000000000000" pitchFamily="50" charset="0"/>
              </a:rPr>
              <a:t>Ferro-</a:t>
            </a:r>
            <a:r>
              <a:rPr lang="de-DE" sz="1400" dirty="0" err="1" smtClean="0">
                <a:solidFill>
                  <a:schemeClr val="tx1">
                    <a:lumMod val="65000"/>
                    <a:lumOff val="35000"/>
                  </a:schemeClr>
                </a:solidFill>
                <a:latin typeface="Work Sans" panose="00000500000000000000" pitchFamily="50" charset="0"/>
              </a:rPr>
              <a:t>Famil</a:t>
            </a:r>
            <a:r>
              <a:rPr lang="en-US" sz="1400" dirty="0" smtClean="0">
                <a:solidFill>
                  <a:schemeClr val="tx1">
                    <a:lumMod val="65000"/>
                    <a:lumOff val="35000"/>
                  </a:schemeClr>
                </a:solidFill>
                <a:latin typeface="Work Sans" panose="00000500000000000000" pitchFamily="50" charset="0"/>
              </a:rPr>
              <a:t>, 2015] </a:t>
            </a:r>
            <a:endParaRPr lang="en-US" sz="1400" dirty="0">
              <a:solidFill>
                <a:schemeClr val="tx1">
                  <a:lumMod val="65000"/>
                  <a:lumOff val="35000"/>
                </a:schemeClr>
              </a:solidFill>
              <a:latin typeface="Work Sans" panose="00000500000000000000" pitchFamily="50" charset="0"/>
            </a:endParaRPr>
          </a:p>
        </p:txBody>
      </p:sp>
      <p:sp>
        <p:nvSpPr>
          <p:cNvPr id="4" name="Foliennummernplatzhalter 3"/>
          <p:cNvSpPr>
            <a:spLocks noGrp="1"/>
          </p:cNvSpPr>
          <p:nvPr>
            <p:ph type="sldNum" sz="quarter" idx="12"/>
          </p:nvPr>
        </p:nvSpPr>
        <p:spPr/>
        <p:txBody>
          <a:bodyPr/>
          <a:lstStyle/>
          <a:p>
            <a:fld id="{0E5F5BB8-B058-4CAF-94F1-C60B474C680F}" type="slidenum">
              <a:rPr lang="de-DE" smtClean="0"/>
              <a:pPr/>
              <a:t>13</a:t>
            </a:fld>
            <a:endParaRPr lang="de-DE"/>
          </a:p>
        </p:txBody>
      </p:sp>
      <p:grpSp>
        <p:nvGrpSpPr>
          <p:cNvPr id="61" name="Gruppieren 69"/>
          <p:cNvGrpSpPr/>
          <p:nvPr/>
        </p:nvGrpSpPr>
        <p:grpSpPr>
          <a:xfrm rot="295993">
            <a:off x="1451276" y="1813570"/>
            <a:ext cx="1566012" cy="1485803"/>
            <a:chOff x="2860585" y="2339907"/>
            <a:chExt cx="1566012" cy="1485803"/>
          </a:xfrm>
        </p:grpSpPr>
        <p:sp>
          <p:nvSpPr>
            <p:cNvPr id="62" name="Textfeld 70"/>
            <p:cNvSpPr txBox="1"/>
            <p:nvPr/>
          </p:nvSpPr>
          <p:spPr>
            <a:xfrm rot="2008889">
              <a:off x="3504550" y="3579489"/>
              <a:ext cx="922047"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slant-range </a:t>
              </a:r>
            </a:p>
          </p:txBody>
        </p:sp>
        <p:grpSp>
          <p:nvGrpSpPr>
            <p:cNvPr id="63" name="Gruppieren 71"/>
            <p:cNvGrpSpPr/>
            <p:nvPr/>
          </p:nvGrpSpPr>
          <p:grpSpPr>
            <a:xfrm>
              <a:off x="2860585" y="2339907"/>
              <a:ext cx="1288329" cy="1412817"/>
              <a:chOff x="3056560" y="2126460"/>
              <a:chExt cx="1288329" cy="1412817"/>
            </a:xfrm>
          </p:grpSpPr>
          <p:sp>
            <p:nvSpPr>
              <p:cNvPr id="64" name="Textfeld 72"/>
              <p:cNvSpPr txBox="1"/>
              <p:nvPr/>
            </p:nvSpPr>
            <p:spPr>
              <a:xfrm rot="18182058">
                <a:off x="3474266" y="2479602"/>
                <a:ext cx="952505"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cross-range </a:t>
                </a:r>
              </a:p>
            </p:txBody>
          </p:sp>
          <p:grpSp>
            <p:nvGrpSpPr>
              <p:cNvPr id="81" name="Gruppieren 73"/>
              <p:cNvGrpSpPr/>
              <p:nvPr/>
            </p:nvGrpSpPr>
            <p:grpSpPr>
              <a:xfrm rot="20970707">
                <a:off x="3699119" y="2402812"/>
                <a:ext cx="645770" cy="1136465"/>
                <a:chOff x="2719934" y="2181779"/>
                <a:chExt cx="645770" cy="1136465"/>
              </a:xfrm>
            </p:grpSpPr>
            <p:cxnSp>
              <p:nvCxnSpPr>
                <p:cNvPr id="84" name="Gerade Verbindung mit Pfeil 75"/>
                <p:cNvCxnSpPr>
                  <a:cxnSpLocks noChangeAspect="1"/>
                </p:cNvCxnSpPr>
                <p:nvPr/>
              </p:nvCxnSpPr>
              <p:spPr>
                <a:xfrm rot="333300">
                  <a:off x="2729266" y="2815692"/>
                  <a:ext cx="636438" cy="502552"/>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5" name="Gerade Verbindung mit Pfeil 76"/>
                <p:cNvCxnSpPr/>
                <p:nvPr/>
              </p:nvCxnSpPr>
              <p:spPr>
                <a:xfrm rot="629293" flipV="1">
                  <a:off x="2849317" y="2181779"/>
                  <a:ext cx="437607" cy="676447"/>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86" name="Ellipse 77"/>
                <p:cNvSpPr/>
                <p:nvPr/>
              </p:nvSpPr>
              <p:spPr>
                <a:xfrm>
                  <a:off x="2719934" y="2742935"/>
                  <a:ext cx="144000" cy="144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sp>
              <p:nvSpPr>
                <p:cNvPr id="87" name="Ellipse 78"/>
                <p:cNvSpPr/>
                <p:nvPr/>
              </p:nvSpPr>
              <p:spPr>
                <a:xfrm>
                  <a:off x="2755934" y="2777334"/>
                  <a:ext cx="72000" cy="7200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grpSp>
          <p:sp>
            <p:nvSpPr>
              <p:cNvPr id="83" name="Textfeld 74"/>
              <p:cNvSpPr txBox="1"/>
              <p:nvPr/>
            </p:nvSpPr>
            <p:spPr>
              <a:xfrm>
                <a:off x="3056560" y="2963384"/>
                <a:ext cx="720069"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azimuth </a:t>
                </a:r>
              </a:p>
            </p:txBody>
          </p:sp>
        </p:grpSp>
      </p:grpSp>
      <p:grpSp>
        <p:nvGrpSpPr>
          <p:cNvPr id="94" name="Gruppieren 93"/>
          <p:cNvGrpSpPr/>
          <p:nvPr/>
        </p:nvGrpSpPr>
        <p:grpSpPr>
          <a:xfrm>
            <a:off x="372312" y="1239078"/>
            <a:ext cx="1200026" cy="1064783"/>
            <a:chOff x="433728" y="1293670"/>
            <a:chExt cx="1200026" cy="1064783"/>
          </a:xfrm>
        </p:grpSpPr>
        <p:pic>
          <p:nvPicPr>
            <p:cNvPr id="95" name="Grafik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911" y="1701052"/>
              <a:ext cx="466099" cy="252000"/>
            </a:xfrm>
            <a:prstGeom prst="rect">
              <a:avLst/>
            </a:prstGeom>
          </p:spPr>
        </p:pic>
        <p:pic>
          <p:nvPicPr>
            <p:cNvPr id="96" name="Grafik 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728" y="2106453"/>
              <a:ext cx="466099" cy="252000"/>
            </a:xfrm>
            <a:prstGeom prst="rect">
              <a:avLst/>
            </a:prstGeom>
          </p:spPr>
        </p:pic>
        <p:pic>
          <p:nvPicPr>
            <p:cNvPr id="97" name="Grafik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655" y="1293670"/>
              <a:ext cx="466099" cy="252000"/>
            </a:xfrm>
            <a:prstGeom prst="rect">
              <a:avLst/>
            </a:prstGeom>
          </p:spPr>
        </p:pic>
      </p:grpSp>
    </p:spTree>
    <p:extLst>
      <p:ext uri="{BB962C8B-B14F-4D97-AF65-F5344CB8AC3E}">
        <p14:creationId xmlns:p14="http://schemas.microsoft.com/office/powerpoint/2010/main" val="3906852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Gerade Verbindung mit Pfeil 87"/>
          <p:cNvCxnSpPr/>
          <p:nvPr/>
        </p:nvCxnSpPr>
        <p:spPr>
          <a:xfrm flipV="1">
            <a:off x="511782" y="1089262"/>
            <a:ext cx="1020357" cy="1368000"/>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 name="Titel 2"/>
          <p:cNvSpPr>
            <a:spLocks noGrp="1"/>
          </p:cNvSpPr>
          <p:nvPr>
            <p:ph type="title"/>
          </p:nvPr>
        </p:nvSpPr>
        <p:spPr/>
        <p:txBody>
          <a:bodyPr/>
          <a:lstStyle/>
          <a:p>
            <a:r>
              <a:rPr lang="en-US" dirty="0" smtClean="0"/>
              <a:t>3D resolution cell</a:t>
            </a:r>
            <a:endParaRPr lang="en-US" dirty="0"/>
          </a:p>
        </p:txBody>
      </p:sp>
      <p:pic>
        <p:nvPicPr>
          <p:cNvPr id="36"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99" y="3865882"/>
            <a:ext cx="6297714" cy="2267909"/>
          </a:xfrm>
          <a:prstGeom prst="rect">
            <a:avLst/>
          </a:prstGeom>
        </p:spPr>
      </p:pic>
      <p:sp>
        <p:nvSpPr>
          <p:cNvPr id="37" name="Freihandform 72"/>
          <p:cNvSpPr/>
          <p:nvPr/>
        </p:nvSpPr>
        <p:spPr>
          <a:xfrm>
            <a:off x="880305" y="1738477"/>
            <a:ext cx="5251074" cy="4497452"/>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920176 w 6669767"/>
              <a:gd name="connsiteY0" fmla="*/ 3712855 h 3712855"/>
              <a:gd name="connsiteX1" fmla="*/ 0 w 6669767"/>
              <a:gd name="connsiteY1" fmla="*/ 0 h 3712855"/>
              <a:gd name="connsiteX2" fmla="*/ 6669767 w 6669767"/>
              <a:gd name="connsiteY2" fmla="*/ 3077611 h 3712855"/>
              <a:gd name="connsiteX3" fmla="*/ 2920176 w 6669767"/>
              <a:gd name="connsiteY3" fmla="*/ 3712855 h 3712855"/>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945635"/>
              <a:gd name="connsiteY0" fmla="*/ 5854141 h 6039192"/>
              <a:gd name="connsiteX1" fmla="*/ 0 w 6945635"/>
              <a:gd name="connsiteY1" fmla="*/ 0 h 6039192"/>
              <a:gd name="connsiteX2" fmla="*/ 6669767 w 6945635"/>
              <a:gd name="connsiteY2" fmla="*/ 3077611 h 6039192"/>
              <a:gd name="connsiteX3" fmla="*/ 5524551 w 6945635"/>
              <a:gd name="connsiteY3" fmla="*/ 4442265 h 6039192"/>
              <a:gd name="connsiteX4" fmla="*/ 4138387 w 6945635"/>
              <a:gd name="connsiteY4" fmla="*/ 5854141 h 6039192"/>
              <a:gd name="connsiteX0" fmla="*/ 4138387 w 6959799"/>
              <a:gd name="connsiteY0" fmla="*/ 5854141 h 6039192"/>
              <a:gd name="connsiteX1" fmla="*/ 0 w 6959799"/>
              <a:gd name="connsiteY1" fmla="*/ 0 h 6039192"/>
              <a:gd name="connsiteX2" fmla="*/ 6669767 w 6959799"/>
              <a:gd name="connsiteY2" fmla="*/ 3077611 h 6039192"/>
              <a:gd name="connsiteX3" fmla="*/ 5524551 w 6959799"/>
              <a:gd name="connsiteY3" fmla="*/ 4442265 h 6039192"/>
              <a:gd name="connsiteX4" fmla="*/ 4138387 w 6959799"/>
              <a:gd name="connsiteY4" fmla="*/ 5854141 h 6039192"/>
              <a:gd name="connsiteX0" fmla="*/ 4138387 w 7159177"/>
              <a:gd name="connsiteY0" fmla="*/ 5854141 h 6079752"/>
              <a:gd name="connsiteX1" fmla="*/ 0 w 7159177"/>
              <a:gd name="connsiteY1" fmla="*/ 0 h 6079752"/>
              <a:gd name="connsiteX2" fmla="*/ 6669767 w 7159177"/>
              <a:gd name="connsiteY2" fmla="*/ 3077611 h 6079752"/>
              <a:gd name="connsiteX3" fmla="*/ 6479628 w 7159177"/>
              <a:gd name="connsiteY3" fmla="*/ 4852082 h 6079752"/>
              <a:gd name="connsiteX4" fmla="*/ 4138387 w 7159177"/>
              <a:gd name="connsiteY4" fmla="*/ 5854141 h 6079752"/>
              <a:gd name="connsiteX0" fmla="*/ 4138387 w 6702978"/>
              <a:gd name="connsiteY0" fmla="*/ 5854141 h 6079752"/>
              <a:gd name="connsiteX1" fmla="*/ 0 w 6702978"/>
              <a:gd name="connsiteY1" fmla="*/ 0 h 6079752"/>
              <a:gd name="connsiteX2" fmla="*/ 6669767 w 6702978"/>
              <a:gd name="connsiteY2" fmla="*/ 3077611 h 6079752"/>
              <a:gd name="connsiteX3" fmla="*/ 6479628 w 6702978"/>
              <a:gd name="connsiteY3" fmla="*/ 4852082 h 6079752"/>
              <a:gd name="connsiteX4" fmla="*/ 4138387 w 6702978"/>
              <a:gd name="connsiteY4" fmla="*/ 5854141 h 6079752"/>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592771 w 6669767"/>
              <a:gd name="connsiteY3" fmla="*/ 4503739 h 5854141"/>
              <a:gd name="connsiteX4" fmla="*/ 4138387 w 6669767"/>
              <a:gd name="connsiteY4" fmla="*/ 5854141 h 5854141"/>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275" h="5874632">
                <a:moveTo>
                  <a:pt x="4098215" y="5874632"/>
                </a:moveTo>
                <a:cubicBezTo>
                  <a:pt x="3567221" y="5449817"/>
                  <a:pt x="1379462" y="1951380"/>
                  <a:pt x="0" y="0"/>
                </a:cubicBezTo>
                <a:cubicBezTo>
                  <a:pt x="1280609" y="673312"/>
                  <a:pt x="5564581" y="2271109"/>
                  <a:pt x="6650275" y="3098102"/>
                </a:cubicBezTo>
                <a:cubicBezTo>
                  <a:pt x="6333331" y="3613082"/>
                  <a:pt x="6004920" y="4040985"/>
                  <a:pt x="5573279" y="4524230"/>
                </a:cubicBezTo>
                <a:cubicBezTo>
                  <a:pt x="5151382" y="4986985"/>
                  <a:pt x="4677874" y="5375317"/>
                  <a:pt x="4098215" y="5874632"/>
                </a:cubicBezTo>
                <a:close/>
              </a:path>
            </a:pathLst>
          </a:custGeom>
          <a:solidFill>
            <a:srgbClr val="EDEFCD">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3" name="Arc 72"/>
          <p:cNvSpPr/>
          <p:nvPr/>
        </p:nvSpPr>
        <p:spPr>
          <a:xfrm rot="13329605" flipH="1">
            <a:off x="3876974" y="2806954"/>
            <a:ext cx="1185571"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971819 w 1166009"/>
              <a:gd name="connsiteY0" fmla="*/ 0 h 3329363"/>
              <a:gd name="connsiteX1" fmla="*/ 1165386 w 1166009"/>
              <a:gd name="connsiteY1" fmla="*/ 1675337 h 3329363"/>
              <a:gd name="connsiteX2" fmla="*/ 1057505 w 1166009"/>
              <a:gd name="connsiteY2" fmla="*/ 3032235 h 3329363"/>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1003592 w 1166009"/>
              <a:gd name="connsiteY0" fmla="*/ 28769 h 3329363"/>
              <a:gd name="connsiteX1" fmla="*/ 1165386 w 1166009"/>
              <a:gd name="connsiteY1" fmla="*/ 1675337 h 3329363"/>
              <a:gd name="connsiteX2" fmla="*/ 1057505 w 1166009"/>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1003592 w 1165395"/>
              <a:gd name="connsiteY0" fmla="*/ 28769 h 3329363"/>
              <a:gd name="connsiteX1" fmla="*/ 1165386 w 1165395"/>
              <a:gd name="connsiteY1" fmla="*/ 1675337 h 3329363"/>
              <a:gd name="connsiteX2" fmla="*/ 1057505 w 1165395"/>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998006 w 1165395"/>
              <a:gd name="connsiteY0" fmla="*/ 120084 h 3329363"/>
              <a:gd name="connsiteX1" fmla="*/ 1165386 w 1165395"/>
              <a:gd name="connsiteY1" fmla="*/ 1675337 h 3329363"/>
              <a:gd name="connsiteX2" fmla="*/ 1057505 w 1165395"/>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Lst>
            <a:ahLst/>
            <a:cxnLst>
              <a:cxn ang="0">
                <a:pos x="connsiteX0" y="connsiteY0"/>
              </a:cxn>
              <a:cxn ang="0">
                <a:pos x="connsiteX1" y="connsiteY1"/>
              </a:cxn>
              <a:cxn ang="0">
                <a:pos x="connsiteX2" y="connsiteY2"/>
              </a:cxn>
            </a:cxnLst>
            <a:rect l="l" t="t" r="r" b="b"/>
            <a:pathLst>
              <a:path w="1185571"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71" h="3329363" fill="none">
                <a:moveTo>
                  <a:pt x="998006" y="120084"/>
                </a:moveTo>
                <a:cubicBezTo>
                  <a:pt x="1093896" y="628638"/>
                  <a:pt x="1154182" y="1069798"/>
                  <a:pt x="1185566" y="1674336"/>
                </a:cubicBezTo>
                <a:cubicBezTo>
                  <a:pt x="1186169" y="2260547"/>
                  <a:pt x="1136981" y="2520491"/>
                  <a:pt x="1057505" y="3032235"/>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32"/>
          <p:cNvSpPr/>
          <p:nvPr/>
        </p:nvSpPr>
        <p:spPr>
          <a:xfrm rot="13329605" flipH="1">
            <a:off x="4414381" y="2959357"/>
            <a:ext cx="1185580"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971819 w 1165473"/>
              <a:gd name="connsiteY0" fmla="*/ 0 h 3329363"/>
              <a:gd name="connsiteX1" fmla="*/ 1165386 w 1165473"/>
              <a:gd name="connsiteY1" fmla="*/ 1675337 h 3329363"/>
              <a:gd name="connsiteX2" fmla="*/ 1045913 w 1165473"/>
              <a:gd name="connsiteY2" fmla="*/ 3002466 h 3329363"/>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1022771 w 1165473"/>
              <a:gd name="connsiteY0" fmla="*/ 7587 h 3329363"/>
              <a:gd name="connsiteX1" fmla="*/ 1165386 w 1165473"/>
              <a:gd name="connsiteY1" fmla="*/ 1675337 h 3329363"/>
              <a:gd name="connsiteX2" fmla="*/ 1045913 w 1165473"/>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Lst>
            <a:ahLst/>
            <a:cxnLst>
              <a:cxn ang="0">
                <a:pos x="connsiteX0" y="connsiteY0"/>
              </a:cxn>
              <a:cxn ang="0">
                <a:pos x="connsiteX1" y="connsiteY1"/>
              </a:cxn>
              <a:cxn ang="0">
                <a:pos x="connsiteX2" y="connsiteY2"/>
              </a:cxn>
            </a:cxnLst>
            <a:rect l="l" t="t" r="r" b="b"/>
            <a:pathLst>
              <a:path w="1185580"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80" h="3329363" fill="none">
                <a:moveTo>
                  <a:pt x="1022771" y="7587"/>
                </a:moveTo>
                <a:cubicBezTo>
                  <a:pt x="1118661" y="516142"/>
                  <a:pt x="1184954" y="1078386"/>
                  <a:pt x="1185567" y="1674335"/>
                </a:cubicBezTo>
                <a:cubicBezTo>
                  <a:pt x="1186170" y="2260546"/>
                  <a:pt x="1166751" y="2508901"/>
                  <a:pt x="1045913" y="3002466"/>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Gerade Verbindung mit Pfeil 71"/>
          <p:cNvCxnSpPr/>
          <p:nvPr/>
        </p:nvCxnSpPr>
        <p:spPr>
          <a:xfrm flipV="1">
            <a:off x="272351" y="1160709"/>
            <a:ext cx="828214" cy="997712"/>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86"/>
          <p:cNvCxnSpPr/>
          <p:nvPr/>
        </p:nvCxnSpPr>
        <p:spPr>
          <a:xfrm>
            <a:off x="1000792" y="1853918"/>
            <a:ext cx="4273338" cy="3354558"/>
          </a:xfrm>
          <a:prstGeom prst="straightConnector1">
            <a:avLst/>
          </a:prstGeom>
          <a:ln>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4" name="Gruppieren 3"/>
          <p:cNvGrpSpPr/>
          <p:nvPr/>
        </p:nvGrpSpPr>
        <p:grpSpPr>
          <a:xfrm>
            <a:off x="3801600" y="3924000"/>
            <a:ext cx="2078003" cy="2100152"/>
            <a:chOff x="3799859" y="3924464"/>
            <a:chExt cx="2078003" cy="2100152"/>
          </a:xfrm>
        </p:grpSpPr>
        <p:sp>
          <p:nvSpPr>
            <p:cNvPr id="39" name="Würfel 177"/>
            <p:cNvSpPr>
              <a:spLocks noChangeAspect="1"/>
            </p:cNvSpPr>
            <p:nvPr/>
          </p:nvSpPr>
          <p:spPr>
            <a:xfrm rot="3081436">
              <a:off x="3931449" y="5236872"/>
              <a:ext cx="656154" cy="919334"/>
            </a:xfrm>
            <a:prstGeom prst="cube">
              <a:avLst/>
            </a:prstGeom>
            <a:solidFill>
              <a:srgbClr val="4CBC9F">
                <a:alpha val="61000"/>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Würfel 177"/>
            <p:cNvSpPr>
              <a:spLocks noChangeAspect="1"/>
            </p:cNvSpPr>
            <p:nvPr/>
          </p:nvSpPr>
          <p:spPr>
            <a:xfrm rot="2567825">
              <a:off x="4609009" y="4633450"/>
              <a:ext cx="656154" cy="919334"/>
            </a:xfrm>
            <a:prstGeom prst="cube">
              <a:avLst/>
            </a:prstGeom>
            <a:solidFill>
              <a:srgbClr val="4CBC9F">
                <a:alpha val="61000"/>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Würfel 177"/>
            <p:cNvSpPr>
              <a:spLocks noChangeAspect="1"/>
            </p:cNvSpPr>
            <p:nvPr/>
          </p:nvSpPr>
          <p:spPr>
            <a:xfrm rot="2071512">
              <a:off x="5221708" y="3924464"/>
              <a:ext cx="656154" cy="919334"/>
            </a:xfrm>
            <a:prstGeom prst="cube">
              <a:avLst/>
            </a:prstGeom>
            <a:solidFill>
              <a:srgbClr val="4CBC9F">
                <a:alpha val="61000"/>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uppieren 4"/>
          <p:cNvGrpSpPr/>
          <p:nvPr/>
        </p:nvGrpSpPr>
        <p:grpSpPr>
          <a:xfrm>
            <a:off x="7587326" y="1990703"/>
            <a:ext cx="4470688" cy="3656622"/>
            <a:chOff x="7200583" y="958036"/>
            <a:chExt cx="4470688" cy="3656622"/>
          </a:xfrm>
        </p:grpSpPr>
        <p:grpSp>
          <p:nvGrpSpPr>
            <p:cNvPr id="42" name="Group 6"/>
            <p:cNvGrpSpPr/>
            <p:nvPr/>
          </p:nvGrpSpPr>
          <p:grpSpPr>
            <a:xfrm>
              <a:off x="7352988" y="1924275"/>
              <a:ext cx="4318283" cy="2050801"/>
              <a:chOff x="7758393" y="2040555"/>
              <a:chExt cx="4318283" cy="2050801"/>
            </a:xfrm>
          </p:grpSpPr>
          <mc:AlternateContent xmlns:mc="http://schemas.openxmlformats.org/markup-compatibility/2006" xmlns:a14="http://schemas.microsoft.com/office/drawing/2010/main">
            <mc:Choice Requires="a14">
              <p:sp>
                <p:nvSpPr>
                  <p:cNvPr id="76" name="Textfeld 100"/>
                  <p:cNvSpPr txBox="1"/>
                  <p:nvPr/>
                </p:nvSpPr>
                <p:spPr>
                  <a:xfrm>
                    <a:off x="10346380" y="2554607"/>
                    <a:ext cx="1323209" cy="737959"/>
                  </a:xfrm>
                  <a:prstGeom prst="rect">
                    <a:avLst/>
                  </a:prstGeom>
                  <a:noFill/>
                </p:spPr>
                <p:txBody>
                  <a:bodyPr wrap="square" rtlCol="0">
                    <a:spAutoFit/>
                  </a:bodyPr>
                  <a:lstStyle/>
                  <a:p>
                    <a:r>
                      <a:rPr lang="en-US" dirty="0" smtClean="0">
                        <a:solidFill>
                          <a:schemeClr val="accent4">
                            <a:lumMod val="75000"/>
                          </a:schemeClr>
                        </a:solidFill>
                        <a:latin typeface="Work Sans Light" panose="00000400000000000000" pitchFamily="50" charset="0"/>
                        <a:cs typeface="Arial" panose="020B0604020202020204" pitchFamily="34" charset="0"/>
                      </a:rPr>
                      <a:t>δ</a:t>
                    </a:r>
                    <a:r>
                      <a:rPr lang="en-US" baseline="-25000" dirty="0" err="1" smtClean="0">
                        <a:solidFill>
                          <a:schemeClr val="accent4">
                            <a:lumMod val="75000"/>
                          </a:schemeClr>
                        </a:solidFill>
                        <a:latin typeface="Work Sans Light" panose="00000400000000000000" pitchFamily="50" charset="0"/>
                        <a:cs typeface="Arial" panose="020B0604020202020204" pitchFamily="34" charset="0"/>
                      </a:rPr>
                      <a:t>sr</a:t>
                    </a:r>
                    <a:r>
                      <a:rPr lang="en-US" baseline="-25000" dirty="0" smtClean="0">
                        <a:solidFill>
                          <a:schemeClr val="accent4">
                            <a:lumMod val="75000"/>
                          </a:schemeClr>
                        </a:solidFill>
                        <a:latin typeface="Work Sans Light" panose="00000400000000000000" pitchFamily="50" charset="0"/>
                        <a:cs typeface="Arial" panose="020B0604020202020204" pitchFamily="34" charset="0"/>
                      </a:rPr>
                      <a:t> </a:t>
                    </a:r>
                    <a:r>
                      <a:rPr lang="en-US" b="1" dirty="0" smtClean="0">
                        <a:solidFill>
                          <a:schemeClr val="accent4">
                            <a:lumMod val="75000"/>
                          </a:schemeClr>
                        </a:solidFill>
                        <a:latin typeface="Work Sans Light" panose="00000400000000000000" pitchFamily="50" charset="0"/>
                        <a:cs typeface="Arial" panose="020B0604020202020204" pitchFamily="34" charset="0"/>
                      </a:rPr>
                      <a:t>= </a:t>
                    </a:r>
                    <a14:m>
                      <m:oMath xmlns:m="http://schemas.openxmlformats.org/officeDocument/2006/math">
                        <m:f>
                          <m:fPr>
                            <m:ctrlPr>
                              <a:rPr lang="en-US" b="1" i="1" smtClean="0">
                                <a:solidFill>
                                  <a:schemeClr val="accent4">
                                    <a:lumMod val="75000"/>
                                  </a:schemeClr>
                                </a:solidFill>
                                <a:latin typeface="Cambria Math" panose="02040503050406030204" pitchFamily="18" charset="0"/>
                                <a:cs typeface="Arial" panose="020B0604020202020204" pitchFamily="34" charset="0"/>
                              </a:rPr>
                            </m:ctrlPr>
                          </m:fPr>
                          <m:num>
                            <m:r>
                              <a:rPr lang="en-US" b="1" i="1" smtClean="0">
                                <a:solidFill>
                                  <a:schemeClr val="accent4">
                                    <a:lumMod val="75000"/>
                                  </a:schemeClr>
                                </a:solidFill>
                                <a:latin typeface="Cambria Math"/>
                                <a:cs typeface="Arial" panose="020B0604020202020204" pitchFamily="34" charset="0"/>
                              </a:rPr>
                              <m:t>𝒄</m:t>
                            </m:r>
                          </m:num>
                          <m:den>
                            <m:r>
                              <a:rPr lang="en-US" b="1" i="1" smtClean="0">
                                <a:solidFill>
                                  <a:schemeClr val="accent4">
                                    <a:lumMod val="75000"/>
                                  </a:schemeClr>
                                </a:solidFill>
                                <a:latin typeface="Cambria Math"/>
                                <a:cs typeface="Arial" panose="020B0604020202020204" pitchFamily="34" charset="0"/>
                              </a:rPr>
                              <m:t>𝟐</m:t>
                            </m:r>
                            <m:r>
                              <a:rPr lang="en-US" b="1" i="1" smtClean="0">
                                <a:solidFill>
                                  <a:schemeClr val="accent4">
                                    <a:lumMod val="75000"/>
                                  </a:schemeClr>
                                </a:solidFill>
                                <a:latin typeface="Cambria Math"/>
                                <a:cs typeface="Arial" panose="020B0604020202020204" pitchFamily="34" charset="0"/>
                              </a:rPr>
                              <m:t>𝑾</m:t>
                            </m:r>
                          </m:den>
                        </m:f>
                      </m:oMath>
                    </a14:m>
                    <a:endParaRPr lang="en-US" b="1" dirty="0" smtClean="0">
                      <a:solidFill>
                        <a:schemeClr val="accent4">
                          <a:lumMod val="75000"/>
                        </a:schemeClr>
                      </a:solidFill>
                      <a:latin typeface="Work Sans Light" panose="00000400000000000000" pitchFamily="50" charset="0"/>
                      <a:cs typeface="Arial" panose="020B0604020202020204" pitchFamily="34" charset="0"/>
                    </a:endParaRPr>
                  </a:p>
                  <a:p>
                    <a:endParaRPr lang="en-US" b="1" dirty="0">
                      <a:solidFill>
                        <a:schemeClr val="accent4">
                          <a:lumMod val="75000"/>
                        </a:schemeClr>
                      </a:solidFill>
                      <a:latin typeface="Work Sans Light" panose="00000400000000000000" pitchFamily="50" charset="0"/>
                      <a:cs typeface="Arial" panose="020B0604020202020204" pitchFamily="34" charset="0"/>
                    </a:endParaRPr>
                  </a:p>
                </p:txBody>
              </p:sp>
            </mc:Choice>
            <mc:Fallback xmlns="">
              <p:sp>
                <p:nvSpPr>
                  <p:cNvPr id="76" name="Textfeld 100"/>
                  <p:cNvSpPr txBox="1">
                    <a:spLocks noRot="1" noChangeAspect="1" noMove="1" noResize="1" noEditPoints="1" noAdjustHandles="1" noChangeArrowheads="1" noChangeShapeType="1" noTextEdit="1"/>
                  </p:cNvSpPr>
                  <p:nvPr/>
                </p:nvSpPr>
                <p:spPr>
                  <a:xfrm>
                    <a:off x="10346380" y="2554607"/>
                    <a:ext cx="1323209" cy="737959"/>
                  </a:xfrm>
                  <a:prstGeom prst="rect">
                    <a:avLst/>
                  </a:prstGeom>
                  <a:blipFill>
                    <a:blip r:embed="rId8"/>
                    <a:stretch>
                      <a:fillRect l="-3687" t="-826"/>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77" name="Textfeld 101"/>
                  <p:cNvSpPr txBox="1"/>
                  <p:nvPr/>
                </p:nvSpPr>
                <p:spPr>
                  <a:xfrm>
                    <a:off x="7758393" y="2938208"/>
                    <a:ext cx="1323209" cy="773545"/>
                  </a:xfrm>
                  <a:prstGeom prst="rect">
                    <a:avLst/>
                  </a:prstGeom>
                  <a:noFill/>
                </p:spPr>
                <p:txBody>
                  <a:bodyPr wrap="square" rtlCol="0">
                    <a:spAutoFit/>
                  </a:bodyPr>
                  <a:lstStyle/>
                  <a:p>
                    <a:r>
                      <a:rPr lang="en-US" dirty="0" smtClean="0">
                        <a:solidFill>
                          <a:schemeClr val="accent4">
                            <a:lumMod val="75000"/>
                          </a:schemeClr>
                        </a:solidFill>
                        <a:latin typeface="Work Sans Light" panose="00000400000000000000" pitchFamily="50" charset="0"/>
                        <a:cs typeface="Arial" panose="020B0604020202020204" pitchFamily="34" charset="0"/>
                      </a:rPr>
                      <a:t>δ</a:t>
                    </a:r>
                    <a:r>
                      <a:rPr lang="en-US" baseline="-25000" dirty="0" err="1" smtClean="0">
                        <a:solidFill>
                          <a:schemeClr val="accent4">
                            <a:lumMod val="75000"/>
                          </a:schemeClr>
                        </a:solidFill>
                        <a:latin typeface="Work Sans Light" panose="00000400000000000000" pitchFamily="50" charset="0"/>
                        <a:cs typeface="Arial" panose="020B0604020202020204" pitchFamily="34" charset="0"/>
                      </a:rPr>
                      <a:t>cr</a:t>
                    </a:r>
                    <a:r>
                      <a:rPr lang="en-US" baseline="-25000" dirty="0" smtClean="0">
                        <a:solidFill>
                          <a:schemeClr val="accent4">
                            <a:lumMod val="75000"/>
                          </a:schemeClr>
                        </a:solidFill>
                        <a:latin typeface="Work Sans Light" panose="00000400000000000000" pitchFamily="50" charset="0"/>
                        <a:cs typeface="Arial" panose="020B0604020202020204" pitchFamily="34" charset="0"/>
                      </a:rPr>
                      <a:t> </a:t>
                    </a:r>
                    <a:r>
                      <a:rPr lang="en-US" b="1" dirty="0" smtClean="0">
                        <a:solidFill>
                          <a:schemeClr val="accent4">
                            <a:lumMod val="75000"/>
                          </a:schemeClr>
                        </a:solidFill>
                        <a:latin typeface="Work Sans Light" panose="00000400000000000000" pitchFamily="50" charset="0"/>
                        <a:cs typeface="Arial" panose="020B0604020202020204" pitchFamily="34" charset="0"/>
                      </a:rPr>
                      <a:t>= </a:t>
                    </a:r>
                    <a14:m>
                      <m:oMath xmlns:m="http://schemas.openxmlformats.org/officeDocument/2006/math">
                        <m:f>
                          <m:fPr>
                            <m:ctrlPr>
                              <a:rPr lang="en-US" b="1" i="1" smtClean="0">
                                <a:solidFill>
                                  <a:schemeClr val="accent4">
                                    <a:lumMod val="75000"/>
                                  </a:schemeClr>
                                </a:solidFill>
                                <a:latin typeface="Cambria Math" panose="02040503050406030204" pitchFamily="18" charset="0"/>
                                <a:cs typeface="Arial" panose="020B0604020202020204" pitchFamily="34" charset="0"/>
                              </a:rPr>
                            </m:ctrlPr>
                          </m:fPr>
                          <m:num>
                            <m:r>
                              <m:rPr>
                                <m:sty m:val="p"/>
                              </m:rPr>
                              <a:rPr lang="en-US" b="1" i="1" smtClean="0">
                                <a:solidFill>
                                  <a:schemeClr val="accent4">
                                    <a:lumMod val="75000"/>
                                  </a:schemeClr>
                                </a:solidFill>
                                <a:latin typeface="Cambria Math"/>
                                <a:cs typeface="Arial" panose="020B0604020202020204" pitchFamily="34" charset="0"/>
                              </a:rPr>
                              <m:t>λ</m:t>
                            </m:r>
                            <m:r>
                              <a:rPr lang="en-US" b="1" i="1" smtClean="0">
                                <a:solidFill>
                                  <a:schemeClr val="accent4">
                                    <a:lumMod val="75000"/>
                                  </a:schemeClr>
                                </a:solidFill>
                                <a:latin typeface="Cambria Math"/>
                                <a:cs typeface="Arial" panose="020B0604020202020204" pitchFamily="34" charset="0"/>
                              </a:rPr>
                              <m:t>𝒓</m:t>
                            </m:r>
                            <m:r>
                              <a:rPr lang="en-US" b="1" i="1" baseline="-25000" smtClean="0">
                                <a:solidFill>
                                  <a:schemeClr val="accent4">
                                    <a:lumMod val="75000"/>
                                  </a:schemeClr>
                                </a:solidFill>
                                <a:latin typeface="Cambria Math"/>
                                <a:cs typeface="Arial" panose="020B0604020202020204" pitchFamily="34" charset="0"/>
                              </a:rPr>
                              <m:t>𝟎</m:t>
                            </m:r>
                          </m:num>
                          <m:den>
                            <m:r>
                              <a:rPr lang="en-US" b="1" i="1" smtClean="0">
                                <a:solidFill>
                                  <a:schemeClr val="accent4">
                                    <a:lumMod val="75000"/>
                                  </a:schemeClr>
                                </a:solidFill>
                                <a:latin typeface="Cambria Math"/>
                                <a:cs typeface="Arial" panose="020B0604020202020204" pitchFamily="34" charset="0"/>
                              </a:rPr>
                              <m:t>𝟐</m:t>
                            </m:r>
                            <m:r>
                              <a:rPr lang="en-US" b="1" i="1" smtClean="0">
                                <a:solidFill>
                                  <a:schemeClr val="accent4">
                                    <a:lumMod val="75000"/>
                                  </a:schemeClr>
                                </a:solidFill>
                                <a:latin typeface="Cambria Math"/>
                                <a:cs typeface="Arial" panose="020B0604020202020204" pitchFamily="34" charset="0"/>
                              </a:rPr>
                              <m:t>𝑨𝒄𝒓</m:t>
                            </m:r>
                          </m:den>
                        </m:f>
                      </m:oMath>
                    </a14:m>
                    <a:endParaRPr lang="en-US" b="1" dirty="0" smtClean="0">
                      <a:solidFill>
                        <a:schemeClr val="accent4">
                          <a:lumMod val="75000"/>
                        </a:schemeClr>
                      </a:solidFill>
                      <a:latin typeface="Work Sans Light" panose="00000400000000000000" pitchFamily="50" charset="0"/>
                      <a:cs typeface="Arial" panose="020B0604020202020204" pitchFamily="34" charset="0"/>
                    </a:endParaRPr>
                  </a:p>
                  <a:p>
                    <a:endParaRPr lang="en-US" b="1" dirty="0">
                      <a:solidFill>
                        <a:schemeClr val="accent4">
                          <a:lumMod val="75000"/>
                        </a:schemeClr>
                      </a:solidFill>
                      <a:latin typeface="Work Sans Light" panose="00000400000000000000" pitchFamily="50" charset="0"/>
                      <a:cs typeface="Arial" panose="020B0604020202020204" pitchFamily="34" charset="0"/>
                    </a:endParaRPr>
                  </a:p>
                </p:txBody>
              </p:sp>
            </mc:Choice>
            <mc:Fallback>
              <p:sp>
                <p:nvSpPr>
                  <p:cNvPr id="77" name="Textfeld 101"/>
                  <p:cNvSpPr txBox="1">
                    <a:spLocks noRot="1" noChangeAspect="1" noMove="1" noResize="1" noEditPoints="1" noAdjustHandles="1" noChangeArrowheads="1" noChangeShapeType="1" noTextEdit="1"/>
                  </p:cNvSpPr>
                  <p:nvPr/>
                </p:nvSpPr>
                <p:spPr>
                  <a:xfrm>
                    <a:off x="7758393" y="2938208"/>
                    <a:ext cx="1323209" cy="773545"/>
                  </a:xfrm>
                  <a:prstGeom prst="rect">
                    <a:avLst/>
                  </a:prstGeom>
                  <a:blipFill>
                    <a:blip r:embed="rId9"/>
                    <a:stretch>
                      <a:fillRect l="-4147"/>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78" name="Textfeld 102"/>
                  <p:cNvSpPr txBox="1"/>
                  <p:nvPr/>
                </p:nvSpPr>
                <p:spPr>
                  <a:xfrm>
                    <a:off x="8634561" y="2040555"/>
                    <a:ext cx="1323209" cy="773545"/>
                  </a:xfrm>
                  <a:prstGeom prst="rect">
                    <a:avLst/>
                  </a:prstGeom>
                  <a:noFill/>
                </p:spPr>
                <p:txBody>
                  <a:bodyPr wrap="square" rtlCol="0">
                    <a:spAutoFit/>
                  </a:bodyPr>
                  <a:lstStyle/>
                  <a:p>
                    <a:r>
                      <a:rPr lang="en-US" dirty="0" smtClean="0">
                        <a:solidFill>
                          <a:schemeClr val="accent4">
                            <a:lumMod val="75000"/>
                          </a:schemeClr>
                        </a:solidFill>
                        <a:latin typeface="Work Sans Light" panose="00000400000000000000" pitchFamily="50" charset="0"/>
                        <a:cs typeface="Arial" panose="020B0604020202020204" pitchFamily="34" charset="0"/>
                      </a:rPr>
                      <a:t>δ</a:t>
                    </a:r>
                    <a:r>
                      <a:rPr lang="en-US" baseline="-25000" dirty="0" err="1" smtClean="0">
                        <a:solidFill>
                          <a:schemeClr val="accent4">
                            <a:lumMod val="75000"/>
                          </a:schemeClr>
                        </a:solidFill>
                        <a:latin typeface="Work Sans Light" panose="00000400000000000000" pitchFamily="50" charset="0"/>
                        <a:cs typeface="Arial" panose="020B0604020202020204" pitchFamily="34" charset="0"/>
                      </a:rPr>
                      <a:t>az</a:t>
                    </a:r>
                    <a:r>
                      <a:rPr lang="en-US" baseline="-25000" dirty="0" smtClean="0">
                        <a:solidFill>
                          <a:schemeClr val="accent4">
                            <a:lumMod val="75000"/>
                          </a:schemeClr>
                        </a:solidFill>
                        <a:latin typeface="Work Sans Light" panose="00000400000000000000" pitchFamily="50" charset="0"/>
                        <a:cs typeface="Arial" panose="020B0604020202020204" pitchFamily="34" charset="0"/>
                      </a:rPr>
                      <a:t> </a:t>
                    </a:r>
                    <a:r>
                      <a:rPr lang="en-US" b="1" dirty="0" smtClean="0">
                        <a:solidFill>
                          <a:schemeClr val="accent4">
                            <a:lumMod val="75000"/>
                          </a:schemeClr>
                        </a:solidFill>
                        <a:latin typeface="Work Sans Light" panose="00000400000000000000" pitchFamily="50" charset="0"/>
                        <a:cs typeface="Arial" panose="020B0604020202020204" pitchFamily="34" charset="0"/>
                      </a:rPr>
                      <a:t>= </a:t>
                    </a:r>
                    <a14:m>
                      <m:oMath xmlns:m="http://schemas.openxmlformats.org/officeDocument/2006/math">
                        <m:f>
                          <m:fPr>
                            <m:ctrlPr>
                              <a:rPr lang="en-US" b="1" i="1" smtClean="0">
                                <a:solidFill>
                                  <a:schemeClr val="accent4">
                                    <a:lumMod val="75000"/>
                                  </a:schemeClr>
                                </a:solidFill>
                                <a:latin typeface="Cambria Math" panose="02040503050406030204" pitchFamily="18" charset="0"/>
                                <a:cs typeface="Arial" panose="020B0604020202020204" pitchFamily="34" charset="0"/>
                              </a:rPr>
                            </m:ctrlPr>
                          </m:fPr>
                          <m:num>
                            <m:r>
                              <m:rPr>
                                <m:sty m:val="p"/>
                              </m:rPr>
                              <a:rPr lang="en-US" b="1" i="1" smtClean="0">
                                <a:solidFill>
                                  <a:schemeClr val="accent4">
                                    <a:lumMod val="75000"/>
                                  </a:schemeClr>
                                </a:solidFill>
                                <a:latin typeface="Cambria Math"/>
                                <a:cs typeface="Arial" panose="020B0604020202020204" pitchFamily="34" charset="0"/>
                              </a:rPr>
                              <m:t>λ</m:t>
                            </m:r>
                            <m:r>
                              <a:rPr lang="en-US" b="1" i="1" smtClean="0">
                                <a:solidFill>
                                  <a:schemeClr val="accent4">
                                    <a:lumMod val="75000"/>
                                  </a:schemeClr>
                                </a:solidFill>
                                <a:latin typeface="Cambria Math"/>
                                <a:cs typeface="Arial" panose="020B0604020202020204" pitchFamily="34" charset="0"/>
                              </a:rPr>
                              <m:t>𝒓</m:t>
                            </m:r>
                            <m:r>
                              <a:rPr lang="en-US" b="1" i="1" baseline="-25000" smtClean="0">
                                <a:solidFill>
                                  <a:schemeClr val="accent4">
                                    <a:lumMod val="75000"/>
                                  </a:schemeClr>
                                </a:solidFill>
                                <a:latin typeface="Cambria Math"/>
                                <a:cs typeface="Arial" panose="020B0604020202020204" pitchFamily="34" charset="0"/>
                              </a:rPr>
                              <m:t>𝟎</m:t>
                            </m:r>
                          </m:num>
                          <m:den>
                            <m:r>
                              <a:rPr lang="en-US" b="1" i="1" smtClean="0">
                                <a:solidFill>
                                  <a:schemeClr val="accent4">
                                    <a:lumMod val="75000"/>
                                  </a:schemeClr>
                                </a:solidFill>
                                <a:latin typeface="Cambria Math"/>
                                <a:cs typeface="Arial" panose="020B0604020202020204" pitchFamily="34" charset="0"/>
                              </a:rPr>
                              <m:t>𝟐</m:t>
                            </m:r>
                            <m:r>
                              <a:rPr lang="en-US" b="1" i="1" smtClean="0">
                                <a:solidFill>
                                  <a:schemeClr val="accent4">
                                    <a:lumMod val="75000"/>
                                  </a:schemeClr>
                                </a:solidFill>
                                <a:latin typeface="Cambria Math"/>
                                <a:cs typeface="Arial" panose="020B0604020202020204" pitchFamily="34" charset="0"/>
                              </a:rPr>
                              <m:t>𝑨𝒂𝒛</m:t>
                            </m:r>
                          </m:den>
                        </m:f>
                      </m:oMath>
                    </a14:m>
                    <a:endParaRPr lang="en-US" b="1" dirty="0" smtClean="0">
                      <a:solidFill>
                        <a:schemeClr val="accent4">
                          <a:lumMod val="75000"/>
                        </a:schemeClr>
                      </a:solidFill>
                      <a:latin typeface="Work Sans Light" panose="00000400000000000000" pitchFamily="50" charset="0"/>
                      <a:cs typeface="Arial" panose="020B0604020202020204" pitchFamily="34" charset="0"/>
                    </a:endParaRPr>
                  </a:p>
                  <a:p>
                    <a:endParaRPr lang="en-US" b="1" dirty="0">
                      <a:solidFill>
                        <a:schemeClr val="accent4">
                          <a:lumMod val="75000"/>
                        </a:schemeClr>
                      </a:solidFill>
                      <a:latin typeface="Work Sans Light" panose="00000400000000000000" pitchFamily="50" charset="0"/>
                      <a:cs typeface="Arial" panose="020B0604020202020204" pitchFamily="34" charset="0"/>
                    </a:endParaRPr>
                  </a:p>
                </p:txBody>
              </p:sp>
            </mc:Choice>
            <mc:Fallback>
              <p:sp>
                <p:nvSpPr>
                  <p:cNvPr id="78" name="Textfeld 102"/>
                  <p:cNvSpPr txBox="1">
                    <a:spLocks noRot="1" noChangeAspect="1" noMove="1" noResize="1" noEditPoints="1" noAdjustHandles="1" noChangeArrowheads="1" noChangeShapeType="1" noTextEdit="1"/>
                  </p:cNvSpPr>
                  <p:nvPr/>
                </p:nvSpPr>
                <p:spPr>
                  <a:xfrm>
                    <a:off x="8634561" y="2040555"/>
                    <a:ext cx="1323209" cy="773545"/>
                  </a:xfrm>
                  <a:prstGeom prst="rect">
                    <a:avLst/>
                  </a:prstGeom>
                  <a:blipFill>
                    <a:blip r:embed="rId10"/>
                    <a:stretch>
                      <a:fillRect l="-3687"/>
                    </a:stretch>
                  </a:blipFill>
                </p:spPr>
                <p:txBody>
                  <a:bodyPr/>
                  <a:lstStyle/>
                  <a:p>
                    <a:r>
                      <a:rPr lang="de-DE">
                        <a:noFill/>
                      </a:rPr>
                      <a:t> </a:t>
                    </a:r>
                  </a:p>
                </p:txBody>
              </p:sp>
            </mc:Fallback>
          </mc:AlternateContent>
          <p:sp>
            <p:nvSpPr>
              <p:cNvPr id="79" name="Textfeld 101"/>
              <p:cNvSpPr txBox="1"/>
              <p:nvPr/>
            </p:nvSpPr>
            <p:spPr>
              <a:xfrm>
                <a:off x="10502049" y="3445025"/>
                <a:ext cx="1574627" cy="646331"/>
              </a:xfrm>
              <a:prstGeom prst="rect">
                <a:avLst/>
              </a:prstGeom>
              <a:noFill/>
            </p:spPr>
            <p:txBody>
              <a:bodyPr wrap="square" rtlCol="0">
                <a:spAutoFit/>
              </a:bodyPr>
              <a:lstStyle/>
              <a:p>
                <a:r>
                  <a:rPr lang="en-US" dirty="0" smtClean="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a:t>= </a:t>
                </a:r>
                <a:r>
                  <a:rPr lang="en-US" dirty="0" err="1" smtClean="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a:t>δ</a:t>
                </a:r>
                <a:r>
                  <a:rPr lang="en-US" baseline="-25000" dirty="0" err="1" smtClean="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a:t>cr</a:t>
                </a:r>
                <a:r>
                  <a:rPr lang="en-US" dirty="0" smtClean="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a:t>* </a:t>
                </a:r>
                <a:r>
                  <a:rPr lang="en-US" sz="1600" dirty="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a:t>sin(</a:t>
                </a:r>
                <a:r>
                  <a:rPr lang="en-US" sz="1600" dirty="0" err="1">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a:t>θ</a:t>
                </a:r>
                <a:r>
                  <a:rPr lang="en-US" sz="1600" baseline="-25000" dirty="0" err="1">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a:t>l</a:t>
                </a:r>
                <a:r>
                  <a:rPr lang="en-US" sz="1600" dirty="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a:t>)</a:t>
                </a:r>
                <a:r>
                  <a:rPr lang="en-US" dirty="0" smtClean="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a:t> </a:t>
                </a:r>
                <a:endParaRPr lang="en-US" b="1" dirty="0" smtClean="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endParaRPr>
              </a:p>
              <a:p>
                <a:endParaRPr lang="en-US" b="1" dirty="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endParaRPr>
              </a:p>
            </p:txBody>
          </p:sp>
        </p:grpSp>
        <p:grpSp>
          <p:nvGrpSpPr>
            <p:cNvPr id="82" name="Gruppieren 223"/>
            <p:cNvGrpSpPr/>
            <p:nvPr/>
          </p:nvGrpSpPr>
          <p:grpSpPr>
            <a:xfrm>
              <a:off x="7200583" y="958036"/>
              <a:ext cx="3454272" cy="3581936"/>
              <a:chOff x="2829576" y="80501"/>
              <a:chExt cx="3454272" cy="3581936"/>
            </a:xfrm>
          </p:grpSpPr>
          <p:grpSp>
            <p:nvGrpSpPr>
              <p:cNvPr id="90" name="Gruppieren 206"/>
              <p:cNvGrpSpPr/>
              <p:nvPr/>
            </p:nvGrpSpPr>
            <p:grpSpPr>
              <a:xfrm rot="417162">
                <a:off x="2829576" y="80501"/>
                <a:ext cx="3454272" cy="3581936"/>
                <a:chOff x="2847770" y="2102360"/>
                <a:chExt cx="1441014" cy="1671129"/>
              </a:xfrm>
            </p:grpSpPr>
            <p:sp>
              <p:nvSpPr>
                <p:cNvPr id="92" name="Textfeld 207"/>
                <p:cNvSpPr txBox="1"/>
                <p:nvPr/>
              </p:nvSpPr>
              <p:spPr>
                <a:xfrm rot="1796232">
                  <a:off x="3775071" y="3585781"/>
                  <a:ext cx="513713" cy="129232"/>
                </a:xfrm>
                <a:prstGeom prst="rect">
                  <a:avLst/>
                </a:prstGeom>
                <a:noFill/>
              </p:spPr>
              <p:txBody>
                <a:bodyPr wrap="none" rtlCol="0">
                  <a:spAutoFit/>
                </a:bodyPr>
                <a:lstStyle/>
                <a:p>
                  <a:pPr algn="ctr"/>
                  <a:r>
                    <a:rPr lang="en-US" sz="1200" dirty="0" smtClean="0">
                      <a:solidFill>
                        <a:schemeClr val="bg1">
                          <a:lumMod val="50000"/>
                        </a:schemeClr>
                      </a:solidFill>
                      <a:latin typeface="Work Sans Light" panose="00000400000000000000" pitchFamily="50" charset="0"/>
                      <a:cs typeface="Arial" panose="020B0604020202020204" pitchFamily="34" charset="0"/>
                    </a:rPr>
                    <a:t>slant-range(</a:t>
                  </a:r>
                  <a:r>
                    <a:rPr lang="en-US" sz="1200" b="1" dirty="0" smtClean="0">
                      <a:solidFill>
                        <a:schemeClr val="tx1">
                          <a:lumMod val="75000"/>
                          <a:lumOff val="25000"/>
                        </a:schemeClr>
                      </a:solidFill>
                      <a:latin typeface="Work Sans Light" panose="00000400000000000000" pitchFamily="50" charset="0"/>
                      <a:cs typeface="Arial" panose="020B0604020202020204" pitchFamily="34" charset="0"/>
                    </a:rPr>
                    <a:t>r</a:t>
                  </a:r>
                  <a:r>
                    <a:rPr lang="en-US" sz="1200" dirty="0">
                      <a:solidFill>
                        <a:schemeClr val="bg1">
                          <a:lumMod val="50000"/>
                        </a:schemeClr>
                      </a:solidFill>
                      <a:latin typeface="Work Sans Light" panose="00000400000000000000" pitchFamily="50" charset="0"/>
                      <a:cs typeface="Arial" panose="020B0604020202020204" pitchFamily="34" charset="0"/>
                    </a:rPr>
                    <a:t>) </a:t>
                  </a:r>
                </a:p>
              </p:txBody>
            </p:sp>
            <p:grpSp>
              <p:nvGrpSpPr>
                <p:cNvPr id="93" name="Gruppieren 208"/>
                <p:cNvGrpSpPr/>
                <p:nvPr/>
              </p:nvGrpSpPr>
              <p:grpSpPr>
                <a:xfrm>
                  <a:off x="2847770" y="2102360"/>
                  <a:ext cx="1390877" cy="1671129"/>
                  <a:chOff x="3043745" y="1888913"/>
                  <a:chExt cx="1390877" cy="1671129"/>
                </a:xfrm>
              </p:grpSpPr>
              <p:sp>
                <p:nvSpPr>
                  <p:cNvPr id="94" name="Textfeld 209"/>
                  <p:cNvSpPr txBox="1"/>
                  <p:nvPr/>
                </p:nvSpPr>
                <p:spPr>
                  <a:xfrm rot="17987709">
                    <a:off x="3804491" y="2172349"/>
                    <a:ext cx="682428" cy="115555"/>
                  </a:xfrm>
                  <a:prstGeom prst="rect">
                    <a:avLst/>
                  </a:prstGeom>
                  <a:noFill/>
                </p:spPr>
                <p:txBody>
                  <a:bodyPr wrap="square" rtlCol="0">
                    <a:spAutoFit/>
                  </a:bodyPr>
                  <a:lstStyle/>
                  <a:p>
                    <a:pPr algn="ctr"/>
                    <a:r>
                      <a:rPr lang="en-US" sz="1200" dirty="0">
                        <a:solidFill>
                          <a:schemeClr val="bg1">
                            <a:lumMod val="50000"/>
                          </a:schemeClr>
                        </a:solidFill>
                        <a:latin typeface="Work Sans Light" panose="00000400000000000000" pitchFamily="50" charset="0"/>
                        <a:cs typeface="Arial" panose="020B0604020202020204" pitchFamily="34" charset="0"/>
                      </a:rPr>
                      <a:t>cross-range (</a:t>
                    </a:r>
                    <a:r>
                      <a:rPr lang="en-US" sz="1200" b="1" dirty="0">
                        <a:solidFill>
                          <a:schemeClr val="tx1">
                            <a:lumMod val="75000"/>
                            <a:lumOff val="25000"/>
                          </a:schemeClr>
                        </a:solidFill>
                        <a:latin typeface="Work Sans Light" panose="00000400000000000000" pitchFamily="50" charset="0"/>
                        <a:cs typeface="Arial" panose="020B0604020202020204" pitchFamily="34" charset="0"/>
                      </a:rPr>
                      <a:t>s</a:t>
                    </a:r>
                    <a:r>
                      <a:rPr lang="en-US" sz="1200" dirty="0">
                        <a:solidFill>
                          <a:schemeClr val="bg1">
                            <a:lumMod val="50000"/>
                          </a:schemeClr>
                        </a:solidFill>
                        <a:latin typeface="Work Sans Light" panose="00000400000000000000" pitchFamily="50" charset="0"/>
                        <a:cs typeface="Arial" panose="020B0604020202020204" pitchFamily="34" charset="0"/>
                      </a:rPr>
                      <a:t>) </a:t>
                    </a:r>
                  </a:p>
                </p:txBody>
              </p:sp>
              <p:grpSp>
                <p:nvGrpSpPr>
                  <p:cNvPr id="95" name="Gruppieren 210"/>
                  <p:cNvGrpSpPr/>
                  <p:nvPr/>
                </p:nvGrpSpPr>
                <p:grpSpPr>
                  <a:xfrm rot="20970707">
                    <a:off x="3689432" y="2048552"/>
                    <a:ext cx="745190" cy="1511490"/>
                    <a:chOff x="2739931" y="1837584"/>
                    <a:chExt cx="745190" cy="1511490"/>
                  </a:xfrm>
                </p:grpSpPr>
                <p:cxnSp>
                  <p:nvCxnSpPr>
                    <p:cNvPr id="97" name="Gerade Verbindung mit Pfeil 213"/>
                    <p:cNvCxnSpPr/>
                    <p:nvPr/>
                  </p:nvCxnSpPr>
                  <p:spPr>
                    <a:xfrm rot="212131" flipV="1">
                      <a:off x="2792683" y="1837584"/>
                      <a:ext cx="692438" cy="997464"/>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Gerade Verbindung mit Pfeil 212"/>
                    <p:cNvCxnSpPr/>
                    <p:nvPr/>
                  </p:nvCxnSpPr>
                  <p:spPr>
                    <a:xfrm rot="212131">
                      <a:off x="2739931" y="2828861"/>
                      <a:ext cx="630260" cy="520213"/>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96" name="Textfeld 211"/>
                  <p:cNvSpPr txBox="1"/>
                  <p:nvPr/>
                </p:nvSpPr>
                <p:spPr>
                  <a:xfrm rot="20418036">
                    <a:off x="3043745" y="3211221"/>
                    <a:ext cx="749778" cy="122052"/>
                  </a:xfrm>
                  <a:prstGeom prst="rect">
                    <a:avLst/>
                  </a:prstGeom>
                  <a:noFill/>
                </p:spPr>
                <p:txBody>
                  <a:bodyPr wrap="square" rtlCol="0">
                    <a:spAutoFit/>
                  </a:bodyPr>
                  <a:lstStyle/>
                  <a:p>
                    <a:pPr algn="ctr"/>
                    <a:r>
                      <a:rPr lang="en-US" sz="1100" dirty="0" smtClean="0">
                        <a:solidFill>
                          <a:schemeClr val="bg1">
                            <a:lumMod val="50000"/>
                          </a:schemeClr>
                        </a:solidFill>
                        <a:latin typeface="Work Sans Light" panose="00000400000000000000" pitchFamily="50" charset="0"/>
                        <a:cs typeface="Arial" panose="020B0604020202020204" pitchFamily="34" charset="0"/>
                      </a:rPr>
                      <a:t>azimuth(</a:t>
                    </a:r>
                    <a:r>
                      <a:rPr lang="en-US" sz="1100" b="1" dirty="0" smtClean="0">
                        <a:solidFill>
                          <a:schemeClr val="tx1">
                            <a:lumMod val="75000"/>
                            <a:lumOff val="25000"/>
                          </a:schemeClr>
                        </a:solidFill>
                        <a:latin typeface="Work Sans Light" panose="00000400000000000000" pitchFamily="50" charset="0"/>
                        <a:cs typeface="Arial" panose="020B0604020202020204" pitchFamily="34" charset="0"/>
                      </a:rPr>
                      <a:t>x</a:t>
                    </a:r>
                    <a:r>
                      <a:rPr lang="en-US" sz="1100" dirty="0">
                        <a:solidFill>
                          <a:schemeClr val="bg1">
                            <a:lumMod val="50000"/>
                          </a:schemeClr>
                        </a:solidFill>
                        <a:latin typeface="Work Sans Light" panose="00000400000000000000" pitchFamily="50" charset="0"/>
                        <a:cs typeface="Arial" panose="020B0604020202020204" pitchFamily="34" charset="0"/>
                      </a:rPr>
                      <a:t>) </a:t>
                    </a:r>
                  </a:p>
                </p:txBody>
              </p:sp>
            </p:grpSp>
          </p:grpSp>
          <p:cxnSp>
            <p:nvCxnSpPr>
              <p:cNvPr id="91" name="Gerade Verbindung mit Pfeil 219"/>
              <p:cNvCxnSpPr/>
              <p:nvPr/>
            </p:nvCxnSpPr>
            <p:spPr>
              <a:xfrm flipH="1">
                <a:off x="3137974" y="2641361"/>
                <a:ext cx="1332292" cy="320785"/>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83" name="Gruppieren 253"/>
            <p:cNvGrpSpPr/>
            <p:nvPr/>
          </p:nvGrpSpPr>
          <p:grpSpPr>
            <a:xfrm>
              <a:off x="8691174" y="3689729"/>
              <a:ext cx="405880" cy="383074"/>
              <a:chOff x="3317689" y="3248763"/>
              <a:chExt cx="442858" cy="383074"/>
            </a:xfrm>
          </p:grpSpPr>
          <p:sp>
            <p:nvSpPr>
              <p:cNvPr id="88" name="Textfeld 251"/>
              <p:cNvSpPr txBox="1"/>
              <p:nvPr/>
            </p:nvSpPr>
            <p:spPr>
              <a:xfrm>
                <a:off x="3317689" y="3354838"/>
                <a:ext cx="442858" cy="276999"/>
              </a:xfrm>
              <a:prstGeom prst="rect">
                <a:avLst/>
              </a:prstGeom>
              <a:noFill/>
            </p:spPr>
            <p:txBody>
              <a:bodyPr wrap="none" rtlCol="0">
                <a:spAutoFit/>
              </a:bodyPr>
              <a:lstStyle/>
              <a:p>
                <a:r>
                  <a:rPr lang="en-US" sz="1200" dirty="0">
                    <a:solidFill>
                      <a:schemeClr val="tx1">
                        <a:lumMod val="50000"/>
                        <a:lumOff val="50000"/>
                      </a:schemeClr>
                    </a:solidFill>
                    <a:latin typeface="Work Sans Light" panose="00000400000000000000" pitchFamily="50" charset="0"/>
                    <a:cs typeface="Arial" panose="020B0604020202020204" pitchFamily="34" charset="0"/>
                  </a:rPr>
                  <a:t>  </a:t>
                </a:r>
                <a:r>
                  <a:rPr lang="en-US" sz="1200" dirty="0" err="1">
                    <a:solidFill>
                      <a:schemeClr val="tx1">
                        <a:lumMod val="50000"/>
                        <a:lumOff val="50000"/>
                      </a:schemeClr>
                    </a:solidFill>
                    <a:latin typeface="Work Sans Light" panose="00000400000000000000" pitchFamily="50" charset="0"/>
                    <a:cs typeface="Arial" panose="020B0604020202020204" pitchFamily="34" charset="0"/>
                  </a:rPr>
                  <a:t>θ</a:t>
                </a:r>
                <a:r>
                  <a:rPr lang="en-US" sz="1200" i="1" baseline="-25000" dirty="0" err="1">
                    <a:solidFill>
                      <a:schemeClr val="tx1">
                        <a:lumMod val="50000"/>
                        <a:lumOff val="50000"/>
                      </a:schemeClr>
                    </a:solidFill>
                    <a:latin typeface="Work Sans Light" panose="00000400000000000000" pitchFamily="50" charset="0"/>
                    <a:cs typeface="Arial" panose="020B0604020202020204" pitchFamily="34" charset="0"/>
                  </a:rPr>
                  <a:t>l</a:t>
                </a:r>
                <a:endParaRPr lang="en-US" sz="1200" i="1" baseline="-25000" dirty="0">
                  <a:solidFill>
                    <a:schemeClr val="tx1">
                      <a:lumMod val="50000"/>
                      <a:lumOff val="50000"/>
                    </a:schemeClr>
                  </a:solidFill>
                  <a:latin typeface="Work Sans Light" panose="00000400000000000000" pitchFamily="50" charset="0"/>
                  <a:cs typeface="Arial" panose="020B0604020202020204" pitchFamily="34" charset="0"/>
                </a:endParaRPr>
              </a:p>
            </p:txBody>
          </p:sp>
          <p:sp>
            <p:nvSpPr>
              <p:cNvPr id="89" name="Freihandform 252"/>
              <p:cNvSpPr/>
              <p:nvPr/>
            </p:nvSpPr>
            <p:spPr>
              <a:xfrm>
                <a:off x="3453892" y="3248763"/>
                <a:ext cx="230547" cy="63124"/>
              </a:xfrm>
              <a:custGeom>
                <a:avLst/>
                <a:gdLst>
                  <a:gd name="connsiteX0" fmla="*/ 0 w 152400"/>
                  <a:gd name="connsiteY0" fmla="*/ 28575 h 79375"/>
                  <a:gd name="connsiteX1" fmla="*/ 76200 w 152400"/>
                  <a:gd name="connsiteY1" fmla="*/ 76200 h 79375"/>
                  <a:gd name="connsiteX2" fmla="*/ 142875 w 152400"/>
                  <a:gd name="connsiteY2" fmla="*/ 9525 h 79375"/>
                  <a:gd name="connsiteX3" fmla="*/ 152400 w 152400"/>
                  <a:gd name="connsiteY3" fmla="*/ 0 h 79375"/>
                </a:gdLst>
                <a:ahLst/>
                <a:cxnLst>
                  <a:cxn ang="0">
                    <a:pos x="connsiteX0" y="connsiteY0"/>
                  </a:cxn>
                  <a:cxn ang="0">
                    <a:pos x="connsiteX1" y="connsiteY1"/>
                  </a:cxn>
                  <a:cxn ang="0">
                    <a:pos x="connsiteX2" y="connsiteY2"/>
                  </a:cxn>
                  <a:cxn ang="0">
                    <a:pos x="connsiteX3" y="connsiteY3"/>
                  </a:cxn>
                </a:cxnLst>
                <a:rect l="l" t="t" r="r" b="b"/>
                <a:pathLst>
                  <a:path w="152400" h="79375">
                    <a:moveTo>
                      <a:pt x="0" y="28575"/>
                    </a:moveTo>
                    <a:cubicBezTo>
                      <a:pt x="26194" y="53975"/>
                      <a:pt x="52388" y="79375"/>
                      <a:pt x="76200" y="76200"/>
                    </a:cubicBezTo>
                    <a:cubicBezTo>
                      <a:pt x="100013" y="73025"/>
                      <a:pt x="142875" y="9525"/>
                      <a:pt x="142875" y="9525"/>
                    </a:cubicBezTo>
                    <a:lnTo>
                      <a:pt x="152400" y="0"/>
                    </a:lnTo>
                  </a:path>
                </a:pathLst>
              </a:cu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solidFill>
                    <a:schemeClr val="tx1">
                      <a:lumMod val="50000"/>
                      <a:lumOff val="50000"/>
                    </a:schemeClr>
                  </a:solidFill>
                  <a:latin typeface="Work Sans Light" panose="00000400000000000000" pitchFamily="50" charset="0"/>
                  <a:cs typeface="Arial" panose="020B0604020202020204" pitchFamily="34" charset="0"/>
                </a:endParaRPr>
              </a:p>
            </p:txBody>
          </p:sp>
        </p:grpSp>
        <p:cxnSp>
          <p:nvCxnSpPr>
            <p:cNvPr id="84" name="Gerade Verbindung mit Pfeil 250"/>
            <p:cNvCxnSpPr/>
            <p:nvPr/>
          </p:nvCxnSpPr>
          <p:spPr>
            <a:xfrm>
              <a:off x="8832026" y="3515697"/>
              <a:ext cx="928" cy="1098961"/>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85" name="Textfeld 268"/>
            <p:cNvSpPr txBox="1"/>
            <p:nvPr/>
          </p:nvSpPr>
          <p:spPr>
            <a:xfrm>
              <a:off x="9819504" y="3334233"/>
              <a:ext cx="389850"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δ</a:t>
              </a:r>
              <a:r>
                <a:rPr lang="de-DE" baseline="-25000" dirty="0">
                  <a:latin typeface="Work Sans Light" panose="00000400000000000000" pitchFamily="50" charset="0"/>
                  <a:cs typeface="Arial" panose="020B0604020202020204" pitchFamily="34" charset="0"/>
                </a:rPr>
                <a:t>z</a:t>
              </a:r>
              <a:endParaRPr lang="en-US" baseline="-25000" dirty="0">
                <a:latin typeface="Work Sans Light" panose="00000400000000000000" pitchFamily="50" charset="0"/>
              </a:endParaRPr>
            </a:p>
          </p:txBody>
        </p:sp>
        <p:cxnSp>
          <p:nvCxnSpPr>
            <p:cNvPr id="86" name="Gerade Verbindung mit Pfeil 281"/>
            <p:cNvCxnSpPr/>
            <p:nvPr/>
          </p:nvCxnSpPr>
          <p:spPr>
            <a:xfrm>
              <a:off x="9814616" y="3064624"/>
              <a:ext cx="4888" cy="829177"/>
            </a:xfrm>
            <a:prstGeom prst="straightConnector1">
              <a:avLst/>
            </a:prstGeom>
            <a:ln w="158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293"/>
            <p:cNvCxnSpPr/>
            <p:nvPr/>
          </p:nvCxnSpPr>
          <p:spPr>
            <a:xfrm>
              <a:off x="9002350" y="3886668"/>
              <a:ext cx="1543585" cy="0"/>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81" name="Gruppieren 196"/>
            <p:cNvGrpSpPr/>
            <p:nvPr/>
          </p:nvGrpSpPr>
          <p:grpSpPr>
            <a:xfrm>
              <a:off x="8474420" y="2395129"/>
              <a:ext cx="1532975" cy="1495965"/>
              <a:chOff x="1710280" y="4962151"/>
              <a:chExt cx="1532975" cy="1495965"/>
            </a:xfrm>
          </p:grpSpPr>
          <p:sp>
            <p:nvSpPr>
              <p:cNvPr id="99" name="Textfeld 164"/>
              <p:cNvSpPr txBox="1"/>
              <p:nvPr/>
            </p:nvSpPr>
            <p:spPr>
              <a:xfrm rot="19967556">
                <a:off x="2206654" y="4962151"/>
                <a:ext cx="474810"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δ</a:t>
                </a:r>
                <a:r>
                  <a:rPr lang="de-DE" baseline="-25000" dirty="0" err="1">
                    <a:latin typeface="Work Sans Light" panose="00000400000000000000" pitchFamily="50" charset="0"/>
                    <a:cs typeface="Arial" panose="020B0604020202020204" pitchFamily="34" charset="0"/>
                  </a:rPr>
                  <a:t>az</a:t>
                </a:r>
                <a:endParaRPr lang="en-US" dirty="0">
                  <a:latin typeface="Work Sans Light" panose="00000400000000000000" pitchFamily="50" charset="0"/>
                </a:endParaRPr>
              </a:p>
            </p:txBody>
          </p:sp>
          <p:grpSp>
            <p:nvGrpSpPr>
              <p:cNvPr id="100" name="Gruppieren 195"/>
              <p:cNvGrpSpPr/>
              <p:nvPr/>
            </p:nvGrpSpPr>
            <p:grpSpPr>
              <a:xfrm>
                <a:off x="1710280" y="5094291"/>
                <a:ext cx="1532975" cy="1363825"/>
                <a:chOff x="1722714" y="5196921"/>
                <a:chExt cx="1532975" cy="1363825"/>
              </a:xfrm>
            </p:grpSpPr>
            <p:sp>
              <p:nvSpPr>
                <p:cNvPr id="101" name="Würfel 177"/>
                <p:cNvSpPr/>
                <p:nvPr/>
              </p:nvSpPr>
              <p:spPr>
                <a:xfrm rot="2192366">
                  <a:off x="2085129" y="5446959"/>
                  <a:ext cx="690689" cy="1113787"/>
                </a:xfrm>
                <a:prstGeom prst="cube">
                  <a:avLst/>
                </a:prstGeom>
                <a:solidFill>
                  <a:srgbClr val="4CBC9F">
                    <a:alpha val="55000"/>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102" name="Textfeld 157"/>
                <p:cNvSpPr txBox="1"/>
                <p:nvPr/>
              </p:nvSpPr>
              <p:spPr>
                <a:xfrm rot="18551179">
                  <a:off x="1678792" y="5526086"/>
                  <a:ext cx="457176"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δ</a:t>
                  </a:r>
                  <a:r>
                    <a:rPr lang="de-DE" baseline="-25000" dirty="0" err="1">
                      <a:latin typeface="Work Sans Light" panose="00000400000000000000" pitchFamily="50" charset="0"/>
                      <a:cs typeface="Arial" panose="020B0604020202020204" pitchFamily="34" charset="0"/>
                    </a:rPr>
                    <a:t>cr</a:t>
                  </a:r>
                  <a:endParaRPr lang="en-US" baseline="-25000" dirty="0">
                    <a:latin typeface="Work Sans Light" panose="00000400000000000000" pitchFamily="50" charset="0"/>
                  </a:endParaRPr>
                </a:p>
              </p:txBody>
            </p:sp>
            <p:cxnSp>
              <p:nvCxnSpPr>
                <p:cNvPr id="103" name="Gerade Verbindung mit Pfeil 158"/>
                <p:cNvCxnSpPr/>
                <p:nvPr/>
              </p:nvCxnSpPr>
              <p:spPr>
                <a:xfrm flipV="1">
                  <a:off x="1751424" y="5460637"/>
                  <a:ext cx="584135" cy="737977"/>
                </a:xfrm>
                <a:prstGeom prst="straightConnector1">
                  <a:avLst/>
                </a:prstGeom>
                <a:ln w="158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Textfeld 160"/>
                <p:cNvSpPr txBox="1"/>
                <p:nvPr/>
              </p:nvSpPr>
              <p:spPr>
                <a:xfrm rot="2153337">
                  <a:off x="2804925" y="5196921"/>
                  <a:ext cx="450764"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δ</a:t>
                  </a:r>
                  <a:r>
                    <a:rPr lang="de-DE" baseline="-25000" dirty="0" err="1">
                      <a:latin typeface="Work Sans Light" panose="00000400000000000000" pitchFamily="50" charset="0"/>
                      <a:cs typeface="Arial" panose="020B0604020202020204" pitchFamily="34" charset="0"/>
                    </a:rPr>
                    <a:t>sr</a:t>
                  </a:r>
                  <a:endParaRPr lang="en-US" dirty="0">
                    <a:latin typeface="Work Sans Light" panose="00000400000000000000" pitchFamily="50" charset="0"/>
                  </a:endParaRPr>
                </a:p>
              </p:txBody>
            </p:sp>
            <p:cxnSp>
              <p:nvCxnSpPr>
                <p:cNvPr id="106" name="Gerade Verbindung mit Pfeil 167"/>
                <p:cNvCxnSpPr/>
                <p:nvPr/>
              </p:nvCxnSpPr>
              <p:spPr>
                <a:xfrm flipV="1">
                  <a:off x="2380474" y="5377004"/>
                  <a:ext cx="241538" cy="35927"/>
                </a:xfrm>
                <a:prstGeom prst="straightConnector1">
                  <a:avLst/>
                </a:prstGeom>
                <a:ln w="158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Gerade Verbindung mit Pfeil 162"/>
                <p:cNvCxnSpPr/>
                <p:nvPr/>
              </p:nvCxnSpPr>
              <p:spPr>
                <a:xfrm>
                  <a:off x="2633725" y="5381588"/>
                  <a:ext cx="473583" cy="352688"/>
                </a:xfrm>
                <a:prstGeom prst="straightConnector1">
                  <a:avLst/>
                </a:prstGeom>
                <a:ln w="158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sp>
        <p:nvSpPr>
          <p:cNvPr id="113" name="Rectangle 2"/>
          <p:cNvSpPr/>
          <p:nvPr/>
        </p:nvSpPr>
        <p:spPr>
          <a:xfrm rot="18497921">
            <a:off x="381663" y="1302264"/>
            <a:ext cx="540869" cy="395838"/>
          </a:xfrm>
          <a:prstGeom prst="rect">
            <a:avLst/>
          </a:prstGeom>
        </p:spPr>
        <p:txBody>
          <a:bodyPr wrap="none">
            <a:spAutoFit/>
          </a:bodyPr>
          <a:lstStyle/>
          <a:p>
            <a:r>
              <a:rPr lang="en-US" sz="1600" dirty="0" err="1" smtClean="0">
                <a:solidFill>
                  <a:schemeClr val="tx1">
                    <a:lumMod val="75000"/>
                    <a:lumOff val="25000"/>
                  </a:schemeClr>
                </a:solidFill>
                <a:latin typeface="Work Sans Light" panose="00000400000000000000" pitchFamily="50" charset="0"/>
              </a:rPr>
              <a:t>A</a:t>
            </a:r>
            <a:r>
              <a:rPr lang="en-US" sz="1600" baseline="-25000" dirty="0" err="1" smtClean="0">
                <a:solidFill>
                  <a:schemeClr val="tx1">
                    <a:lumMod val="75000"/>
                    <a:lumOff val="25000"/>
                  </a:schemeClr>
                </a:solidFill>
                <a:latin typeface="Work Sans Light" panose="00000400000000000000" pitchFamily="50" charset="0"/>
              </a:rPr>
              <a:t>cr</a:t>
            </a:r>
            <a:endParaRPr lang="en-US" sz="1600" baseline="-25000" dirty="0">
              <a:solidFill>
                <a:schemeClr val="tx1">
                  <a:lumMod val="75000"/>
                  <a:lumOff val="25000"/>
                </a:schemeClr>
              </a:solidFill>
              <a:latin typeface="Work Sans Light" panose="00000400000000000000" pitchFamily="50" charset="0"/>
            </a:endParaRPr>
          </a:p>
        </p:txBody>
      </p:sp>
      <mc:AlternateContent xmlns:mc="http://schemas.openxmlformats.org/markup-compatibility/2006" xmlns:a14="http://schemas.microsoft.com/office/drawing/2010/main">
        <mc:Choice Requires="a14">
          <p:sp>
            <p:nvSpPr>
              <p:cNvPr id="65" name="Textfeld 101"/>
              <p:cNvSpPr txBox="1"/>
              <p:nvPr/>
            </p:nvSpPr>
            <p:spPr>
              <a:xfrm>
                <a:off x="4932916" y="1071101"/>
                <a:ext cx="4438608" cy="1357295"/>
              </a:xfrm>
              <a:prstGeom prst="rect">
                <a:avLst/>
              </a:prstGeom>
              <a:noFill/>
            </p:spPr>
            <p:txBody>
              <a:bodyPr wrap="square" rtlCol="0">
                <a:spAutoFit/>
              </a:bodyPr>
              <a:lstStyle/>
              <a:p>
                <a:pPr>
                  <a:lnSpc>
                    <a:spcPct val="120000"/>
                  </a:lnSpc>
                  <a:spcAft>
                    <a:spcPts val="600"/>
                  </a:spcAft>
                </a:pPr>
                <a:r>
                  <a:rPr lang="en-US" sz="1400" dirty="0">
                    <a:latin typeface="Work Sans" panose="00000500000000000000" pitchFamily="50" charset="0"/>
                    <a:cs typeface="Arial" panose="020B0604020202020204" pitchFamily="34" charset="0"/>
                  </a:rPr>
                  <a:t>The 3D resolution cell depends on :</a:t>
                </a:r>
              </a:p>
              <a:p>
                <a:pPr marL="285750" indent="-285750">
                  <a:lnSpc>
                    <a:spcPct val="120000"/>
                  </a:lnSpc>
                  <a:spcAft>
                    <a:spcPts val="600"/>
                  </a:spcAft>
                  <a:buFont typeface="Arial" panose="020B0604020202020204" pitchFamily="34" charset="0"/>
                  <a:buChar char="•"/>
                </a:pPr>
                <a:r>
                  <a:rPr lang="en-US" sz="1400" dirty="0">
                    <a:latin typeface="Work Sans" panose="00000500000000000000" pitchFamily="50" charset="0"/>
                    <a:cs typeface="Arial" panose="020B0604020202020204" pitchFamily="34" charset="0"/>
                  </a:rPr>
                  <a:t>Pulse bandwidth along slant range (W)</a:t>
                </a:r>
              </a:p>
              <a:p>
                <a:pPr marL="285750" indent="-285750">
                  <a:lnSpc>
                    <a:spcPct val="120000"/>
                  </a:lnSpc>
                  <a:spcAft>
                    <a:spcPts val="600"/>
                  </a:spcAft>
                  <a:buFont typeface="Arial" panose="020B0604020202020204" pitchFamily="34" charset="0"/>
                  <a:buChar char="•"/>
                </a:pPr>
                <a:r>
                  <a:rPr lang="en-US" sz="1400" dirty="0">
                    <a:latin typeface="Work Sans" panose="00000500000000000000" pitchFamily="50" charset="0"/>
                    <a:cs typeface="Arial" panose="020B0604020202020204" pitchFamily="34" charset="0"/>
                  </a:rPr>
                  <a:t>Synthetic aperture in azimuth (</a:t>
                </a:r>
                <a14:m>
                  <m:oMath xmlns:m="http://schemas.openxmlformats.org/officeDocument/2006/math">
                    <m:r>
                      <a:rPr lang="en-US" sz="1400" b="1" i="1">
                        <a:solidFill>
                          <a:schemeClr val="tx1">
                            <a:lumMod val="85000"/>
                            <a:lumOff val="15000"/>
                          </a:schemeClr>
                        </a:solidFill>
                        <a:latin typeface="Cambria Math"/>
                        <a:cs typeface="Arial" panose="020B0604020202020204" pitchFamily="34" charset="0"/>
                      </a:rPr>
                      <m:t>𝑨</m:t>
                    </m:r>
                    <m:r>
                      <a:rPr lang="en-US" sz="1400" b="1" i="1" baseline="-25000">
                        <a:solidFill>
                          <a:schemeClr val="tx1">
                            <a:lumMod val="85000"/>
                            <a:lumOff val="15000"/>
                          </a:schemeClr>
                        </a:solidFill>
                        <a:latin typeface="Cambria Math"/>
                        <a:cs typeface="Arial" panose="020B0604020202020204" pitchFamily="34" charset="0"/>
                      </a:rPr>
                      <m:t>𝒂𝒛</m:t>
                    </m:r>
                  </m:oMath>
                </a14:m>
                <a:r>
                  <a:rPr lang="en-US" sz="1400" dirty="0">
                    <a:latin typeface="Work Sans" panose="00000500000000000000" pitchFamily="50" charset="0"/>
                    <a:cs typeface="Arial" panose="020B0604020202020204" pitchFamily="34" charset="0"/>
                  </a:rPr>
                  <a:t>)</a:t>
                </a:r>
              </a:p>
              <a:p>
                <a:pPr marL="285750" indent="-285750">
                  <a:lnSpc>
                    <a:spcPct val="120000"/>
                  </a:lnSpc>
                  <a:spcAft>
                    <a:spcPts val="600"/>
                  </a:spcAft>
                  <a:buFont typeface="Arial" panose="020B0604020202020204" pitchFamily="34" charset="0"/>
                  <a:buChar char="•"/>
                </a:pPr>
                <a:r>
                  <a:rPr lang="en-US" sz="1400" dirty="0">
                    <a:latin typeface="Work Sans" panose="00000500000000000000" pitchFamily="50" charset="0"/>
                    <a:cs typeface="Arial" panose="020B0604020202020204" pitchFamily="34" charset="0"/>
                  </a:rPr>
                  <a:t>Synthetic aperture in cross range (</a:t>
                </a:r>
                <a14:m>
                  <m:oMath xmlns:m="http://schemas.openxmlformats.org/officeDocument/2006/math">
                    <m:r>
                      <a:rPr lang="en-US" sz="1400" b="1" i="1">
                        <a:solidFill>
                          <a:schemeClr val="tx1">
                            <a:lumMod val="85000"/>
                            <a:lumOff val="15000"/>
                          </a:schemeClr>
                        </a:solidFill>
                        <a:latin typeface="Cambria Math"/>
                        <a:cs typeface="Arial" panose="020B0604020202020204" pitchFamily="34" charset="0"/>
                      </a:rPr>
                      <m:t>𝑨</m:t>
                    </m:r>
                    <m:r>
                      <a:rPr lang="de-DE" sz="1400" b="1" i="1" baseline="-25000" smtClean="0">
                        <a:solidFill>
                          <a:schemeClr val="tx1">
                            <a:lumMod val="85000"/>
                            <a:lumOff val="15000"/>
                          </a:schemeClr>
                        </a:solidFill>
                        <a:latin typeface="Cambria Math"/>
                        <a:cs typeface="Arial" panose="020B0604020202020204" pitchFamily="34" charset="0"/>
                      </a:rPr>
                      <m:t>𝒄𝒓</m:t>
                    </m:r>
                  </m:oMath>
                </a14:m>
                <a:r>
                  <a:rPr lang="en-US" sz="1400" dirty="0">
                    <a:latin typeface="Work Sans" panose="00000500000000000000" pitchFamily="50" charset="0"/>
                    <a:cs typeface="Arial" panose="020B0604020202020204" pitchFamily="34" charset="0"/>
                  </a:rPr>
                  <a:t>)</a:t>
                </a:r>
              </a:p>
            </p:txBody>
          </p:sp>
        </mc:Choice>
        <mc:Fallback xmlns="">
          <p:sp>
            <p:nvSpPr>
              <p:cNvPr id="65" name="Textfeld 101"/>
              <p:cNvSpPr txBox="1">
                <a:spLocks noRot="1" noChangeAspect="1" noMove="1" noResize="1" noEditPoints="1" noAdjustHandles="1" noChangeArrowheads="1" noChangeShapeType="1" noTextEdit="1"/>
              </p:cNvSpPr>
              <p:nvPr/>
            </p:nvSpPr>
            <p:spPr>
              <a:xfrm>
                <a:off x="4932916" y="1071101"/>
                <a:ext cx="4438608" cy="1357295"/>
              </a:xfrm>
              <a:prstGeom prst="rect">
                <a:avLst/>
              </a:prstGeom>
              <a:blipFill>
                <a:blip r:embed="rId11"/>
                <a:stretch>
                  <a:fillRect l="-412" b="-2252"/>
                </a:stretch>
              </a:blipFill>
            </p:spPr>
            <p:txBody>
              <a:bodyPr/>
              <a:lstStyle/>
              <a:p>
                <a:r>
                  <a:rPr lang="de-DE">
                    <a:noFill/>
                  </a:rPr>
                  <a:t> </a:t>
                </a:r>
              </a:p>
            </p:txBody>
          </p:sp>
        </mc:Fallback>
      </mc:AlternateContent>
      <p:grpSp>
        <p:nvGrpSpPr>
          <p:cNvPr id="66" name="Group 1"/>
          <p:cNvGrpSpPr/>
          <p:nvPr/>
        </p:nvGrpSpPr>
        <p:grpSpPr>
          <a:xfrm>
            <a:off x="7141172" y="5902896"/>
            <a:ext cx="2925233" cy="276999"/>
            <a:chOff x="10711316" y="5907612"/>
            <a:chExt cx="2925233" cy="276999"/>
          </a:xfrm>
        </p:grpSpPr>
        <p:sp>
          <p:nvSpPr>
            <p:cNvPr id="69" name="Textfeld 88"/>
            <p:cNvSpPr txBox="1"/>
            <p:nvPr/>
          </p:nvSpPr>
          <p:spPr>
            <a:xfrm>
              <a:off x="10939977" y="5907612"/>
              <a:ext cx="2696572" cy="276999"/>
            </a:xfrm>
            <a:prstGeom prst="rect">
              <a:avLst/>
            </a:prstGeom>
            <a:noFill/>
          </p:spPr>
          <p:txBody>
            <a:bodyPr wrap="none" rtlCol="0">
              <a:spAutoFit/>
            </a:bodyPr>
            <a:lstStyle/>
            <a:p>
              <a:r>
                <a:rPr lang="en-US" sz="1200" b="1" dirty="0">
                  <a:solidFill>
                    <a:srgbClr val="4CBC9F"/>
                  </a:solidFill>
                  <a:latin typeface="Work Sans Light" panose="00000400000000000000" pitchFamily="50" charset="0"/>
                </a:rPr>
                <a:t>Tomographic </a:t>
              </a:r>
              <a:r>
                <a:rPr lang="en-US" sz="1200" b="1" dirty="0" smtClean="0">
                  <a:solidFill>
                    <a:srgbClr val="4CBC9F"/>
                  </a:solidFill>
                  <a:latin typeface="Work Sans Light" panose="00000400000000000000" pitchFamily="50" charset="0"/>
                </a:rPr>
                <a:t>SAR resolution </a:t>
              </a:r>
              <a:r>
                <a:rPr lang="en-US" sz="1200" b="1" dirty="0">
                  <a:solidFill>
                    <a:srgbClr val="4CBC9F"/>
                  </a:solidFill>
                  <a:latin typeface="Work Sans Light" panose="00000400000000000000" pitchFamily="50" charset="0"/>
                </a:rPr>
                <a:t>cell</a:t>
              </a:r>
            </a:p>
          </p:txBody>
        </p:sp>
        <p:sp>
          <p:nvSpPr>
            <p:cNvPr id="70" name="Rounded Rectangle 92"/>
            <p:cNvSpPr/>
            <p:nvPr/>
          </p:nvSpPr>
          <p:spPr>
            <a:xfrm rot="2273558">
              <a:off x="10711316" y="5915744"/>
              <a:ext cx="171155" cy="246014"/>
            </a:xfrm>
            <a:prstGeom prst="roundRect">
              <a:avLst/>
            </a:prstGeom>
            <a:solidFill>
              <a:srgbClr val="CCECE4">
                <a:alpha val="53725"/>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Work Sans Light" panose="00000400000000000000" pitchFamily="50" charset="0"/>
              </a:endParaRPr>
            </a:p>
          </p:txBody>
        </p:sp>
      </p:grpSp>
      <p:sp>
        <p:nvSpPr>
          <p:cNvPr id="2" name="Foliennummernplatzhalter 1"/>
          <p:cNvSpPr>
            <a:spLocks noGrp="1"/>
          </p:cNvSpPr>
          <p:nvPr>
            <p:ph type="sldNum" sz="quarter" idx="12"/>
          </p:nvPr>
        </p:nvSpPr>
        <p:spPr/>
        <p:txBody>
          <a:bodyPr/>
          <a:lstStyle/>
          <a:p>
            <a:fld id="{0E5F5BB8-B058-4CAF-94F1-C60B474C680F}" type="slidenum">
              <a:rPr lang="de-DE" smtClean="0"/>
              <a:pPr/>
              <a:t>14</a:t>
            </a:fld>
            <a:endParaRPr lang="de-DE"/>
          </a:p>
        </p:txBody>
      </p:sp>
      <p:grpSp>
        <p:nvGrpSpPr>
          <p:cNvPr id="68" name="Gruppieren 69"/>
          <p:cNvGrpSpPr/>
          <p:nvPr/>
        </p:nvGrpSpPr>
        <p:grpSpPr>
          <a:xfrm rot="295993">
            <a:off x="1451276" y="1813570"/>
            <a:ext cx="1566012" cy="1485803"/>
            <a:chOff x="2860585" y="2339907"/>
            <a:chExt cx="1566012" cy="1485803"/>
          </a:xfrm>
        </p:grpSpPr>
        <p:sp>
          <p:nvSpPr>
            <p:cNvPr id="112" name="Textfeld 70"/>
            <p:cNvSpPr txBox="1"/>
            <p:nvPr/>
          </p:nvSpPr>
          <p:spPr>
            <a:xfrm rot="2008889">
              <a:off x="3504550" y="3579489"/>
              <a:ext cx="922047"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slant-range </a:t>
              </a:r>
            </a:p>
          </p:txBody>
        </p:sp>
        <p:grpSp>
          <p:nvGrpSpPr>
            <p:cNvPr id="114" name="Gruppieren 71"/>
            <p:cNvGrpSpPr/>
            <p:nvPr/>
          </p:nvGrpSpPr>
          <p:grpSpPr>
            <a:xfrm>
              <a:off x="2860585" y="2339907"/>
              <a:ext cx="1288329" cy="1412817"/>
              <a:chOff x="3056560" y="2126460"/>
              <a:chExt cx="1288329" cy="1412817"/>
            </a:xfrm>
          </p:grpSpPr>
          <p:sp>
            <p:nvSpPr>
              <p:cNvPr id="115" name="Textfeld 72"/>
              <p:cNvSpPr txBox="1"/>
              <p:nvPr/>
            </p:nvSpPr>
            <p:spPr>
              <a:xfrm rot="18182058">
                <a:off x="3474266" y="2479602"/>
                <a:ext cx="952505"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cross-range </a:t>
                </a:r>
              </a:p>
            </p:txBody>
          </p:sp>
          <p:grpSp>
            <p:nvGrpSpPr>
              <p:cNvPr id="116" name="Gruppieren 73"/>
              <p:cNvGrpSpPr/>
              <p:nvPr/>
            </p:nvGrpSpPr>
            <p:grpSpPr>
              <a:xfrm rot="20970707">
                <a:off x="3699119" y="2402812"/>
                <a:ext cx="645770" cy="1136465"/>
                <a:chOff x="2719934" y="2181779"/>
                <a:chExt cx="645770" cy="1136465"/>
              </a:xfrm>
            </p:grpSpPr>
            <p:cxnSp>
              <p:nvCxnSpPr>
                <p:cNvPr id="118" name="Gerade Verbindung mit Pfeil 75"/>
                <p:cNvCxnSpPr>
                  <a:cxnSpLocks noChangeAspect="1"/>
                </p:cNvCxnSpPr>
                <p:nvPr/>
              </p:nvCxnSpPr>
              <p:spPr>
                <a:xfrm rot="333300">
                  <a:off x="2729266" y="2815692"/>
                  <a:ext cx="636438" cy="502552"/>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9" name="Gerade Verbindung mit Pfeil 76"/>
                <p:cNvCxnSpPr/>
                <p:nvPr/>
              </p:nvCxnSpPr>
              <p:spPr>
                <a:xfrm rot="629293" flipV="1">
                  <a:off x="2849317" y="2181779"/>
                  <a:ext cx="437607" cy="676447"/>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0" name="Ellipse 77"/>
                <p:cNvSpPr/>
                <p:nvPr/>
              </p:nvSpPr>
              <p:spPr>
                <a:xfrm>
                  <a:off x="2719934" y="2742935"/>
                  <a:ext cx="144000" cy="144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sp>
              <p:nvSpPr>
                <p:cNvPr id="121" name="Ellipse 78"/>
                <p:cNvSpPr/>
                <p:nvPr/>
              </p:nvSpPr>
              <p:spPr>
                <a:xfrm>
                  <a:off x="2755934" y="2777334"/>
                  <a:ext cx="72000" cy="7200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grpSp>
          <p:sp>
            <p:nvSpPr>
              <p:cNvPr id="117" name="Textfeld 74"/>
              <p:cNvSpPr txBox="1"/>
              <p:nvPr/>
            </p:nvSpPr>
            <p:spPr>
              <a:xfrm>
                <a:off x="3056560" y="2963384"/>
                <a:ext cx="720069"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azimuth </a:t>
                </a:r>
              </a:p>
            </p:txBody>
          </p:sp>
        </p:grpSp>
      </p:grpSp>
      <p:grpSp>
        <p:nvGrpSpPr>
          <p:cNvPr id="130" name="Gruppieren 129"/>
          <p:cNvGrpSpPr/>
          <p:nvPr/>
        </p:nvGrpSpPr>
        <p:grpSpPr>
          <a:xfrm>
            <a:off x="372312" y="1239078"/>
            <a:ext cx="1200026" cy="1064783"/>
            <a:chOff x="433728" y="1293670"/>
            <a:chExt cx="1200026" cy="1064783"/>
          </a:xfrm>
        </p:grpSpPr>
        <p:pic>
          <p:nvPicPr>
            <p:cNvPr id="131" name="Grafik 1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1911" y="1701052"/>
              <a:ext cx="466099" cy="252000"/>
            </a:xfrm>
            <a:prstGeom prst="rect">
              <a:avLst/>
            </a:prstGeom>
          </p:spPr>
        </p:pic>
        <p:pic>
          <p:nvPicPr>
            <p:cNvPr id="132" name="Grafik 1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3728" y="2106453"/>
              <a:ext cx="466099" cy="252000"/>
            </a:xfrm>
            <a:prstGeom prst="rect">
              <a:avLst/>
            </a:prstGeom>
          </p:spPr>
        </p:pic>
        <p:pic>
          <p:nvPicPr>
            <p:cNvPr id="133" name="Grafik 1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67655" y="1293670"/>
              <a:ext cx="466099" cy="252000"/>
            </a:xfrm>
            <a:prstGeom prst="rect">
              <a:avLst/>
            </a:prstGeom>
          </p:spPr>
        </p:pic>
      </p:grpSp>
    </p:spTree>
    <p:extLst>
      <p:ext uri="{BB962C8B-B14F-4D97-AF65-F5344CB8AC3E}">
        <p14:creationId xmlns:p14="http://schemas.microsoft.com/office/powerpoint/2010/main" val="374106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69"/>
          <p:cNvSpPr txBox="1"/>
          <p:nvPr/>
        </p:nvSpPr>
        <p:spPr>
          <a:xfrm>
            <a:off x="0" y="2829720"/>
            <a:ext cx="12191999"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Factors Affecting SAR Tomography Imaging</a:t>
            </a:r>
            <a:endParaRPr lang="en-US" sz="2200" b="1" dirty="0">
              <a:solidFill>
                <a:srgbClr val="818266"/>
              </a:solidFill>
              <a:latin typeface="Work Sans" panose="00000500000000000000" pitchFamily="50" charset="0"/>
            </a:endParaRPr>
          </a:p>
        </p:txBody>
      </p:sp>
      <p:grpSp>
        <p:nvGrpSpPr>
          <p:cNvPr id="2" name="Gruppieren 1"/>
          <p:cNvGrpSpPr/>
          <p:nvPr/>
        </p:nvGrpSpPr>
        <p:grpSpPr>
          <a:xfrm flipH="1">
            <a:off x="7486649" y="2505076"/>
            <a:ext cx="4452639" cy="3736020"/>
            <a:chOff x="511782" y="1089262"/>
            <a:chExt cx="6415631" cy="5199458"/>
          </a:xfrm>
        </p:grpSpPr>
        <p:cxnSp>
          <p:nvCxnSpPr>
            <p:cNvPr id="5" name="Gerade Verbindung mit Pfeil 87"/>
            <p:cNvCxnSpPr/>
            <p:nvPr/>
          </p:nvCxnSpPr>
          <p:spPr>
            <a:xfrm flipV="1">
              <a:off x="511782" y="1089262"/>
              <a:ext cx="1020357" cy="1368000"/>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6"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699" y="3865882"/>
              <a:ext cx="6297714" cy="2267909"/>
            </a:xfrm>
            <a:prstGeom prst="rect">
              <a:avLst/>
            </a:prstGeom>
          </p:spPr>
        </p:pic>
        <p:sp>
          <p:nvSpPr>
            <p:cNvPr id="7" name="Freihandform 72"/>
            <p:cNvSpPr/>
            <p:nvPr/>
          </p:nvSpPr>
          <p:spPr>
            <a:xfrm>
              <a:off x="880305" y="1738477"/>
              <a:ext cx="5251074" cy="4497452"/>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920176 w 6669767"/>
                <a:gd name="connsiteY0" fmla="*/ 3712855 h 3712855"/>
                <a:gd name="connsiteX1" fmla="*/ 0 w 6669767"/>
                <a:gd name="connsiteY1" fmla="*/ 0 h 3712855"/>
                <a:gd name="connsiteX2" fmla="*/ 6669767 w 6669767"/>
                <a:gd name="connsiteY2" fmla="*/ 3077611 h 3712855"/>
                <a:gd name="connsiteX3" fmla="*/ 2920176 w 6669767"/>
                <a:gd name="connsiteY3" fmla="*/ 3712855 h 3712855"/>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945635"/>
                <a:gd name="connsiteY0" fmla="*/ 5854141 h 6039192"/>
                <a:gd name="connsiteX1" fmla="*/ 0 w 6945635"/>
                <a:gd name="connsiteY1" fmla="*/ 0 h 6039192"/>
                <a:gd name="connsiteX2" fmla="*/ 6669767 w 6945635"/>
                <a:gd name="connsiteY2" fmla="*/ 3077611 h 6039192"/>
                <a:gd name="connsiteX3" fmla="*/ 5524551 w 6945635"/>
                <a:gd name="connsiteY3" fmla="*/ 4442265 h 6039192"/>
                <a:gd name="connsiteX4" fmla="*/ 4138387 w 6945635"/>
                <a:gd name="connsiteY4" fmla="*/ 5854141 h 6039192"/>
                <a:gd name="connsiteX0" fmla="*/ 4138387 w 6959799"/>
                <a:gd name="connsiteY0" fmla="*/ 5854141 h 6039192"/>
                <a:gd name="connsiteX1" fmla="*/ 0 w 6959799"/>
                <a:gd name="connsiteY1" fmla="*/ 0 h 6039192"/>
                <a:gd name="connsiteX2" fmla="*/ 6669767 w 6959799"/>
                <a:gd name="connsiteY2" fmla="*/ 3077611 h 6039192"/>
                <a:gd name="connsiteX3" fmla="*/ 5524551 w 6959799"/>
                <a:gd name="connsiteY3" fmla="*/ 4442265 h 6039192"/>
                <a:gd name="connsiteX4" fmla="*/ 4138387 w 6959799"/>
                <a:gd name="connsiteY4" fmla="*/ 5854141 h 6039192"/>
                <a:gd name="connsiteX0" fmla="*/ 4138387 w 7159177"/>
                <a:gd name="connsiteY0" fmla="*/ 5854141 h 6079752"/>
                <a:gd name="connsiteX1" fmla="*/ 0 w 7159177"/>
                <a:gd name="connsiteY1" fmla="*/ 0 h 6079752"/>
                <a:gd name="connsiteX2" fmla="*/ 6669767 w 7159177"/>
                <a:gd name="connsiteY2" fmla="*/ 3077611 h 6079752"/>
                <a:gd name="connsiteX3" fmla="*/ 6479628 w 7159177"/>
                <a:gd name="connsiteY3" fmla="*/ 4852082 h 6079752"/>
                <a:gd name="connsiteX4" fmla="*/ 4138387 w 7159177"/>
                <a:gd name="connsiteY4" fmla="*/ 5854141 h 6079752"/>
                <a:gd name="connsiteX0" fmla="*/ 4138387 w 6702978"/>
                <a:gd name="connsiteY0" fmla="*/ 5854141 h 6079752"/>
                <a:gd name="connsiteX1" fmla="*/ 0 w 6702978"/>
                <a:gd name="connsiteY1" fmla="*/ 0 h 6079752"/>
                <a:gd name="connsiteX2" fmla="*/ 6669767 w 6702978"/>
                <a:gd name="connsiteY2" fmla="*/ 3077611 h 6079752"/>
                <a:gd name="connsiteX3" fmla="*/ 6479628 w 6702978"/>
                <a:gd name="connsiteY3" fmla="*/ 4852082 h 6079752"/>
                <a:gd name="connsiteX4" fmla="*/ 4138387 w 6702978"/>
                <a:gd name="connsiteY4" fmla="*/ 5854141 h 6079752"/>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592771 w 6669767"/>
                <a:gd name="connsiteY3" fmla="*/ 4503739 h 5854141"/>
                <a:gd name="connsiteX4" fmla="*/ 4138387 w 6669767"/>
                <a:gd name="connsiteY4" fmla="*/ 5854141 h 5854141"/>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275" h="5874632">
                  <a:moveTo>
                    <a:pt x="4098215" y="5874632"/>
                  </a:moveTo>
                  <a:cubicBezTo>
                    <a:pt x="3567221" y="5449817"/>
                    <a:pt x="1379462" y="1951380"/>
                    <a:pt x="0" y="0"/>
                  </a:cubicBezTo>
                  <a:cubicBezTo>
                    <a:pt x="1280609" y="673312"/>
                    <a:pt x="5564581" y="2271109"/>
                    <a:pt x="6650275" y="3098102"/>
                  </a:cubicBezTo>
                  <a:cubicBezTo>
                    <a:pt x="6333331" y="3613082"/>
                    <a:pt x="6004920" y="4040985"/>
                    <a:pt x="5573279" y="4524230"/>
                  </a:cubicBezTo>
                  <a:cubicBezTo>
                    <a:pt x="5151382" y="4986985"/>
                    <a:pt x="4677874" y="5375317"/>
                    <a:pt x="4098215" y="5874632"/>
                  </a:cubicBezTo>
                  <a:close/>
                </a:path>
              </a:pathLst>
            </a:custGeom>
            <a:solidFill>
              <a:srgbClr val="EDEFCD">
                <a:alpha val="46667"/>
              </a:srgbClr>
            </a:solidFill>
            <a:ln>
              <a:solidFill>
                <a:srgbClr val="EDE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8" name="Arc 72"/>
            <p:cNvSpPr/>
            <p:nvPr/>
          </p:nvSpPr>
          <p:spPr>
            <a:xfrm rot="13329605" flipH="1">
              <a:off x="3876974" y="2806954"/>
              <a:ext cx="1185571"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971819 w 1166009"/>
                <a:gd name="connsiteY0" fmla="*/ 0 h 3329363"/>
                <a:gd name="connsiteX1" fmla="*/ 1165386 w 1166009"/>
                <a:gd name="connsiteY1" fmla="*/ 1675337 h 3329363"/>
                <a:gd name="connsiteX2" fmla="*/ 1057505 w 1166009"/>
                <a:gd name="connsiteY2" fmla="*/ 3032235 h 3329363"/>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1003592 w 1166009"/>
                <a:gd name="connsiteY0" fmla="*/ 28769 h 3329363"/>
                <a:gd name="connsiteX1" fmla="*/ 1165386 w 1166009"/>
                <a:gd name="connsiteY1" fmla="*/ 1675337 h 3329363"/>
                <a:gd name="connsiteX2" fmla="*/ 1057505 w 1166009"/>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1003592 w 1165395"/>
                <a:gd name="connsiteY0" fmla="*/ 28769 h 3329363"/>
                <a:gd name="connsiteX1" fmla="*/ 1165386 w 1165395"/>
                <a:gd name="connsiteY1" fmla="*/ 1675337 h 3329363"/>
                <a:gd name="connsiteX2" fmla="*/ 1057505 w 1165395"/>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998006 w 1165395"/>
                <a:gd name="connsiteY0" fmla="*/ 120084 h 3329363"/>
                <a:gd name="connsiteX1" fmla="*/ 1165386 w 1165395"/>
                <a:gd name="connsiteY1" fmla="*/ 1675337 h 3329363"/>
                <a:gd name="connsiteX2" fmla="*/ 1057505 w 1165395"/>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Lst>
              <a:ahLst/>
              <a:cxnLst>
                <a:cxn ang="0">
                  <a:pos x="connsiteX0" y="connsiteY0"/>
                </a:cxn>
                <a:cxn ang="0">
                  <a:pos x="connsiteX1" y="connsiteY1"/>
                </a:cxn>
                <a:cxn ang="0">
                  <a:pos x="connsiteX2" y="connsiteY2"/>
                </a:cxn>
              </a:cxnLst>
              <a:rect l="l" t="t" r="r" b="b"/>
              <a:pathLst>
                <a:path w="1185571"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71" h="3329363" fill="none">
                  <a:moveTo>
                    <a:pt x="998006" y="120084"/>
                  </a:moveTo>
                  <a:cubicBezTo>
                    <a:pt x="1093896" y="628638"/>
                    <a:pt x="1154182" y="1069798"/>
                    <a:pt x="1185566" y="1674336"/>
                  </a:cubicBezTo>
                  <a:cubicBezTo>
                    <a:pt x="1186169" y="2260547"/>
                    <a:pt x="1136981" y="2520491"/>
                    <a:pt x="1057505" y="3032235"/>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32"/>
            <p:cNvSpPr/>
            <p:nvPr/>
          </p:nvSpPr>
          <p:spPr>
            <a:xfrm rot="13329605" flipH="1">
              <a:off x="4414381" y="2959357"/>
              <a:ext cx="1185580"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971819 w 1165473"/>
                <a:gd name="connsiteY0" fmla="*/ 0 h 3329363"/>
                <a:gd name="connsiteX1" fmla="*/ 1165386 w 1165473"/>
                <a:gd name="connsiteY1" fmla="*/ 1675337 h 3329363"/>
                <a:gd name="connsiteX2" fmla="*/ 1045913 w 1165473"/>
                <a:gd name="connsiteY2" fmla="*/ 3002466 h 3329363"/>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1022771 w 1165473"/>
                <a:gd name="connsiteY0" fmla="*/ 7587 h 3329363"/>
                <a:gd name="connsiteX1" fmla="*/ 1165386 w 1165473"/>
                <a:gd name="connsiteY1" fmla="*/ 1675337 h 3329363"/>
                <a:gd name="connsiteX2" fmla="*/ 1045913 w 1165473"/>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Lst>
              <a:ahLst/>
              <a:cxnLst>
                <a:cxn ang="0">
                  <a:pos x="connsiteX0" y="connsiteY0"/>
                </a:cxn>
                <a:cxn ang="0">
                  <a:pos x="connsiteX1" y="connsiteY1"/>
                </a:cxn>
                <a:cxn ang="0">
                  <a:pos x="connsiteX2" y="connsiteY2"/>
                </a:cxn>
              </a:cxnLst>
              <a:rect l="l" t="t" r="r" b="b"/>
              <a:pathLst>
                <a:path w="1185580"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80" h="3329363" fill="none">
                  <a:moveTo>
                    <a:pt x="1022771" y="7587"/>
                  </a:moveTo>
                  <a:cubicBezTo>
                    <a:pt x="1118661" y="516142"/>
                    <a:pt x="1184954" y="1078386"/>
                    <a:pt x="1185567" y="1674335"/>
                  </a:cubicBezTo>
                  <a:cubicBezTo>
                    <a:pt x="1186170" y="2260546"/>
                    <a:pt x="1166751" y="2508901"/>
                    <a:pt x="1045913" y="3002466"/>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Gerade Verbindung mit Pfeil 86"/>
            <p:cNvCxnSpPr/>
            <p:nvPr/>
          </p:nvCxnSpPr>
          <p:spPr>
            <a:xfrm>
              <a:off x="1000792" y="1853918"/>
              <a:ext cx="4273338" cy="3354558"/>
            </a:xfrm>
            <a:prstGeom prst="straightConnector1">
              <a:avLst/>
            </a:prstGeom>
            <a:ln>
              <a:solidFill>
                <a:srgbClr val="D1D597"/>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a:xfrm>
              <a:off x="3864005" y="3968550"/>
              <a:ext cx="1975520" cy="1998326"/>
              <a:chOff x="3864005" y="3968550"/>
              <a:chExt cx="1975520" cy="1998326"/>
            </a:xfrm>
          </p:grpSpPr>
          <p:sp>
            <p:nvSpPr>
              <p:cNvPr id="26" name="Rounded Rectangle 96"/>
              <p:cNvSpPr/>
              <p:nvPr/>
            </p:nvSpPr>
            <p:spPr>
              <a:xfrm rot="2243267">
                <a:off x="5373034" y="3968550"/>
                <a:ext cx="466491" cy="908202"/>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52"/>
              <p:cNvSpPr/>
              <p:nvPr/>
            </p:nvSpPr>
            <p:spPr>
              <a:xfrm rot="2535722">
                <a:off x="4773926" y="4662869"/>
                <a:ext cx="466491" cy="908202"/>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53"/>
              <p:cNvSpPr/>
              <p:nvPr/>
            </p:nvSpPr>
            <p:spPr>
              <a:xfrm rot="3000354">
                <a:off x="4097128" y="5279011"/>
                <a:ext cx="454742" cy="920987"/>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uppieren 29"/>
            <p:cNvGrpSpPr/>
            <p:nvPr/>
          </p:nvGrpSpPr>
          <p:grpSpPr>
            <a:xfrm>
              <a:off x="4125961" y="3998239"/>
              <a:ext cx="1611647" cy="1970614"/>
              <a:chOff x="7015034" y="992681"/>
              <a:chExt cx="1611647" cy="1970614"/>
            </a:xfrm>
          </p:grpSpPr>
          <p:sp>
            <p:nvSpPr>
              <p:cNvPr id="31" name="Rounded Rectangle 63"/>
              <p:cNvSpPr/>
              <p:nvPr/>
            </p:nvSpPr>
            <p:spPr>
              <a:xfrm rot="2128852">
                <a:off x="8381789" y="992681"/>
                <a:ext cx="244892" cy="867012"/>
              </a:xfrm>
              <a:prstGeom prst="roundRect">
                <a:avLst/>
              </a:prstGeom>
              <a:solidFill>
                <a:schemeClr val="accent4">
                  <a:lumMod val="60000"/>
                  <a:lumOff val="40000"/>
                  <a:alpha val="54000"/>
                </a:scheme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panose="00000500000000000000" pitchFamily="50" charset="0"/>
                </a:endParaRPr>
              </a:p>
            </p:txBody>
          </p:sp>
          <p:sp>
            <p:nvSpPr>
              <p:cNvPr id="32" name="Rounded Rectangle 79"/>
              <p:cNvSpPr/>
              <p:nvPr/>
            </p:nvSpPr>
            <p:spPr>
              <a:xfrm rot="3060489">
                <a:off x="6982551" y="2549533"/>
                <a:ext cx="446245" cy="381279"/>
              </a:xfrm>
              <a:prstGeom prst="roundRect">
                <a:avLst/>
              </a:prstGeom>
              <a:solidFill>
                <a:srgbClr val="EE96DD">
                  <a:alpha val="53725"/>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panose="00000500000000000000" pitchFamily="50" charset="0"/>
                </a:endParaRPr>
              </a:p>
            </p:txBody>
          </p:sp>
          <p:sp>
            <p:nvSpPr>
              <p:cNvPr id="33" name="Rounded Rectangle 81"/>
              <p:cNvSpPr/>
              <p:nvPr/>
            </p:nvSpPr>
            <p:spPr>
              <a:xfrm rot="2475150">
                <a:off x="7759784" y="2006970"/>
                <a:ext cx="272920" cy="302118"/>
              </a:xfrm>
              <a:prstGeom prst="roundRect">
                <a:avLst/>
              </a:prstGeom>
              <a:solidFill>
                <a:schemeClr val="accent2">
                  <a:lumMod val="60000"/>
                  <a:lumOff val="40000"/>
                  <a:alpha val="54000"/>
                </a:scheme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panose="00000500000000000000" pitchFamily="50" charset="0"/>
                </a:endParaRPr>
              </a:p>
            </p:txBody>
          </p:sp>
        </p:grpSp>
      </p:grpSp>
      <p:sp>
        <p:nvSpPr>
          <p:cNvPr id="3" name="Foliennummernplatzhalter 2"/>
          <p:cNvSpPr>
            <a:spLocks noGrp="1"/>
          </p:cNvSpPr>
          <p:nvPr>
            <p:ph type="sldNum" sz="quarter" idx="12"/>
          </p:nvPr>
        </p:nvSpPr>
        <p:spPr/>
        <p:txBody>
          <a:bodyPr/>
          <a:lstStyle/>
          <a:p>
            <a:fld id="{0E5F5BB8-B058-4CAF-94F1-C60B474C680F}" type="slidenum">
              <a:rPr lang="de-DE" smtClean="0"/>
              <a:pPr/>
              <a:t>15</a:t>
            </a:fld>
            <a:endParaRPr lang="de-DE"/>
          </a:p>
        </p:txBody>
      </p:sp>
      <p:grpSp>
        <p:nvGrpSpPr>
          <p:cNvPr id="37" name="Gruppieren 36"/>
          <p:cNvGrpSpPr/>
          <p:nvPr/>
        </p:nvGrpSpPr>
        <p:grpSpPr>
          <a:xfrm flipH="1">
            <a:off x="10985809" y="2434569"/>
            <a:ext cx="1198800" cy="1064783"/>
            <a:chOff x="433728" y="1293670"/>
            <a:chExt cx="1200026" cy="1064783"/>
          </a:xfrm>
        </p:grpSpPr>
        <p:pic>
          <p:nvPicPr>
            <p:cNvPr id="38" name="Grafik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911" y="1701052"/>
              <a:ext cx="466099" cy="252000"/>
            </a:xfrm>
            <a:prstGeom prst="rect">
              <a:avLst/>
            </a:prstGeom>
          </p:spPr>
        </p:pic>
        <p:pic>
          <p:nvPicPr>
            <p:cNvPr id="39" name="Grafik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728" y="2106453"/>
              <a:ext cx="466099" cy="252000"/>
            </a:xfrm>
            <a:prstGeom prst="rect">
              <a:avLst/>
            </a:prstGeom>
          </p:spPr>
        </p:pic>
        <p:pic>
          <p:nvPicPr>
            <p:cNvPr id="40" name="Grafik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7655" y="1293670"/>
              <a:ext cx="466099" cy="252000"/>
            </a:xfrm>
            <a:prstGeom prst="rect">
              <a:avLst/>
            </a:prstGeom>
          </p:spPr>
        </p:pic>
      </p:grpSp>
    </p:spTree>
    <p:extLst>
      <p:ext uri="{BB962C8B-B14F-4D97-AF65-F5344CB8AC3E}">
        <p14:creationId xmlns:p14="http://schemas.microsoft.com/office/powerpoint/2010/main" val="1253455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The effect of </a:t>
            </a:r>
            <a:r>
              <a:rPr lang="en-US" dirty="0" smtClean="0"/>
              <a:t>tomographic aperture</a:t>
            </a:r>
            <a:endParaRPr lang="en-US" dirty="0"/>
          </a:p>
        </p:txBody>
      </p:sp>
      <p:grpSp>
        <p:nvGrpSpPr>
          <p:cNvPr id="33" name="Gruppieren 32"/>
          <p:cNvGrpSpPr>
            <a:grpSpLocks noChangeAspect="1"/>
          </p:cNvGrpSpPr>
          <p:nvPr/>
        </p:nvGrpSpPr>
        <p:grpSpPr>
          <a:xfrm>
            <a:off x="6044472" y="995137"/>
            <a:ext cx="4995966" cy="4583752"/>
            <a:chOff x="92599" y="739472"/>
            <a:chExt cx="5940696" cy="5450530"/>
          </a:xfrm>
        </p:grpSpPr>
        <p:grpSp>
          <p:nvGrpSpPr>
            <p:cNvPr id="34" name="Gruppieren 33"/>
            <p:cNvGrpSpPr/>
            <p:nvPr/>
          </p:nvGrpSpPr>
          <p:grpSpPr>
            <a:xfrm>
              <a:off x="92599" y="739472"/>
              <a:ext cx="5940696" cy="5328713"/>
              <a:chOff x="92599" y="739472"/>
              <a:chExt cx="5940696" cy="5328713"/>
            </a:xfrm>
          </p:grpSpPr>
          <p:pic>
            <p:nvPicPr>
              <p:cNvPr id="36"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780" y="3474962"/>
                <a:ext cx="5299515" cy="1812800"/>
              </a:xfrm>
              <a:prstGeom prst="rect">
                <a:avLst/>
              </a:prstGeom>
            </p:spPr>
          </p:pic>
          <p:sp>
            <p:nvSpPr>
              <p:cNvPr id="39" name="Arc 33"/>
              <p:cNvSpPr/>
              <p:nvPr/>
            </p:nvSpPr>
            <p:spPr>
              <a:xfrm rot="13329605" flipH="1">
                <a:off x="2625398" y="1191704"/>
                <a:ext cx="1961347" cy="4876481"/>
              </a:xfrm>
              <a:prstGeom prst="arc">
                <a:avLst>
                  <a:gd name="adj1" fmla="val 17999730"/>
                  <a:gd name="adj2" fmla="val 3551841"/>
                </a:avLst>
              </a:pr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Gerade Verbindung mit Pfeil 87"/>
              <p:cNvCxnSpPr/>
              <p:nvPr/>
            </p:nvCxnSpPr>
            <p:spPr>
              <a:xfrm flipV="1">
                <a:off x="151075" y="739472"/>
                <a:ext cx="1633242" cy="2229963"/>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1" name="Freihandform 72"/>
              <p:cNvSpPr/>
              <p:nvPr/>
            </p:nvSpPr>
            <p:spPr>
              <a:xfrm>
                <a:off x="880304" y="1738476"/>
                <a:ext cx="4479798" cy="370232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920176 w 6669767"/>
                  <a:gd name="connsiteY0" fmla="*/ 3712855 h 3712855"/>
                  <a:gd name="connsiteX1" fmla="*/ 0 w 6669767"/>
                  <a:gd name="connsiteY1" fmla="*/ 0 h 3712855"/>
                  <a:gd name="connsiteX2" fmla="*/ 6669767 w 6669767"/>
                  <a:gd name="connsiteY2" fmla="*/ 3077611 h 3712855"/>
                  <a:gd name="connsiteX3" fmla="*/ 2920176 w 6669767"/>
                  <a:gd name="connsiteY3" fmla="*/ 3712855 h 3712855"/>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945635"/>
                  <a:gd name="connsiteY0" fmla="*/ 5854141 h 6039192"/>
                  <a:gd name="connsiteX1" fmla="*/ 0 w 6945635"/>
                  <a:gd name="connsiteY1" fmla="*/ 0 h 6039192"/>
                  <a:gd name="connsiteX2" fmla="*/ 6669767 w 6945635"/>
                  <a:gd name="connsiteY2" fmla="*/ 3077611 h 6039192"/>
                  <a:gd name="connsiteX3" fmla="*/ 5524551 w 6945635"/>
                  <a:gd name="connsiteY3" fmla="*/ 4442265 h 6039192"/>
                  <a:gd name="connsiteX4" fmla="*/ 4138387 w 6945635"/>
                  <a:gd name="connsiteY4" fmla="*/ 5854141 h 6039192"/>
                  <a:gd name="connsiteX0" fmla="*/ 4138387 w 6959799"/>
                  <a:gd name="connsiteY0" fmla="*/ 5854141 h 6039192"/>
                  <a:gd name="connsiteX1" fmla="*/ 0 w 6959799"/>
                  <a:gd name="connsiteY1" fmla="*/ 0 h 6039192"/>
                  <a:gd name="connsiteX2" fmla="*/ 6669767 w 6959799"/>
                  <a:gd name="connsiteY2" fmla="*/ 3077611 h 6039192"/>
                  <a:gd name="connsiteX3" fmla="*/ 5524551 w 6959799"/>
                  <a:gd name="connsiteY3" fmla="*/ 4442265 h 6039192"/>
                  <a:gd name="connsiteX4" fmla="*/ 4138387 w 6959799"/>
                  <a:gd name="connsiteY4" fmla="*/ 5854141 h 6039192"/>
                  <a:gd name="connsiteX0" fmla="*/ 4138387 w 7159177"/>
                  <a:gd name="connsiteY0" fmla="*/ 5854141 h 6079752"/>
                  <a:gd name="connsiteX1" fmla="*/ 0 w 7159177"/>
                  <a:gd name="connsiteY1" fmla="*/ 0 h 6079752"/>
                  <a:gd name="connsiteX2" fmla="*/ 6669767 w 7159177"/>
                  <a:gd name="connsiteY2" fmla="*/ 3077611 h 6079752"/>
                  <a:gd name="connsiteX3" fmla="*/ 6479628 w 7159177"/>
                  <a:gd name="connsiteY3" fmla="*/ 4852082 h 6079752"/>
                  <a:gd name="connsiteX4" fmla="*/ 4138387 w 7159177"/>
                  <a:gd name="connsiteY4" fmla="*/ 5854141 h 6079752"/>
                  <a:gd name="connsiteX0" fmla="*/ 4138387 w 6702978"/>
                  <a:gd name="connsiteY0" fmla="*/ 5854141 h 6079752"/>
                  <a:gd name="connsiteX1" fmla="*/ 0 w 6702978"/>
                  <a:gd name="connsiteY1" fmla="*/ 0 h 6079752"/>
                  <a:gd name="connsiteX2" fmla="*/ 6669767 w 6702978"/>
                  <a:gd name="connsiteY2" fmla="*/ 3077611 h 6079752"/>
                  <a:gd name="connsiteX3" fmla="*/ 6479628 w 6702978"/>
                  <a:gd name="connsiteY3" fmla="*/ 4852082 h 6079752"/>
                  <a:gd name="connsiteX4" fmla="*/ 4138387 w 6702978"/>
                  <a:gd name="connsiteY4" fmla="*/ 5854141 h 6079752"/>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592771 w 6669767"/>
                  <a:gd name="connsiteY3" fmla="*/ 4503739 h 5854141"/>
                  <a:gd name="connsiteX4" fmla="*/ 4138387 w 6669767"/>
                  <a:gd name="connsiteY4" fmla="*/ 5854141 h 5854141"/>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3443664 w 6650275"/>
                  <a:gd name="connsiteY0" fmla="*/ 4836021 h 4836021"/>
                  <a:gd name="connsiteX1" fmla="*/ 0 w 6650275"/>
                  <a:gd name="connsiteY1" fmla="*/ 0 h 4836021"/>
                  <a:gd name="connsiteX2" fmla="*/ 6650275 w 6650275"/>
                  <a:gd name="connsiteY2" fmla="*/ 3098102 h 4836021"/>
                  <a:gd name="connsiteX3" fmla="*/ 5573279 w 6650275"/>
                  <a:gd name="connsiteY3" fmla="*/ 4524230 h 4836021"/>
                  <a:gd name="connsiteX4" fmla="*/ 3443664 w 6650275"/>
                  <a:gd name="connsiteY4" fmla="*/ 4836021 h 4836021"/>
                  <a:gd name="connsiteX0" fmla="*/ 3443664 w 5726974"/>
                  <a:gd name="connsiteY0" fmla="*/ 4836021 h 4836021"/>
                  <a:gd name="connsiteX1" fmla="*/ 0 w 5726974"/>
                  <a:gd name="connsiteY1" fmla="*/ 0 h 4836021"/>
                  <a:gd name="connsiteX2" fmla="*/ 5673485 w 5726974"/>
                  <a:gd name="connsiteY2" fmla="*/ 2558025 h 4836021"/>
                  <a:gd name="connsiteX3" fmla="*/ 5573279 w 5726974"/>
                  <a:gd name="connsiteY3" fmla="*/ 4524230 h 4836021"/>
                  <a:gd name="connsiteX4" fmla="*/ 3443664 w 5726974"/>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85" h="4836021">
                    <a:moveTo>
                      <a:pt x="3443664" y="4836021"/>
                    </a:moveTo>
                    <a:cubicBezTo>
                      <a:pt x="2912670" y="4411206"/>
                      <a:pt x="1379462" y="1951380"/>
                      <a:pt x="0" y="0"/>
                    </a:cubicBezTo>
                    <a:cubicBezTo>
                      <a:pt x="1280609" y="673312"/>
                      <a:pt x="4587791" y="1731032"/>
                      <a:pt x="5673485" y="2558025"/>
                    </a:cubicBezTo>
                    <a:cubicBezTo>
                      <a:pt x="5356541" y="3073005"/>
                      <a:pt x="5279879" y="3137395"/>
                      <a:pt x="4828098" y="3620640"/>
                    </a:cubicBezTo>
                    <a:cubicBezTo>
                      <a:pt x="4375992" y="4083395"/>
                      <a:pt x="4023323" y="4336706"/>
                      <a:pt x="3443664" y="4836021"/>
                    </a:cubicBezTo>
                    <a:close/>
                  </a:path>
                </a:pathLst>
              </a:custGeom>
              <a:noFill/>
              <a:ln>
                <a:solidFill>
                  <a:srgbClr val="EDE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42" name="Gruppieren 69"/>
              <p:cNvGrpSpPr/>
              <p:nvPr/>
            </p:nvGrpSpPr>
            <p:grpSpPr>
              <a:xfrm rot="295993">
                <a:off x="1465254" y="1708129"/>
                <a:ext cx="1540821" cy="1626453"/>
                <a:chOff x="2883027" y="2252605"/>
                <a:chExt cx="1540821" cy="1626453"/>
              </a:xfrm>
            </p:grpSpPr>
            <p:sp>
              <p:nvSpPr>
                <p:cNvPr id="77" name="Textfeld 70"/>
                <p:cNvSpPr txBox="1"/>
                <p:nvPr/>
              </p:nvSpPr>
              <p:spPr>
                <a:xfrm rot="2008889">
                  <a:off x="3513855" y="3602059"/>
                  <a:ext cx="909993" cy="276999"/>
                </a:xfrm>
                <a:prstGeom prst="rect">
                  <a:avLst/>
                </a:prstGeom>
                <a:noFill/>
              </p:spPr>
              <p:txBody>
                <a:bodyPr wrap="none" rtlCol="0">
                  <a:spAutoFit/>
                </a:bodyPr>
                <a:lstStyle/>
                <a:p>
                  <a:pPr algn="ctr"/>
                  <a:r>
                    <a:rPr lang="en-US" sz="1200" dirty="0">
                      <a:solidFill>
                        <a:schemeClr val="bg1">
                          <a:lumMod val="50000"/>
                        </a:schemeClr>
                      </a:solidFill>
                      <a:latin typeface="+mj-lt"/>
                      <a:cs typeface="Arial" panose="020B0604020202020204" pitchFamily="34" charset="0"/>
                    </a:rPr>
                    <a:t>slant-range </a:t>
                  </a:r>
                </a:p>
              </p:txBody>
            </p:sp>
            <p:grpSp>
              <p:nvGrpSpPr>
                <p:cNvPr id="78" name="Gruppieren 71"/>
                <p:cNvGrpSpPr/>
                <p:nvPr/>
              </p:nvGrpSpPr>
              <p:grpSpPr>
                <a:xfrm>
                  <a:off x="2883027" y="2252605"/>
                  <a:ext cx="1265887" cy="1500119"/>
                  <a:chOff x="3079002" y="2039158"/>
                  <a:chExt cx="1265887" cy="1500119"/>
                </a:xfrm>
              </p:grpSpPr>
              <p:sp>
                <p:nvSpPr>
                  <p:cNvPr id="79" name="Textfeld 72"/>
                  <p:cNvSpPr txBox="1"/>
                  <p:nvPr/>
                </p:nvSpPr>
                <p:spPr>
                  <a:xfrm rot="18182058">
                    <a:off x="3491502" y="2365305"/>
                    <a:ext cx="929293" cy="276999"/>
                  </a:xfrm>
                  <a:prstGeom prst="rect">
                    <a:avLst/>
                  </a:prstGeom>
                  <a:noFill/>
                </p:spPr>
                <p:txBody>
                  <a:bodyPr wrap="none" rtlCol="0">
                    <a:spAutoFit/>
                  </a:bodyPr>
                  <a:lstStyle/>
                  <a:p>
                    <a:pPr algn="ctr"/>
                    <a:r>
                      <a:rPr lang="en-US" sz="1200" dirty="0">
                        <a:solidFill>
                          <a:schemeClr val="bg1">
                            <a:lumMod val="50000"/>
                          </a:schemeClr>
                        </a:solidFill>
                        <a:latin typeface="+mj-lt"/>
                        <a:cs typeface="Arial" panose="020B0604020202020204" pitchFamily="34" charset="0"/>
                      </a:rPr>
                      <a:t>cross-range </a:t>
                    </a:r>
                  </a:p>
                </p:txBody>
              </p:sp>
              <p:grpSp>
                <p:nvGrpSpPr>
                  <p:cNvPr id="80" name="Gruppieren 73"/>
                  <p:cNvGrpSpPr/>
                  <p:nvPr/>
                </p:nvGrpSpPr>
                <p:grpSpPr>
                  <a:xfrm rot="20970707">
                    <a:off x="3699119" y="2402812"/>
                    <a:ext cx="645770" cy="1136465"/>
                    <a:chOff x="2719934" y="2181779"/>
                    <a:chExt cx="645770" cy="1136465"/>
                  </a:xfrm>
                </p:grpSpPr>
                <p:cxnSp>
                  <p:nvCxnSpPr>
                    <p:cNvPr id="82" name="Gerade Verbindung mit Pfeil 75"/>
                    <p:cNvCxnSpPr>
                      <a:cxnSpLocks noChangeAspect="1"/>
                    </p:cNvCxnSpPr>
                    <p:nvPr/>
                  </p:nvCxnSpPr>
                  <p:spPr>
                    <a:xfrm rot="333300">
                      <a:off x="2729266" y="2815692"/>
                      <a:ext cx="636438" cy="502552"/>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Gerade Verbindung mit Pfeil 76"/>
                    <p:cNvCxnSpPr/>
                    <p:nvPr/>
                  </p:nvCxnSpPr>
                  <p:spPr>
                    <a:xfrm rot="629293" flipV="1">
                      <a:off x="2849317" y="2181779"/>
                      <a:ext cx="437607" cy="676447"/>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84" name="Ellipse 77"/>
                    <p:cNvSpPr/>
                    <p:nvPr/>
                  </p:nvSpPr>
                  <p:spPr>
                    <a:xfrm>
                      <a:off x="2719934" y="2742935"/>
                      <a:ext cx="144000" cy="144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mj-lt"/>
                      </a:endParaRPr>
                    </a:p>
                  </p:txBody>
                </p:sp>
                <p:sp>
                  <p:nvSpPr>
                    <p:cNvPr id="85" name="Ellipse 78"/>
                    <p:cNvSpPr/>
                    <p:nvPr/>
                  </p:nvSpPr>
                  <p:spPr>
                    <a:xfrm>
                      <a:off x="2755934" y="2777334"/>
                      <a:ext cx="72000" cy="7200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mj-lt"/>
                      </a:endParaRPr>
                    </a:p>
                  </p:txBody>
                </p:sp>
              </p:grpSp>
              <p:sp>
                <p:nvSpPr>
                  <p:cNvPr id="81" name="Textfeld 74"/>
                  <p:cNvSpPr txBox="1"/>
                  <p:nvPr/>
                </p:nvSpPr>
                <p:spPr>
                  <a:xfrm>
                    <a:off x="3079002" y="2955690"/>
                    <a:ext cx="675185" cy="261610"/>
                  </a:xfrm>
                  <a:prstGeom prst="rect">
                    <a:avLst/>
                  </a:prstGeom>
                  <a:noFill/>
                </p:spPr>
                <p:txBody>
                  <a:bodyPr wrap="none" rtlCol="0">
                    <a:spAutoFit/>
                  </a:bodyPr>
                  <a:lstStyle/>
                  <a:p>
                    <a:pPr algn="ctr"/>
                    <a:r>
                      <a:rPr lang="en-US" sz="1100" dirty="0">
                        <a:solidFill>
                          <a:schemeClr val="bg1">
                            <a:lumMod val="50000"/>
                          </a:schemeClr>
                        </a:solidFill>
                        <a:latin typeface="+mj-lt"/>
                        <a:cs typeface="Arial" panose="020B0604020202020204" pitchFamily="34" charset="0"/>
                      </a:rPr>
                      <a:t>azimuth </a:t>
                    </a:r>
                  </a:p>
                </p:txBody>
              </p:sp>
            </p:grpSp>
          </p:grpSp>
          <p:cxnSp>
            <p:nvCxnSpPr>
              <p:cNvPr id="74" name="Gerade Verbindung mit Pfeil 71"/>
              <p:cNvCxnSpPr/>
              <p:nvPr/>
            </p:nvCxnSpPr>
            <p:spPr>
              <a:xfrm flipV="1">
                <a:off x="92599" y="835793"/>
                <a:ext cx="1240481" cy="1587247"/>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53"/>
              <p:cNvSpPr/>
              <p:nvPr/>
            </p:nvSpPr>
            <p:spPr>
              <a:xfrm rot="2806794">
                <a:off x="3917180" y="4550609"/>
                <a:ext cx="349860" cy="503528"/>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53"/>
              <p:cNvSpPr/>
              <p:nvPr/>
            </p:nvSpPr>
            <p:spPr>
              <a:xfrm rot="3165408">
                <a:off x="3511867" y="4889147"/>
                <a:ext cx="349860" cy="503528"/>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53"/>
              <p:cNvSpPr/>
              <p:nvPr/>
            </p:nvSpPr>
            <p:spPr>
              <a:xfrm rot="2524765">
                <a:off x="4307902" y="4188225"/>
                <a:ext cx="349860" cy="503528"/>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53"/>
              <p:cNvSpPr/>
              <p:nvPr/>
            </p:nvSpPr>
            <p:spPr>
              <a:xfrm rot="2219536">
                <a:off x="4651134" y="3788244"/>
                <a:ext cx="349860" cy="503528"/>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53"/>
              <p:cNvSpPr/>
              <p:nvPr/>
            </p:nvSpPr>
            <p:spPr>
              <a:xfrm rot="1748564">
                <a:off x="4941795" y="3354124"/>
                <a:ext cx="381190" cy="503528"/>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p:cNvSpPr/>
              <p:nvPr/>
            </p:nvSpPr>
            <p:spPr>
              <a:xfrm rot="18497921">
                <a:off x="381663" y="1302264"/>
                <a:ext cx="540869" cy="395838"/>
              </a:xfrm>
              <a:prstGeom prst="rect">
                <a:avLst/>
              </a:prstGeom>
            </p:spPr>
            <p:txBody>
              <a:bodyPr wrap="none">
                <a:spAutoFit/>
              </a:bodyPr>
              <a:lstStyle/>
              <a:p>
                <a:r>
                  <a:rPr lang="en-US" sz="1600" dirty="0" err="1" smtClean="0">
                    <a:solidFill>
                      <a:schemeClr val="tx1">
                        <a:lumMod val="75000"/>
                        <a:lumOff val="25000"/>
                      </a:schemeClr>
                    </a:solidFill>
                    <a:latin typeface="Work Sans Light" panose="00000400000000000000" pitchFamily="50" charset="0"/>
                  </a:rPr>
                  <a:t>A</a:t>
                </a:r>
                <a:r>
                  <a:rPr lang="en-US" sz="1600" baseline="-25000" dirty="0" err="1" smtClean="0">
                    <a:solidFill>
                      <a:schemeClr val="tx1">
                        <a:lumMod val="75000"/>
                        <a:lumOff val="25000"/>
                      </a:schemeClr>
                    </a:solidFill>
                    <a:latin typeface="Work Sans Light" panose="00000400000000000000" pitchFamily="50" charset="0"/>
                  </a:rPr>
                  <a:t>cr</a:t>
                </a:r>
                <a:endParaRPr lang="en-US" sz="1600" baseline="-25000" dirty="0">
                  <a:solidFill>
                    <a:schemeClr val="tx1">
                      <a:lumMod val="75000"/>
                      <a:lumOff val="25000"/>
                    </a:schemeClr>
                  </a:solidFill>
                  <a:latin typeface="Work Sans Light" panose="00000400000000000000" pitchFamily="50" charset="0"/>
                </a:endParaRPr>
              </a:p>
            </p:txBody>
          </p:sp>
        </p:grpSp>
        <p:sp>
          <p:nvSpPr>
            <p:cNvPr id="35" name="Arc 32"/>
            <p:cNvSpPr/>
            <p:nvPr/>
          </p:nvSpPr>
          <p:spPr>
            <a:xfrm rot="13329605" flipH="1">
              <a:off x="3077626" y="1313521"/>
              <a:ext cx="1961347" cy="4876481"/>
            </a:xfrm>
            <a:prstGeom prst="arc">
              <a:avLst>
                <a:gd name="adj1" fmla="val 17999730"/>
                <a:gd name="adj2" fmla="val 3551841"/>
              </a:avLst>
            </a:pr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uppieren 7"/>
          <p:cNvGrpSpPr>
            <a:grpSpLocks noChangeAspect="1"/>
          </p:cNvGrpSpPr>
          <p:nvPr/>
        </p:nvGrpSpPr>
        <p:grpSpPr>
          <a:xfrm>
            <a:off x="534765" y="1304917"/>
            <a:ext cx="4844799" cy="4289584"/>
            <a:chOff x="272351" y="1089262"/>
            <a:chExt cx="5760944" cy="5100740"/>
          </a:xfrm>
        </p:grpSpPr>
        <p:grpSp>
          <p:nvGrpSpPr>
            <p:cNvPr id="7" name="Gruppieren 6"/>
            <p:cNvGrpSpPr/>
            <p:nvPr/>
          </p:nvGrpSpPr>
          <p:grpSpPr>
            <a:xfrm>
              <a:off x="272351" y="1089262"/>
              <a:ext cx="5760944" cy="4351535"/>
              <a:chOff x="272351" y="1089262"/>
              <a:chExt cx="5760944" cy="4351535"/>
            </a:xfrm>
          </p:grpSpPr>
          <p:pic>
            <p:nvPicPr>
              <p:cNvPr id="3"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780" y="3474962"/>
                <a:ext cx="5299515" cy="1812800"/>
              </a:xfrm>
              <a:prstGeom prst="rect">
                <a:avLst/>
              </a:prstGeom>
            </p:spPr>
          </p:pic>
          <p:cxnSp>
            <p:nvCxnSpPr>
              <p:cNvPr id="44" name="Gerade Verbindung mit Pfeil 87"/>
              <p:cNvCxnSpPr/>
              <p:nvPr/>
            </p:nvCxnSpPr>
            <p:spPr>
              <a:xfrm flipV="1">
                <a:off x="511782" y="1089262"/>
                <a:ext cx="1020357" cy="1368000"/>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1" name="Freihandform 72"/>
              <p:cNvSpPr/>
              <p:nvPr/>
            </p:nvSpPr>
            <p:spPr>
              <a:xfrm>
                <a:off x="880304" y="1738476"/>
                <a:ext cx="4479798" cy="370232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920176 w 6669767"/>
                  <a:gd name="connsiteY0" fmla="*/ 3712855 h 3712855"/>
                  <a:gd name="connsiteX1" fmla="*/ 0 w 6669767"/>
                  <a:gd name="connsiteY1" fmla="*/ 0 h 3712855"/>
                  <a:gd name="connsiteX2" fmla="*/ 6669767 w 6669767"/>
                  <a:gd name="connsiteY2" fmla="*/ 3077611 h 3712855"/>
                  <a:gd name="connsiteX3" fmla="*/ 2920176 w 6669767"/>
                  <a:gd name="connsiteY3" fmla="*/ 3712855 h 3712855"/>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945635"/>
                  <a:gd name="connsiteY0" fmla="*/ 5854141 h 6039192"/>
                  <a:gd name="connsiteX1" fmla="*/ 0 w 6945635"/>
                  <a:gd name="connsiteY1" fmla="*/ 0 h 6039192"/>
                  <a:gd name="connsiteX2" fmla="*/ 6669767 w 6945635"/>
                  <a:gd name="connsiteY2" fmla="*/ 3077611 h 6039192"/>
                  <a:gd name="connsiteX3" fmla="*/ 5524551 w 6945635"/>
                  <a:gd name="connsiteY3" fmla="*/ 4442265 h 6039192"/>
                  <a:gd name="connsiteX4" fmla="*/ 4138387 w 6945635"/>
                  <a:gd name="connsiteY4" fmla="*/ 5854141 h 6039192"/>
                  <a:gd name="connsiteX0" fmla="*/ 4138387 w 6959799"/>
                  <a:gd name="connsiteY0" fmla="*/ 5854141 h 6039192"/>
                  <a:gd name="connsiteX1" fmla="*/ 0 w 6959799"/>
                  <a:gd name="connsiteY1" fmla="*/ 0 h 6039192"/>
                  <a:gd name="connsiteX2" fmla="*/ 6669767 w 6959799"/>
                  <a:gd name="connsiteY2" fmla="*/ 3077611 h 6039192"/>
                  <a:gd name="connsiteX3" fmla="*/ 5524551 w 6959799"/>
                  <a:gd name="connsiteY3" fmla="*/ 4442265 h 6039192"/>
                  <a:gd name="connsiteX4" fmla="*/ 4138387 w 6959799"/>
                  <a:gd name="connsiteY4" fmla="*/ 5854141 h 6039192"/>
                  <a:gd name="connsiteX0" fmla="*/ 4138387 w 7159177"/>
                  <a:gd name="connsiteY0" fmla="*/ 5854141 h 6079752"/>
                  <a:gd name="connsiteX1" fmla="*/ 0 w 7159177"/>
                  <a:gd name="connsiteY1" fmla="*/ 0 h 6079752"/>
                  <a:gd name="connsiteX2" fmla="*/ 6669767 w 7159177"/>
                  <a:gd name="connsiteY2" fmla="*/ 3077611 h 6079752"/>
                  <a:gd name="connsiteX3" fmla="*/ 6479628 w 7159177"/>
                  <a:gd name="connsiteY3" fmla="*/ 4852082 h 6079752"/>
                  <a:gd name="connsiteX4" fmla="*/ 4138387 w 7159177"/>
                  <a:gd name="connsiteY4" fmla="*/ 5854141 h 6079752"/>
                  <a:gd name="connsiteX0" fmla="*/ 4138387 w 6702978"/>
                  <a:gd name="connsiteY0" fmla="*/ 5854141 h 6079752"/>
                  <a:gd name="connsiteX1" fmla="*/ 0 w 6702978"/>
                  <a:gd name="connsiteY1" fmla="*/ 0 h 6079752"/>
                  <a:gd name="connsiteX2" fmla="*/ 6669767 w 6702978"/>
                  <a:gd name="connsiteY2" fmla="*/ 3077611 h 6079752"/>
                  <a:gd name="connsiteX3" fmla="*/ 6479628 w 6702978"/>
                  <a:gd name="connsiteY3" fmla="*/ 4852082 h 6079752"/>
                  <a:gd name="connsiteX4" fmla="*/ 4138387 w 6702978"/>
                  <a:gd name="connsiteY4" fmla="*/ 5854141 h 6079752"/>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592771 w 6669767"/>
                  <a:gd name="connsiteY3" fmla="*/ 4503739 h 5854141"/>
                  <a:gd name="connsiteX4" fmla="*/ 4138387 w 6669767"/>
                  <a:gd name="connsiteY4" fmla="*/ 5854141 h 5854141"/>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3443664 w 6650275"/>
                  <a:gd name="connsiteY0" fmla="*/ 4836021 h 4836021"/>
                  <a:gd name="connsiteX1" fmla="*/ 0 w 6650275"/>
                  <a:gd name="connsiteY1" fmla="*/ 0 h 4836021"/>
                  <a:gd name="connsiteX2" fmla="*/ 6650275 w 6650275"/>
                  <a:gd name="connsiteY2" fmla="*/ 3098102 h 4836021"/>
                  <a:gd name="connsiteX3" fmla="*/ 5573279 w 6650275"/>
                  <a:gd name="connsiteY3" fmla="*/ 4524230 h 4836021"/>
                  <a:gd name="connsiteX4" fmla="*/ 3443664 w 6650275"/>
                  <a:gd name="connsiteY4" fmla="*/ 4836021 h 4836021"/>
                  <a:gd name="connsiteX0" fmla="*/ 3443664 w 5726974"/>
                  <a:gd name="connsiteY0" fmla="*/ 4836021 h 4836021"/>
                  <a:gd name="connsiteX1" fmla="*/ 0 w 5726974"/>
                  <a:gd name="connsiteY1" fmla="*/ 0 h 4836021"/>
                  <a:gd name="connsiteX2" fmla="*/ 5673485 w 5726974"/>
                  <a:gd name="connsiteY2" fmla="*/ 2558025 h 4836021"/>
                  <a:gd name="connsiteX3" fmla="*/ 5573279 w 5726974"/>
                  <a:gd name="connsiteY3" fmla="*/ 4524230 h 4836021"/>
                  <a:gd name="connsiteX4" fmla="*/ 3443664 w 5726974"/>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85" h="4836021">
                    <a:moveTo>
                      <a:pt x="3443664" y="4836021"/>
                    </a:moveTo>
                    <a:cubicBezTo>
                      <a:pt x="2912670" y="4411206"/>
                      <a:pt x="1379462" y="1951380"/>
                      <a:pt x="0" y="0"/>
                    </a:cubicBezTo>
                    <a:cubicBezTo>
                      <a:pt x="1280609" y="673312"/>
                      <a:pt x="4587791" y="1731032"/>
                      <a:pt x="5673485" y="2558025"/>
                    </a:cubicBezTo>
                    <a:cubicBezTo>
                      <a:pt x="5356541" y="3073005"/>
                      <a:pt x="5279879" y="3137395"/>
                      <a:pt x="4828098" y="3620640"/>
                    </a:cubicBezTo>
                    <a:cubicBezTo>
                      <a:pt x="4375992" y="4083395"/>
                      <a:pt x="4023323" y="4336706"/>
                      <a:pt x="3443664" y="4836021"/>
                    </a:cubicBezTo>
                    <a:close/>
                  </a:path>
                </a:pathLst>
              </a:custGeom>
              <a:noFill/>
              <a:ln>
                <a:solidFill>
                  <a:srgbClr val="EDE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52" name="Gruppieren 69"/>
              <p:cNvGrpSpPr/>
              <p:nvPr/>
            </p:nvGrpSpPr>
            <p:grpSpPr>
              <a:xfrm rot="295993">
                <a:off x="1465254" y="1708129"/>
                <a:ext cx="1540821" cy="1626453"/>
                <a:chOff x="2883027" y="2252605"/>
                <a:chExt cx="1540821" cy="1626453"/>
              </a:xfrm>
            </p:grpSpPr>
            <p:sp>
              <p:nvSpPr>
                <p:cNvPr id="53" name="Textfeld 70"/>
                <p:cNvSpPr txBox="1"/>
                <p:nvPr/>
              </p:nvSpPr>
              <p:spPr>
                <a:xfrm rot="2008889">
                  <a:off x="3513855" y="3602059"/>
                  <a:ext cx="909993" cy="276999"/>
                </a:xfrm>
                <a:prstGeom prst="rect">
                  <a:avLst/>
                </a:prstGeom>
                <a:noFill/>
              </p:spPr>
              <p:txBody>
                <a:bodyPr wrap="none" rtlCol="0">
                  <a:spAutoFit/>
                </a:bodyPr>
                <a:lstStyle/>
                <a:p>
                  <a:pPr algn="ctr"/>
                  <a:r>
                    <a:rPr lang="en-US" sz="1200" dirty="0">
                      <a:solidFill>
                        <a:schemeClr val="bg1">
                          <a:lumMod val="50000"/>
                        </a:schemeClr>
                      </a:solidFill>
                      <a:latin typeface="+mj-lt"/>
                      <a:cs typeface="Arial" panose="020B0604020202020204" pitchFamily="34" charset="0"/>
                    </a:rPr>
                    <a:t>slant-range </a:t>
                  </a:r>
                </a:p>
              </p:txBody>
            </p:sp>
            <p:grpSp>
              <p:nvGrpSpPr>
                <p:cNvPr id="54" name="Gruppieren 71"/>
                <p:cNvGrpSpPr/>
                <p:nvPr/>
              </p:nvGrpSpPr>
              <p:grpSpPr>
                <a:xfrm>
                  <a:off x="2883027" y="2252605"/>
                  <a:ext cx="1265887" cy="1500119"/>
                  <a:chOff x="3079002" y="2039158"/>
                  <a:chExt cx="1265887" cy="1500119"/>
                </a:xfrm>
              </p:grpSpPr>
              <p:sp>
                <p:nvSpPr>
                  <p:cNvPr id="55" name="Textfeld 72"/>
                  <p:cNvSpPr txBox="1"/>
                  <p:nvPr/>
                </p:nvSpPr>
                <p:spPr>
                  <a:xfrm rot="18182058">
                    <a:off x="3491502" y="2365305"/>
                    <a:ext cx="929293" cy="276999"/>
                  </a:xfrm>
                  <a:prstGeom prst="rect">
                    <a:avLst/>
                  </a:prstGeom>
                  <a:noFill/>
                </p:spPr>
                <p:txBody>
                  <a:bodyPr wrap="none" rtlCol="0">
                    <a:spAutoFit/>
                  </a:bodyPr>
                  <a:lstStyle/>
                  <a:p>
                    <a:pPr algn="ctr"/>
                    <a:r>
                      <a:rPr lang="en-US" sz="1200" dirty="0">
                        <a:solidFill>
                          <a:schemeClr val="bg1">
                            <a:lumMod val="50000"/>
                          </a:schemeClr>
                        </a:solidFill>
                        <a:latin typeface="+mj-lt"/>
                        <a:cs typeface="Arial" panose="020B0604020202020204" pitchFamily="34" charset="0"/>
                      </a:rPr>
                      <a:t>cross-range </a:t>
                    </a:r>
                  </a:p>
                </p:txBody>
              </p:sp>
              <p:grpSp>
                <p:nvGrpSpPr>
                  <p:cNvPr id="56" name="Gruppieren 73"/>
                  <p:cNvGrpSpPr/>
                  <p:nvPr/>
                </p:nvGrpSpPr>
                <p:grpSpPr>
                  <a:xfrm rot="20970707">
                    <a:off x="3699119" y="2402812"/>
                    <a:ext cx="645770" cy="1136465"/>
                    <a:chOff x="2719934" y="2181779"/>
                    <a:chExt cx="645770" cy="1136465"/>
                  </a:xfrm>
                </p:grpSpPr>
                <p:cxnSp>
                  <p:nvCxnSpPr>
                    <p:cNvPr id="58" name="Gerade Verbindung mit Pfeil 75"/>
                    <p:cNvCxnSpPr>
                      <a:cxnSpLocks noChangeAspect="1"/>
                    </p:cNvCxnSpPr>
                    <p:nvPr/>
                  </p:nvCxnSpPr>
                  <p:spPr>
                    <a:xfrm rot="333300">
                      <a:off x="2729266" y="2815692"/>
                      <a:ext cx="636438" cy="502552"/>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Gerade Verbindung mit Pfeil 76"/>
                    <p:cNvCxnSpPr/>
                    <p:nvPr/>
                  </p:nvCxnSpPr>
                  <p:spPr>
                    <a:xfrm rot="629293" flipV="1">
                      <a:off x="2849317" y="2181779"/>
                      <a:ext cx="437607" cy="676447"/>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60" name="Ellipse 77"/>
                    <p:cNvSpPr/>
                    <p:nvPr/>
                  </p:nvSpPr>
                  <p:spPr>
                    <a:xfrm>
                      <a:off x="2719934" y="2742935"/>
                      <a:ext cx="144000" cy="144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mj-lt"/>
                      </a:endParaRPr>
                    </a:p>
                  </p:txBody>
                </p:sp>
                <p:sp>
                  <p:nvSpPr>
                    <p:cNvPr id="61" name="Ellipse 78"/>
                    <p:cNvSpPr/>
                    <p:nvPr/>
                  </p:nvSpPr>
                  <p:spPr>
                    <a:xfrm>
                      <a:off x="2755934" y="2777334"/>
                      <a:ext cx="72000" cy="7200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mj-lt"/>
                      </a:endParaRPr>
                    </a:p>
                  </p:txBody>
                </p:sp>
              </p:grpSp>
              <p:sp>
                <p:nvSpPr>
                  <p:cNvPr id="57" name="Textfeld 74"/>
                  <p:cNvSpPr txBox="1"/>
                  <p:nvPr/>
                </p:nvSpPr>
                <p:spPr>
                  <a:xfrm>
                    <a:off x="3079002" y="2955690"/>
                    <a:ext cx="675185" cy="261610"/>
                  </a:xfrm>
                  <a:prstGeom prst="rect">
                    <a:avLst/>
                  </a:prstGeom>
                  <a:noFill/>
                </p:spPr>
                <p:txBody>
                  <a:bodyPr wrap="none" rtlCol="0">
                    <a:spAutoFit/>
                  </a:bodyPr>
                  <a:lstStyle/>
                  <a:p>
                    <a:pPr algn="ctr"/>
                    <a:r>
                      <a:rPr lang="en-US" sz="1100" dirty="0">
                        <a:solidFill>
                          <a:schemeClr val="bg1">
                            <a:lumMod val="50000"/>
                          </a:schemeClr>
                        </a:solidFill>
                        <a:latin typeface="+mj-lt"/>
                        <a:cs typeface="Arial" panose="020B0604020202020204" pitchFamily="34" charset="0"/>
                      </a:rPr>
                      <a:t>azimuth </a:t>
                    </a:r>
                  </a:p>
                </p:txBody>
              </p:sp>
            </p:grpSp>
          </p:grpSp>
          <p:cxnSp>
            <p:nvCxnSpPr>
              <p:cNvPr id="48" name="Gerade Verbindung mit Pfeil 71"/>
              <p:cNvCxnSpPr/>
              <p:nvPr/>
            </p:nvCxnSpPr>
            <p:spPr>
              <a:xfrm flipV="1">
                <a:off x="272351" y="1160709"/>
                <a:ext cx="828214" cy="997712"/>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5" name="Gruppieren 64"/>
              <p:cNvGrpSpPr/>
              <p:nvPr/>
            </p:nvGrpSpPr>
            <p:grpSpPr>
              <a:xfrm>
                <a:off x="3566346" y="3455502"/>
                <a:ext cx="1625695" cy="1644166"/>
                <a:chOff x="3786490" y="3952220"/>
                <a:chExt cx="1981020" cy="2087813"/>
              </a:xfrm>
            </p:grpSpPr>
            <p:sp>
              <p:nvSpPr>
                <p:cNvPr id="66" name="Rounded Rectangle 96"/>
                <p:cNvSpPr/>
                <p:nvPr/>
              </p:nvSpPr>
              <p:spPr>
                <a:xfrm rot="2243267">
                  <a:off x="5301019" y="3952220"/>
                  <a:ext cx="466491" cy="908200"/>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52"/>
                <p:cNvSpPr/>
                <p:nvPr/>
              </p:nvSpPr>
              <p:spPr>
                <a:xfrm rot="2781430">
                  <a:off x="4706556" y="4707156"/>
                  <a:ext cx="486115" cy="871538"/>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53"/>
                <p:cNvSpPr/>
                <p:nvPr/>
              </p:nvSpPr>
              <p:spPr>
                <a:xfrm rot="3160624">
                  <a:off x="4019614" y="5352169"/>
                  <a:ext cx="454740" cy="920987"/>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2"/>
              <p:cNvSpPr/>
              <p:nvPr/>
            </p:nvSpPr>
            <p:spPr>
              <a:xfrm rot="18497921">
                <a:off x="381663" y="1302264"/>
                <a:ext cx="540869" cy="395838"/>
              </a:xfrm>
              <a:prstGeom prst="rect">
                <a:avLst/>
              </a:prstGeom>
            </p:spPr>
            <p:txBody>
              <a:bodyPr wrap="none">
                <a:spAutoFit/>
              </a:bodyPr>
              <a:lstStyle/>
              <a:p>
                <a:r>
                  <a:rPr lang="en-US" sz="1600" dirty="0" err="1" smtClean="0">
                    <a:solidFill>
                      <a:schemeClr val="tx1">
                        <a:lumMod val="75000"/>
                        <a:lumOff val="25000"/>
                      </a:schemeClr>
                    </a:solidFill>
                    <a:latin typeface="Work Sans Light" panose="00000400000000000000" pitchFamily="50" charset="0"/>
                  </a:rPr>
                  <a:t>A</a:t>
                </a:r>
                <a:r>
                  <a:rPr lang="en-US" sz="1600" baseline="-25000" dirty="0" err="1" smtClean="0">
                    <a:solidFill>
                      <a:schemeClr val="tx1">
                        <a:lumMod val="75000"/>
                        <a:lumOff val="25000"/>
                      </a:schemeClr>
                    </a:solidFill>
                    <a:latin typeface="Work Sans Light" panose="00000400000000000000" pitchFamily="50" charset="0"/>
                  </a:rPr>
                  <a:t>cr</a:t>
                </a:r>
                <a:endParaRPr lang="en-US" sz="1600" baseline="-25000" dirty="0">
                  <a:solidFill>
                    <a:schemeClr val="tx1">
                      <a:lumMod val="75000"/>
                      <a:lumOff val="25000"/>
                    </a:schemeClr>
                  </a:solidFill>
                  <a:latin typeface="Work Sans Light" panose="00000400000000000000" pitchFamily="50" charset="0"/>
                </a:endParaRPr>
              </a:p>
            </p:txBody>
          </p:sp>
        </p:grpSp>
        <p:sp>
          <p:nvSpPr>
            <p:cNvPr id="18" name="Arc 33"/>
            <p:cNvSpPr/>
            <p:nvPr/>
          </p:nvSpPr>
          <p:spPr>
            <a:xfrm rot="13329605" flipH="1">
              <a:off x="2625398" y="1191704"/>
              <a:ext cx="1961347" cy="4876481"/>
            </a:xfrm>
            <a:prstGeom prst="arc">
              <a:avLst>
                <a:gd name="adj1" fmla="val 17999730"/>
                <a:gd name="adj2" fmla="val 3551841"/>
              </a:avLst>
            </a:pr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32"/>
            <p:cNvSpPr/>
            <p:nvPr/>
          </p:nvSpPr>
          <p:spPr>
            <a:xfrm rot="13329605" flipH="1">
              <a:off x="3077626" y="1313521"/>
              <a:ext cx="1961347" cy="4876481"/>
            </a:xfrm>
            <a:prstGeom prst="arc">
              <a:avLst>
                <a:gd name="adj1" fmla="val 17999730"/>
                <a:gd name="adj2" fmla="val 3551841"/>
              </a:avLst>
            </a:pr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6" name="Textfeld 101"/>
          <p:cNvSpPr txBox="1"/>
          <p:nvPr/>
        </p:nvSpPr>
        <p:spPr>
          <a:xfrm>
            <a:off x="922814" y="4993432"/>
            <a:ext cx="4438608" cy="600164"/>
          </a:xfrm>
          <a:prstGeom prst="rect">
            <a:avLst/>
          </a:prstGeom>
          <a:noFill/>
        </p:spPr>
        <p:txBody>
          <a:bodyPr wrap="square" rtlCol="0">
            <a:spAutoFit/>
          </a:bodyPr>
          <a:lstStyle/>
          <a:p>
            <a:pPr>
              <a:spcAft>
                <a:spcPts val="600"/>
              </a:spcAft>
            </a:pPr>
            <a:r>
              <a:rPr lang="en-US" sz="1400" dirty="0">
                <a:latin typeface="Work Sans" panose="00000500000000000000" pitchFamily="50" charset="0"/>
                <a:cs typeface="Arial" panose="020B0604020202020204" pitchFamily="34" charset="0"/>
              </a:rPr>
              <a:t>s</a:t>
            </a:r>
            <a:r>
              <a:rPr lang="en-US" sz="1400" dirty="0" smtClean="0">
                <a:latin typeface="Work Sans" panose="00000500000000000000" pitchFamily="50" charset="0"/>
                <a:cs typeface="Arial" panose="020B0604020202020204" pitchFamily="34" charset="0"/>
              </a:rPr>
              <a:t>maller tomographic aperture </a:t>
            </a:r>
          </a:p>
          <a:p>
            <a:pPr>
              <a:spcAft>
                <a:spcPts val="600"/>
              </a:spcAft>
            </a:pPr>
            <a:r>
              <a:rPr lang="en-US" sz="1400" dirty="0" smtClean="0">
                <a:latin typeface="Work Sans" panose="00000500000000000000" pitchFamily="50" charset="0"/>
                <a:cs typeface="Arial" panose="020B0604020202020204" pitchFamily="34" charset="0"/>
              </a:rPr>
              <a:t>lower resolution</a:t>
            </a:r>
            <a:endParaRPr lang="en-US" sz="1400" dirty="0">
              <a:latin typeface="Work Sans" panose="00000500000000000000" pitchFamily="50" charset="0"/>
              <a:cs typeface="Arial" panose="020B0604020202020204" pitchFamily="34" charset="0"/>
            </a:endParaRPr>
          </a:p>
        </p:txBody>
      </p:sp>
      <p:sp>
        <p:nvSpPr>
          <p:cNvPr id="87" name="Textfeld 101"/>
          <p:cNvSpPr txBox="1"/>
          <p:nvPr/>
        </p:nvSpPr>
        <p:spPr>
          <a:xfrm>
            <a:off x="6706911" y="4969739"/>
            <a:ext cx="4438608" cy="600164"/>
          </a:xfrm>
          <a:prstGeom prst="rect">
            <a:avLst/>
          </a:prstGeom>
          <a:noFill/>
        </p:spPr>
        <p:txBody>
          <a:bodyPr wrap="square" rtlCol="0">
            <a:spAutoFit/>
          </a:bodyPr>
          <a:lstStyle/>
          <a:p>
            <a:pPr>
              <a:spcAft>
                <a:spcPts val="600"/>
              </a:spcAft>
            </a:pPr>
            <a:r>
              <a:rPr lang="en-US" sz="1400" dirty="0" smtClean="0">
                <a:latin typeface="Work Sans" panose="00000500000000000000" pitchFamily="50" charset="0"/>
                <a:cs typeface="Arial" panose="020B0604020202020204" pitchFamily="34" charset="0"/>
              </a:rPr>
              <a:t>larger tomographic aperture</a:t>
            </a:r>
          </a:p>
          <a:p>
            <a:pPr>
              <a:spcAft>
                <a:spcPts val="600"/>
              </a:spcAft>
            </a:pPr>
            <a:r>
              <a:rPr lang="en-US" sz="1400" dirty="0" smtClean="0">
                <a:latin typeface="Work Sans" panose="00000500000000000000" pitchFamily="50" charset="0"/>
                <a:cs typeface="Arial" panose="020B0604020202020204" pitchFamily="34" charset="0"/>
              </a:rPr>
              <a:t>finer </a:t>
            </a:r>
            <a:r>
              <a:rPr lang="en-US" sz="1400" dirty="0" smtClean="0">
                <a:latin typeface="Work Sans" panose="00000500000000000000" pitchFamily="50" charset="0"/>
                <a:cs typeface="Arial" panose="020B0604020202020204" pitchFamily="34" charset="0"/>
              </a:rPr>
              <a:t>resolution</a:t>
            </a:r>
            <a:endParaRPr lang="en-US" sz="1400" dirty="0">
              <a:latin typeface="Work Sans" panose="00000500000000000000" pitchFamily="50" charset="0"/>
              <a:cs typeface="Arial" panose="020B0604020202020204" pitchFamily="34" charset="0"/>
            </a:endParaRPr>
          </a:p>
        </p:txBody>
      </p:sp>
      <p:grpSp>
        <p:nvGrpSpPr>
          <p:cNvPr id="89" name="Gruppieren 99"/>
          <p:cNvGrpSpPr/>
          <p:nvPr/>
        </p:nvGrpSpPr>
        <p:grpSpPr>
          <a:xfrm>
            <a:off x="4427195" y="5652959"/>
            <a:ext cx="2527390" cy="863250"/>
            <a:chOff x="5598575" y="2551581"/>
            <a:chExt cx="2527390" cy="863250"/>
          </a:xfrm>
        </p:grpSpPr>
        <mc:AlternateContent xmlns:mc="http://schemas.openxmlformats.org/markup-compatibility/2006">
          <mc:Choice xmlns:a14="http://schemas.microsoft.com/office/drawing/2010/main" Requires="a14">
            <p:sp>
              <p:nvSpPr>
                <p:cNvPr id="90" name="Textfeld 101"/>
                <p:cNvSpPr txBox="1"/>
                <p:nvPr/>
              </p:nvSpPr>
              <p:spPr>
                <a:xfrm>
                  <a:off x="6802756" y="2551581"/>
                  <a:ext cx="1323209" cy="863250"/>
                </a:xfrm>
                <a:prstGeom prst="rect">
                  <a:avLst/>
                </a:prstGeom>
                <a:noFill/>
              </p:spPr>
              <p:txBody>
                <a:bodyPr wrap="square" rtlCol="0">
                  <a:spAutoFit/>
                </a:bodyPr>
                <a:lstStyle/>
                <a:p>
                  <a:r>
                    <a:rPr lang="en-US" sz="2000" dirty="0" smtClean="0">
                      <a:solidFill>
                        <a:schemeClr val="bg2">
                          <a:lumMod val="50000"/>
                        </a:schemeClr>
                      </a:solidFill>
                      <a:latin typeface="Work Sans Light" panose="00000400000000000000" pitchFamily="50" charset="0"/>
                      <a:cs typeface="Arial" panose="020B0604020202020204" pitchFamily="34" charset="0"/>
                    </a:rPr>
                    <a:t>δ</a:t>
                  </a:r>
                  <a:r>
                    <a:rPr lang="en-US" sz="2000" baseline="-25000" dirty="0" err="1" smtClean="0">
                      <a:solidFill>
                        <a:schemeClr val="bg2">
                          <a:lumMod val="50000"/>
                        </a:schemeClr>
                      </a:solidFill>
                      <a:latin typeface="Work Sans Light" panose="00000400000000000000" pitchFamily="50" charset="0"/>
                      <a:cs typeface="Arial" panose="020B0604020202020204" pitchFamily="34" charset="0"/>
                    </a:rPr>
                    <a:t>cr</a:t>
                  </a:r>
                  <a:r>
                    <a:rPr lang="en-US" sz="2000" baseline="-25000" dirty="0" smtClean="0">
                      <a:solidFill>
                        <a:schemeClr val="bg2">
                          <a:lumMod val="50000"/>
                        </a:schemeClr>
                      </a:solidFill>
                      <a:latin typeface="Work Sans Light" panose="00000400000000000000" pitchFamily="50" charset="0"/>
                      <a:cs typeface="Arial" panose="020B0604020202020204" pitchFamily="34" charset="0"/>
                    </a:rPr>
                    <a:t> </a:t>
                  </a:r>
                  <a:r>
                    <a:rPr lang="en-US" sz="2000" b="1" dirty="0" smtClean="0">
                      <a:solidFill>
                        <a:schemeClr val="bg2">
                          <a:lumMod val="50000"/>
                        </a:schemeClr>
                      </a:solidFill>
                      <a:latin typeface="Work Sans Light" panose="00000400000000000000" pitchFamily="50" charset="0"/>
                      <a:cs typeface="Arial" panose="020B0604020202020204" pitchFamily="34" charset="0"/>
                    </a:rPr>
                    <a:t>= </a:t>
                  </a:r>
                  <a14:m>
                    <m:oMath xmlns:m="http://schemas.openxmlformats.org/officeDocument/2006/math">
                      <m:f>
                        <m:fPr>
                          <m:ctrlPr>
                            <a:rPr lang="en-US" sz="2000" b="1" i="1" smtClean="0">
                              <a:solidFill>
                                <a:schemeClr val="bg2">
                                  <a:lumMod val="50000"/>
                                </a:schemeClr>
                              </a:solidFill>
                              <a:latin typeface="Cambria Math" panose="02040503050406030204" pitchFamily="18" charset="0"/>
                              <a:cs typeface="Arial" panose="020B0604020202020204" pitchFamily="34" charset="0"/>
                            </a:rPr>
                          </m:ctrlPr>
                        </m:fPr>
                        <m:num>
                          <m:r>
                            <m:rPr>
                              <m:sty m:val="p"/>
                            </m:rPr>
                            <a:rPr lang="en-US" sz="2000" b="1" i="1" smtClean="0">
                              <a:solidFill>
                                <a:schemeClr val="bg2">
                                  <a:lumMod val="50000"/>
                                </a:schemeClr>
                              </a:solidFill>
                              <a:latin typeface="Cambria Math"/>
                              <a:cs typeface="Arial" panose="020B0604020202020204" pitchFamily="34" charset="0"/>
                            </a:rPr>
                            <m:t>λ</m:t>
                          </m:r>
                          <m:r>
                            <a:rPr lang="en-US" sz="2000" b="1" i="1" smtClean="0">
                              <a:solidFill>
                                <a:schemeClr val="bg2">
                                  <a:lumMod val="50000"/>
                                </a:schemeClr>
                              </a:solidFill>
                              <a:latin typeface="Cambria Math"/>
                              <a:cs typeface="Arial" panose="020B0604020202020204" pitchFamily="34" charset="0"/>
                            </a:rPr>
                            <m:t>𝒓</m:t>
                          </m:r>
                          <m:r>
                            <a:rPr lang="en-US" sz="2000" b="1" i="1" baseline="-25000" smtClean="0">
                              <a:solidFill>
                                <a:schemeClr val="bg2">
                                  <a:lumMod val="50000"/>
                                </a:schemeClr>
                              </a:solidFill>
                              <a:latin typeface="Cambria Math"/>
                              <a:cs typeface="Arial" panose="020B0604020202020204" pitchFamily="34" charset="0"/>
                            </a:rPr>
                            <m:t>𝟎</m:t>
                          </m:r>
                        </m:num>
                        <m:den>
                          <m:r>
                            <a:rPr lang="en-US" sz="2000" b="1" i="1" smtClean="0">
                              <a:solidFill>
                                <a:schemeClr val="bg2">
                                  <a:lumMod val="50000"/>
                                </a:schemeClr>
                              </a:solidFill>
                              <a:latin typeface="Cambria Math"/>
                              <a:cs typeface="Arial" panose="020B0604020202020204" pitchFamily="34" charset="0"/>
                            </a:rPr>
                            <m:t>𝟐</m:t>
                          </m:r>
                          <m:r>
                            <a:rPr lang="en-US" sz="2000" b="1" i="1" smtClean="0">
                              <a:solidFill>
                                <a:schemeClr val="bg2">
                                  <a:lumMod val="50000"/>
                                </a:schemeClr>
                              </a:solidFill>
                              <a:latin typeface="Cambria Math"/>
                              <a:cs typeface="Arial" panose="020B0604020202020204" pitchFamily="34" charset="0"/>
                            </a:rPr>
                            <m:t>𝑨𝒄𝒓</m:t>
                          </m:r>
                        </m:den>
                      </m:f>
                    </m:oMath>
                  </a14:m>
                  <a:endParaRPr lang="en-US" sz="2000" b="1" dirty="0" smtClean="0">
                    <a:solidFill>
                      <a:schemeClr val="bg2">
                        <a:lumMod val="50000"/>
                      </a:schemeClr>
                    </a:solidFill>
                    <a:latin typeface="Work Sans Light" panose="00000400000000000000" pitchFamily="50" charset="0"/>
                    <a:cs typeface="Arial" panose="020B0604020202020204" pitchFamily="34" charset="0"/>
                  </a:endParaRPr>
                </a:p>
                <a:p>
                  <a:endParaRPr lang="en-US" sz="2000" b="1" dirty="0">
                    <a:solidFill>
                      <a:schemeClr val="bg2">
                        <a:lumMod val="50000"/>
                      </a:schemeClr>
                    </a:solidFill>
                    <a:latin typeface="Work Sans Light" panose="00000400000000000000" pitchFamily="50" charset="0"/>
                    <a:cs typeface="Arial" panose="020B0604020202020204" pitchFamily="34" charset="0"/>
                  </a:endParaRPr>
                </a:p>
              </p:txBody>
            </p:sp>
          </mc:Choice>
          <mc:Fallback>
            <p:sp>
              <p:nvSpPr>
                <p:cNvPr id="90" name="Textfeld 101"/>
                <p:cNvSpPr txBox="1">
                  <a:spLocks noRot="1" noChangeAspect="1" noMove="1" noResize="1" noEditPoints="1" noAdjustHandles="1" noChangeArrowheads="1" noChangeShapeType="1" noTextEdit="1"/>
                </p:cNvSpPr>
                <p:nvPr/>
              </p:nvSpPr>
              <p:spPr>
                <a:xfrm>
                  <a:off x="6802756" y="2551581"/>
                  <a:ext cx="1323209" cy="863250"/>
                </a:xfrm>
                <a:prstGeom prst="rect">
                  <a:avLst/>
                </a:prstGeom>
                <a:blipFill>
                  <a:blip r:embed="rId4"/>
                  <a:stretch>
                    <a:fillRect l="-5069"/>
                  </a:stretch>
                </a:blipFill>
              </p:spPr>
              <p:txBody>
                <a:bodyPr/>
                <a:lstStyle/>
                <a:p>
                  <a:r>
                    <a:rPr lang="de-DE">
                      <a:noFill/>
                    </a:rPr>
                    <a:t> </a:t>
                  </a:r>
                </a:p>
              </p:txBody>
            </p:sp>
          </mc:Fallback>
        </mc:AlternateContent>
        <p:sp>
          <p:nvSpPr>
            <p:cNvPr id="92" name="Rechteck 107"/>
            <p:cNvSpPr/>
            <p:nvPr/>
          </p:nvSpPr>
          <p:spPr>
            <a:xfrm>
              <a:off x="5598575" y="2594627"/>
              <a:ext cx="1395718" cy="523220"/>
            </a:xfrm>
            <a:prstGeom prst="rect">
              <a:avLst/>
            </a:prstGeom>
          </p:spPr>
          <p:txBody>
            <a:bodyPr wrap="square">
              <a:spAutoFit/>
            </a:bodyPr>
            <a:lstStyle/>
            <a:p>
              <a:r>
                <a:rPr lang="en-US" sz="1400" dirty="0" smtClean="0">
                  <a:solidFill>
                    <a:schemeClr val="bg2">
                      <a:lumMod val="50000"/>
                    </a:schemeClr>
                  </a:solidFill>
                  <a:latin typeface="Work Sans Light" panose="00000400000000000000" pitchFamily="50" charset="0"/>
                  <a:cs typeface="Arial" panose="020B0604020202020204" pitchFamily="34" charset="0"/>
                </a:rPr>
                <a:t>Cross range </a:t>
              </a:r>
            </a:p>
            <a:p>
              <a:r>
                <a:rPr lang="en-US" sz="1400" dirty="0" smtClean="0">
                  <a:solidFill>
                    <a:schemeClr val="bg2">
                      <a:lumMod val="50000"/>
                    </a:schemeClr>
                  </a:solidFill>
                  <a:latin typeface="Work Sans Light" panose="00000400000000000000" pitchFamily="50" charset="0"/>
                  <a:cs typeface="Arial" panose="020B0604020202020204" pitchFamily="34" charset="0"/>
                </a:rPr>
                <a:t>resolution</a:t>
              </a:r>
            </a:p>
          </p:txBody>
        </p:sp>
      </p:grpSp>
      <p:sp>
        <p:nvSpPr>
          <p:cNvPr id="4" name="Foliennummernplatzhalter 3"/>
          <p:cNvSpPr>
            <a:spLocks noGrp="1"/>
          </p:cNvSpPr>
          <p:nvPr>
            <p:ph type="sldNum" sz="quarter" idx="12"/>
          </p:nvPr>
        </p:nvSpPr>
        <p:spPr/>
        <p:txBody>
          <a:bodyPr/>
          <a:lstStyle/>
          <a:p>
            <a:fld id="{0E5F5BB8-B058-4CAF-94F1-C60B474C680F}" type="slidenum">
              <a:rPr lang="de-DE" smtClean="0"/>
              <a:pPr/>
              <a:t>16</a:t>
            </a:fld>
            <a:endParaRPr lang="de-DE"/>
          </a:p>
        </p:txBody>
      </p:sp>
      <p:grpSp>
        <p:nvGrpSpPr>
          <p:cNvPr id="99" name="Gruppieren 98"/>
          <p:cNvGrpSpPr/>
          <p:nvPr/>
        </p:nvGrpSpPr>
        <p:grpSpPr>
          <a:xfrm>
            <a:off x="554310" y="1347750"/>
            <a:ext cx="1200026" cy="1064783"/>
            <a:chOff x="433728" y="1293670"/>
            <a:chExt cx="1200026" cy="1064783"/>
          </a:xfrm>
        </p:grpSpPr>
        <p:pic>
          <p:nvPicPr>
            <p:cNvPr id="100" name="Grafik 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911" y="1701052"/>
              <a:ext cx="466099" cy="252000"/>
            </a:xfrm>
            <a:prstGeom prst="rect">
              <a:avLst/>
            </a:prstGeom>
          </p:spPr>
        </p:pic>
        <p:pic>
          <p:nvPicPr>
            <p:cNvPr id="101" name="Grafik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728" y="2106453"/>
              <a:ext cx="466099" cy="252000"/>
            </a:xfrm>
            <a:prstGeom prst="rect">
              <a:avLst/>
            </a:prstGeom>
          </p:spPr>
        </p:pic>
        <p:pic>
          <p:nvPicPr>
            <p:cNvPr id="102" name="Grafik 10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7655" y="1293670"/>
              <a:ext cx="466099" cy="252000"/>
            </a:xfrm>
            <a:prstGeom prst="rect">
              <a:avLst/>
            </a:prstGeom>
          </p:spPr>
        </p:pic>
      </p:grpSp>
      <p:grpSp>
        <p:nvGrpSpPr>
          <p:cNvPr id="103" name="Gruppieren 102"/>
          <p:cNvGrpSpPr/>
          <p:nvPr/>
        </p:nvGrpSpPr>
        <p:grpSpPr>
          <a:xfrm>
            <a:off x="6215206" y="1333193"/>
            <a:ext cx="1200026" cy="1064783"/>
            <a:chOff x="433728" y="1293670"/>
            <a:chExt cx="1200026" cy="1064783"/>
          </a:xfrm>
        </p:grpSpPr>
        <p:pic>
          <p:nvPicPr>
            <p:cNvPr id="104" name="Grafik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911" y="1701052"/>
              <a:ext cx="466099" cy="252000"/>
            </a:xfrm>
            <a:prstGeom prst="rect">
              <a:avLst/>
            </a:prstGeom>
          </p:spPr>
        </p:pic>
        <p:pic>
          <p:nvPicPr>
            <p:cNvPr id="105" name="Grafik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728" y="2106453"/>
              <a:ext cx="466099" cy="252000"/>
            </a:xfrm>
            <a:prstGeom prst="rect">
              <a:avLst/>
            </a:prstGeom>
          </p:spPr>
        </p:pic>
        <p:pic>
          <p:nvPicPr>
            <p:cNvPr id="106" name="Grafik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7655" y="1293670"/>
              <a:ext cx="466099" cy="252000"/>
            </a:xfrm>
            <a:prstGeom prst="rect">
              <a:avLst/>
            </a:prstGeom>
          </p:spPr>
        </p:pic>
      </p:grpSp>
    </p:spTree>
    <p:extLst>
      <p:ext uri="{BB962C8B-B14F-4D97-AF65-F5344CB8AC3E}">
        <p14:creationId xmlns:p14="http://schemas.microsoft.com/office/powerpoint/2010/main" val="7049938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The effect of </a:t>
            </a:r>
            <a:r>
              <a:rPr lang="en-US" dirty="0" smtClean="0"/>
              <a:t>system </a:t>
            </a:r>
            <a:r>
              <a:rPr lang="en-US" dirty="0"/>
              <a:t>bandwidth</a:t>
            </a:r>
          </a:p>
        </p:txBody>
      </p:sp>
      <p:pic>
        <p:nvPicPr>
          <p:cNvPr id="3"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780" y="3474962"/>
            <a:ext cx="5299515" cy="1812800"/>
          </a:xfrm>
          <a:prstGeom prst="rect">
            <a:avLst/>
          </a:prstGeom>
        </p:spPr>
      </p:pic>
      <p:sp>
        <p:nvSpPr>
          <p:cNvPr id="4" name="Rechteck 6"/>
          <p:cNvSpPr/>
          <p:nvPr/>
        </p:nvSpPr>
        <p:spPr>
          <a:xfrm flipH="1" flipV="1">
            <a:off x="3730102" y="3493978"/>
            <a:ext cx="2403059" cy="1798415"/>
          </a:xfrm>
          <a:custGeom>
            <a:avLst/>
            <a:gdLst>
              <a:gd name="connsiteX0" fmla="*/ 0 w 2476403"/>
              <a:gd name="connsiteY0" fmla="*/ 0 h 914737"/>
              <a:gd name="connsiteX1" fmla="*/ 2476403 w 2476403"/>
              <a:gd name="connsiteY1" fmla="*/ 0 h 914737"/>
              <a:gd name="connsiteX2" fmla="*/ 2476403 w 2476403"/>
              <a:gd name="connsiteY2" fmla="*/ 914737 h 914737"/>
              <a:gd name="connsiteX3" fmla="*/ 0 w 2476403"/>
              <a:gd name="connsiteY3" fmla="*/ 914737 h 914737"/>
              <a:gd name="connsiteX4" fmla="*/ 0 w 2476403"/>
              <a:gd name="connsiteY4" fmla="*/ 0 h 914737"/>
              <a:gd name="connsiteX0" fmla="*/ 0 w 2476403"/>
              <a:gd name="connsiteY0" fmla="*/ 101 h 914838"/>
              <a:gd name="connsiteX1" fmla="*/ 1754803 w 2476403"/>
              <a:gd name="connsiteY1" fmla="*/ 0 h 914838"/>
              <a:gd name="connsiteX2" fmla="*/ 2476403 w 2476403"/>
              <a:gd name="connsiteY2" fmla="*/ 101 h 914838"/>
              <a:gd name="connsiteX3" fmla="*/ 2476403 w 2476403"/>
              <a:gd name="connsiteY3" fmla="*/ 914838 h 914838"/>
              <a:gd name="connsiteX4" fmla="*/ 0 w 2476403"/>
              <a:gd name="connsiteY4" fmla="*/ 914838 h 914838"/>
              <a:gd name="connsiteX5" fmla="*/ 0 w 2476403"/>
              <a:gd name="connsiteY5"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97087"/>
              <a:gd name="connsiteY0" fmla="*/ 5387 h 925410"/>
              <a:gd name="connsiteX1" fmla="*/ 1797087 w 1797087"/>
              <a:gd name="connsiteY1" fmla="*/ 0 h 925410"/>
              <a:gd name="connsiteX2" fmla="*/ 1622665 w 1797087"/>
              <a:gd name="connsiteY2" fmla="*/ 200851 h 925410"/>
              <a:gd name="connsiteX3" fmla="*/ 1377008 w 1797087"/>
              <a:gd name="connsiteY3" fmla="*/ 454658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5410"/>
              <a:gd name="connsiteX1" fmla="*/ 1797087 w 1797087"/>
              <a:gd name="connsiteY1" fmla="*/ 0 h 925410"/>
              <a:gd name="connsiteX2" fmla="*/ 1377008 w 1797087"/>
              <a:gd name="connsiteY2" fmla="*/ 454658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92865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87580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1183757 w 1797087"/>
              <a:gd name="connsiteY3" fmla="*/ 596302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0124"/>
              <a:gd name="connsiteX1" fmla="*/ 1797087 w 1797087"/>
              <a:gd name="connsiteY1" fmla="*/ 0 h 920124"/>
              <a:gd name="connsiteX2" fmla="*/ 1522752 w 1797087"/>
              <a:gd name="connsiteY2" fmla="*/ 300963 h 920124"/>
              <a:gd name="connsiteX3" fmla="*/ 1183757 w 1797087"/>
              <a:gd name="connsiteY3" fmla="*/ 596302 h 920124"/>
              <a:gd name="connsiteX4" fmla="*/ 872445 w 1797087"/>
              <a:gd name="connsiteY4" fmla="*/ 917458 h 920124"/>
              <a:gd name="connsiteX5" fmla="*/ 0 w 1797087"/>
              <a:gd name="connsiteY5" fmla="*/ 920124 h 920124"/>
              <a:gd name="connsiteX6" fmla="*/ 0 w 1797087"/>
              <a:gd name="connsiteY6" fmla="*/ 5387 h 920124"/>
              <a:gd name="connsiteX0" fmla="*/ 0 w 1797087"/>
              <a:gd name="connsiteY0" fmla="*/ 5387 h 920124"/>
              <a:gd name="connsiteX1" fmla="*/ 1797087 w 1797087"/>
              <a:gd name="connsiteY1" fmla="*/ 0 h 920124"/>
              <a:gd name="connsiteX2" fmla="*/ 1522752 w 1797087"/>
              <a:gd name="connsiteY2" fmla="*/ 300963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872445 w 1797087"/>
              <a:gd name="connsiteY2" fmla="*/ 917458 h 920124"/>
              <a:gd name="connsiteX3" fmla="*/ 0 w 1797087"/>
              <a:gd name="connsiteY3" fmla="*/ 920124 h 920124"/>
              <a:gd name="connsiteX4" fmla="*/ 0 w 1797087"/>
              <a:gd name="connsiteY4"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866192"/>
              <a:gd name="connsiteY0" fmla="*/ 5387 h 920124"/>
              <a:gd name="connsiteX1" fmla="*/ 1797087 w 1866192"/>
              <a:gd name="connsiteY1" fmla="*/ 0 h 920124"/>
              <a:gd name="connsiteX2" fmla="*/ 1449953 w 1866192"/>
              <a:gd name="connsiteY2" fmla="*/ 411883 h 920124"/>
              <a:gd name="connsiteX3" fmla="*/ 1021980 w 1866192"/>
              <a:gd name="connsiteY3" fmla="*/ 815703 h 920124"/>
              <a:gd name="connsiteX4" fmla="*/ 924753 w 1866192"/>
              <a:gd name="connsiteY4" fmla="*/ 917458 h 920124"/>
              <a:gd name="connsiteX5" fmla="*/ 0 w 1866192"/>
              <a:gd name="connsiteY5" fmla="*/ 920124 h 920124"/>
              <a:gd name="connsiteX6" fmla="*/ 0 w 1866192"/>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021980 w 1875316"/>
              <a:gd name="connsiteY3" fmla="*/ 815703 h 920124"/>
              <a:gd name="connsiteX4" fmla="*/ 924753 w 1875316"/>
              <a:gd name="connsiteY4" fmla="*/ 917458 h 920124"/>
              <a:gd name="connsiteX5" fmla="*/ 0 w 1875316"/>
              <a:gd name="connsiteY5" fmla="*/ 920124 h 920124"/>
              <a:gd name="connsiteX6" fmla="*/ 0 w 1875316"/>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164637 w 1875316"/>
              <a:gd name="connsiteY3" fmla="*/ 713900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875316"/>
              <a:gd name="connsiteY0" fmla="*/ 5387 h 920124"/>
              <a:gd name="connsiteX1" fmla="*/ 1797087 w 1875316"/>
              <a:gd name="connsiteY1" fmla="*/ 0 h 920124"/>
              <a:gd name="connsiteX2" fmla="*/ 1526037 w 1875316"/>
              <a:gd name="connsiteY2" fmla="*/ 472965 h 920124"/>
              <a:gd name="connsiteX3" fmla="*/ 1183658 w 1875316"/>
              <a:gd name="connsiteY3" fmla="*/ 730867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674008"/>
              <a:gd name="connsiteY0" fmla="*/ 0 h 914737"/>
              <a:gd name="connsiteX1" fmla="*/ 1535548 w 1674008"/>
              <a:gd name="connsiteY1" fmla="*/ 252515 h 914737"/>
              <a:gd name="connsiteX2" fmla="*/ 1526037 w 1674008"/>
              <a:gd name="connsiteY2" fmla="*/ 467578 h 914737"/>
              <a:gd name="connsiteX3" fmla="*/ 1183658 w 1674008"/>
              <a:gd name="connsiteY3" fmla="*/ 725480 h 914737"/>
              <a:gd name="connsiteX4" fmla="*/ 1021980 w 1674008"/>
              <a:gd name="connsiteY4" fmla="*/ 810316 h 914737"/>
              <a:gd name="connsiteX5" fmla="*/ 924753 w 1674008"/>
              <a:gd name="connsiteY5" fmla="*/ 912071 h 914737"/>
              <a:gd name="connsiteX6" fmla="*/ 0 w 1674008"/>
              <a:gd name="connsiteY6" fmla="*/ 914737 h 914737"/>
              <a:gd name="connsiteX7" fmla="*/ 0 w 1674008"/>
              <a:gd name="connsiteY7" fmla="*/ 0 h 914737"/>
              <a:gd name="connsiteX0" fmla="*/ 4755 w 1674008"/>
              <a:gd name="connsiteY0" fmla="*/ 124158 h 662222"/>
              <a:gd name="connsiteX1" fmla="*/ 1535548 w 1674008"/>
              <a:gd name="connsiteY1" fmla="*/ 0 h 662222"/>
              <a:gd name="connsiteX2" fmla="*/ 1526037 w 1674008"/>
              <a:gd name="connsiteY2" fmla="*/ 215063 h 662222"/>
              <a:gd name="connsiteX3" fmla="*/ 1183658 w 1674008"/>
              <a:gd name="connsiteY3" fmla="*/ 472965 h 662222"/>
              <a:gd name="connsiteX4" fmla="*/ 1021980 w 1674008"/>
              <a:gd name="connsiteY4" fmla="*/ 557801 h 662222"/>
              <a:gd name="connsiteX5" fmla="*/ 924753 w 1674008"/>
              <a:gd name="connsiteY5" fmla="*/ 659556 h 662222"/>
              <a:gd name="connsiteX6" fmla="*/ 0 w 1674008"/>
              <a:gd name="connsiteY6" fmla="*/ 662222 h 662222"/>
              <a:gd name="connsiteX7" fmla="*/ 4755 w 1674008"/>
              <a:gd name="connsiteY7" fmla="*/ 124158 h 662222"/>
              <a:gd name="connsiteX0" fmla="*/ 4755 w 1715355"/>
              <a:gd name="connsiteY0" fmla="*/ 18961 h 557025"/>
              <a:gd name="connsiteX1" fmla="*/ 1597367 w 1715355"/>
              <a:gd name="connsiteY1" fmla="*/ 0 h 557025"/>
              <a:gd name="connsiteX2" fmla="*/ 1526037 w 1715355"/>
              <a:gd name="connsiteY2" fmla="*/ 109866 h 557025"/>
              <a:gd name="connsiteX3" fmla="*/ 1183658 w 1715355"/>
              <a:gd name="connsiteY3" fmla="*/ 367768 h 557025"/>
              <a:gd name="connsiteX4" fmla="*/ 1021980 w 1715355"/>
              <a:gd name="connsiteY4" fmla="*/ 452604 h 557025"/>
              <a:gd name="connsiteX5" fmla="*/ 924753 w 1715355"/>
              <a:gd name="connsiteY5" fmla="*/ 554359 h 557025"/>
              <a:gd name="connsiteX6" fmla="*/ 0 w 1715355"/>
              <a:gd name="connsiteY6" fmla="*/ 557025 h 557025"/>
              <a:gd name="connsiteX7" fmla="*/ 4755 w 1715355"/>
              <a:gd name="connsiteY7" fmla="*/ 18961 h 557025"/>
              <a:gd name="connsiteX0" fmla="*/ 4755 w 1611828"/>
              <a:gd name="connsiteY0" fmla="*/ 18961 h 557025"/>
              <a:gd name="connsiteX1" fmla="*/ 1597367 w 1611828"/>
              <a:gd name="connsiteY1" fmla="*/ 0 h 557025"/>
              <a:gd name="connsiteX2" fmla="*/ 1526037 w 1611828"/>
              <a:gd name="connsiteY2" fmla="*/ 109866 h 557025"/>
              <a:gd name="connsiteX3" fmla="*/ 1183658 w 1611828"/>
              <a:gd name="connsiteY3" fmla="*/ 367768 h 557025"/>
              <a:gd name="connsiteX4" fmla="*/ 1021980 w 1611828"/>
              <a:gd name="connsiteY4" fmla="*/ 452604 h 557025"/>
              <a:gd name="connsiteX5" fmla="*/ 924753 w 1611828"/>
              <a:gd name="connsiteY5" fmla="*/ 554359 h 557025"/>
              <a:gd name="connsiteX6" fmla="*/ 0 w 1611828"/>
              <a:gd name="connsiteY6" fmla="*/ 557025 h 557025"/>
              <a:gd name="connsiteX7" fmla="*/ 4755 w 1611828"/>
              <a:gd name="connsiteY7" fmla="*/ 18961 h 557025"/>
              <a:gd name="connsiteX0" fmla="*/ 4755 w 1678559"/>
              <a:gd name="connsiteY0" fmla="*/ 56289 h 594353"/>
              <a:gd name="connsiteX1" fmla="*/ 1678206 w 1678559"/>
              <a:gd name="connsiteY1" fmla="*/ 0 h 594353"/>
              <a:gd name="connsiteX2" fmla="*/ 1526037 w 1678559"/>
              <a:gd name="connsiteY2" fmla="*/ 147194 h 594353"/>
              <a:gd name="connsiteX3" fmla="*/ 1183658 w 1678559"/>
              <a:gd name="connsiteY3" fmla="*/ 405096 h 594353"/>
              <a:gd name="connsiteX4" fmla="*/ 1021980 w 1678559"/>
              <a:gd name="connsiteY4" fmla="*/ 489932 h 594353"/>
              <a:gd name="connsiteX5" fmla="*/ 924753 w 1678559"/>
              <a:gd name="connsiteY5" fmla="*/ 591687 h 594353"/>
              <a:gd name="connsiteX6" fmla="*/ 0 w 1678559"/>
              <a:gd name="connsiteY6" fmla="*/ 594353 h 594353"/>
              <a:gd name="connsiteX7" fmla="*/ 4755 w 1678559"/>
              <a:gd name="connsiteY7" fmla="*/ 56289 h 594353"/>
              <a:gd name="connsiteX0" fmla="*/ 4755 w 1678206"/>
              <a:gd name="connsiteY0" fmla="*/ 56289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4755 w 1678206"/>
              <a:gd name="connsiteY7" fmla="*/ 56289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14265 w 1678206"/>
              <a:gd name="connsiteY7" fmla="*/ 12174 h 594353"/>
              <a:gd name="connsiteX0" fmla="*/ 14265 w 1794949"/>
              <a:gd name="connsiteY0" fmla="*/ 0 h 582179"/>
              <a:gd name="connsiteX1" fmla="*/ 1794949 w 1794949"/>
              <a:gd name="connsiteY1" fmla="*/ 23402 h 582179"/>
              <a:gd name="connsiteX2" fmla="*/ 1526037 w 1794949"/>
              <a:gd name="connsiteY2" fmla="*/ 135020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147703 w 1794949"/>
              <a:gd name="connsiteY4" fmla="*/ 51656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111782 w 1794949"/>
              <a:gd name="connsiteY4" fmla="*/ 548910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92450"/>
              <a:gd name="connsiteX1" fmla="*/ 1794949 w 1794949"/>
              <a:gd name="connsiteY1" fmla="*/ 23402 h 592450"/>
              <a:gd name="connsiteX2" fmla="*/ 1566448 w 1794949"/>
              <a:gd name="connsiteY2" fmla="*/ 157659 h 592450"/>
              <a:gd name="connsiteX3" fmla="*/ 1251009 w 1794949"/>
              <a:gd name="connsiteY3" fmla="*/ 402625 h 592450"/>
              <a:gd name="connsiteX4" fmla="*/ 1111782 w 1794949"/>
              <a:gd name="connsiteY4" fmla="*/ 548910 h 592450"/>
              <a:gd name="connsiteX5" fmla="*/ 1153749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66448 w 1794949"/>
              <a:gd name="connsiteY2" fmla="*/ 157659 h 592450"/>
              <a:gd name="connsiteX3" fmla="*/ 1251009 w 1794949"/>
              <a:gd name="connsiteY3" fmla="*/ 402625 h 592450"/>
              <a:gd name="connsiteX4" fmla="*/ 1120762 w 1794949"/>
              <a:gd name="connsiteY4" fmla="*/ 552144 h 592450"/>
              <a:gd name="connsiteX5" fmla="*/ 1153749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66448 w 1794949"/>
              <a:gd name="connsiteY2" fmla="*/ 157659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26037 w 1794949"/>
              <a:gd name="connsiteY2" fmla="*/ 167361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26037 w 1794949"/>
              <a:gd name="connsiteY2" fmla="*/ 167361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26037 w 1794949"/>
              <a:gd name="connsiteY2" fmla="*/ 167361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413884 w 2194568"/>
              <a:gd name="connsiteY0" fmla="*/ 0 h 592450"/>
              <a:gd name="connsiteX1" fmla="*/ 2194568 w 2194568"/>
              <a:gd name="connsiteY1" fmla="*/ 23402 h 592450"/>
              <a:gd name="connsiteX2" fmla="*/ 1925656 w 2194568"/>
              <a:gd name="connsiteY2" fmla="*/ 167361 h 592450"/>
              <a:gd name="connsiteX3" fmla="*/ 1650628 w 2194568"/>
              <a:gd name="connsiteY3" fmla="*/ 402625 h 592450"/>
              <a:gd name="connsiteX4" fmla="*/ 1520381 w 2194568"/>
              <a:gd name="connsiteY4" fmla="*/ 552144 h 592450"/>
              <a:gd name="connsiteX5" fmla="*/ 1481526 w 2194568"/>
              <a:gd name="connsiteY5" fmla="*/ 592450 h 592450"/>
              <a:gd name="connsiteX6" fmla="*/ 0 w 2194568"/>
              <a:gd name="connsiteY6" fmla="*/ 582179 h 592450"/>
              <a:gd name="connsiteX7" fmla="*/ 413884 w 2194568"/>
              <a:gd name="connsiteY7" fmla="*/ 0 h 592450"/>
              <a:gd name="connsiteX0" fmla="*/ 256730 w 2194568"/>
              <a:gd name="connsiteY0" fmla="*/ 0 h 592450"/>
              <a:gd name="connsiteX1" fmla="*/ 2194568 w 2194568"/>
              <a:gd name="connsiteY1" fmla="*/ 23402 h 592450"/>
              <a:gd name="connsiteX2" fmla="*/ 1925656 w 2194568"/>
              <a:gd name="connsiteY2" fmla="*/ 167361 h 592450"/>
              <a:gd name="connsiteX3" fmla="*/ 1650628 w 2194568"/>
              <a:gd name="connsiteY3" fmla="*/ 402625 h 592450"/>
              <a:gd name="connsiteX4" fmla="*/ 1520381 w 2194568"/>
              <a:gd name="connsiteY4" fmla="*/ 552144 h 592450"/>
              <a:gd name="connsiteX5" fmla="*/ 1481526 w 2194568"/>
              <a:gd name="connsiteY5" fmla="*/ 592450 h 592450"/>
              <a:gd name="connsiteX6" fmla="*/ 0 w 2194568"/>
              <a:gd name="connsiteY6" fmla="*/ 582179 h 592450"/>
              <a:gd name="connsiteX7" fmla="*/ 256730 w 2194568"/>
              <a:gd name="connsiteY7" fmla="*/ 0 h 592450"/>
              <a:gd name="connsiteX0" fmla="*/ 256730 w 2190078"/>
              <a:gd name="connsiteY0" fmla="*/ 0 h 592450"/>
              <a:gd name="connsiteX1" fmla="*/ 2190078 w 2190078"/>
              <a:gd name="connsiteY1" fmla="*/ 7231 h 592450"/>
              <a:gd name="connsiteX2" fmla="*/ 1925656 w 2190078"/>
              <a:gd name="connsiteY2" fmla="*/ 167361 h 592450"/>
              <a:gd name="connsiteX3" fmla="*/ 1650628 w 2190078"/>
              <a:gd name="connsiteY3" fmla="*/ 402625 h 592450"/>
              <a:gd name="connsiteX4" fmla="*/ 1520381 w 2190078"/>
              <a:gd name="connsiteY4" fmla="*/ 552144 h 592450"/>
              <a:gd name="connsiteX5" fmla="*/ 1481526 w 2190078"/>
              <a:gd name="connsiteY5" fmla="*/ 592450 h 592450"/>
              <a:gd name="connsiteX6" fmla="*/ 0 w 2190078"/>
              <a:gd name="connsiteY6" fmla="*/ 582179 h 592450"/>
              <a:gd name="connsiteX7" fmla="*/ 256730 w 2190078"/>
              <a:gd name="connsiteY7" fmla="*/ 0 h 592450"/>
              <a:gd name="connsiteX0" fmla="*/ 256730 w 2190078"/>
              <a:gd name="connsiteY0" fmla="*/ 0 h 592450"/>
              <a:gd name="connsiteX1" fmla="*/ 2190078 w 2190078"/>
              <a:gd name="connsiteY1" fmla="*/ 7231 h 592450"/>
              <a:gd name="connsiteX2" fmla="*/ 1925656 w 2190078"/>
              <a:gd name="connsiteY2" fmla="*/ 167361 h 592450"/>
              <a:gd name="connsiteX3" fmla="*/ 1650628 w 2190078"/>
              <a:gd name="connsiteY3" fmla="*/ 402625 h 592450"/>
              <a:gd name="connsiteX4" fmla="*/ 1520381 w 2190078"/>
              <a:gd name="connsiteY4" fmla="*/ 552144 h 592450"/>
              <a:gd name="connsiteX5" fmla="*/ 1481526 w 2190078"/>
              <a:gd name="connsiteY5" fmla="*/ 592450 h 592450"/>
              <a:gd name="connsiteX6" fmla="*/ 0 w 2190078"/>
              <a:gd name="connsiteY6" fmla="*/ 582179 h 592450"/>
              <a:gd name="connsiteX7" fmla="*/ 256730 w 2190078"/>
              <a:gd name="connsiteY7" fmla="*/ 0 h 592450"/>
              <a:gd name="connsiteX0" fmla="*/ 256730 w 2203548"/>
              <a:gd name="connsiteY0" fmla="*/ 0 h 592450"/>
              <a:gd name="connsiteX1" fmla="*/ 2203548 w 2203548"/>
              <a:gd name="connsiteY1" fmla="*/ 7231 h 592450"/>
              <a:gd name="connsiteX2" fmla="*/ 1925656 w 2203548"/>
              <a:gd name="connsiteY2" fmla="*/ 167361 h 592450"/>
              <a:gd name="connsiteX3" fmla="*/ 1650628 w 2203548"/>
              <a:gd name="connsiteY3" fmla="*/ 402625 h 592450"/>
              <a:gd name="connsiteX4" fmla="*/ 1520381 w 2203548"/>
              <a:gd name="connsiteY4" fmla="*/ 552144 h 592450"/>
              <a:gd name="connsiteX5" fmla="*/ 1481526 w 2203548"/>
              <a:gd name="connsiteY5" fmla="*/ 592450 h 592450"/>
              <a:gd name="connsiteX6" fmla="*/ 0 w 2203548"/>
              <a:gd name="connsiteY6" fmla="*/ 582179 h 592450"/>
              <a:gd name="connsiteX7" fmla="*/ 256730 w 2203548"/>
              <a:gd name="connsiteY7" fmla="*/ 0 h 592450"/>
              <a:gd name="connsiteX0" fmla="*/ 256730 w 2203548"/>
              <a:gd name="connsiteY0" fmla="*/ 0 h 592450"/>
              <a:gd name="connsiteX1" fmla="*/ 2203548 w 2203548"/>
              <a:gd name="connsiteY1" fmla="*/ 7231 h 592450"/>
              <a:gd name="connsiteX2" fmla="*/ 1925656 w 2203548"/>
              <a:gd name="connsiteY2" fmla="*/ 167361 h 592450"/>
              <a:gd name="connsiteX3" fmla="*/ 1650628 w 2203548"/>
              <a:gd name="connsiteY3" fmla="*/ 402625 h 592450"/>
              <a:gd name="connsiteX4" fmla="*/ 1520381 w 2203548"/>
              <a:gd name="connsiteY4" fmla="*/ 552144 h 592450"/>
              <a:gd name="connsiteX5" fmla="*/ 1481526 w 2203548"/>
              <a:gd name="connsiteY5" fmla="*/ 592450 h 592450"/>
              <a:gd name="connsiteX6" fmla="*/ 0 w 2203548"/>
              <a:gd name="connsiteY6" fmla="*/ 582179 h 592450"/>
              <a:gd name="connsiteX7" fmla="*/ 256730 w 2203548"/>
              <a:gd name="connsiteY7" fmla="*/ 0 h 592450"/>
              <a:gd name="connsiteX0" fmla="*/ 256730 w 2332264"/>
              <a:gd name="connsiteY0" fmla="*/ 13284 h 605734"/>
              <a:gd name="connsiteX1" fmla="*/ 2332264 w 2332264"/>
              <a:gd name="connsiteY1" fmla="*/ 0 h 605734"/>
              <a:gd name="connsiteX2" fmla="*/ 1925656 w 2332264"/>
              <a:gd name="connsiteY2" fmla="*/ 180645 h 605734"/>
              <a:gd name="connsiteX3" fmla="*/ 1650628 w 2332264"/>
              <a:gd name="connsiteY3" fmla="*/ 415909 h 605734"/>
              <a:gd name="connsiteX4" fmla="*/ 1520381 w 2332264"/>
              <a:gd name="connsiteY4" fmla="*/ 565428 h 605734"/>
              <a:gd name="connsiteX5" fmla="*/ 1481526 w 2332264"/>
              <a:gd name="connsiteY5" fmla="*/ 605734 h 605734"/>
              <a:gd name="connsiteX6" fmla="*/ 0 w 2332264"/>
              <a:gd name="connsiteY6" fmla="*/ 595463 h 605734"/>
              <a:gd name="connsiteX7" fmla="*/ 256730 w 2332264"/>
              <a:gd name="connsiteY7" fmla="*/ 13284 h 605734"/>
              <a:gd name="connsiteX0" fmla="*/ 256730 w 2332264"/>
              <a:gd name="connsiteY0" fmla="*/ 13284 h 605734"/>
              <a:gd name="connsiteX1" fmla="*/ 2332264 w 2332264"/>
              <a:gd name="connsiteY1" fmla="*/ 0 h 605734"/>
              <a:gd name="connsiteX2" fmla="*/ 1981970 w 2332264"/>
              <a:gd name="connsiteY2" fmla="*/ 190902 h 605734"/>
              <a:gd name="connsiteX3" fmla="*/ 1650628 w 2332264"/>
              <a:gd name="connsiteY3" fmla="*/ 415909 h 605734"/>
              <a:gd name="connsiteX4" fmla="*/ 1520381 w 2332264"/>
              <a:gd name="connsiteY4" fmla="*/ 565428 h 605734"/>
              <a:gd name="connsiteX5" fmla="*/ 1481526 w 2332264"/>
              <a:gd name="connsiteY5" fmla="*/ 605734 h 605734"/>
              <a:gd name="connsiteX6" fmla="*/ 0 w 2332264"/>
              <a:gd name="connsiteY6" fmla="*/ 595463 h 605734"/>
              <a:gd name="connsiteX7" fmla="*/ 256730 w 2332264"/>
              <a:gd name="connsiteY7" fmla="*/ 13284 h 605734"/>
              <a:gd name="connsiteX0" fmla="*/ 256730 w 2332264"/>
              <a:gd name="connsiteY0" fmla="*/ 13284 h 605734"/>
              <a:gd name="connsiteX1" fmla="*/ 2332264 w 2332264"/>
              <a:gd name="connsiteY1" fmla="*/ 0 h 605734"/>
              <a:gd name="connsiteX2" fmla="*/ 1981970 w 2332264"/>
              <a:gd name="connsiteY2" fmla="*/ 190902 h 605734"/>
              <a:gd name="connsiteX3" fmla="*/ 1674762 w 2332264"/>
              <a:gd name="connsiteY3" fmla="*/ 415909 h 605734"/>
              <a:gd name="connsiteX4" fmla="*/ 1520381 w 2332264"/>
              <a:gd name="connsiteY4" fmla="*/ 565428 h 605734"/>
              <a:gd name="connsiteX5" fmla="*/ 1481526 w 2332264"/>
              <a:gd name="connsiteY5" fmla="*/ 605734 h 605734"/>
              <a:gd name="connsiteX6" fmla="*/ 0 w 2332264"/>
              <a:gd name="connsiteY6" fmla="*/ 595463 h 605734"/>
              <a:gd name="connsiteX7" fmla="*/ 256730 w 2332264"/>
              <a:gd name="connsiteY7" fmla="*/ 13284 h 605734"/>
              <a:gd name="connsiteX0" fmla="*/ 256730 w 2363695"/>
              <a:gd name="connsiteY0" fmla="*/ 13284 h 605734"/>
              <a:gd name="connsiteX1" fmla="*/ 2363695 w 2363695"/>
              <a:gd name="connsiteY1" fmla="*/ 0 h 605734"/>
              <a:gd name="connsiteX2" fmla="*/ 1981970 w 2363695"/>
              <a:gd name="connsiteY2" fmla="*/ 190902 h 605734"/>
              <a:gd name="connsiteX3" fmla="*/ 1674762 w 2363695"/>
              <a:gd name="connsiteY3" fmla="*/ 415909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256730 w 2363695"/>
              <a:gd name="connsiteY0" fmla="*/ 13284 h 605734"/>
              <a:gd name="connsiteX1" fmla="*/ 2363695 w 2363695"/>
              <a:gd name="connsiteY1" fmla="*/ 0 h 605734"/>
              <a:gd name="connsiteX2" fmla="*/ 1999931 w 2363695"/>
              <a:gd name="connsiteY2" fmla="*/ 196627 h 605734"/>
              <a:gd name="connsiteX3" fmla="*/ 1674762 w 2363695"/>
              <a:gd name="connsiteY3" fmla="*/ 415909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256730 w 2363695"/>
              <a:gd name="connsiteY0" fmla="*/ 13284 h 605734"/>
              <a:gd name="connsiteX1" fmla="*/ 2363695 w 2363695"/>
              <a:gd name="connsiteY1" fmla="*/ 0 h 605734"/>
              <a:gd name="connsiteX2" fmla="*/ 1999931 w 2363695"/>
              <a:gd name="connsiteY2" fmla="*/ 196627 h 605734"/>
              <a:gd name="connsiteX3" fmla="*/ 1679252 w 2363695"/>
              <a:gd name="connsiteY3" fmla="*/ 418771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256730 w 2363695"/>
              <a:gd name="connsiteY0" fmla="*/ 13284 h 605734"/>
              <a:gd name="connsiteX1" fmla="*/ 2363695 w 2363695"/>
              <a:gd name="connsiteY1" fmla="*/ 0 h 605734"/>
              <a:gd name="connsiteX2" fmla="*/ 1999931 w 2363695"/>
              <a:gd name="connsiteY2" fmla="*/ 196627 h 605734"/>
              <a:gd name="connsiteX3" fmla="*/ 1679252 w 2363695"/>
              <a:gd name="connsiteY3" fmla="*/ 418771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0 w 2106965"/>
              <a:gd name="connsiteY0" fmla="*/ 13284 h 605734"/>
              <a:gd name="connsiteX1" fmla="*/ 2106965 w 2106965"/>
              <a:gd name="connsiteY1" fmla="*/ 0 h 605734"/>
              <a:gd name="connsiteX2" fmla="*/ 1743201 w 2106965"/>
              <a:gd name="connsiteY2" fmla="*/ 196627 h 605734"/>
              <a:gd name="connsiteX3" fmla="*/ 1422522 w 2106965"/>
              <a:gd name="connsiteY3" fmla="*/ 418771 h 605734"/>
              <a:gd name="connsiteX4" fmla="*/ 1263651 w 2106965"/>
              <a:gd name="connsiteY4" fmla="*/ 565428 h 605734"/>
              <a:gd name="connsiteX5" fmla="*/ 1224796 w 2106965"/>
              <a:gd name="connsiteY5" fmla="*/ 605734 h 605734"/>
              <a:gd name="connsiteX6" fmla="*/ 908491 w 2106965"/>
              <a:gd name="connsiteY6" fmla="*/ 599782 h 605734"/>
              <a:gd name="connsiteX7" fmla="*/ 0 w 2106965"/>
              <a:gd name="connsiteY7" fmla="*/ 13284 h 605734"/>
              <a:gd name="connsiteX0" fmla="*/ 0 w 1205951"/>
              <a:gd name="connsiteY0" fmla="*/ 13284 h 605734"/>
              <a:gd name="connsiteX1" fmla="*/ 1205951 w 1205951"/>
              <a:gd name="connsiteY1" fmla="*/ 0 h 605734"/>
              <a:gd name="connsiteX2" fmla="*/ 842187 w 1205951"/>
              <a:gd name="connsiteY2" fmla="*/ 196627 h 605734"/>
              <a:gd name="connsiteX3" fmla="*/ 521508 w 1205951"/>
              <a:gd name="connsiteY3" fmla="*/ 418771 h 605734"/>
              <a:gd name="connsiteX4" fmla="*/ 362637 w 1205951"/>
              <a:gd name="connsiteY4" fmla="*/ 565428 h 605734"/>
              <a:gd name="connsiteX5" fmla="*/ 323782 w 1205951"/>
              <a:gd name="connsiteY5" fmla="*/ 605734 h 605734"/>
              <a:gd name="connsiteX6" fmla="*/ 7477 w 1205951"/>
              <a:gd name="connsiteY6" fmla="*/ 599782 h 605734"/>
              <a:gd name="connsiteX7" fmla="*/ 0 w 1205951"/>
              <a:gd name="connsiteY7" fmla="*/ 13284 h 60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5951" h="605734">
                <a:moveTo>
                  <a:pt x="0" y="13284"/>
                </a:moveTo>
                <a:lnTo>
                  <a:pt x="1205951" y="0"/>
                </a:lnTo>
                <a:cubicBezTo>
                  <a:pt x="1139844" y="34611"/>
                  <a:pt x="904020" y="154468"/>
                  <a:pt x="842187" y="196627"/>
                </a:cubicBezTo>
                <a:cubicBezTo>
                  <a:pt x="786170" y="237989"/>
                  <a:pt x="601028" y="339009"/>
                  <a:pt x="521508" y="418771"/>
                </a:cubicBezTo>
                <a:cubicBezTo>
                  <a:pt x="464439" y="479128"/>
                  <a:pt x="402618" y="531502"/>
                  <a:pt x="362637" y="565428"/>
                </a:cubicBezTo>
                <a:cubicBezTo>
                  <a:pt x="295356" y="595952"/>
                  <a:pt x="378106" y="547000"/>
                  <a:pt x="323782" y="605734"/>
                </a:cubicBezTo>
                <a:lnTo>
                  <a:pt x="7477" y="599782"/>
                </a:lnTo>
                <a:cubicBezTo>
                  <a:pt x="4985" y="404283"/>
                  <a:pt x="2492" y="208783"/>
                  <a:pt x="0" y="132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6"/>
          <p:cNvSpPr/>
          <p:nvPr/>
        </p:nvSpPr>
        <p:spPr>
          <a:xfrm>
            <a:off x="616847" y="3384839"/>
            <a:ext cx="4399687" cy="1907872"/>
          </a:xfrm>
          <a:custGeom>
            <a:avLst/>
            <a:gdLst>
              <a:gd name="connsiteX0" fmla="*/ 0 w 2476403"/>
              <a:gd name="connsiteY0" fmla="*/ 0 h 914737"/>
              <a:gd name="connsiteX1" fmla="*/ 2476403 w 2476403"/>
              <a:gd name="connsiteY1" fmla="*/ 0 h 914737"/>
              <a:gd name="connsiteX2" fmla="*/ 2476403 w 2476403"/>
              <a:gd name="connsiteY2" fmla="*/ 914737 h 914737"/>
              <a:gd name="connsiteX3" fmla="*/ 0 w 2476403"/>
              <a:gd name="connsiteY3" fmla="*/ 914737 h 914737"/>
              <a:gd name="connsiteX4" fmla="*/ 0 w 2476403"/>
              <a:gd name="connsiteY4" fmla="*/ 0 h 914737"/>
              <a:gd name="connsiteX0" fmla="*/ 0 w 2476403"/>
              <a:gd name="connsiteY0" fmla="*/ 101 h 914838"/>
              <a:gd name="connsiteX1" fmla="*/ 1754803 w 2476403"/>
              <a:gd name="connsiteY1" fmla="*/ 0 h 914838"/>
              <a:gd name="connsiteX2" fmla="*/ 2476403 w 2476403"/>
              <a:gd name="connsiteY2" fmla="*/ 101 h 914838"/>
              <a:gd name="connsiteX3" fmla="*/ 2476403 w 2476403"/>
              <a:gd name="connsiteY3" fmla="*/ 914838 h 914838"/>
              <a:gd name="connsiteX4" fmla="*/ 0 w 2476403"/>
              <a:gd name="connsiteY4" fmla="*/ 914838 h 914838"/>
              <a:gd name="connsiteX5" fmla="*/ 0 w 2476403"/>
              <a:gd name="connsiteY5"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97087"/>
              <a:gd name="connsiteY0" fmla="*/ 5387 h 925410"/>
              <a:gd name="connsiteX1" fmla="*/ 1797087 w 1797087"/>
              <a:gd name="connsiteY1" fmla="*/ 0 h 925410"/>
              <a:gd name="connsiteX2" fmla="*/ 1622665 w 1797087"/>
              <a:gd name="connsiteY2" fmla="*/ 200851 h 925410"/>
              <a:gd name="connsiteX3" fmla="*/ 1377008 w 1797087"/>
              <a:gd name="connsiteY3" fmla="*/ 454658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5410"/>
              <a:gd name="connsiteX1" fmla="*/ 1797087 w 1797087"/>
              <a:gd name="connsiteY1" fmla="*/ 0 h 925410"/>
              <a:gd name="connsiteX2" fmla="*/ 1377008 w 1797087"/>
              <a:gd name="connsiteY2" fmla="*/ 454658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92865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87580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1183757 w 1797087"/>
              <a:gd name="connsiteY3" fmla="*/ 596302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0124"/>
              <a:gd name="connsiteX1" fmla="*/ 1797087 w 1797087"/>
              <a:gd name="connsiteY1" fmla="*/ 0 h 920124"/>
              <a:gd name="connsiteX2" fmla="*/ 1522752 w 1797087"/>
              <a:gd name="connsiteY2" fmla="*/ 300963 h 920124"/>
              <a:gd name="connsiteX3" fmla="*/ 1183757 w 1797087"/>
              <a:gd name="connsiteY3" fmla="*/ 596302 h 920124"/>
              <a:gd name="connsiteX4" fmla="*/ 872445 w 1797087"/>
              <a:gd name="connsiteY4" fmla="*/ 917458 h 920124"/>
              <a:gd name="connsiteX5" fmla="*/ 0 w 1797087"/>
              <a:gd name="connsiteY5" fmla="*/ 920124 h 920124"/>
              <a:gd name="connsiteX6" fmla="*/ 0 w 1797087"/>
              <a:gd name="connsiteY6" fmla="*/ 5387 h 920124"/>
              <a:gd name="connsiteX0" fmla="*/ 0 w 1797087"/>
              <a:gd name="connsiteY0" fmla="*/ 5387 h 920124"/>
              <a:gd name="connsiteX1" fmla="*/ 1797087 w 1797087"/>
              <a:gd name="connsiteY1" fmla="*/ 0 h 920124"/>
              <a:gd name="connsiteX2" fmla="*/ 1522752 w 1797087"/>
              <a:gd name="connsiteY2" fmla="*/ 300963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872445 w 1797087"/>
              <a:gd name="connsiteY2" fmla="*/ 917458 h 920124"/>
              <a:gd name="connsiteX3" fmla="*/ 0 w 1797087"/>
              <a:gd name="connsiteY3" fmla="*/ 920124 h 920124"/>
              <a:gd name="connsiteX4" fmla="*/ 0 w 1797087"/>
              <a:gd name="connsiteY4"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866192"/>
              <a:gd name="connsiteY0" fmla="*/ 5387 h 920124"/>
              <a:gd name="connsiteX1" fmla="*/ 1797087 w 1866192"/>
              <a:gd name="connsiteY1" fmla="*/ 0 h 920124"/>
              <a:gd name="connsiteX2" fmla="*/ 1449953 w 1866192"/>
              <a:gd name="connsiteY2" fmla="*/ 411883 h 920124"/>
              <a:gd name="connsiteX3" fmla="*/ 1021980 w 1866192"/>
              <a:gd name="connsiteY3" fmla="*/ 815703 h 920124"/>
              <a:gd name="connsiteX4" fmla="*/ 924753 w 1866192"/>
              <a:gd name="connsiteY4" fmla="*/ 917458 h 920124"/>
              <a:gd name="connsiteX5" fmla="*/ 0 w 1866192"/>
              <a:gd name="connsiteY5" fmla="*/ 920124 h 920124"/>
              <a:gd name="connsiteX6" fmla="*/ 0 w 1866192"/>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021980 w 1875316"/>
              <a:gd name="connsiteY3" fmla="*/ 815703 h 920124"/>
              <a:gd name="connsiteX4" fmla="*/ 924753 w 1875316"/>
              <a:gd name="connsiteY4" fmla="*/ 917458 h 920124"/>
              <a:gd name="connsiteX5" fmla="*/ 0 w 1875316"/>
              <a:gd name="connsiteY5" fmla="*/ 920124 h 920124"/>
              <a:gd name="connsiteX6" fmla="*/ 0 w 1875316"/>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164637 w 1875316"/>
              <a:gd name="connsiteY3" fmla="*/ 713900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875316"/>
              <a:gd name="connsiteY0" fmla="*/ 5387 h 920124"/>
              <a:gd name="connsiteX1" fmla="*/ 1797087 w 1875316"/>
              <a:gd name="connsiteY1" fmla="*/ 0 h 920124"/>
              <a:gd name="connsiteX2" fmla="*/ 1526037 w 1875316"/>
              <a:gd name="connsiteY2" fmla="*/ 472965 h 920124"/>
              <a:gd name="connsiteX3" fmla="*/ 1183658 w 1875316"/>
              <a:gd name="connsiteY3" fmla="*/ 730867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674008"/>
              <a:gd name="connsiteY0" fmla="*/ 0 h 914737"/>
              <a:gd name="connsiteX1" fmla="*/ 1535548 w 1674008"/>
              <a:gd name="connsiteY1" fmla="*/ 252515 h 914737"/>
              <a:gd name="connsiteX2" fmla="*/ 1526037 w 1674008"/>
              <a:gd name="connsiteY2" fmla="*/ 467578 h 914737"/>
              <a:gd name="connsiteX3" fmla="*/ 1183658 w 1674008"/>
              <a:gd name="connsiteY3" fmla="*/ 725480 h 914737"/>
              <a:gd name="connsiteX4" fmla="*/ 1021980 w 1674008"/>
              <a:gd name="connsiteY4" fmla="*/ 810316 h 914737"/>
              <a:gd name="connsiteX5" fmla="*/ 924753 w 1674008"/>
              <a:gd name="connsiteY5" fmla="*/ 912071 h 914737"/>
              <a:gd name="connsiteX6" fmla="*/ 0 w 1674008"/>
              <a:gd name="connsiteY6" fmla="*/ 914737 h 914737"/>
              <a:gd name="connsiteX7" fmla="*/ 0 w 1674008"/>
              <a:gd name="connsiteY7" fmla="*/ 0 h 914737"/>
              <a:gd name="connsiteX0" fmla="*/ 4755 w 1674008"/>
              <a:gd name="connsiteY0" fmla="*/ 124158 h 662222"/>
              <a:gd name="connsiteX1" fmla="*/ 1535548 w 1674008"/>
              <a:gd name="connsiteY1" fmla="*/ 0 h 662222"/>
              <a:gd name="connsiteX2" fmla="*/ 1526037 w 1674008"/>
              <a:gd name="connsiteY2" fmla="*/ 215063 h 662222"/>
              <a:gd name="connsiteX3" fmla="*/ 1183658 w 1674008"/>
              <a:gd name="connsiteY3" fmla="*/ 472965 h 662222"/>
              <a:gd name="connsiteX4" fmla="*/ 1021980 w 1674008"/>
              <a:gd name="connsiteY4" fmla="*/ 557801 h 662222"/>
              <a:gd name="connsiteX5" fmla="*/ 924753 w 1674008"/>
              <a:gd name="connsiteY5" fmla="*/ 659556 h 662222"/>
              <a:gd name="connsiteX6" fmla="*/ 0 w 1674008"/>
              <a:gd name="connsiteY6" fmla="*/ 662222 h 662222"/>
              <a:gd name="connsiteX7" fmla="*/ 4755 w 1674008"/>
              <a:gd name="connsiteY7" fmla="*/ 124158 h 662222"/>
              <a:gd name="connsiteX0" fmla="*/ 4755 w 1715355"/>
              <a:gd name="connsiteY0" fmla="*/ 18961 h 557025"/>
              <a:gd name="connsiteX1" fmla="*/ 1597367 w 1715355"/>
              <a:gd name="connsiteY1" fmla="*/ 0 h 557025"/>
              <a:gd name="connsiteX2" fmla="*/ 1526037 w 1715355"/>
              <a:gd name="connsiteY2" fmla="*/ 109866 h 557025"/>
              <a:gd name="connsiteX3" fmla="*/ 1183658 w 1715355"/>
              <a:gd name="connsiteY3" fmla="*/ 367768 h 557025"/>
              <a:gd name="connsiteX4" fmla="*/ 1021980 w 1715355"/>
              <a:gd name="connsiteY4" fmla="*/ 452604 h 557025"/>
              <a:gd name="connsiteX5" fmla="*/ 924753 w 1715355"/>
              <a:gd name="connsiteY5" fmla="*/ 554359 h 557025"/>
              <a:gd name="connsiteX6" fmla="*/ 0 w 1715355"/>
              <a:gd name="connsiteY6" fmla="*/ 557025 h 557025"/>
              <a:gd name="connsiteX7" fmla="*/ 4755 w 1715355"/>
              <a:gd name="connsiteY7" fmla="*/ 18961 h 557025"/>
              <a:gd name="connsiteX0" fmla="*/ 4755 w 1611828"/>
              <a:gd name="connsiteY0" fmla="*/ 18961 h 557025"/>
              <a:gd name="connsiteX1" fmla="*/ 1597367 w 1611828"/>
              <a:gd name="connsiteY1" fmla="*/ 0 h 557025"/>
              <a:gd name="connsiteX2" fmla="*/ 1526037 w 1611828"/>
              <a:gd name="connsiteY2" fmla="*/ 109866 h 557025"/>
              <a:gd name="connsiteX3" fmla="*/ 1183658 w 1611828"/>
              <a:gd name="connsiteY3" fmla="*/ 367768 h 557025"/>
              <a:gd name="connsiteX4" fmla="*/ 1021980 w 1611828"/>
              <a:gd name="connsiteY4" fmla="*/ 452604 h 557025"/>
              <a:gd name="connsiteX5" fmla="*/ 924753 w 1611828"/>
              <a:gd name="connsiteY5" fmla="*/ 554359 h 557025"/>
              <a:gd name="connsiteX6" fmla="*/ 0 w 1611828"/>
              <a:gd name="connsiteY6" fmla="*/ 557025 h 557025"/>
              <a:gd name="connsiteX7" fmla="*/ 4755 w 1611828"/>
              <a:gd name="connsiteY7" fmla="*/ 18961 h 557025"/>
              <a:gd name="connsiteX0" fmla="*/ 4755 w 1678559"/>
              <a:gd name="connsiteY0" fmla="*/ 56289 h 594353"/>
              <a:gd name="connsiteX1" fmla="*/ 1678206 w 1678559"/>
              <a:gd name="connsiteY1" fmla="*/ 0 h 594353"/>
              <a:gd name="connsiteX2" fmla="*/ 1526037 w 1678559"/>
              <a:gd name="connsiteY2" fmla="*/ 147194 h 594353"/>
              <a:gd name="connsiteX3" fmla="*/ 1183658 w 1678559"/>
              <a:gd name="connsiteY3" fmla="*/ 405096 h 594353"/>
              <a:gd name="connsiteX4" fmla="*/ 1021980 w 1678559"/>
              <a:gd name="connsiteY4" fmla="*/ 489932 h 594353"/>
              <a:gd name="connsiteX5" fmla="*/ 924753 w 1678559"/>
              <a:gd name="connsiteY5" fmla="*/ 591687 h 594353"/>
              <a:gd name="connsiteX6" fmla="*/ 0 w 1678559"/>
              <a:gd name="connsiteY6" fmla="*/ 594353 h 594353"/>
              <a:gd name="connsiteX7" fmla="*/ 4755 w 1678559"/>
              <a:gd name="connsiteY7" fmla="*/ 56289 h 594353"/>
              <a:gd name="connsiteX0" fmla="*/ 4755 w 1678206"/>
              <a:gd name="connsiteY0" fmla="*/ 56289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4755 w 1678206"/>
              <a:gd name="connsiteY7" fmla="*/ 56289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14265 w 1678206"/>
              <a:gd name="connsiteY7" fmla="*/ 12174 h 594353"/>
              <a:gd name="connsiteX0" fmla="*/ 14265 w 1678206"/>
              <a:gd name="connsiteY0" fmla="*/ 12174 h 608654"/>
              <a:gd name="connsiteX1" fmla="*/ 1678206 w 1678206"/>
              <a:gd name="connsiteY1" fmla="*/ 0 h 608654"/>
              <a:gd name="connsiteX2" fmla="*/ 1526037 w 1678206"/>
              <a:gd name="connsiteY2" fmla="*/ 147194 h 608654"/>
              <a:gd name="connsiteX3" fmla="*/ 1183658 w 1678206"/>
              <a:gd name="connsiteY3" fmla="*/ 405096 h 608654"/>
              <a:gd name="connsiteX4" fmla="*/ 1021980 w 1678206"/>
              <a:gd name="connsiteY4" fmla="*/ 489932 h 608654"/>
              <a:gd name="connsiteX5" fmla="*/ 877201 w 1678206"/>
              <a:gd name="connsiteY5" fmla="*/ 608654 h 608654"/>
              <a:gd name="connsiteX6" fmla="*/ 0 w 1678206"/>
              <a:gd name="connsiteY6" fmla="*/ 594353 h 608654"/>
              <a:gd name="connsiteX7" fmla="*/ 14265 w 1678206"/>
              <a:gd name="connsiteY7" fmla="*/ 12174 h 608654"/>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881956 w 1678206"/>
              <a:gd name="connsiteY5" fmla="*/ 591687 h 594353"/>
              <a:gd name="connsiteX6" fmla="*/ 0 w 1678206"/>
              <a:gd name="connsiteY6" fmla="*/ 594353 h 594353"/>
              <a:gd name="connsiteX7" fmla="*/ 14265 w 1678206"/>
              <a:gd name="connsiteY7" fmla="*/ 12174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881956 w 1678206"/>
              <a:gd name="connsiteY5" fmla="*/ 591687 h 594353"/>
              <a:gd name="connsiteX6" fmla="*/ 0 w 1678206"/>
              <a:gd name="connsiteY6" fmla="*/ 594353 h 594353"/>
              <a:gd name="connsiteX7" fmla="*/ 14265 w 1678206"/>
              <a:gd name="connsiteY7" fmla="*/ 12174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843914 w 1678206"/>
              <a:gd name="connsiteY5" fmla="*/ 588293 h 594353"/>
              <a:gd name="connsiteX6" fmla="*/ 0 w 1678206"/>
              <a:gd name="connsiteY6" fmla="*/ 594353 h 594353"/>
              <a:gd name="connsiteX7" fmla="*/ 14265 w 1678206"/>
              <a:gd name="connsiteY7" fmla="*/ 12174 h 594353"/>
              <a:gd name="connsiteX0" fmla="*/ 14265 w 1678206"/>
              <a:gd name="connsiteY0" fmla="*/ 12174 h 597941"/>
              <a:gd name="connsiteX1" fmla="*/ 1678206 w 1678206"/>
              <a:gd name="connsiteY1" fmla="*/ 0 h 597941"/>
              <a:gd name="connsiteX2" fmla="*/ 1526037 w 1678206"/>
              <a:gd name="connsiteY2" fmla="*/ 147194 h 597941"/>
              <a:gd name="connsiteX3" fmla="*/ 1183658 w 1678206"/>
              <a:gd name="connsiteY3" fmla="*/ 405096 h 597941"/>
              <a:gd name="connsiteX4" fmla="*/ 1021980 w 1678206"/>
              <a:gd name="connsiteY4" fmla="*/ 489932 h 597941"/>
              <a:gd name="connsiteX5" fmla="*/ 955385 w 1678206"/>
              <a:gd name="connsiteY5" fmla="*/ 597941 h 597941"/>
              <a:gd name="connsiteX6" fmla="*/ 0 w 1678206"/>
              <a:gd name="connsiteY6" fmla="*/ 594353 h 597941"/>
              <a:gd name="connsiteX7" fmla="*/ 14265 w 1678206"/>
              <a:gd name="connsiteY7" fmla="*/ 12174 h 597941"/>
              <a:gd name="connsiteX0" fmla="*/ 14265 w 1678206"/>
              <a:gd name="connsiteY0" fmla="*/ 12174 h 597941"/>
              <a:gd name="connsiteX1" fmla="*/ 1678206 w 1678206"/>
              <a:gd name="connsiteY1" fmla="*/ 0 h 597941"/>
              <a:gd name="connsiteX2" fmla="*/ 1526037 w 1678206"/>
              <a:gd name="connsiteY2" fmla="*/ 147194 h 597941"/>
              <a:gd name="connsiteX3" fmla="*/ 1183658 w 1678206"/>
              <a:gd name="connsiteY3" fmla="*/ 405096 h 597941"/>
              <a:gd name="connsiteX4" fmla="*/ 955385 w 1678206"/>
              <a:gd name="connsiteY4" fmla="*/ 597941 h 597941"/>
              <a:gd name="connsiteX5" fmla="*/ 0 w 1678206"/>
              <a:gd name="connsiteY5" fmla="*/ 594353 h 597941"/>
              <a:gd name="connsiteX6" fmla="*/ 14265 w 1678206"/>
              <a:gd name="connsiteY6" fmla="*/ 12174 h 597941"/>
              <a:gd name="connsiteX0" fmla="*/ 14265 w 1678206"/>
              <a:gd name="connsiteY0" fmla="*/ 12174 h 597941"/>
              <a:gd name="connsiteX1" fmla="*/ 1678206 w 1678206"/>
              <a:gd name="connsiteY1" fmla="*/ 0 h 597941"/>
              <a:gd name="connsiteX2" fmla="*/ 1526037 w 1678206"/>
              <a:gd name="connsiteY2" fmla="*/ 147194 h 597941"/>
              <a:gd name="connsiteX3" fmla="*/ 1216444 w 1678206"/>
              <a:gd name="connsiteY3" fmla="*/ 434040 h 597941"/>
              <a:gd name="connsiteX4" fmla="*/ 955385 w 1678206"/>
              <a:gd name="connsiteY4" fmla="*/ 597941 h 597941"/>
              <a:gd name="connsiteX5" fmla="*/ 0 w 1678206"/>
              <a:gd name="connsiteY5" fmla="*/ 594353 h 597941"/>
              <a:gd name="connsiteX6" fmla="*/ 14265 w 1678206"/>
              <a:gd name="connsiteY6" fmla="*/ 12174 h 597941"/>
              <a:gd name="connsiteX0" fmla="*/ 14265 w 1678206"/>
              <a:gd name="connsiteY0" fmla="*/ 12174 h 597941"/>
              <a:gd name="connsiteX1" fmla="*/ 1678206 w 1678206"/>
              <a:gd name="connsiteY1" fmla="*/ 0 h 597941"/>
              <a:gd name="connsiteX2" fmla="*/ 1565380 w 1678206"/>
              <a:gd name="connsiteY2" fmla="*/ 161666 h 597941"/>
              <a:gd name="connsiteX3" fmla="*/ 1216444 w 1678206"/>
              <a:gd name="connsiteY3" fmla="*/ 434040 h 597941"/>
              <a:gd name="connsiteX4" fmla="*/ 955385 w 1678206"/>
              <a:gd name="connsiteY4" fmla="*/ 597941 h 597941"/>
              <a:gd name="connsiteX5" fmla="*/ 0 w 1678206"/>
              <a:gd name="connsiteY5" fmla="*/ 594353 h 597941"/>
              <a:gd name="connsiteX6" fmla="*/ 14265 w 1678206"/>
              <a:gd name="connsiteY6" fmla="*/ 12174 h 597941"/>
              <a:gd name="connsiteX0" fmla="*/ 14265 w 1717549"/>
              <a:gd name="connsiteY0" fmla="*/ 7350 h 593117"/>
              <a:gd name="connsiteX1" fmla="*/ 1717549 w 1717549"/>
              <a:gd name="connsiteY1" fmla="*/ 0 h 593117"/>
              <a:gd name="connsiteX2" fmla="*/ 1565380 w 1717549"/>
              <a:gd name="connsiteY2" fmla="*/ 156842 h 593117"/>
              <a:gd name="connsiteX3" fmla="*/ 1216444 w 1717549"/>
              <a:gd name="connsiteY3" fmla="*/ 429216 h 593117"/>
              <a:gd name="connsiteX4" fmla="*/ 955385 w 1717549"/>
              <a:gd name="connsiteY4" fmla="*/ 593117 h 593117"/>
              <a:gd name="connsiteX5" fmla="*/ 0 w 1717549"/>
              <a:gd name="connsiteY5" fmla="*/ 589529 h 593117"/>
              <a:gd name="connsiteX6" fmla="*/ 14265 w 1717549"/>
              <a:gd name="connsiteY6" fmla="*/ 7350 h 593117"/>
              <a:gd name="connsiteX0" fmla="*/ 14265 w 1717549"/>
              <a:gd name="connsiteY0" fmla="*/ 7350 h 593117"/>
              <a:gd name="connsiteX1" fmla="*/ 1717549 w 1717549"/>
              <a:gd name="connsiteY1" fmla="*/ 0 h 593117"/>
              <a:gd name="connsiteX2" fmla="*/ 1565380 w 1717549"/>
              <a:gd name="connsiteY2" fmla="*/ 156842 h 593117"/>
              <a:gd name="connsiteX3" fmla="*/ 1216444 w 1717549"/>
              <a:gd name="connsiteY3" fmla="*/ 429216 h 593117"/>
              <a:gd name="connsiteX4" fmla="*/ 955385 w 1717549"/>
              <a:gd name="connsiteY4" fmla="*/ 593117 h 593117"/>
              <a:gd name="connsiteX5" fmla="*/ 0 w 1717549"/>
              <a:gd name="connsiteY5" fmla="*/ 589529 h 593117"/>
              <a:gd name="connsiteX6" fmla="*/ 14265 w 1717549"/>
              <a:gd name="connsiteY6" fmla="*/ 7350 h 593117"/>
              <a:gd name="connsiteX0" fmla="*/ 14265 w 1717549"/>
              <a:gd name="connsiteY0" fmla="*/ 7350 h 593117"/>
              <a:gd name="connsiteX1" fmla="*/ 1717549 w 1717549"/>
              <a:gd name="connsiteY1" fmla="*/ 0 h 593117"/>
              <a:gd name="connsiteX2" fmla="*/ 1565380 w 1717549"/>
              <a:gd name="connsiteY2" fmla="*/ 156842 h 593117"/>
              <a:gd name="connsiteX3" fmla="*/ 1216444 w 1717549"/>
              <a:gd name="connsiteY3" fmla="*/ 429216 h 593117"/>
              <a:gd name="connsiteX4" fmla="*/ 955385 w 1717549"/>
              <a:gd name="connsiteY4" fmla="*/ 593117 h 593117"/>
              <a:gd name="connsiteX5" fmla="*/ 0 w 1717549"/>
              <a:gd name="connsiteY5" fmla="*/ 589529 h 593117"/>
              <a:gd name="connsiteX6" fmla="*/ 14265 w 1717549"/>
              <a:gd name="connsiteY6" fmla="*/ 7350 h 593117"/>
              <a:gd name="connsiteX0" fmla="*/ 0 w 1788527"/>
              <a:gd name="connsiteY0" fmla="*/ 0 h 595415"/>
              <a:gd name="connsiteX1" fmla="*/ 1788527 w 1788527"/>
              <a:gd name="connsiteY1" fmla="*/ 2298 h 595415"/>
              <a:gd name="connsiteX2" fmla="*/ 1636358 w 1788527"/>
              <a:gd name="connsiteY2" fmla="*/ 159140 h 595415"/>
              <a:gd name="connsiteX3" fmla="*/ 1287422 w 1788527"/>
              <a:gd name="connsiteY3" fmla="*/ 431514 h 595415"/>
              <a:gd name="connsiteX4" fmla="*/ 1026363 w 1788527"/>
              <a:gd name="connsiteY4" fmla="*/ 595415 h 595415"/>
              <a:gd name="connsiteX5" fmla="*/ 70978 w 1788527"/>
              <a:gd name="connsiteY5" fmla="*/ 591827 h 595415"/>
              <a:gd name="connsiteX6" fmla="*/ 0 w 1788527"/>
              <a:gd name="connsiteY6" fmla="*/ 0 h 595415"/>
              <a:gd name="connsiteX0" fmla="*/ 27379 w 1815906"/>
              <a:gd name="connsiteY0" fmla="*/ 0 h 595415"/>
              <a:gd name="connsiteX1" fmla="*/ 1815906 w 1815906"/>
              <a:gd name="connsiteY1" fmla="*/ 2298 h 595415"/>
              <a:gd name="connsiteX2" fmla="*/ 1663737 w 1815906"/>
              <a:gd name="connsiteY2" fmla="*/ 159140 h 595415"/>
              <a:gd name="connsiteX3" fmla="*/ 1314801 w 1815906"/>
              <a:gd name="connsiteY3" fmla="*/ 431514 h 595415"/>
              <a:gd name="connsiteX4" fmla="*/ 1053742 w 1815906"/>
              <a:gd name="connsiteY4" fmla="*/ 595415 h 595415"/>
              <a:gd name="connsiteX5" fmla="*/ 0 w 1815906"/>
              <a:gd name="connsiteY5" fmla="*/ 591827 h 595415"/>
              <a:gd name="connsiteX6" fmla="*/ 27379 w 1815906"/>
              <a:gd name="connsiteY6" fmla="*/ 0 h 595415"/>
              <a:gd name="connsiteX0" fmla="*/ 11117 w 1799644"/>
              <a:gd name="connsiteY0" fmla="*/ 0 h 604422"/>
              <a:gd name="connsiteX1" fmla="*/ 1799644 w 1799644"/>
              <a:gd name="connsiteY1" fmla="*/ 2298 h 604422"/>
              <a:gd name="connsiteX2" fmla="*/ 1647475 w 1799644"/>
              <a:gd name="connsiteY2" fmla="*/ 159140 h 604422"/>
              <a:gd name="connsiteX3" fmla="*/ 1298539 w 1799644"/>
              <a:gd name="connsiteY3" fmla="*/ 431514 h 604422"/>
              <a:gd name="connsiteX4" fmla="*/ 1037480 w 1799644"/>
              <a:gd name="connsiteY4" fmla="*/ 595415 h 604422"/>
              <a:gd name="connsiteX5" fmla="*/ 0 w 1799644"/>
              <a:gd name="connsiteY5" fmla="*/ 604422 h 604422"/>
              <a:gd name="connsiteX6" fmla="*/ 11117 w 1799644"/>
              <a:gd name="connsiteY6" fmla="*/ 0 h 60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9644" h="604422">
                <a:moveTo>
                  <a:pt x="11117" y="0"/>
                </a:moveTo>
                <a:lnTo>
                  <a:pt x="1799644" y="2298"/>
                </a:lnTo>
                <a:cubicBezTo>
                  <a:pt x="1755987" y="53080"/>
                  <a:pt x="1776659" y="23190"/>
                  <a:pt x="1647475" y="159140"/>
                </a:cubicBezTo>
                <a:cubicBezTo>
                  <a:pt x="1542067" y="278123"/>
                  <a:pt x="1400205" y="358802"/>
                  <a:pt x="1298539" y="431514"/>
                </a:cubicBezTo>
                <a:cubicBezTo>
                  <a:pt x="1196873" y="504227"/>
                  <a:pt x="1136399" y="539752"/>
                  <a:pt x="1037480" y="595415"/>
                </a:cubicBezTo>
                <a:lnTo>
                  <a:pt x="0" y="604422"/>
                </a:lnTo>
                <a:lnTo>
                  <a:pt x="11117" y="0"/>
                </a:lnTo>
                <a:close/>
              </a:path>
            </a:pathLst>
          </a:cu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32"/>
          <p:cNvSpPr/>
          <p:nvPr/>
        </p:nvSpPr>
        <p:spPr>
          <a:xfrm rot="13329605" flipH="1">
            <a:off x="3077626" y="1313521"/>
            <a:ext cx="1961347" cy="4876481"/>
          </a:xfrm>
          <a:prstGeom prst="arc">
            <a:avLst>
              <a:gd name="adj1" fmla="val 17999730"/>
              <a:gd name="adj2" fmla="val 3551841"/>
            </a:avLst>
          </a:pr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33"/>
          <p:cNvSpPr/>
          <p:nvPr/>
        </p:nvSpPr>
        <p:spPr>
          <a:xfrm rot="13329605" flipH="1">
            <a:off x="2625398" y="1191704"/>
            <a:ext cx="1961347" cy="4876481"/>
          </a:xfrm>
          <a:prstGeom prst="arc">
            <a:avLst>
              <a:gd name="adj1" fmla="val 17999730"/>
              <a:gd name="adj2" fmla="val 3551841"/>
            </a:avLst>
          </a:pr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Freihandform 31"/>
          <p:cNvSpPr/>
          <p:nvPr/>
        </p:nvSpPr>
        <p:spPr>
          <a:xfrm rot="1390492">
            <a:off x="4820684" y="2943902"/>
            <a:ext cx="1182674" cy="371908"/>
          </a:xfrm>
          <a:custGeom>
            <a:avLst/>
            <a:gdLst>
              <a:gd name="connsiteX0" fmla="*/ 0 w 2447925"/>
              <a:gd name="connsiteY0" fmla="*/ 876322 h 906246"/>
              <a:gd name="connsiteX1" fmla="*/ 95250 w 2447925"/>
              <a:gd name="connsiteY1" fmla="*/ 809647 h 906246"/>
              <a:gd name="connsiteX2" fmla="*/ 171450 w 2447925"/>
              <a:gd name="connsiteY2" fmla="*/ 781072 h 906246"/>
              <a:gd name="connsiteX3" fmla="*/ 323850 w 2447925"/>
              <a:gd name="connsiteY3" fmla="*/ 895372 h 906246"/>
              <a:gd name="connsiteX4" fmla="*/ 485775 w 2447925"/>
              <a:gd name="connsiteY4" fmla="*/ 733447 h 906246"/>
              <a:gd name="connsiteX5" fmla="*/ 619125 w 2447925"/>
              <a:gd name="connsiteY5" fmla="*/ 904897 h 906246"/>
              <a:gd name="connsiteX6" fmla="*/ 781050 w 2447925"/>
              <a:gd name="connsiteY6" fmla="*/ 619147 h 906246"/>
              <a:gd name="connsiteX7" fmla="*/ 923925 w 2447925"/>
              <a:gd name="connsiteY7" fmla="*/ 885847 h 906246"/>
              <a:gd name="connsiteX8" fmla="*/ 1247775 w 2447925"/>
              <a:gd name="connsiteY8" fmla="*/ 22 h 906246"/>
              <a:gd name="connsiteX9" fmla="*/ 1552575 w 2447925"/>
              <a:gd name="connsiteY9" fmla="*/ 857272 h 906246"/>
              <a:gd name="connsiteX10" fmla="*/ 1695450 w 2447925"/>
              <a:gd name="connsiteY10" fmla="*/ 619147 h 906246"/>
              <a:gd name="connsiteX11" fmla="*/ 1866900 w 2447925"/>
              <a:gd name="connsiteY11" fmla="*/ 895372 h 906246"/>
              <a:gd name="connsiteX12" fmla="*/ 1990725 w 2447925"/>
              <a:gd name="connsiteY12" fmla="*/ 704872 h 906246"/>
              <a:gd name="connsiteX13" fmla="*/ 2171700 w 2447925"/>
              <a:gd name="connsiteY13" fmla="*/ 895372 h 906246"/>
              <a:gd name="connsiteX14" fmla="*/ 2295525 w 2447925"/>
              <a:gd name="connsiteY14" fmla="*/ 781072 h 906246"/>
              <a:gd name="connsiteX15" fmla="*/ 2447925 w 2447925"/>
              <a:gd name="connsiteY15" fmla="*/ 895372 h 906246"/>
              <a:gd name="connsiteX0" fmla="*/ 0 w 2447925"/>
              <a:gd name="connsiteY0" fmla="*/ 876322 h 906246"/>
              <a:gd name="connsiteX1" fmla="*/ 171450 w 2447925"/>
              <a:gd name="connsiteY1" fmla="*/ 781072 h 906246"/>
              <a:gd name="connsiteX2" fmla="*/ 323850 w 2447925"/>
              <a:gd name="connsiteY2" fmla="*/ 895372 h 906246"/>
              <a:gd name="connsiteX3" fmla="*/ 485775 w 2447925"/>
              <a:gd name="connsiteY3" fmla="*/ 733447 h 906246"/>
              <a:gd name="connsiteX4" fmla="*/ 619125 w 2447925"/>
              <a:gd name="connsiteY4" fmla="*/ 904897 h 906246"/>
              <a:gd name="connsiteX5" fmla="*/ 781050 w 2447925"/>
              <a:gd name="connsiteY5" fmla="*/ 619147 h 906246"/>
              <a:gd name="connsiteX6" fmla="*/ 923925 w 2447925"/>
              <a:gd name="connsiteY6" fmla="*/ 885847 h 906246"/>
              <a:gd name="connsiteX7" fmla="*/ 1247775 w 2447925"/>
              <a:gd name="connsiteY7" fmla="*/ 22 h 906246"/>
              <a:gd name="connsiteX8" fmla="*/ 1552575 w 2447925"/>
              <a:gd name="connsiteY8" fmla="*/ 857272 h 906246"/>
              <a:gd name="connsiteX9" fmla="*/ 1695450 w 2447925"/>
              <a:gd name="connsiteY9" fmla="*/ 619147 h 906246"/>
              <a:gd name="connsiteX10" fmla="*/ 1866900 w 2447925"/>
              <a:gd name="connsiteY10" fmla="*/ 895372 h 906246"/>
              <a:gd name="connsiteX11" fmla="*/ 1990725 w 2447925"/>
              <a:gd name="connsiteY11" fmla="*/ 704872 h 906246"/>
              <a:gd name="connsiteX12" fmla="*/ 2171700 w 2447925"/>
              <a:gd name="connsiteY12" fmla="*/ 895372 h 906246"/>
              <a:gd name="connsiteX13" fmla="*/ 2295525 w 2447925"/>
              <a:gd name="connsiteY13" fmla="*/ 781072 h 906246"/>
              <a:gd name="connsiteX14" fmla="*/ 2447925 w 2447925"/>
              <a:gd name="connsiteY14" fmla="*/ 895372 h 906246"/>
              <a:gd name="connsiteX0" fmla="*/ 0 w 2409825"/>
              <a:gd name="connsiteY0" fmla="*/ 904897 h 906246"/>
              <a:gd name="connsiteX1" fmla="*/ 133350 w 2409825"/>
              <a:gd name="connsiteY1" fmla="*/ 781072 h 906246"/>
              <a:gd name="connsiteX2" fmla="*/ 285750 w 2409825"/>
              <a:gd name="connsiteY2" fmla="*/ 895372 h 906246"/>
              <a:gd name="connsiteX3" fmla="*/ 447675 w 2409825"/>
              <a:gd name="connsiteY3" fmla="*/ 733447 h 906246"/>
              <a:gd name="connsiteX4" fmla="*/ 581025 w 2409825"/>
              <a:gd name="connsiteY4" fmla="*/ 904897 h 906246"/>
              <a:gd name="connsiteX5" fmla="*/ 742950 w 2409825"/>
              <a:gd name="connsiteY5" fmla="*/ 619147 h 906246"/>
              <a:gd name="connsiteX6" fmla="*/ 885825 w 2409825"/>
              <a:gd name="connsiteY6" fmla="*/ 885847 h 906246"/>
              <a:gd name="connsiteX7" fmla="*/ 1209675 w 2409825"/>
              <a:gd name="connsiteY7" fmla="*/ 22 h 906246"/>
              <a:gd name="connsiteX8" fmla="*/ 1514475 w 2409825"/>
              <a:gd name="connsiteY8" fmla="*/ 857272 h 906246"/>
              <a:gd name="connsiteX9" fmla="*/ 1657350 w 2409825"/>
              <a:gd name="connsiteY9" fmla="*/ 619147 h 906246"/>
              <a:gd name="connsiteX10" fmla="*/ 1828800 w 2409825"/>
              <a:gd name="connsiteY10" fmla="*/ 895372 h 906246"/>
              <a:gd name="connsiteX11" fmla="*/ 1952625 w 2409825"/>
              <a:gd name="connsiteY11" fmla="*/ 704872 h 906246"/>
              <a:gd name="connsiteX12" fmla="*/ 2133600 w 2409825"/>
              <a:gd name="connsiteY12" fmla="*/ 895372 h 906246"/>
              <a:gd name="connsiteX13" fmla="*/ 2257425 w 2409825"/>
              <a:gd name="connsiteY13" fmla="*/ 781072 h 906246"/>
              <a:gd name="connsiteX14" fmla="*/ 2409825 w 2409825"/>
              <a:gd name="connsiteY14" fmla="*/ 895372 h 906246"/>
              <a:gd name="connsiteX0" fmla="*/ 0 w 2409825"/>
              <a:gd name="connsiteY0" fmla="*/ 904897 h 906246"/>
              <a:gd name="connsiteX1" fmla="*/ 133350 w 2409825"/>
              <a:gd name="connsiteY1" fmla="*/ 781072 h 906246"/>
              <a:gd name="connsiteX2" fmla="*/ 285750 w 2409825"/>
              <a:gd name="connsiteY2" fmla="*/ 895372 h 906246"/>
              <a:gd name="connsiteX3" fmla="*/ 447675 w 2409825"/>
              <a:gd name="connsiteY3" fmla="*/ 733447 h 906246"/>
              <a:gd name="connsiteX4" fmla="*/ 581025 w 2409825"/>
              <a:gd name="connsiteY4" fmla="*/ 904897 h 906246"/>
              <a:gd name="connsiteX5" fmla="*/ 742950 w 2409825"/>
              <a:gd name="connsiteY5" fmla="*/ 619147 h 906246"/>
              <a:gd name="connsiteX6" fmla="*/ 885825 w 2409825"/>
              <a:gd name="connsiteY6" fmla="*/ 885847 h 906246"/>
              <a:gd name="connsiteX7" fmla="*/ 1209675 w 2409825"/>
              <a:gd name="connsiteY7" fmla="*/ 22 h 906246"/>
              <a:gd name="connsiteX8" fmla="*/ 1514475 w 2409825"/>
              <a:gd name="connsiteY8" fmla="*/ 857272 h 906246"/>
              <a:gd name="connsiteX9" fmla="*/ 1657350 w 2409825"/>
              <a:gd name="connsiteY9" fmla="*/ 619147 h 906246"/>
              <a:gd name="connsiteX10" fmla="*/ 1828800 w 2409825"/>
              <a:gd name="connsiteY10" fmla="*/ 895372 h 906246"/>
              <a:gd name="connsiteX11" fmla="*/ 1990725 w 2409825"/>
              <a:gd name="connsiteY11" fmla="*/ 704872 h 906246"/>
              <a:gd name="connsiteX12" fmla="*/ 2133600 w 2409825"/>
              <a:gd name="connsiteY12" fmla="*/ 895372 h 906246"/>
              <a:gd name="connsiteX13" fmla="*/ 2257425 w 2409825"/>
              <a:gd name="connsiteY13" fmla="*/ 781072 h 906246"/>
              <a:gd name="connsiteX14" fmla="*/ 2409825 w 2409825"/>
              <a:gd name="connsiteY14" fmla="*/ 895372 h 906246"/>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57350 w 2409825"/>
              <a:gd name="connsiteY9" fmla="*/ 619147 h 906562"/>
              <a:gd name="connsiteX10" fmla="*/ 1828800 w 2409825"/>
              <a:gd name="connsiteY10" fmla="*/ 895372 h 906562"/>
              <a:gd name="connsiteX11" fmla="*/ 1990725 w 2409825"/>
              <a:gd name="connsiteY11" fmla="*/ 704872 h 906562"/>
              <a:gd name="connsiteX12" fmla="*/ 2133600 w 2409825"/>
              <a:gd name="connsiteY12" fmla="*/ 895372 h 906562"/>
              <a:gd name="connsiteX13" fmla="*/ 2257425 w 2409825"/>
              <a:gd name="connsiteY13" fmla="*/ 781072 h 906562"/>
              <a:gd name="connsiteX14" fmla="*/ 2409825 w 2409825"/>
              <a:gd name="connsiteY14" fmla="*/ 895372 h 906562"/>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57350 w 2409825"/>
              <a:gd name="connsiteY9" fmla="*/ 619147 h 906562"/>
              <a:gd name="connsiteX10" fmla="*/ 1828800 w 2409825"/>
              <a:gd name="connsiteY10" fmla="*/ 895372 h 906562"/>
              <a:gd name="connsiteX11" fmla="*/ 1990725 w 2409825"/>
              <a:gd name="connsiteY11" fmla="*/ 704872 h 906562"/>
              <a:gd name="connsiteX12" fmla="*/ 2133600 w 2409825"/>
              <a:gd name="connsiteY12" fmla="*/ 895372 h 906562"/>
              <a:gd name="connsiteX13" fmla="*/ 2295525 w 2409825"/>
              <a:gd name="connsiteY13" fmla="*/ 781072 h 906562"/>
              <a:gd name="connsiteX14" fmla="*/ 2409825 w 2409825"/>
              <a:gd name="connsiteY14" fmla="*/ 895372 h 906562"/>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95450 w 2409825"/>
              <a:gd name="connsiteY9" fmla="*/ 619147 h 906562"/>
              <a:gd name="connsiteX10" fmla="*/ 1828800 w 2409825"/>
              <a:gd name="connsiteY10" fmla="*/ 895372 h 906562"/>
              <a:gd name="connsiteX11" fmla="*/ 1990725 w 2409825"/>
              <a:gd name="connsiteY11" fmla="*/ 704872 h 906562"/>
              <a:gd name="connsiteX12" fmla="*/ 2133600 w 2409825"/>
              <a:gd name="connsiteY12" fmla="*/ 895372 h 906562"/>
              <a:gd name="connsiteX13" fmla="*/ 2295525 w 2409825"/>
              <a:gd name="connsiteY13" fmla="*/ 781072 h 906562"/>
              <a:gd name="connsiteX14" fmla="*/ 2409825 w 2409825"/>
              <a:gd name="connsiteY14" fmla="*/ 895372 h 906562"/>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95450 w 2409825"/>
              <a:gd name="connsiteY9" fmla="*/ 619147 h 906562"/>
              <a:gd name="connsiteX10" fmla="*/ 1828800 w 2409825"/>
              <a:gd name="connsiteY10" fmla="*/ 895372 h 906562"/>
              <a:gd name="connsiteX11" fmla="*/ 2019300 w 2409825"/>
              <a:gd name="connsiteY11" fmla="*/ 704872 h 906562"/>
              <a:gd name="connsiteX12" fmla="*/ 2133600 w 2409825"/>
              <a:gd name="connsiteY12" fmla="*/ 895372 h 906562"/>
              <a:gd name="connsiteX13" fmla="*/ 2295525 w 2409825"/>
              <a:gd name="connsiteY13" fmla="*/ 781072 h 906562"/>
              <a:gd name="connsiteX14" fmla="*/ 2409825 w 2409825"/>
              <a:gd name="connsiteY14" fmla="*/ 895372 h 90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9825" h="906562">
                <a:moveTo>
                  <a:pt x="0" y="904897"/>
                </a:moveTo>
                <a:cubicBezTo>
                  <a:pt x="35719" y="885053"/>
                  <a:pt x="85725" y="782659"/>
                  <a:pt x="133350" y="781072"/>
                </a:cubicBezTo>
                <a:cubicBezTo>
                  <a:pt x="180975" y="779485"/>
                  <a:pt x="233363" y="903309"/>
                  <a:pt x="285750" y="895372"/>
                </a:cubicBezTo>
                <a:cubicBezTo>
                  <a:pt x="338137" y="887435"/>
                  <a:pt x="398463" y="731860"/>
                  <a:pt x="447675" y="733447"/>
                </a:cubicBezTo>
                <a:cubicBezTo>
                  <a:pt x="496887" y="735034"/>
                  <a:pt x="534988" y="919184"/>
                  <a:pt x="581025" y="904897"/>
                </a:cubicBezTo>
                <a:cubicBezTo>
                  <a:pt x="627062" y="890610"/>
                  <a:pt x="673100" y="650897"/>
                  <a:pt x="723900" y="647722"/>
                </a:cubicBezTo>
                <a:cubicBezTo>
                  <a:pt x="774700" y="644547"/>
                  <a:pt x="804863" y="993797"/>
                  <a:pt x="885825" y="885847"/>
                </a:cubicBezTo>
                <a:cubicBezTo>
                  <a:pt x="966787" y="777897"/>
                  <a:pt x="1104900" y="4785"/>
                  <a:pt x="1209675" y="22"/>
                </a:cubicBezTo>
                <a:cubicBezTo>
                  <a:pt x="1314450" y="-4741"/>
                  <a:pt x="1433513" y="754085"/>
                  <a:pt x="1514475" y="857272"/>
                </a:cubicBezTo>
                <a:cubicBezTo>
                  <a:pt x="1595437" y="960459"/>
                  <a:pt x="1643063" y="612797"/>
                  <a:pt x="1695450" y="619147"/>
                </a:cubicBezTo>
                <a:cubicBezTo>
                  <a:pt x="1747837" y="625497"/>
                  <a:pt x="1774825" y="881085"/>
                  <a:pt x="1828800" y="895372"/>
                </a:cubicBezTo>
                <a:cubicBezTo>
                  <a:pt x="1882775" y="909660"/>
                  <a:pt x="1968500" y="704872"/>
                  <a:pt x="2019300" y="704872"/>
                </a:cubicBezTo>
                <a:cubicBezTo>
                  <a:pt x="2070100" y="704872"/>
                  <a:pt x="2087563" y="882672"/>
                  <a:pt x="2133600" y="895372"/>
                </a:cubicBezTo>
                <a:cubicBezTo>
                  <a:pt x="2179637" y="908072"/>
                  <a:pt x="2249488" y="781072"/>
                  <a:pt x="2295525" y="781072"/>
                </a:cubicBezTo>
                <a:cubicBezTo>
                  <a:pt x="2341562" y="781072"/>
                  <a:pt x="2356643" y="838222"/>
                  <a:pt x="2409825" y="895372"/>
                </a:cubicBezTo>
              </a:path>
            </a:pathLst>
          </a:cu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feld 105"/>
          <p:cNvSpPr txBox="1"/>
          <p:nvPr/>
        </p:nvSpPr>
        <p:spPr>
          <a:xfrm rot="2441692">
            <a:off x="3202970" y="5860934"/>
            <a:ext cx="870238" cy="276999"/>
          </a:xfrm>
          <a:prstGeom prst="rect">
            <a:avLst/>
          </a:prstGeom>
          <a:noFill/>
        </p:spPr>
        <p:txBody>
          <a:bodyPr wrap="none" rtlCol="0">
            <a:spAutoFit/>
          </a:bodyPr>
          <a:lstStyle/>
          <a:p>
            <a:pPr algn="ctr"/>
            <a:r>
              <a:rPr lang="en-US" sz="1200" dirty="0">
                <a:solidFill>
                  <a:schemeClr val="tx1">
                    <a:lumMod val="75000"/>
                    <a:lumOff val="25000"/>
                  </a:schemeClr>
                </a:solidFill>
                <a:latin typeface="+mj-lt"/>
                <a:cs typeface="Arial" panose="020B0604020202020204" pitchFamily="34" charset="0"/>
              </a:rPr>
              <a:t>reflectivity </a:t>
            </a:r>
          </a:p>
        </p:txBody>
      </p:sp>
      <p:cxnSp>
        <p:nvCxnSpPr>
          <p:cNvPr id="33" name="Gerade Verbindung 150"/>
          <p:cNvCxnSpPr/>
          <p:nvPr/>
        </p:nvCxnSpPr>
        <p:spPr>
          <a:xfrm flipH="1" flipV="1">
            <a:off x="3407392" y="5085812"/>
            <a:ext cx="984179" cy="845397"/>
          </a:xfrm>
          <a:prstGeom prst="line">
            <a:avLst/>
          </a:prstGeom>
          <a:ln w="1905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Gerade Verbindung mit Pfeil 87"/>
          <p:cNvCxnSpPr/>
          <p:nvPr/>
        </p:nvCxnSpPr>
        <p:spPr>
          <a:xfrm flipV="1">
            <a:off x="511782" y="1089262"/>
            <a:ext cx="1020357" cy="1368000"/>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1" name="Freihandform 72"/>
          <p:cNvSpPr/>
          <p:nvPr/>
        </p:nvSpPr>
        <p:spPr>
          <a:xfrm>
            <a:off x="880304" y="1738476"/>
            <a:ext cx="4479798" cy="370232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920176 w 6669767"/>
              <a:gd name="connsiteY0" fmla="*/ 3712855 h 3712855"/>
              <a:gd name="connsiteX1" fmla="*/ 0 w 6669767"/>
              <a:gd name="connsiteY1" fmla="*/ 0 h 3712855"/>
              <a:gd name="connsiteX2" fmla="*/ 6669767 w 6669767"/>
              <a:gd name="connsiteY2" fmla="*/ 3077611 h 3712855"/>
              <a:gd name="connsiteX3" fmla="*/ 2920176 w 6669767"/>
              <a:gd name="connsiteY3" fmla="*/ 3712855 h 3712855"/>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945635"/>
              <a:gd name="connsiteY0" fmla="*/ 5854141 h 6039192"/>
              <a:gd name="connsiteX1" fmla="*/ 0 w 6945635"/>
              <a:gd name="connsiteY1" fmla="*/ 0 h 6039192"/>
              <a:gd name="connsiteX2" fmla="*/ 6669767 w 6945635"/>
              <a:gd name="connsiteY2" fmla="*/ 3077611 h 6039192"/>
              <a:gd name="connsiteX3" fmla="*/ 5524551 w 6945635"/>
              <a:gd name="connsiteY3" fmla="*/ 4442265 h 6039192"/>
              <a:gd name="connsiteX4" fmla="*/ 4138387 w 6945635"/>
              <a:gd name="connsiteY4" fmla="*/ 5854141 h 6039192"/>
              <a:gd name="connsiteX0" fmla="*/ 4138387 w 6959799"/>
              <a:gd name="connsiteY0" fmla="*/ 5854141 h 6039192"/>
              <a:gd name="connsiteX1" fmla="*/ 0 w 6959799"/>
              <a:gd name="connsiteY1" fmla="*/ 0 h 6039192"/>
              <a:gd name="connsiteX2" fmla="*/ 6669767 w 6959799"/>
              <a:gd name="connsiteY2" fmla="*/ 3077611 h 6039192"/>
              <a:gd name="connsiteX3" fmla="*/ 5524551 w 6959799"/>
              <a:gd name="connsiteY3" fmla="*/ 4442265 h 6039192"/>
              <a:gd name="connsiteX4" fmla="*/ 4138387 w 6959799"/>
              <a:gd name="connsiteY4" fmla="*/ 5854141 h 6039192"/>
              <a:gd name="connsiteX0" fmla="*/ 4138387 w 7159177"/>
              <a:gd name="connsiteY0" fmla="*/ 5854141 h 6079752"/>
              <a:gd name="connsiteX1" fmla="*/ 0 w 7159177"/>
              <a:gd name="connsiteY1" fmla="*/ 0 h 6079752"/>
              <a:gd name="connsiteX2" fmla="*/ 6669767 w 7159177"/>
              <a:gd name="connsiteY2" fmla="*/ 3077611 h 6079752"/>
              <a:gd name="connsiteX3" fmla="*/ 6479628 w 7159177"/>
              <a:gd name="connsiteY3" fmla="*/ 4852082 h 6079752"/>
              <a:gd name="connsiteX4" fmla="*/ 4138387 w 7159177"/>
              <a:gd name="connsiteY4" fmla="*/ 5854141 h 6079752"/>
              <a:gd name="connsiteX0" fmla="*/ 4138387 w 6702978"/>
              <a:gd name="connsiteY0" fmla="*/ 5854141 h 6079752"/>
              <a:gd name="connsiteX1" fmla="*/ 0 w 6702978"/>
              <a:gd name="connsiteY1" fmla="*/ 0 h 6079752"/>
              <a:gd name="connsiteX2" fmla="*/ 6669767 w 6702978"/>
              <a:gd name="connsiteY2" fmla="*/ 3077611 h 6079752"/>
              <a:gd name="connsiteX3" fmla="*/ 6479628 w 6702978"/>
              <a:gd name="connsiteY3" fmla="*/ 4852082 h 6079752"/>
              <a:gd name="connsiteX4" fmla="*/ 4138387 w 6702978"/>
              <a:gd name="connsiteY4" fmla="*/ 5854141 h 6079752"/>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592771 w 6669767"/>
              <a:gd name="connsiteY3" fmla="*/ 4503739 h 5854141"/>
              <a:gd name="connsiteX4" fmla="*/ 4138387 w 6669767"/>
              <a:gd name="connsiteY4" fmla="*/ 5854141 h 5854141"/>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3443664 w 6650275"/>
              <a:gd name="connsiteY0" fmla="*/ 4836021 h 4836021"/>
              <a:gd name="connsiteX1" fmla="*/ 0 w 6650275"/>
              <a:gd name="connsiteY1" fmla="*/ 0 h 4836021"/>
              <a:gd name="connsiteX2" fmla="*/ 6650275 w 6650275"/>
              <a:gd name="connsiteY2" fmla="*/ 3098102 h 4836021"/>
              <a:gd name="connsiteX3" fmla="*/ 5573279 w 6650275"/>
              <a:gd name="connsiteY3" fmla="*/ 4524230 h 4836021"/>
              <a:gd name="connsiteX4" fmla="*/ 3443664 w 6650275"/>
              <a:gd name="connsiteY4" fmla="*/ 4836021 h 4836021"/>
              <a:gd name="connsiteX0" fmla="*/ 3443664 w 5726974"/>
              <a:gd name="connsiteY0" fmla="*/ 4836021 h 4836021"/>
              <a:gd name="connsiteX1" fmla="*/ 0 w 5726974"/>
              <a:gd name="connsiteY1" fmla="*/ 0 h 4836021"/>
              <a:gd name="connsiteX2" fmla="*/ 5673485 w 5726974"/>
              <a:gd name="connsiteY2" fmla="*/ 2558025 h 4836021"/>
              <a:gd name="connsiteX3" fmla="*/ 5573279 w 5726974"/>
              <a:gd name="connsiteY3" fmla="*/ 4524230 h 4836021"/>
              <a:gd name="connsiteX4" fmla="*/ 3443664 w 5726974"/>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85" h="4836021">
                <a:moveTo>
                  <a:pt x="3443664" y="4836021"/>
                </a:moveTo>
                <a:cubicBezTo>
                  <a:pt x="2912670" y="4411206"/>
                  <a:pt x="1379462" y="1951380"/>
                  <a:pt x="0" y="0"/>
                </a:cubicBezTo>
                <a:cubicBezTo>
                  <a:pt x="1280609" y="673312"/>
                  <a:pt x="4587791" y="1731032"/>
                  <a:pt x="5673485" y="2558025"/>
                </a:cubicBezTo>
                <a:cubicBezTo>
                  <a:pt x="5356541" y="3073005"/>
                  <a:pt x="5279879" y="3137395"/>
                  <a:pt x="4828098" y="3620640"/>
                </a:cubicBezTo>
                <a:cubicBezTo>
                  <a:pt x="4375992" y="4083395"/>
                  <a:pt x="4023323" y="4336706"/>
                  <a:pt x="3443664" y="4836021"/>
                </a:cubicBezTo>
                <a:close/>
              </a:path>
            </a:pathLst>
          </a:custGeom>
          <a:noFill/>
          <a:ln>
            <a:solidFill>
              <a:srgbClr val="EDE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48" name="Gerade Verbindung mit Pfeil 71"/>
          <p:cNvCxnSpPr/>
          <p:nvPr/>
        </p:nvCxnSpPr>
        <p:spPr>
          <a:xfrm flipV="1">
            <a:off x="272351" y="1160709"/>
            <a:ext cx="828214" cy="997712"/>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3" name="Group 42"/>
          <p:cNvGrpSpPr/>
          <p:nvPr/>
        </p:nvGrpSpPr>
        <p:grpSpPr>
          <a:xfrm>
            <a:off x="3414310" y="3611938"/>
            <a:ext cx="2748101" cy="2661242"/>
            <a:chOff x="8082555" y="3117363"/>
            <a:chExt cx="2748101" cy="2661242"/>
          </a:xfrm>
        </p:grpSpPr>
        <p:grpSp>
          <p:nvGrpSpPr>
            <p:cNvPr id="74" name="Group 43"/>
            <p:cNvGrpSpPr/>
            <p:nvPr/>
          </p:nvGrpSpPr>
          <p:grpSpPr>
            <a:xfrm>
              <a:off x="8082555" y="3117363"/>
              <a:ext cx="2748101" cy="2661242"/>
              <a:chOff x="6771206" y="3209371"/>
              <a:chExt cx="2748101" cy="2661242"/>
            </a:xfrm>
          </p:grpSpPr>
          <p:sp>
            <p:nvSpPr>
              <p:cNvPr id="76" name="Freihandform 113"/>
              <p:cNvSpPr/>
              <p:nvPr/>
            </p:nvSpPr>
            <p:spPr>
              <a:xfrm rot="18441379">
                <a:off x="7345065" y="4905112"/>
                <a:ext cx="776080" cy="552626"/>
              </a:xfrm>
              <a:custGeom>
                <a:avLst/>
                <a:gdLst>
                  <a:gd name="connsiteX0" fmla="*/ 0 w 793215"/>
                  <a:gd name="connsiteY0" fmla="*/ 573056 h 664271"/>
                  <a:gd name="connsiteX1" fmla="*/ 231354 w 793215"/>
                  <a:gd name="connsiteY1" fmla="*/ 584073 h 664271"/>
                  <a:gd name="connsiteX2" fmla="*/ 451692 w 793215"/>
                  <a:gd name="connsiteY2" fmla="*/ 179 h 664271"/>
                  <a:gd name="connsiteX3" fmla="*/ 627962 w 793215"/>
                  <a:gd name="connsiteY3" fmla="*/ 650174 h 664271"/>
                  <a:gd name="connsiteX4" fmla="*/ 793215 w 793215"/>
                  <a:gd name="connsiteY4" fmla="*/ 462887 h 664271"/>
                  <a:gd name="connsiteX5" fmla="*/ 793215 w 793215"/>
                  <a:gd name="connsiteY5" fmla="*/ 462887 h 664271"/>
                  <a:gd name="connsiteX0" fmla="*/ 0 w 738131"/>
                  <a:gd name="connsiteY0" fmla="*/ 573056 h 664271"/>
                  <a:gd name="connsiteX1" fmla="*/ 176270 w 738131"/>
                  <a:gd name="connsiteY1" fmla="*/ 584073 h 664271"/>
                  <a:gd name="connsiteX2" fmla="*/ 396608 w 738131"/>
                  <a:gd name="connsiteY2" fmla="*/ 179 h 664271"/>
                  <a:gd name="connsiteX3" fmla="*/ 572878 w 738131"/>
                  <a:gd name="connsiteY3" fmla="*/ 650174 h 664271"/>
                  <a:gd name="connsiteX4" fmla="*/ 738131 w 738131"/>
                  <a:gd name="connsiteY4" fmla="*/ 462887 h 664271"/>
                  <a:gd name="connsiteX5" fmla="*/ 738131 w 738131"/>
                  <a:gd name="connsiteY5" fmla="*/ 462887 h 664271"/>
                  <a:gd name="connsiteX0" fmla="*/ 0 w 903384"/>
                  <a:gd name="connsiteY0" fmla="*/ 573056 h 665093"/>
                  <a:gd name="connsiteX1" fmla="*/ 176270 w 903384"/>
                  <a:gd name="connsiteY1" fmla="*/ 584073 h 665093"/>
                  <a:gd name="connsiteX2" fmla="*/ 396608 w 903384"/>
                  <a:gd name="connsiteY2" fmla="*/ 179 h 665093"/>
                  <a:gd name="connsiteX3" fmla="*/ 572878 w 903384"/>
                  <a:gd name="connsiteY3" fmla="*/ 650174 h 665093"/>
                  <a:gd name="connsiteX4" fmla="*/ 738131 w 903384"/>
                  <a:gd name="connsiteY4" fmla="*/ 462887 h 665093"/>
                  <a:gd name="connsiteX5" fmla="*/ 903384 w 903384"/>
                  <a:gd name="connsiteY5" fmla="*/ 540005 h 665093"/>
                  <a:gd name="connsiteX0" fmla="*/ 0 w 903384"/>
                  <a:gd name="connsiteY0" fmla="*/ 573056 h 691852"/>
                  <a:gd name="connsiteX1" fmla="*/ 176270 w 903384"/>
                  <a:gd name="connsiteY1" fmla="*/ 584073 h 691852"/>
                  <a:gd name="connsiteX2" fmla="*/ 396608 w 903384"/>
                  <a:gd name="connsiteY2" fmla="*/ 179 h 691852"/>
                  <a:gd name="connsiteX3" fmla="*/ 572878 w 903384"/>
                  <a:gd name="connsiteY3" fmla="*/ 650174 h 691852"/>
                  <a:gd name="connsiteX4" fmla="*/ 738131 w 903384"/>
                  <a:gd name="connsiteY4" fmla="*/ 617123 h 691852"/>
                  <a:gd name="connsiteX5" fmla="*/ 903384 w 903384"/>
                  <a:gd name="connsiteY5" fmla="*/ 540005 h 691852"/>
                  <a:gd name="connsiteX0" fmla="*/ 0 w 738131"/>
                  <a:gd name="connsiteY0" fmla="*/ 573056 h 691852"/>
                  <a:gd name="connsiteX1" fmla="*/ 176270 w 738131"/>
                  <a:gd name="connsiteY1" fmla="*/ 584073 h 691852"/>
                  <a:gd name="connsiteX2" fmla="*/ 396608 w 738131"/>
                  <a:gd name="connsiteY2" fmla="*/ 179 h 691852"/>
                  <a:gd name="connsiteX3" fmla="*/ 572878 w 738131"/>
                  <a:gd name="connsiteY3" fmla="*/ 650174 h 691852"/>
                  <a:gd name="connsiteX4" fmla="*/ 738131 w 738131"/>
                  <a:gd name="connsiteY4" fmla="*/ 617123 h 691852"/>
                  <a:gd name="connsiteX0" fmla="*/ 0 w 749148"/>
                  <a:gd name="connsiteY0" fmla="*/ 573056 h 695146"/>
                  <a:gd name="connsiteX1" fmla="*/ 176270 w 749148"/>
                  <a:gd name="connsiteY1" fmla="*/ 584073 h 695146"/>
                  <a:gd name="connsiteX2" fmla="*/ 396608 w 749148"/>
                  <a:gd name="connsiteY2" fmla="*/ 179 h 695146"/>
                  <a:gd name="connsiteX3" fmla="*/ 572878 w 749148"/>
                  <a:gd name="connsiteY3" fmla="*/ 650174 h 695146"/>
                  <a:gd name="connsiteX4" fmla="*/ 749148 w 749148"/>
                  <a:gd name="connsiteY4" fmla="*/ 628140 h 695146"/>
                  <a:gd name="connsiteX0" fmla="*/ 0 w 694064"/>
                  <a:gd name="connsiteY0" fmla="*/ 584074 h 695147"/>
                  <a:gd name="connsiteX1" fmla="*/ 121186 w 694064"/>
                  <a:gd name="connsiteY1" fmla="*/ 584074 h 695147"/>
                  <a:gd name="connsiteX2" fmla="*/ 341524 w 694064"/>
                  <a:gd name="connsiteY2" fmla="*/ 180 h 695147"/>
                  <a:gd name="connsiteX3" fmla="*/ 517794 w 694064"/>
                  <a:gd name="connsiteY3" fmla="*/ 650175 h 695147"/>
                  <a:gd name="connsiteX4" fmla="*/ 694064 w 694064"/>
                  <a:gd name="connsiteY4" fmla="*/ 628141 h 695147"/>
                  <a:gd name="connsiteX0" fmla="*/ 0 w 694064"/>
                  <a:gd name="connsiteY0" fmla="*/ 583940 h 671386"/>
                  <a:gd name="connsiteX1" fmla="*/ 121186 w 694064"/>
                  <a:gd name="connsiteY1" fmla="*/ 583940 h 671386"/>
                  <a:gd name="connsiteX2" fmla="*/ 341524 w 694064"/>
                  <a:gd name="connsiteY2" fmla="*/ 46 h 671386"/>
                  <a:gd name="connsiteX3" fmla="*/ 528810 w 694064"/>
                  <a:gd name="connsiteY3" fmla="*/ 616990 h 671386"/>
                  <a:gd name="connsiteX4" fmla="*/ 694064 w 694064"/>
                  <a:gd name="connsiteY4" fmla="*/ 628007 h 671386"/>
                  <a:gd name="connsiteX0" fmla="*/ 0 w 727114"/>
                  <a:gd name="connsiteY0" fmla="*/ 583940 h 659519"/>
                  <a:gd name="connsiteX1" fmla="*/ 121186 w 727114"/>
                  <a:gd name="connsiteY1" fmla="*/ 583940 h 659519"/>
                  <a:gd name="connsiteX2" fmla="*/ 341524 w 727114"/>
                  <a:gd name="connsiteY2" fmla="*/ 46 h 659519"/>
                  <a:gd name="connsiteX3" fmla="*/ 528810 w 727114"/>
                  <a:gd name="connsiteY3" fmla="*/ 616990 h 659519"/>
                  <a:gd name="connsiteX4" fmla="*/ 727114 w 727114"/>
                  <a:gd name="connsiteY4" fmla="*/ 594957 h 659519"/>
                  <a:gd name="connsiteX0" fmla="*/ 0 w 528810"/>
                  <a:gd name="connsiteY0" fmla="*/ 583940 h 641563"/>
                  <a:gd name="connsiteX1" fmla="*/ 121186 w 528810"/>
                  <a:gd name="connsiteY1" fmla="*/ 583940 h 641563"/>
                  <a:gd name="connsiteX2" fmla="*/ 341524 w 528810"/>
                  <a:gd name="connsiteY2" fmla="*/ 46 h 641563"/>
                  <a:gd name="connsiteX3" fmla="*/ 528810 w 528810"/>
                  <a:gd name="connsiteY3" fmla="*/ 616990 h 641563"/>
                  <a:gd name="connsiteX0" fmla="*/ 0 w 407624"/>
                  <a:gd name="connsiteY0" fmla="*/ 583940 h 616990"/>
                  <a:gd name="connsiteX1" fmla="*/ 220338 w 407624"/>
                  <a:gd name="connsiteY1" fmla="*/ 46 h 616990"/>
                  <a:gd name="connsiteX2" fmla="*/ 407624 w 407624"/>
                  <a:gd name="connsiteY2" fmla="*/ 616990 h 616990"/>
                  <a:gd name="connsiteX0" fmla="*/ 0 w 407624"/>
                  <a:gd name="connsiteY0" fmla="*/ 597949 h 630999"/>
                  <a:gd name="connsiteX1" fmla="*/ 220338 w 407624"/>
                  <a:gd name="connsiteY1" fmla="*/ 14055 h 630999"/>
                  <a:gd name="connsiteX2" fmla="*/ 407624 w 407624"/>
                  <a:gd name="connsiteY2" fmla="*/ 630999 h 630999"/>
                  <a:gd name="connsiteX0" fmla="*/ 0 w 407624"/>
                  <a:gd name="connsiteY0" fmla="*/ 583938 h 616988"/>
                  <a:gd name="connsiteX1" fmla="*/ 220338 w 407624"/>
                  <a:gd name="connsiteY1" fmla="*/ 44 h 616988"/>
                  <a:gd name="connsiteX2" fmla="*/ 407624 w 407624"/>
                  <a:gd name="connsiteY2" fmla="*/ 616988 h 616988"/>
                  <a:gd name="connsiteX0" fmla="*/ 0 w 407624"/>
                  <a:gd name="connsiteY0" fmla="*/ 583968 h 617018"/>
                  <a:gd name="connsiteX1" fmla="*/ 220338 w 407624"/>
                  <a:gd name="connsiteY1" fmla="*/ 74 h 617018"/>
                  <a:gd name="connsiteX2" fmla="*/ 374555 w 407624"/>
                  <a:gd name="connsiteY2" fmla="*/ 543856 h 617018"/>
                  <a:gd name="connsiteX3" fmla="*/ 407624 w 407624"/>
                  <a:gd name="connsiteY3" fmla="*/ 617018 h 617018"/>
                  <a:gd name="connsiteX0" fmla="*/ 0 w 463210"/>
                  <a:gd name="connsiteY0" fmla="*/ 583968 h 609072"/>
                  <a:gd name="connsiteX1" fmla="*/ 220338 w 463210"/>
                  <a:gd name="connsiteY1" fmla="*/ 74 h 609072"/>
                  <a:gd name="connsiteX2" fmla="*/ 374555 w 463210"/>
                  <a:gd name="connsiteY2" fmla="*/ 543856 h 609072"/>
                  <a:gd name="connsiteX3" fmla="*/ 463210 w 463210"/>
                  <a:gd name="connsiteY3" fmla="*/ 606121 h 609072"/>
                  <a:gd name="connsiteX0" fmla="*/ 7009 w 470219"/>
                  <a:gd name="connsiteY0" fmla="*/ 583968 h 609072"/>
                  <a:gd name="connsiteX1" fmla="*/ 19777 w 470219"/>
                  <a:gd name="connsiteY1" fmla="*/ 539961 h 609072"/>
                  <a:gd name="connsiteX2" fmla="*/ 227347 w 470219"/>
                  <a:gd name="connsiteY2" fmla="*/ 74 h 609072"/>
                  <a:gd name="connsiteX3" fmla="*/ 381564 w 470219"/>
                  <a:gd name="connsiteY3" fmla="*/ 543856 h 609072"/>
                  <a:gd name="connsiteX4" fmla="*/ 470219 w 470219"/>
                  <a:gd name="connsiteY4" fmla="*/ 606121 h 609072"/>
                  <a:gd name="connsiteX0" fmla="*/ 0 w 510991"/>
                  <a:gd name="connsiteY0" fmla="*/ 577549 h 609072"/>
                  <a:gd name="connsiteX1" fmla="*/ 60549 w 510991"/>
                  <a:gd name="connsiteY1" fmla="*/ 539961 h 609072"/>
                  <a:gd name="connsiteX2" fmla="*/ 268119 w 510991"/>
                  <a:gd name="connsiteY2" fmla="*/ 74 h 609072"/>
                  <a:gd name="connsiteX3" fmla="*/ 422336 w 510991"/>
                  <a:gd name="connsiteY3" fmla="*/ 543856 h 609072"/>
                  <a:gd name="connsiteX4" fmla="*/ 510991 w 510991"/>
                  <a:gd name="connsiteY4" fmla="*/ 606121 h 609072"/>
                  <a:gd name="connsiteX0" fmla="*/ 0 w 510991"/>
                  <a:gd name="connsiteY0" fmla="*/ 577791 h 609314"/>
                  <a:gd name="connsiteX1" fmla="*/ 115044 w 510991"/>
                  <a:gd name="connsiteY1" fmla="*/ 467080 h 609314"/>
                  <a:gd name="connsiteX2" fmla="*/ 268119 w 510991"/>
                  <a:gd name="connsiteY2" fmla="*/ 316 h 609314"/>
                  <a:gd name="connsiteX3" fmla="*/ 422336 w 510991"/>
                  <a:gd name="connsiteY3" fmla="*/ 544098 h 609314"/>
                  <a:gd name="connsiteX4" fmla="*/ 510991 w 510991"/>
                  <a:gd name="connsiteY4" fmla="*/ 606363 h 609314"/>
                  <a:gd name="connsiteX0" fmla="*/ 0 w 510991"/>
                  <a:gd name="connsiteY0" fmla="*/ 577490 h 606063"/>
                  <a:gd name="connsiteX1" fmla="*/ 115044 w 510991"/>
                  <a:gd name="connsiteY1" fmla="*/ 466779 h 606063"/>
                  <a:gd name="connsiteX2" fmla="*/ 268119 w 510991"/>
                  <a:gd name="connsiteY2" fmla="*/ 15 h 606063"/>
                  <a:gd name="connsiteX3" fmla="*/ 357920 w 510991"/>
                  <a:gd name="connsiteY3" fmla="*/ 483624 h 606063"/>
                  <a:gd name="connsiteX4" fmla="*/ 510991 w 510991"/>
                  <a:gd name="connsiteY4" fmla="*/ 606062 h 606063"/>
                  <a:gd name="connsiteX0" fmla="*/ 0 w 510991"/>
                  <a:gd name="connsiteY0" fmla="*/ 577571 h 606144"/>
                  <a:gd name="connsiteX1" fmla="*/ 115044 w 510991"/>
                  <a:gd name="connsiteY1" fmla="*/ 466860 h 606144"/>
                  <a:gd name="connsiteX2" fmla="*/ 268119 w 510991"/>
                  <a:gd name="connsiteY2" fmla="*/ 96 h 606144"/>
                  <a:gd name="connsiteX3" fmla="*/ 405102 w 510991"/>
                  <a:gd name="connsiteY3" fmla="*/ 509031 h 606144"/>
                  <a:gd name="connsiteX4" fmla="*/ 510991 w 510991"/>
                  <a:gd name="connsiteY4" fmla="*/ 606143 h 606144"/>
                  <a:gd name="connsiteX0" fmla="*/ 0 w 510991"/>
                  <a:gd name="connsiteY0" fmla="*/ 577518 h 606091"/>
                  <a:gd name="connsiteX1" fmla="*/ 82843 w 510991"/>
                  <a:gd name="connsiteY1" fmla="*/ 480466 h 606091"/>
                  <a:gd name="connsiteX2" fmla="*/ 268119 w 510991"/>
                  <a:gd name="connsiteY2" fmla="*/ 43 h 606091"/>
                  <a:gd name="connsiteX3" fmla="*/ 405102 w 510991"/>
                  <a:gd name="connsiteY3" fmla="*/ 508978 h 606091"/>
                  <a:gd name="connsiteX4" fmla="*/ 510991 w 510991"/>
                  <a:gd name="connsiteY4" fmla="*/ 606090 h 606091"/>
                  <a:gd name="connsiteX0" fmla="*/ 0 w 510991"/>
                  <a:gd name="connsiteY0" fmla="*/ 577498 h 606069"/>
                  <a:gd name="connsiteX1" fmla="*/ 82843 w 510991"/>
                  <a:gd name="connsiteY1" fmla="*/ 480446 h 606069"/>
                  <a:gd name="connsiteX2" fmla="*/ 268119 w 510991"/>
                  <a:gd name="connsiteY2" fmla="*/ 23 h 606069"/>
                  <a:gd name="connsiteX3" fmla="*/ 368855 w 510991"/>
                  <a:gd name="connsiteY3" fmla="*/ 500339 h 606069"/>
                  <a:gd name="connsiteX4" fmla="*/ 510991 w 510991"/>
                  <a:gd name="connsiteY4" fmla="*/ 606070 h 606069"/>
                  <a:gd name="connsiteX0" fmla="*/ 0 w 510991"/>
                  <a:gd name="connsiteY0" fmla="*/ 577482 h 606054"/>
                  <a:gd name="connsiteX1" fmla="*/ 119091 w 510991"/>
                  <a:gd name="connsiteY1" fmla="*/ 489047 h 606054"/>
                  <a:gd name="connsiteX2" fmla="*/ 268119 w 510991"/>
                  <a:gd name="connsiteY2" fmla="*/ 7 h 606054"/>
                  <a:gd name="connsiteX3" fmla="*/ 368855 w 510991"/>
                  <a:gd name="connsiteY3" fmla="*/ 500323 h 606054"/>
                  <a:gd name="connsiteX4" fmla="*/ 510991 w 510991"/>
                  <a:gd name="connsiteY4" fmla="*/ 606054 h 606054"/>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85 h 606057"/>
                  <a:gd name="connsiteX1" fmla="*/ 119091 w 510991"/>
                  <a:gd name="connsiteY1" fmla="*/ 489050 h 606057"/>
                  <a:gd name="connsiteX2" fmla="*/ 268119 w 510991"/>
                  <a:gd name="connsiteY2" fmla="*/ 10 h 606057"/>
                  <a:gd name="connsiteX3" fmla="*/ 366148 w 510991"/>
                  <a:gd name="connsiteY3" fmla="*/ 475171 h 606057"/>
                  <a:gd name="connsiteX4" fmla="*/ 510991 w 510991"/>
                  <a:gd name="connsiteY4" fmla="*/ 606057 h 606057"/>
                  <a:gd name="connsiteX0" fmla="*/ 0 w 510991"/>
                  <a:gd name="connsiteY0" fmla="*/ 577483 h 606055"/>
                  <a:gd name="connsiteX1" fmla="*/ 142353 w 510991"/>
                  <a:gd name="connsiteY1" fmla="*/ 486408 h 606055"/>
                  <a:gd name="connsiteX2" fmla="*/ 268119 w 510991"/>
                  <a:gd name="connsiteY2" fmla="*/ 8 h 606055"/>
                  <a:gd name="connsiteX3" fmla="*/ 366148 w 510991"/>
                  <a:gd name="connsiteY3" fmla="*/ 475169 h 606055"/>
                  <a:gd name="connsiteX4" fmla="*/ 510991 w 510991"/>
                  <a:gd name="connsiteY4" fmla="*/ 606055 h 606055"/>
                  <a:gd name="connsiteX0" fmla="*/ 0 w 510991"/>
                  <a:gd name="connsiteY0" fmla="*/ 577491 h 606063"/>
                  <a:gd name="connsiteX1" fmla="*/ 142353 w 510991"/>
                  <a:gd name="connsiteY1" fmla="*/ 486416 h 606063"/>
                  <a:gd name="connsiteX2" fmla="*/ 268119 w 510991"/>
                  <a:gd name="connsiteY2" fmla="*/ 16 h 606063"/>
                  <a:gd name="connsiteX3" fmla="*/ 386979 w 510991"/>
                  <a:gd name="connsiteY3" fmla="*/ 504642 h 606063"/>
                  <a:gd name="connsiteX4" fmla="*/ 510991 w 510991"/>
                  <a:gd name="connsiteY4" fmla="*/ 606063 h 606063"/>
                  <a:gd name="connsiteX0" fmla="*/ 0 w 510991"/>
                  <a:gd name="connsiteY0" fmla="*/ 577477 h 606049"/>
                  <a:gd name="connsiteX1" fmla="*/ 135998 w 510991"/>
                  <a:gd name="connsiteY1" fmla="*/ 509404 h 606049"/>
                  <a:gd name="connsiteX2" fmla="*/ 268119 w 510991"/>
                  <a:gd name="connsiteY2" fmla="*/ 2 h 606049"/>
                  <a:gd name="connsiteX3" fmla="*/ 386979 w 510991"/>
                  <a:gd name="connsiteY3" fmla="*/ 504628 h 606049"/>
                  <a:gd name="connsiteX4" fmla="*/ 510991 w 510991"/>
                  <a:gd name="connsiteY4" fmla="*/ 606049 h 606049"/>
                  <a:gd name="connsiteX0" fmla="*/ 0 w 512207"/>
                  <a:gd name="connsiteY0" fmla="*/ 593529 h 606049"/>
                  <a:gd name="connsiteX1" fmla="*/ 137214 w 512207"/>
                  <a:gd name="connsiteY1" fmla="*/ 509404 h 606049"/>
                  <a:gd name="connsiteX2" fmla="*/ 269335 w 512207"/>
                  <a:gd name="connsiteY2" fmla="*/ 2 h 606049"/>
                  <a:gd name="connsiteX3" fmla="*/ 388195 w 512207"/>
                  <a:gd name="connsiteY3" fmla="*/ 504628 h 606049"/>
                  <a:gd name="connsiteX4" fmla="*/ 512207 w 512207"/>
                  <a:gd name="connsiteY4" fmla="*/ 606049 h 606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07" h="606049">
                    <a:moveTo>
                      <a:pt x="0" y="593529"/>
                    </a:moveTo>
                    <a:cubicBezTo>
                      <a:pt x="2128" y="586195"/>
                      <a:pt x="92325" y="608325"/>
                      <a:pt x="137214" y="509404"/>
                    </a:cubicBezTo>
                    <a:cubicBezTo>
                      <a:pt x="182103" y="410483"/>
                      <a:pt x="227505" y="798"/>
                      <a:pt x="269335" y="2"/>
                    </a:cubicBezTo>
                    <a:cubicBezTo>
                      <a:pt x="311165" y="-794"/>
                      <a:pt x="356981" y="401804"/>
                      <a:pt x="388195" y="504628"/>
                    </a:cubicBezTo>
                    <a:cubicBezTo>
                      <a:pt x="433610" y="602658"/>
                      <a:pt x="506696" y="593855"/>
                      <a:pt x="512207" y="606049"/>
                    </a:cubicBezTo>
                  </a:path>
                </a:pathLst>
              </a:custGeom>
              <a:gradFill>
                <a:gsLst>
                  <a:gs pos="0">
                    <a:srgbClr val="D6B19C"/>
                  </a:gs>
                  <a:gs pos="30000">
                    <a:srgbClr val="D49E6C"/>
                  </a:gs>
                  <a:gs pos="70000">
                    <a:srgbClr val="A65528"/>
                  </a:gs>
                  <a:gs pos="100000">
                    <a:srgbClr val="663012"/>
                  </a:gs>
                </a:gsLst>
                <a:lin ang="16200000" scaled="0"/>
              </a:grad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Gerade Verbindung 108"/>
              <p:cNvCxnSpPr/>
              <p:nvPr/>
            </p:nvCxnSpPr>
            <p:spPr>
              <a:xfrm flipV="1">
                <a:off x="7548446" y="3311545"/>
                <a:ext cx="1970861" cy="2553101"/>
              </a:xfrm>
              <a:prstGeom prst="line">
                <a:avLst/>
              </a:prstGeom>
              <a:ln w="12700">
                <a:solidFill>
                  <a:schemeClr val="tx1">
                    <a:lumMod val="65000"/>
                    <a:lumOff val="3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78" name="Gerade Verbindung 111"/>
              <p:cNvCxnSpPr>
                <a:cxnSpLocks noChangeAspect="1"/>
              </p:cNvCxnSpPr>
              <p:nvPr/>
            </p:nvCxnSpPr>
            <p:spPr>
              <a:xfrm flipH="1" flipV="1">
                <a:off x="6771206" y="5186671"/>
                <a:ext cx="777240" cy="683942"/>
              </a:xfrm>
              <a:prstGeom prst="line">
                <a:avLst/>
              </a:prstGeom>
              <a:ln w="12700">
                <a:solidFill>
                  <a:schemeClr val="tx1">
                    <a:lumMod val="65000"/>
                    <a:lumOff val="3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79" name="Gerade Verbindung 150"/>
              <p:cNvCxnSpPr/>
              <p:nvPr/>
            </p:nvCxnSpPr>
            <p:spPr>
              <a:xfrm flipH="1" flipV="1">
                <a:off x="7594942" y="4520912"/>
                <a:ext cx="594332" cy="519001"/>
              </a:xfrm>
              <a:prstGeom prst="line">
                <a:avLst/>
              </a:prstGeom>
              <a:ln w="1905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Gerade Verbindung 109"/>
              <p:cNvCxnSpPr/>
              <p:nvPr/>
            </p:nvCxnSpPr>
            <p:spPr>
              <a:xfrm>
                <a:off x="7748467" y="3870613"/>
                <a:ext cx="785409" cy="717482"/>
              </a:xfrm>
              <a:prstGeom prst="line">
                <a:avLst/>
              </a:prstGeom>
              <a:ln w="190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Gerade Verbindung 110"/>
              <p:cNvCxnSpPr/>
              <p:nvPr/>
            </p:nvCxnSpPr>
            <p:spPr>
              <a:xfrm flipH="1" flipV="1">
                <a:off x="8609424" y="3209371"/>
                <a:ext cx="616110" cy="479779"/>
              </a:xfrm>
              <a:prstGeom prst="line">
                <a:avLst/>
              </a:prstGeom>
              <a:ln w="190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2" name="Freihandform 114"/>
              <p:cNvSpPr/>
              <p:nvPr/>
            </p:nvSpPr>
            <p:spPr>
              <a:xfrm rot="18442893">
                <a:off x="8244427" y="4047650"/>
                <a:ext cx="1154099" cy="157905"/>
              </a:xfrm>
              <a:custGeom>
                <a:avLst/>
                <a:gdLst>
                  <a:gd name="connsiteX0" fmla="*/ 0 w 793215"/>
                  <a:gd name="connsiteY0" fmla="*/ 573056 h 664271"/>
                  <a:gd name="connsiteX1" fmla="*/ 231354 w 793215"/>
                  <a:gd name="connsiteY1" fmla="*/ 584073 h 664271"/>
                  <a:gd name="connsiteX2" fmla="*/ 451692 w 793215"/>
                  <a:gd name="connsiteY2" fmla="*/ 179 h 664271"/>
                  <a:gd name="connsiteX3" fmla="*/ 627962 w 793215"/>
                  <a:gd name="connsiteY3" fmla="*/ 650174 h 664271"/>
                  <a:gd name="connsiteX4" fmla="*/ 793215 w 793215"/>
                  <a:gd name="connsiteY4" fmla="*/ 462887 h 664271"/>
                  <a:gd name="connsiteX5" fmla="*/ 793215 w 793215"/>
                  <a:gd name="connsiteY5" fmla="*/ 462887 h 664271"/>
                  <a:gd name="connsiteX0" fmla="*/ 0 w 738131"/>
                  <a:gd name="connsiteY0" fmla="*/ 573056 h 664271"/>
                  <a:gd name="connsiteX1" fmla="*/ 176270 w 738131"/>
                  <a:gd name="connsiteY1" fmla="*/ 584073 h 664271"/>
                  <a:gd name="connsiteX2" fmla="*/ 396608 w 738131"/>
                  <a:gd name="connsiteY2" fmla="*/ 179 h 664271"/>
                  <a:gd name="connsiteX3" fmla="*/ 572878 w 738131"/>
                  <a:gd name="connsiteY3" fmla="*/ 650174 h 664271"/>
                  <a:gd name="connsiteX4" fmla="*/ 738131 w 738131"/>
                  <a:gd name="connsiteY4" fmla="*/ 462887 h 664271"/>
                  <a:gd name="connsiteX5" fmla="*/ 738131 w 738131"/>
                  <a:gd name="connsiteY5" fmla="*/ 462887 h 664271"/>
                  <a:gd name="connsiteX0" fmla="*/ 0 w 903384"/>
                  <a:gd name="connsiteY0" fmla="*/ 573056 h 665093"/>
                  <a:gd name="connsiteX1" fmla="*/ 176270 w 903384"/>
                  <a:gd name="connsiteY1" fmla="*/ 584073 h 665093"/>
                  <a:gd name="connsiteX2" fmla="*/ 396608 w 903384"/>
                  <a:gd name="connsiteY2" fmla="*/ 179 h 665093"/>
                  <a:gd name="connsiteX3" fmla="*/ 572878 w 903384"/>
                  <a:gd name="connsiteY3" fmla="*/ 650174 h 665093"/>
                  <a:gd name="connsiteX4" fmla="*/ 738131 w 903384"/>
                  <a:gd name="connsiteY4" fmla="*/ 462887 h 665093"/>
                  <a:gd name="connsiteX5" fmla="*/ 903384 w 903384"/>
                  <a:gd name="connsiteY5" fmla="*/ 540005 h 665093"/>
                  <a:gd name="connsiteX0" fmla="*/ 0 w 903384"/>
                  <a:gd name="connsiteY0" fmla="*/ 573056 h 691852"/>
                  <a:gd name="connsiteX1" fmla="*/ 176270 w 903384"/>
                  <a:gd name="connsiteY1" fmla="*/ 584073 h 691852"/>
                  <a:gd name="connsiteX2" fmla="*/ 396608 w 903384"/>
                  <a:gd name="connsiteY2" fmla="*/ 179 h 691852"/>
                  <a:gd name="connsiteX3" fmla="*/ 572878 w 903384"/>
                  <a:gd name="connsiteY3" fmla="*/ 650174 h 691852"/>
                  <a:gd name="connsiteX4" fmla="*/ 738131 w 903384"/>
                  <a:gd name="connsiteY4" fmla="*/ 617123 h 691852"/>
                  <a:gd name="connsiteX5" fmla="*/ 903384 w 903384"/>
                  <a:gd name="connsiteY5" fmla="*/ 540005 h 691852"/>
                  <a:gd name="connsiteX0" fmla="*/ 0 w 738131"/>
                  <a:gd name="connsiteY0" fmla="*/ 573056 h 691852"/>
                  <a:gd name="connsiteX1" fmla="*/ 176270 w 738131"/>
                  <a:gd name="connsiteY1" fmla="*/ 584073 h 691852"/>
                  <a:gd name="connsiteX2" fmla="*/ 396608 w 738131"/>
                  <a:gd name="connsiteY2" fmla="*/ 179 h 691852"/>
                  <a:gd name="connsiteX3" fmla="*/ 572878 w 738131"/>
                  <a:gd name="connsiteY3" fmla="*/ 650174 h 691852"/>
                  <a:gd name="connsiteX4" fmla="*/ 738131 w 738131"/>
                  <a:gd name="connsiteY4" fmla="*/ 617123 h 691852"/>
                  <a:gd name="connsiteX0" fmla="*/ 0 w 749148"/>
                  <a:gd name="connsiteY0" fmla="*/ 573056 h 695146"/>
                  <a:gd name="connsiteX1" fmla="*/ 176270 w 749148"/>
                  <a:gd name="connsiteY1" fmla="*/ 584073 h 695146"/>
                  <a:gd name="connsiteX2" fmla="*/ 396608 w 749148"/>
                  <a:gd name="connsiteY2" fmla="*/ 179 h 695146"/>
                  <a:gd name="connsiteX3" fmla="*/ 572878 w 749148"/>
                  <a:gd name="connsiteY3" fmla="*/ 650174 h 695146"/>
                  <a:gd name="connsiteX4" fmla="*/ 749148 w 749148"/>
                  <a:gd name="connsiteY4" fmla="*/ 628140 h 695146"/>
                  <a:gd name="connsiteX0" fmla="*/ 0 w 694064"/>
                  <a:gd name="connsiteY0" fmla="*/ 584074 h 695147"/>
                  <a:gd name="connsiteX1" fmla="*/ 121186 w 694064"/>
                  <a:gd name="connsiteY1" fmla="*/ 584074 h 695147"/>
                  <a:gd name="connsiteX2" fmla="*/ 341524 w 694064"/>
                  <a:gd name="connsiteY2" fmla="*/ 180 h 695147"/>
                  <a:gd name="connsiteX3" fmla="*/ 517794 w 694064"/>
                  <a:gd name="connsiteY3" fmla="*/ 650175 h 695147"/>
                  <a:gd name="connsiteX4" fmla="*/ 694064 w 694064"/>
                  <a:gd name="connsiteY4" fmla="*/ 628141 h 695147"/>
                  <a:gd name="connsiteX0" fmla="*/ 0 w 694064"/>
                  <a:gd name="connsiteY0" fmla="*/ 583940 h 671386"/>
                  <a:gd name="connsiteX1" fmla="*/ 121186 w 694064"/>
                  <a:gd name="connsiteY1" fmla="*/ 583940 h 671386"/>
                  <a:gd name="connsiteX2" fmla="*/ 341524 w 694064"/>
                  <a:gd name="connsiteY2" fmla="*/ 46 h 671386"/>
                  <a:gd name="connsiteX3" fmla="*/ 528810 w 694064"/>
                  <a:gd name="connsiteY3" fmla="*/ 616990 h 671386"/>
                  <a:gd name="connsiteX4" fmla="*/ 694064 w 694064"/>
                  <a:gd name="connsiteY4" fmla="*/ 628007 h 671386"/>
                  <a:gd name="connsiteX0" fmla="*/ 0 w 727114"/>
                  <a:gd name="connsiteY0" fmla="*/ 583940 h 659519"/>
                  <a:gd name="connsiteX1" fmla="*/ 121186 w 727114"/>
                  <a:gd name="connsiteY1" fmla="*/ 583940 h 659519"/>
                  <a:gd name="connsiteX2" fmla="*/ 341524 w 727114"/>
                  <a:gd name="connsiteY2" fmla="*/ 46 h 659519"/>
                  <a:gd name="connsiteX3" fmla="*/ 528810 w 727114"/>
                  <a:gd name="connsiteY3" fmla="*/ 616990 h 659519"/>
                  <a:gd name="connsiteX4" fmla="*/ 727114 w 727114"/>
                  <a:gd name="connsiteY4" fmla="*/ 594957 h 659519"/>
                  <a:gd name="connsiteX0" fmla="*/ 0 w 528810"/>
                  <a:gd name="connsiteY0" fmla="*/ 583940 h 641563"/>
                  <a:gd name="connsiteX1" fmla="*/ 121186 w 528810"/>
                  <a:gd name="connsiteY1" fmla="*/ 583940 h 641563"/>
                  <a:gd name="connsiteX2" fmla="*/ 341524 w 528810"/>
                  <a:gd name="connsiteY2" fmla="*/ 46 h 641563"/>
                  <a:gd name="connsiteX3" fmla="*/ 528810 w 528810"/>
                  <a:gd name="connsiteY3" fmla="*/ 616990 h 641563"/>
                  <a:gd name="connsiteX0" fmla="*/ 0 w 407624"/>
                  <a:gd name="connsiteY0" fmla="*/ 583940 h 616990"/>
                  <a:gd name="connsiteX1" fmla="*/ 220338 w 407624"/>
                  <a:gd name="connsiteY1" fmla="*/ 46 h 616990"/>
                  <a:gd name="connsiteX2" fmla="*/ 407624 w 407624"/>
                  <a:gd name="connsiteY2" fmla="*/ 616990 h 616990"/>
                  <a:gd name="connsiteX0" fmla="*/ 0 w 407624"/>
                  <a:gd name="connsiteY0" fmla="*/ 597949 h 630999"/>
                  <a:gd name="connsiteX1" fmla="*/ 220338 w 407624"/>
                  <a:gd name="connsiteY1" fmla="*/ 14055 h 630999"/>
                  <a:gd name="connsiteX2" fmla="*/ 407624 w 407624"/>
                  <a:gd name="connsiteY2" fmla="*/ 630999 h 630999"/>
                  <a:gd name="connsiteX0" fmla="*/ 0 w 407624"/>
                  <a:gd name="connsiteY0" fmla="*/ 583938 h 616988"/>
                  <a:gd name="connsiteX1" fmla="*/ 220338 w 407624"/>
                  <a:gd name="connsiteY1" fmla="*/ 44 h 616988"/>
                  <a:gd name="connsiteX2" fmla="*/ 407624 w 407624"/>
                  <a:gd name="connsiteY2" fmla="*/ 616988 h 616988"/>
                  <a:gd name="connsiteX0" fmla="*/ 0 w 407624"/>
                  <a:gd name="connsiteY0" fmla="*/ 583968 h 617018"/>
                  <a:gd name="connsiteX1" fmla="*/ 220338 w 407624"/>
                  <a:gd name="connsiteY1" fmla="*/ 74 h 617018"/>
                  <a:gd name="connsiteX2" fmla="*/ 374555 w 407624"/>
                  <a:gd name="connsiteY2" fmla="*/ 543856 h 617018"/>
                  <a:gd name="connsiteX3" fmla="*/ 407624 w 407624"/>
                  <a:gd name="connsiteY3" fmla="*/ 617018 h 617018"/>
                  <a:gd name="connsiteX0" fmla="*/ 0 w 463210"/>
                  <a:gd name="connsiteY0" fmla="*/ 583968 h 609072"/>
                  <a:gd name="connsiteX1" fmla="*/ 220338 w 463210"/>
                  <a:gd name="connsiteY1" fmla="*/ 74 h 609072"/>
                  <a:gd name="connsiteX2" fmla="*/ 374555 w 463210"/>
                  <a:gd name="connsiteY2" fmla="*/ 543856 h 609072"/>
                  <a:gd name="connsiteX3" fmla="*/ 463210 w 463210"/>
                  <a:gd name="connsiteY3" fmla="*/ 606121 h 609072"/>
                  <a:gd name="connsiteX0" fmla="*/ 7009 w 470219"/>
                  <a:gd name="connsiteY0" fmla="*/ 583968 h 609072"/>
                  <a:gd name="connsiteX1" fmla="*/ 19777 w 470219"/>
                  <a:gd name="connsiteY1" fmla="*/ 539961 h 609072"/>
                  <a:gd name="connsiteX2" fmla="*/ 227347 w 470219"/>
                  <a:gd name="connsiteY2" fmla="*/ 74 h 609072"/>
                  <a:gd name="connsiteX3" fmla="*/ 381564 w 470219"/>
                  <a:gd name="connsiteY3" fmla="*/ 543856 h 609072"/>
                  <a:gd name="connsiteX4" fmla="*/ 470219 w 470219"/>
                  <a:gd name="connsiteY4" fmla="*/ 606121 h 609072"/>
                  <a:gd name="connsiteX0" fmla="*/ 0 w 510991"/>
                  <a:gd name="connsiteY0" fmla="*/ 577549 h 609072"/>
                  <a:gd name="connsiteX1" fmla="*/ 60549 w 510991"/>
                  <a:gd name="connsiteY1" fmla="*/ 539961 h 609072"/>
                  <a:gd name="connsiteX2" fmla="*/ 268119 w 510991"/>
                  <a:gd name="connsiteY2" fmla="*/ 74 h 609072"/>
                  <a:gd name="connsiteX3" fmla="*/ 422336 w 510991"/>
                  <a:gd name="connsiteY3" fmla="*/ 543856 h 609072"/>
                  <a:gd name="connsiteX4" fmla="*/ 510991 w 510991"/>
                  <a:gd name="connsiteY4" fmla="*/ 606121 h 609072"/>
                  <a:gd name="connsiteX0" fmla="*/ 0 w 510991"/>
                  <a:gd name="connsiteY0" fmla="*/ 577791 h 609314"/>
                  <a:gd name="connsiteX1" fmla="*/ 115044 w 510991"/>
                  <a:gd name="connsiteY1" fmla="*/ 467080 h 609314"/>
                  <a:gd name="connsiteX2" fmla="*/ 268119 w 510991"/>
                  <a:gd name="connsiteY2" fmla="*/ 316 h 609314"/>
                  <a:gd name="connsiteX3" fmla="*/ 422336 w 510991"/>
                  <a:gd name="connsiteY3" fmla="*/ 544098 h 609314"/>
                  <a:gd name="connsiteX4" fmla="*/ 510991 w 510991"/>
                  <a:gd name="connsiteY4" fmla="*/ 606363 h 609314"/>
                  <a:gd name="connsiteX0" fmla="*/ 0 w 510991"/>
                  <a:gd name="connsiteY0" fmla="*/ 577490 h 606063"/>
                  <a:gd name="connsiteX1" fmla="*/ 115044 w 510991"/>
                  <a:gd name="connsiteY1" fmla="*/ 466779 h 606063"/>
                  <a:gd name="connsiteX2" fmla="*/ 268119 w 510991"/>
                  <a:gd name="connsiteY2" fmla="*/ 15 h 606063"/>
                  <a:gd name="connsiteX3" fmla="*/ 357920 w 510991"/>
                  <a:gd name="connsiteY3" fmla="*/ 483624 h 606063"/>
                  <a:gd name="connsiteX4" fmla="*/ 510991 w 510991"/>
                  <a:gd name="connsiteY4" fmla="*/ 606062 h 606063"/>
                  <a:gd name="connsiteX0" fmla="*/ 0 w 510991"/>
                  <a:gd name="connsiteY0" fmla="*/ 579100 h 607671"/>
                  <a:gd name="connsiteX1" fmla="*/ 115044 w 510991"/>
                  <a:gd name="connsiteY1" fmla="*/ 468389 h 607671"/>
                  <a:gd name="connsiteX2" fmla="*/ 268119 w 510991"/>
                  <a:gd name="connsiteY2" fmla="*/ 1625 h 607671"/>
                  <a:gd name="connsiteX3" fmla="*/ 436898 w 510991"/>
                  <a:gd name="connsiteY3" fmla="*/ 325362 h 607671"/>
                  <a:gd name="connsiteX4" fmla="*/ 510991 w 510991"/>
                  <a:gd name="connsiteY4" fmla="*/ 607672 h 607671"/>
                  <a:gd name="connsiteX0" fmla="*/ 0 w 510991"/>
                  <a:gd name="connsiteY0" fmla="*/ 438120 h 466693"/>
                  <a:gd name="connsiteX1" fmla="*/ 115044 w 510991"/>
                  <a:gd name="connsiteY1" fmla="*/ 327409 h 466693"/>
                  <a:gd name="connsiteX2" fmla="*/ 276720 w 510991"/>
                  <a:gd name="connsiteY2" fmla="*/ 3504 h 466693"/>
                  <a:gd name="connsiteX3" fmla="*/ 436898 w 510991"/>
                  <a:gd name="connsiteY3" fmla="*/ 184382 h 466693"/>
                  <a:gd name="connsiteX4" fmla="*/ 510991 w 510991"/>
                  <a:gd name="connsiteY4" fmla="*/ 466692 h 466693"/>
                  <a:gd name="connsiteX0" fmla="*/ 0 w 510991"/>
                  <a:gd name="connsiteY0" fmla="*/ 435909 h 464480"/>
                  <a:gd name="connsiteX1" fmla="*/ 115044 w 510991"/>
                  <a:gd name="connsiteY1" fmla="*/ 325198 h 464480"/>
                  <a:gd name="connsiteX2" fmla="*/ 276720 w 510991"/>
                  <a:gd name="connsiteY2" fmla="*/ 1293 h 464480"/>
                  <a:gd name="connsiteX3" fmla="*/ 414332 w 510991"/>
                  <a:gd name="connsiteY3" fmla="*/ 227850 h 464480"/>
                  <a:gd name="connsiteX4" fmla="*/ 510991 w 510991"/>
                  <a:gd name="connsiteY4" fmla="*/ 464481 h 464480"/>
                  <a:gd name="connsiteX0" fmla="*/ 0 w 510991"/>
                  <a:gd name="connsiteY0" fmla="*/ 434713 h 463286"/>
                  <a:gd name="connsiteX1" fmla="*/ 94395 w 510991"/>
                  <a:gd name="connsiteY1" fmla="*/ 251324 h 463286"/>
                  <a:gd name="connsiteX2" fmla="*/ 276720 w 510991"/>
                  <a:gd name="connsiteY2" fmla="*/ 97 h 463286"/>
                  <a:gd name="connsiteX3" fmla="*/ 414332 w 510991"/>
                  <a:gd name="connsiteY3" fmla="*/ 226654 h 463286"/>
                  <a:gd name="connsiteX4" fmla="*/ 510991 w 510991"/>
                  <a:gd name="connsiteY4" fmla="*/ 463285 h 463286"/>
                  <a:gd name="connsiteX0" fmla="*/ 0 w 510991"/>
                  <a:gd name="connsiteY0" fmla="*/ 377689 h 406260"/>
                  <a:gd name="connsiteX1" fmla="*/ 94395 w 510991"/>
                  <a:gd name="connsiteY1" fmla="*/ 194300 h 406260"/>
                  <a:gd name="connsiteX2" fmla="*/ 248514 w 510991"/>
                  <a:gd name="connsiteY2" fmla="*/ 171 h 406260"/>
                  <a:gd name="connsiteX3" fmla="*/ 414332 w 510991"/>
                  <a:gd name="connsiteY3" fmla="*/ 169630 h 406260"/>
                  <a:gd name="connsiteX4" fmla="*/ 510991 w 510991"/>
                  <a:gd name="connsiteY4" fmla="*/ 406261 h 406260"/>
                  <a:gd name="connsiteX0" fmla="*/ 0 w 510991"/>
                  <a:gd name="connsiteY0" fmla="*/ 377538 h 406111"/>
                  <a:gd name="connsiteX1" fmla="*/ 94395 w 510991"/>
                  <a:gd name="connsiteY1" fmla="*/ 194149 h 406111"/>
                  <a:gd name="connsiteX2" fmla="*/ 248514 w 510991"/>
                  <a:gd name="connsiteY2" fmla="*/ 20 h 406111"/>
                  <a:gd name="connsiteX3" fmla="*/ 397408 w 510991"/>
                  <a:gd name="connsiteY3" fmla="*/ 203739 h 406111"/>
                  <a:gd name="connsiteX4" fmla="*/ 510991 w 510991"/>
                  <a:gd name="connsiteY4" fmla="*/ 406110 h 406111"/>
                  <a:gd name="connsiteX0" fmla="*/ 0 w 510991"/>
                  <a:gd name="connsiteY0" fmla="*/ 377538 h 406109"/>
                  <a:gd name="connsiteX1" fmla="*/ 94395 w 510991"/>
                  <a:gd name="connsiteY1" fmla="*/ 194149 h 406109"/>
                  <a:gd name="connsiteX2" fmla="*/ 248514 w 510991"/>
                  <a:gd name="connsiteY2" fmla="*/ 20 h 406109"/>
                  <a:gd name="connsiteX3" fmla="*/ 397408 w 510991"/>
                  <a:gd name="connsiteY3" fmla="*/ 203739 h 406109"/>
                  <a:gd name="connsiteX4" fmla="*/ 510991 w 510991"/>
                  <a:gd name="connsiteY4" fmla="*/ 406110 h 406109"/>
                  <a:gd name="connsiteX0" fmla="*/ 0 w 510991"/>
                  <a:gd name="connsiteY0" fmla="*/ 377522 h 406095"/>
                  <a:gd name="connsiteX1" fmla="*/ 94395 w 510991"/>
                  <a:gd name="connsiteY1" fmla="*/ 194133 h 406095"/>
                  <a:gd name="connsiteX2" fmla="*/ 248514 w 510991"/>
                  <a:gd name="connsiteY2" fmla="*/ 4 h 406095"/>
                  <a:gd name="connsiteX3" fmla="*/ 404053 w 510991"/>
                  <a:gd name="connsiteY3" fmla="*/ 190274 h 406095"/>
                  <a:gd name="connsiteX4" fmla="*/ 510991 w 510991"/>
                  <a:gd name="connsiteY4" fmla="*/ 406094 h 406095"/>
                  <a:gd name="connsiteX0" fmla="*/ 0 w 510991"/>
                  <a:gd name="connsiteY0" fmla="*/ 377522 h 406093"/>
                  <a:gd name="connsiteX1" fmla="*/ 94395 w 510991"/>
                  <a:gd name="connsiteY1" fmla="*/ 194133 h 406093"/>
                  <a:gd name="connsiteX2" fmla="*/ 248514 w 510991"/>
                  <a:gd name="connsiteY2" fmla="*/ 4 h 406093"/>
                  <a:gd name="connsiteX3" fmla="*/ 404053 w 510991"/>
                  <a:gd name="connsiteY3" fmla="*/ 190274 h 406093"/>
                  <a:gd name="connsiteX4" fmla="*/ 510991 w 510991"/>
                  <a:gd name="connsiteY4" fmla="*/ 406094 h 406093"/>
                  <a:gd name="connsiteX0" fmla="*/ 0 w 510991"/>
                  <a:gd name="connsiteY0" fmla="*/ 377522 h 406095"/>
                  <a:gd name="connsiteX1" fmla="*/ 94395 w 510991"/>
                  <a:gd name="connsiteY1" fmla="*/ 194133 h 406095"/>
                  <a:gd name="connsiteX2" fmla="*/ 248514 w 510991"/>
                  <a:gd name="connsiteY2" fmla="*/ 4 h 406095"/>
                  <a:gd name="connsiteX3" fmla="*/ 404053 w 510991"/>
                  <a:gd name="connsiteY3" fmla="*/ 190274 h 406095"/>
                  <a:gd name="connsiteX4" fmla="*/ 510991 w 510991"/>
                  <a:gd name="connsiteY4" fmla="*/ 406094 h 406095"/>
                  <a:gd name="connsiteX0" fmla="*/ 0 w 510991"/>
                  <a:gd name="connsiteY0" fmla="*/ 383094 h 411665"/>
                  <a:gd name="connsiteX1" fmla="*/ 94395 w 510991"/>
                  <a:gd name="connsiteY1" fmla="*/ 199705 h 411665"/>
                  <a:gd name="connsiteX2" fmla="*/ 172420 w 510991"/>
                  <a:gd name="connsiteY2" fmla="*/ 63905 h 411665"/>
                  <a:gd name="connsiteX3" fmla="*/ 248514 w 510991"/>
                  <a:gd name="connsiteY3" fmla="*/ 5576 h 411665"/>
                  <a:gd name="connsiteX4" fmla="*/ 404053 w 510991"/>
                  <a:gd name="connsiteY4" fmla="*/ 195846 h 411665"/>
                  <a:gd name="connsiteX5" fmla="*/ 510991 w 510991"/>
                  <a:gd name="connsiteY5" fmla="*/ 411666 h 411665"/>
                  <a:gd name="connsiteX0" fmla="*/ 0 w 510991"/>
                  <a:gd name="connsiteY0" fmla="*/ 371488 h 400061"/>
                  <a:gd name="connsiteX1" fmla="*/ 94395 w 510991"/>
                  <a:gd name="connsiteY1" fmla="*/ 188099 h 400061"/>
                  <a:gd name="connsiteX2" fmla="*/ 172420 w 510991"/>
                  <a:gd name="connsiteY2" fmla="*/ 52299 h 400061"/>
                  <a:gd name="connsiteX3" fmla="*/ 292288 w 510991"/>
                  <a:gd name="connsiteY3" fmla="*/ 6866 h 400061"/>
                  <a:gd name="connsiteX4" fmla="*/ 404053 w 510991"/>
                  <a:gd name="connsiteY4" fmla="*/ 184240 h 400061"/>
                  <a:gd name="connsiteX5" fmla="*/ 510991 w 510991"/>
                  <a:gd name="connsiteY5" fmla="*/ 400060 h 400061"/>
                  <a:gd name="connsiteX0" fmla="*/ 0 w 510991"/>
                  <a:gd name="connsiteY0" fmla="*/ 359018 h 387589"/>
                  <a:gd name="connsiteX1" fmla="*/ 94395 w 510991"/>
                  <a:gd name="connsiteY1" fmla="*/ 175629 h 387589"/>
                  <a:gd name="connsiteX2" fmla="*/ 172420 w 510991"/>
                  <a:gd name="connsiteY2" fmla="*/ 39829 h 387589"/>
                  <a:gd name="connsiteX3" fmla="*/ 298646 w 510991"/>
                  <a:gd name="connsiteY3" fmla="*/ 9208 h 387589"/>
                  <a:gd name="connsiteX4" fmla="*/ 404053 w 510991"/>
                  <a:gd name="connsiteY4" fmla="*/ 171770 h 387589"/>
                  <a:gd name="connsiteX5" fmla="*/ 510991 w 510991"/>
                  <a:gd name="connsiteY5" fmla="*/ 387590 h 387589"/>
                  <a:gd name="connsiteX0" fmla="*/ 0 w 502419"/>
                  <a:gd name="connsiteY0" fmla="*/ 359018 h 426067"/>
                  <a:gd name="connsiteX1" fmla="*/ 94395 w 502419"/>
                  <a:gd name="connsiteY1" fmla="*/ 175629 h 426067"/>
                  <a:gd name="connsiteX2" fmla="*/ 172420 w 502419"/>
                  <a:gd name="connsiteY2" fmla="*/ 39829 h 426067"/>
                  <a:gd name="connsiteX3" fmla="*/ 298646 w 502419"/>
                  <a:gd name="connsiteY3" fmla="*/ 9208 h 426067"/>
                  <a:gd name="connsiteX4" fmla="*/ 404053 w 502419"/>
                  <a:gd name="connsiteY4" fmla="*/ 171770 h 426067"/>
                  <a:gd name="connsiteX5" fmla="*/ 502419 w 502419"/>
                  <a:gd name="connsiteY5" fmla="*/ 426067 h 426067"/>
                  <a:gd name="connsiteX0" fmla="*/ 0 w 496516"/>
                  <a:gd name="connsiteY0" fmla="*/ 359018 h 391352"/>
                  <a:gd name="connsiteX1" fmla="*/ 94395 w 496516"/>
                  <a:gd name="connsiteY1" fmla="*/ 175629 h 391352"/>
                  <a:gd name="connsiteX2" fmla="*/ 172420 w 496516"/>
                  <a:gd name="connsiteY2" fmla="*/ 39829 h 391352"/>
                  <a:gd name="connsiteX3" fmla="*/ 298646 w 496516"/>
                  <a:gd name="connsiteY3" fmla="*/ 9208 h 391352"/>
                  <a:gd name="connsiteX4" fmla="*/ 404053 w 496516"/>
                  <a:gd name="connsiteY4" fmla="*/ 171770 h 391352"/>
                  <a:gd name="connsiteX5" fmla="*/ 496516 w 496516"/>
                  <a:gd name="connsiteY5" fmla="*/ 391352 h 391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516" h="391352">
                    <a:moveTo>
                      <a:pt x="0" y="359018"/>
                    </a:moveTo>
                    <a:cubicBezTo>
                      <a:pt x="2128" y="351684"/>
                      <a:pt x="57672" y="272945"/>
                      <a:pt x="94395" y="175629"/>
                    </a:cubicBezTo>
                    <a:cubicBezTo>
                      <a:pt x="123132" y="122431"/>
                      <a:pt x="146734" y="72184"/>
                      <a:pt x="172420" y="39829"/>
                    </a:cubicBezTo>
                    <a:cubicBezTo>
                      <a:pt x="198106" y="7474"/>
                      <a:pt x="260041" y="-12782"/>
                      <a:pt x="298646" y="9208"/>
                    </a:cubicBezTo>
                    <a:cubicBezTo>
                      <a:pt x="337252" y="31198"/>
                      <a:pt x="359777" y="81905"/>
                      <a:pt x="404053" y="171770"/>
                    </a:cubicBezTo>
                    <a:cubicBezTo>
                      <a:pt x="447865" y="249087"/>
                      <a:pt x="491005" y="379158"/>
                      <a:pt x="496516" y="391352"/>
                    </a:cubicBezTo>
                  </a:path>
                </a:pathLst>
              </a:custGeom>
              <a:gradFill>
                <a:gsLst>
                  <a:gs pos="0">
                    <a:srgbClr val="DDEBCF"/>
                  </a:gs>
                  <a:gs pos="28000">
                    <a:srgbClr val="9CB86E"/>
                  </a:gs>
                  <a:gs pos="100000">
                    <a:srgbClr val="156B13"/>
                  </a:gs>
                </a:gsLst>
                <a:lin ang="16200000" scaled="0"/>
              </a:gra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feld 163"/>
              <p:cNvSpPr txBox="1"/>
              <p:nvPr/>
            </p:nvSpPr>
            <p:spPr>
              <a:xfrm rot="18531546">
                <a:off x="7659761" y="5213676"/>
                <a:ext cx="800219" cy="307777"/>
              </a:xfrm>
              <a:prstGeom prst="rect">
                <a:avLst/>
              </a:prstGeom>
              <a:noFill/>
            </p:spPr>
            <p:txBody>
              <a:bodyPr wrap="none" rtlCol="0">
                <a:spAutoFit/>
              </a:bodyPr>
              <a:lstStyle/>
              <a:p>
                <a:r>
                  <a:rPr lang="en-US" sz="1400" b="1" dirty="0">
                    <a:solidFill>
                      <a:schemeClr val="accent4">
                        <a:lumMod val="50000"/>
                      </a:schemeClr>
                    </a:solidFill>
                    <a:latin typeface="Arial" panose="020B0604020202020204" pitchFamily="34" charset="0"/>
                    <a:cs typeface="Arial" panose="020B0604020202020204" pitchFamily="34" charset="0"/>
                  </a:rPr>
                  <a:t>ground</a:t>
                </a:r>
              </a:p>
            </p:txBody>
          </p:sp>
        </p:grpSp>
        <p:sp>
          <p:nvSpPr>
            <p:cNvPr id="75" name="Textfeld 164"/>
            <p:cNvSpPr txBox="1"/>
            <p:nvPr/>
          </p:nvSpPr>
          <p:spPr>
            <a:xfrm rot="18435600">
              <a:off x="9871404" y="3933191"/>
              <a:ext cx="809837" cy="307777"/>
            </a:xfrm>
            <a:prstGeom prst="rect">
              <a:avLst/>
            </a:prstGeom>
            <a:noFill/>
          </p:spPr>
          <p:txBody>
            <a:bodyPr wrap="none" rtlCol="0">
              <a:spAutoFit/>
            </a:bodyPr>
            <a:lstStyle/>
            <a:p>
              <a:r>
                <a:rPr lang="en-US" sz="1400" b="1" dirty="0">
                  <a:solidFill>
                    <a:schemeClr val="accent6">
                      <a:lumMod val="75000"/>
                    </a:schemeClr>
                  </a:solidFill>
                  <a:latin typeface="Arial" panose="020B0604020202020204" pitchFamily="34" charset="0"/>
                  <a:cs typeface="Arial" panose="020B0604020202020204" pitchFamily="34" charset="0"/>
                </a:rPr>
                <a:t>canopy</a:t>
              </a:r>
            </a:p>
          </p:txBody>
        </p:sp>
      </p:grpSp>
      <p:sp>
        <p:nvSpPr>
          <p:cNvPr id="67" name="Rectangle 2"/>
          <p:cNvSpPr/>
          <p:nvPr/>
        </p:nvSpPr>
        <p:spPr>
          <a:xfrm rot="18497921">
            <a:off x="381663" y="1302264"/>
            <a:ext cx="540869" cy="395838"/>
          </a:xfrm>
          <a:prstGeom prst="rect">
            <a:avLst/>
          </a:prstGeom>
        </p:spPr>
        <p:txBody>
          <a:bodyPr wrap="none">
            <a:spAutoFit/>
          </a:bodyPr>
          <a:lstStyle/>
          <a:p>
            <a:r>
              <a:rPr lang="en-US" sz="1600" dirty="0" err="1" smtClean="0">
                <a:solidFill>
                  <a:schemeClr val="tx1">
                    <a:lumMod val="75000"/>
                    <a:lumOff val="25000"/>
                  </a:schemeClr>
                </a:solidFill>
                <a:latin typeface="Work Sans Light" panose="00000400000000000000" pitchFamily="50" charset="0"/>
              </a:rPr>
              <a:t>A</a:t>
            </a:r>
            <a:r>
              <a:rPr lang="en-US" sz="1600" baseline="-25000" dirty="0" err="1" smtClean="0">
                <a:solidFill>
                  <a:schemeClr val="tx1">
                    <a:lumMod val="75000"/>
                    <a:lumOff val="25000"/>
                  </a:schemeClr>
                </a:solidFill>
                <a:latin typeface="Work Sans Light" panose="00000400000000000000" pitchFamily="50" charset="0"/>
              </a:rPr>
              <a:t>cr</a:t>
            </a:r>
            <a:endParaRPr lang="en-US" sz="1600" baseline="-25000" dirty="0">
              <a:solidFill>
                <a:schemeClr val="tx1">
                  <a:lumMod val="75000"/>
                  <a:lumOff val="25000"/>
                </a:schemeClr>
              </a:solidFill>
              <a:latin typeface="Work Sans Light" panose="00000400000000000000" pitchFamily="50" charset="0"/>
            </a:endParaRPr>
          </a:p>
        </p:txBody>
      </p:sp>
      <p:pic>
        <p:nvPicPr>
          <p:cNvPr id="86" name="Picture 70"/>
          <p:cNvPicPr>
            <a:picLocks noChangeAspect="1"/>
          </p:cNvPicPr>
          <p:nvPr/>
        </p:nvPicPr>
        <p:blipFill>
          <a:blip r:embed="rId4"/>
          <a:stretch>
            <a:fillRect/>
          </a:stretch>
        </p:blipFill>
        <p:spPr>
          <a:xfrm>
            <a:off x="7513215" y="2142133"/>
            <a:ext cx="4200525" cy="1590675"/>
          </a:xfrm>
          <a:prstGeom prst="rect">
            <a:avLst/>
          </a:prstGeom>
        </p:spPr>
      </p:pic>
      <p:sp>
        <p:nvSpPr>
          <p:cNvPr id="91" name="Textfeld 90"/>
          <p:cNvSpPr txBox="1"/>
          <p:nvPr/>
        </p:nvSpPr>
        <p:spPr>
          <a:xfrm>
            <a:off x="8167680" y="1832893"/>
            <a:ext cx="2882071" cy="369332"/>
          </a:xfrm>
          <a:prstGeom prst="rect">
            <a:avLst/>
          </a:prstGeom>
          <a:noFill/>
        </p:spPr>
        <p:txBody>
          <a:bodyPr wrap="none" rtlCol="0">
            <a:spAutoFit/>
          </a:bodyPr>
          <a:lstStyle/>
          <a:p>
            <a:r>
              <a:rPr lang="en-US" dirty="0" smtClean="0">
                <a:solidFill>
                  <a:srgbClr val="6EA92D"/>
                </a:solidFill>
              </a:rPr>
              <a:t>150 </a:t>
            </a:r>
            <a:r>
              <a:rPr lang="en-US" dirty="0" err="1" smtClean="0">
                <a:solidFill>
                  <a:srgbClr val="6EA92D"/>
                </a:solidFill>
              </a:rPr>
              <a:t>Mhz</a:t>
            </a:r>
            <a:r>
              <a:rPr lang="en-US" dirty="0" smtClean="0">
                <a:solidFill>
                  <a:srgbClr val="6EA92D"/>
                </a:solidFill>
              </a:rPr>
              <a:t> Bandwidth/7 tracks</a:t>
            </a:r>
            <a:endParaRPr lang="en-US" dirty="0">
              <a:solidFill>
                <a:srgbClr val="6EA92D"/>
              </a:solidFill>
            </a:endParaRPr>
          </a:p>
        </p:txBody>
      </p:sp>
      <p:sp>
        <p:nvSpPr>
          <p:cNvPr id="92" name="Rechteck 91"/>
          <p:cNvSpPr/>
          <p:nvPr/>
        </p:nvSpPr>
        <p:spPr>
          <a:xfrm>
            <a:off x="6981945" y="852967"/>
            <a:ext cx="4890900" cy="683264"/>
          </a:xfrm>
          <a:prstGeom prst="rect">
            <a:avLst/>
          </a:prstGeom>
        </p:spPr>
        <p:txBody>
          <a:bodyPr wrap="square">
            <a:spAutoFit/>
          </a:bodyPr>
          <a:lstStyle/>
          <a:p>
            <a:pPr>
              <a:lnSpc>
                <a:spcPct val="120000"/>
              </a:lnSpc>
            </a:pPr>
            <a:r>
              <a:rPr lang="en-US" sz="1600" dirty="0" smtClean="0">
                <a:solidFill>
                  <a:schemeClr val="bg2">
                    <a:lumMod val="10000"/>
                  </a:schemeClr>
                </a:solidFill>
                <a:latin typeface="Work Sans" panose="00000500000000000000" pitchFamily="50" charset="0"/>
                <a:cs typeface="Arial" panose="020B0604020202020204" pitchFamily="34" charset="0"/>
              </a:rPr>
              <a:t>slant range resolution is inversely proportional 	to the system bandwidth!</a:t>
            </a:r>
            <a:endParaRPr lang="en-US" sz="1600" dirty="0">
              <a:solidFill>
                <a:schemeClr val="bg2">
                  <a:lumMod val="10000"/>
                </a:schemeClr>
              </a:solidFill>
              <a:latin typeface="Work Sans" panose="00000500000000000000" pitchFamily="50" charset="0"/>
              <a:cs typeface="Arial" panose="020B0604020202020204" pitchFamily="34" charset="0"/>
            </a:endParaRPr>
          </a:p>
        </p:txBody>
      </p:sp>
      <p:sp>
        <p:nvSpPr>
          <p:cNvPr id="46" name="Textfeld 105"/>
          <p:cNvSpPr txBox="1"/>
          <p:nvPr/>
        </p:nvSpPr>
        <p:spPr>
          <a:xfrm rot="1602902">
            <a:off x="4905430" y="2534708"/>
            <a:ext cx="1495729" cy="461665"/>
          </a:xfrm>
          <a:prstGeom prst="rect">
            <a:avLst/>
          </a:prstGeom>
          <a:noFill/>
        </p:spPr>
        <p:txBody>
          <a:bodyPr wrap="none" rtlCol="0">
            <a:spAutoFit/>
          </a:bodyPr>
          <a:lstStyle/>
          <a:p>
            <a:pPr algn="ctr"/>
            <a:r>
              <a:rPr lang="en-US" sz="1200" dirty="0">
                <a:solidFill>
                  <a:schemeClr val="tx1">
                    <a:lumMod val="75000"/>
                    <a:lumOff val="25000"/>
                  </a:schemeClr>
                </a:solidFill>
                <a:latin typeface="+mj-lt"/>
              </a:rPr>
              <a:t>t</a:t>
            </a:r>
            <a:r>
              <a:rPr lang="en-US" sz="1200" dirty="0" smtClean="0">
                <a:solidFill>
                  <a:schemeClr val="tx1">
                    <a:lumMod val="75000"/>
                    <a:lumOff val="25000"/>
                  </a:schemeClr>
                </a:solidFill>
                <a:latin typeface="+mj-lt"/>
              </a:rPr>
              <a:t>ransmitted pulse  </a:t>
            </a:r>
          </a:p>
          <a:p>
            <a:pPr algn="ctr"/>
            <a:r>
              <a:rPr lang="en-US" sz="1200" dirty="0" smtClean="0">
                <a:solidFill>
                  <a:schemeClr val="tx1">
                    <a:lumMod val="75000"/>
                    <a:lumOff val="25000"/>
                  </a:schemeClr>
                </a:solidFill>
                <a:latin typeface="+mj-lt"/>
              </a:rPr>
              <a:t>with large bandwidth</a:t>
            </a:r>
            <a:endParaRPr lang="en-US" sz="1200" dirty="0">
              <a:solidFill>
                <a:schemeClr val="tx1">
                  <a:lumMod val="75000"/>
                  <a:lumOff val="25000"/>
                </a:schemeClr>
              </a:solidFill>
              <a:latin typeface="+mj-lt"/>
            </a:endParaRPr>
          </a:p>
        </p:txBody>
      </p:sp>
      <p:sp>
        <p:nvSpPr>
          <p:cNvPr id="47" name="Textfeld 105"/>
          <p:cNvSpPr txBox="1"/>
          <p:nvPr/>
        </p:nvSpPr>
        <p:spPr>
          <a:xfrm rot="18410954">
            <a:off x="5792989" y="3694562"/>
            <a:ext cx="894027" cy="276999"/>
          </a:xfrm>
          <a:prstGeom prst="rect">
            <a:avLst/>
          </a:prstGeom>
          <a:noFill/>
        </p:spPr>
        <p:txBody>
          <a:bodyPr wrap="none" rtlCol="0">
            <a:spAutoFit/>
          </a:bodyPr>
          <a:lstStyle/>
          <a:p>
            <a:pPr algn="ctr"/>
            <a:r>
              <a:rPr lang="en-US" sz="1200" dirty="0">
                <a:solidFill>
                  <a:schemeClr val="tx1">
                    <a:lumMod val="75000"/>
                    <a:lumOff val="25000"/>
                  </a:schemeClr>
                </a:solidFill>
                <a:latin typeface="+mj-lt"/>
                <a:cs typeface="Arial" panose="020B0604020202020204" pitchFamily="34" charset="0"/>
              </a:rPr>
              <a:t>c</a:t>
            </a:r>
            <a:r>
              <a:rPr lang="en-US" sz="1200" dirty="0" smtClean="0">
                <a:solidFill>
                  <a:schemeClr val="tx1">
                    <a:lumMod val="75000"/>
                    <a:lumOff val="25000"/>
                  </a:schemeClr>
                </a:solidFill>
                <a:latin typeface="+mj-lt"/>
                <a:cs typeface="Arial" panose="020B0604020202020204" pitchFamily="34" charset="0"/>
              </a:rPr>
              <a:t>ross-range</a:t>
            </a:r>
            <a:endParaRPr lang="en-US" sz="1200" dirty="0">
              <a:solidFill>
                <a:schemeClr val="tx1">
                  <a:lumMod val="75000"/>
                  <a:lumOff val="25000"/>
                </a:schemeClr>
              </a:solidFill>
              <a:latin typeface="+mj-lt"/>
              <a:cs typeface="Arial" panose="020B0604020202020204" pitchFamily="34" charset="0"/>
            </a:endParaRPr>
          </a:p>
        </p:txBody>
      </p:sp>
      <p:cxnSp>
        <p:nvCxnSpPr>
          <p:cNvPr id="66" name="Gerade Verbindung mit Pfeil 84"/>
          <p:cNvCxnSpPr/>
          <p:nvPr/>
        </p:nvCxnSpPr>
        <p:spPr>
          <a:xfrm>
            <a:off x="4657816" y="3917577"/>
            <a:ext cx="325662" cy="248470"/>
          </a:xfrm>
          <a:prstGeom prst="straightConnector1">
            <a:avLst/>
          </a:prstGeom>
          <a:ln w="15875">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feld 81"/>
          <p:cNvSpPr txBox="1"/>
          <p:nvPr/>
        </p:nvSpPr>
        <p:spPr>
          <a:xfrm rot="2326913">
            <a:off x="4735557" y="3671906"/>
            <a:ext cx="468398" cy="369332"/>
          </a:xfrm>
          <a:prstGeom prst="rect">
            <a:avLst/>
          </a:prstGeom>
          <a:noFill/>
        </p:spPr>
        <p:txBody>
          <a:bodyPr wrap="none" rtlCol="0">
            <a:spAutoFit/>
          </a:bodyPr>
          <a:lstStyle/>
          <a:p>
            <a:r>
              <a:rPr lang="el-GR" b="1" dirty="0">
                <a:latin typeface="Arial" panose="020B0604020202020204" pitchFamily="34" charset="0"/>
                <a:cs typeface="Arial" panose="020B0604020202020204" pitchFamily="34" charset="0"/>
              </a:rPr>
              <a:t>δ</a:t>
            </a:r>
            <a:r>
              <a:rPr lang="de-DE" b="1" baseline="-25000" dirty="0" err="1">
                <a:latin typeface="Arial" panose="020B0604020202020204" pitchFamily="34" charset="0"/>
                <a:cs typeface="Arial" panose="020B0604020202020204" pitchFamily="34" charset="0"/>
              </a:rPr>
              <a:t>sr</a:t>
            </a:r>
            <a:endParaRPr lang="en-US" b="1" dirty="0"/>
          </a:p>
        </p:txBody>
      </p:sp>
      <p:sp>
        <p:nvSpPr>
          <p:cNvPr id="63" name="Rectangle 50"/>
          <p:cNvSpPr/>
          <p:nvPr/>
        </p:nvSpPr>
        <p:spPr>
          <a:xfrm>
            <a:off x="9558670" y="5878841"/>
            <a:ext cx="2548091" cy="307777"/>
          </a:xfrm>
          <a:prstGeom prst="rect">
            <a:avLst/>
          </a:prstGeom>
        </p:spPr>
        <p:txBody>
          <a:bodyPr wrap="square">
            <a:spAutoFit/>
          </a:bodyPr>
          <a:lstStyle/>
          <a:p>
            <a:pPr algn="r"/>
            <a:r>
              <a:rPr lang="en-US" sz="1400" dirty="0" smtClean="0">
                <a:solidFill>
                  <a:schemeClr val="tx1">
                    <a:lumMod val="65000"/>
                    <a:lumOff val="35000"/>
                  </a:schemeClr>
                </a:solidFill>
                <a:latin typeface="Work Sans" panose="00000500000000000000" pitchFamily="50" charset="0"/>
              </a:rPr>
              <a:t>[</a:t>
            </a:r>
            <a:r>
              <a:rPr lang="de-DE" sz="1400" dirty="0" err="1" smtClean="0">
                <a:solidFill>
                  <a:schemeClr val="tx1">
                    <a:lumMod val="65000"/>
                    <a:lumOff val="35000"/>
                  </a:schemeClr>
                </a:solidFill>
                <a:latin typeface="Work Sans" panose="00000500000000000000" pitchFamily="50" charset="0"/>
              </a:rPr>
              <a:t>Papathanassiou</a:t>
            </a:r>
            <a:r>
              <a:rPr lang="en-US" sz="1400" dirty="0" smtClean="0">
                <a:solidFill>
                  <a:schemeClr val="tx1">
                    <a:lumMod val="65000"/>
                    <a:lumOff val="35000"/>
                  </a:schemeClr>
                </a:solidFill>
                <a:latin typeface="Work Sans" panose="00000500000000000000" pitchFamily="50" charset="0"/>
              </a:rPr>
              <a:t>, 2013] </a:t>
            </a:r>
            <a:endParaRPr lang="en-US" sz="1400" dirty="0">
              <a:solidFill>
                <a:schemeClr val="tx1">
                  <a:lumMod val="65000"/>
                  <a:lumOff val="35000"/>
                </a:schemeClr>
              </a:solidFill>
              <a:latin typeface="Work Sans" panose="00000500000000000000" pitchFamily="50" charset="0"/>
            </a:endParaRPr>
          </a:p>
        </p:txBody>
      </p:sp>
      <p:sp>
        <p:nvSpPr>
          <p:cNvPr id="6" name="Foliennummernplatzhalter 5"/>
          <p:cNvSpPr>
            <a:spLocks noGrp="1"/>
          </p:cNvSpPr>
          <p:nvPr>
            <p:ph type="sldNum" sz="quarter" idx="12"/>
          </p:nvPr>
        </p:nvSpPr>
        <p:spPr/>
        <p:txBody>
          <a:bodyPr/>
          <a:lstStyle/>
          <a:p>
            <a:fld id="{0E5F5BB8-B058-4CAF-94F1-C60B474C680F}" type="slidenum">
              <a:rPr lang="de-DE" smtClean="0"/>
              <a:pPr/>
              <a:t>17</a:t>
            </a:fld>
            <a:endParaRPr lang="de-DE"/>
          </a:p>
        </p:txBody>
      </p:sp>
      <p:grpSp>
        <p:nvGrpSpPr>
          <p:cNvPr id="64" name="Gruppieren 69"/>
          <p:cNvGrpSpPr/>
          <p:nvPr/>
        </p:nvGrpSpPr>
        <p:grpSpPr>
          <a:xfrm rot="295993">
            <a:off x="1451276" y="1813570"/>
            <a:ext cx="1566012" cy="1485803"/>
            <a:chOff x="2860585" y="2339907"/>
            <a:chExt cx="1566012" cy="1485803"/>
          </a:xfrm>
        </p:grpSpPr>
        <p:sp>
          <p:nvSpPr>
            <p:cNvPr id="65" name="Textfeld 70"/>
            <p:cNvSpPr txBox="1"/>
            <p:nvPr/>
          </p:nvSpPr>
          <p:spPr>
            <a:xfrm rot="2008889">
              <a:off x="3504550" y="3579489"/>
              <a:ext cx="922047"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slant-range </a:t>
              </a:r>
            </a:p>
          </p:txBody>
        </p:sp>
        <p:grpSp>
          <p:nvGrpSpPr>
            <p:cNvPr id="69" name="Gruppieren 71"/>
            <p:cNvGrpSpPr/>
            <p:nvPr/>
          </p:nvGrpSpPr>
          <p:grpSpPr>
            <a:xfrm>
              <a:off x="2860585" y="2339907"/>
              <a:ext cx="1288329" cy="1412817"/>
              <a:chOff x="3056560" y="2126460"/>
              <a:chExt cx="1288329" cy="1412817"/>
            </a:xfrm>
          </p:grpSpPr>
          <p:sp>
            <p:nvSpPr>
              <p:cNvPr id="70" name="Textfeld 72"/>
              <p:cNvSpPr txBox="1"/>
              <p:nvPr/>
            </p:nvSpPr>
            <p:spPr>
              <a:xfrm rot="18182058">
                <a:off x="3474266" y="2479602"/>
                <a:ext cx="952505"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cross-range </a:t>
                </a:r>
              </a:p>
            </p:txBody>
          </p:sp>
          <p:grpSp>
            <p:nvGrpSpPr>
              <p:cNvPr id="71" name="Gruppieren 73"/>
              <p:cNvGrpSpPr/>
              <p:nvPr/>
            </p:nvGrpSpPr>
            <p:grpSpPr>
              <a:xfrm rot="20970707">
                <a:off x="3699119" y="2402812"/>
                <a:ext cx="645770" cy="1136465"/>
                <a:chOff x="2719934" y="2181779"/>
                <a:chExt cx="645770" cy="1136465"/>
              </a:xfrm>
            </p:grpSpPr>
            <p:cxnSp>
              <p:nvCxnSpPr>
                <p:cNvPr id="84" name="Gerade Verbindung mit Pfeil 75"/>
                <p:cNvCxnSpPr>
                  <a:cxnSpLocks noChangeAspect="1"/>
                </p:cNvCxnSpPr>
                <p:nvPr/>
              </p:nvCxnSpPr>
              <p:spPr>
                <a:xfrm rot="333300">
                  <a:off x="2729266" y="2815692"/>
                  <a:ext cx="636438" cy="502552"/>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5" name="Gerade Verbindung mit Pfeil 76"/>
                <p:cNvCxnSpPr/>
                <p:nvPr/>
              </p:nvCxnSpPr>
              <p:spPr>
                <a:xfrm rot="629293" flipV="1">
                  <a:off x="2849317" y="2181779"/>
                  <a:ext cx="437607" cy="676447"/>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87" name="Ellipse 77"/>
                <p:cNvSpPr/>
                <p:nvPr/>
              </p:nvSpPr>
              <p:spPr>
                <a:xfrm>
                  <a:off x="2719934" y="2742935"/>
                  <a:ext cx="144000" cy="144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sp>
              <p:nvSpPr>
                <p:cNvPr id="88" name="Ellipse 78"/>
                <p:cNvSpPr/>
                <p:nvPr/>
              </p:nvSpPr>
              <p:spPr>
                <a:xfrm>
                  <a:off x="2755934" y="2777334"/>
                  <a:ext cx="72000" cy="7200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grpSp>
          <p:sp>
            <p:nvSpPr>
              <p:cNvPr id="72" name="Textfeld 74"/>
              <p:cNvSpPr txBox="1"/>
              <p:nvPr/>
            </p:nvSpPr>
            <p:spPr>
              <a:xfrm>
                <a:off x="3056560" y="2963384"/>
                <a:ext cx="720069"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azimuth </a:t>
                </a:r>
              </a:p>
            </p:txBody>
          </p:sp>
        </p:grpSp>
      </p:grpSp>
      <p:grpSp>
        <p:nvGrpSpPr>
          <p:cNvPr id="95" name="Gruppieren 94"/>
          <p:cNvGrpSpPr/>
          <p:nvPr/>
        </p:nvGrpSpPr>
        <p:grpSpPr>
          <a:xfrm>
            <a:off x="372312" y="1239078"/>
            <a:ext cx="1200026" cy="1064783"/>
            <a:chOff x="433728" y="1293670"/>
            <a:chExt cx="1200026" cy="1064783"/>
          </a:xfrm>
        </p:grpSpPr>
        <p:pic>
          <p:nvPicPr>
            <p:cNvPr id="96" name="Grafik 9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911" y="1701052"/>
              <a:ext cx="466099" cy="252000"/>
            </a:xfrm>
            <a:prstGeom prst="rect">
              <a:avLst/>
            </a:prstGeom>
          </p:spPr>
        </p:pic>
        <p:pic>
          <p:nvPicPr>
            <p:cNvPr id="97" name="Grafik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728" y="2106453"/>
              <a:ext cx="466099" cy="252000"/>
            </a:xfrm>
            <a:prstGeom prst="rect">
              <a:avLst/>
            </a:prstGeom>
          </p:spPr>
        </p:pic>
        <p:pic>
          <p:nvPicPr>
            <p:cNvPr id="98" name="Grafik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7655" y="1293670"/>
              <a:ext cx="466099" cy="252000"/>
            </a:xfrm>
            <a:prstGeom prst="rect">
              <a:avLst/>
            </a:prstGeom>
          </p:spPr>
        </p:pic>
      </p:grpSp>
    </p:spTree>
    <p:extLst>
      <p:ext uri="{BB962C8B-B14F-4D97-AF65-F5344CB8AC3E}">
        <p14:creationId xmlns:p14="http://schemas.microsoft.com/office/powerpoint/2010/main" val="4007745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The effect of </a:t>
            </a:r>
            <a:r>
              <a:rPr lang="en-US" dirty="0" smtClean="0"/>
              <a:t>system </a:t>
            </a:r>
            <a:r>
              <a:rPr lang="en-US" dirty="0"/>
              <a:t>bandwidth</a:t>
            </a:r>
          </a:p>
        </p:txBody>
      </p:sp>
      <p:pic>
        <p:nvPicPr>
          <p:cNvPr id="3"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780" y="3474962"/>
            <a:ext cx="5299515" cy="1812800"/>
          </a:xfrm>
          <a:prstGeom prst="rect">
            <a:avLst/>
          </a:prstGeom>
        </p:spPr>
      </p:pic>
      <p:sp>
        <p:nvSpPr>
          <p:cNvPr id="4" name="Rechteck 6"/>
          <p:cNvSpPr/>
          <p:nvPr/>
        </p:nvSpPr>
        <p:spPr>
          <a:xfrm flipH="1" flipV="1">
            <a:off x="3777810" y="3462171"/>
            <a:ext cx="2355351" cy="1854075"/>
          </a:xfrm>
          <a:custGeom>
            <a:avLst/>
            <a:gdLst>
              <a:gd name="connsiteX0" fmla="*/ 0 w 2476403"/>
              <a:gd name="connsiteY0" fmla="*/ 0 h 914737"/>
              <a:gd name="connsiteX1" fmla="*/ 2476403 w 2476403"/>
              <a:gd name="connsiteY1" fmla="*/ 0 h 914737"/>
              <a:gd name="connsiteX2" fmla="*/ 2476403 w 2476403"/>
              <a:gd name="connsiteY2" fmla="*/ 914737 h 914737"/>
              <a:gd name="connsiteX3" fmla="*/ 0 w 2476403"/>
              <a:gd name="connsiteY3" fmla="*/ 914737 h 914737"/>
              <a:gd name="connsiteX4" fmla="*/ 0 w 2476403"/>
              <a:gd name="connsiteY4" fmla="*/ 0 h 914737"/>
              <a:gd name="connsiteX0" fmla="*/ 0 w 2476403"/>
              <a:gd name="connsiteY0" fmla="*/ 101 h 914838"/>
              <a:gd name="connsiteX1" fmla="*/ 1754803 w 2476403"/>
              <a:gd name="connsiteY1" fmla="*/ 0 h 914838"/>
              <a:gd name="connsiteX2" fmla="*/ 2476403 w 2476403"/>
              <a:gd name="connsiteY2" fmla="*/ 101 h 914838"/>
              <a:gd name="connsiteX3" fmla="*/ 2476403 w 2476403"/>
              <a:gd name="connsiteY3" fmla="*/ 914838 h 914838"/>
              <a:gd name="connsiteX4" fmla="*/ 0 w 2476403"/>
              <a:gd name="connsiteY4" fmla="*/ 914838 h 914838"/>
              <a:gd name="connsiteX5" fmla="*/ 0 w 2476403"/>
              <a:gd name="connsiteY5"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97087"/>
              <a:gd name="connsiteY0" fmla="*/ 5387 h 925410"/>
              <a:gd name="connsiteX1" fmla="*/ 1797087 w 1797087"/>
              <a:gd name="connsiteY1" fmla="*/ 0 h 925410"/>
              <a:gd name="connsiteX2" fmla="*/ 1622665 w 1797087"/>
              <a:gd name="connsiteY2" fmla="*/ 200851 h 925410"/>
              <a:gd name="connsiteX3" fmla="*/ 1377008 w 1797087"/>
              <a:gd name="connsiteY3" fmla="*/ 454658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5410"/>
              <a:gd name="connsiteX1" fmla="*/ 1797087 w 1797087"/>
              <a:gd name="connsiteY1" fmla="*/ 0 h 925410"/>
              <a:gd name="connsiteX2" fmla="*/ 1377008 w 1797087"/>
              <a:gd name="connsiteY2" fmla="*/ 454658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92865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87580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1183757 w 1797087"/>
              <a:gd name="connsiteY3" fmla="*/ 596302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0124"/>
              <a:gd name="connsiteX1" fmla="*/ 1797087 w 1797087"/>
              <a:gd name="connsiteY1" fmla="*/ 0 h 920124"/>
              <a:gd name="connsiteX2" fmla="*/ 1522752 w 1797087"/>
              <a:gd name="connsiteY2" fmla="*/ 300963 h 920124"/>
              <a:gd name="connsiteX3" fmla="*/ 1183757 w 1797087"/>
              <a:gd name="connsiteY3" fmla="*/ 596302 h 920124"/>
              <a:gd name="connsiteX4" fmla="*/ 872445 w 1797087"/>
              <a:gd name="connsiteY4" fmla="*/ 917458 h 920124"/>
              <a:gd name="connsiteX5" fmla="*/ 0 w 1797087"/>
              <a:gd name="connsiteY5" fmla="*/ 920124 h 920124"/>
              <a:gd name="connsiteX6" fmla="*/ 0 w 1797087"/>
              <a:gd name="connsiteY6" fmla="*/ 5387 h 920124"/>
              <a:gd name="connsiteX0" fmla="*/ 0 w 1797087"/>
              <a:gd name="connsiteY0" fmla="*/ 5387 h 920124"/>
              <a:gd name="connsiteX1" fmla="*/ 1797087 w 1797087"/>
              <a:gd name="connsiteY1" fmla="*/ 0 h 920124"/>
              <a:gd name="connsiteX2" fmla="*/ 1522752 w 1797087"/>
              <a:gd name="connsiteY2" fmla="*/ 300963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872445 w 1797087"/>
              <a:gd name="connsiteY2" fmla="*/ 917458 h 920124"/>
              <a:gd name="connsiteX3" fmla="*/ 0 w 1797087"/>
              <a:gd name="connsiteY3" fmla="*/ 920124 h 920124"/>
              <a:gd name="connsiteX4" fmla="*/ 0 w 1797087"/>
              <a:gd name="connsiteY4"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866192"/>
              <a:gd name="connsiteY0" fmla="*/ 5387 h 920124"/>
              <a:gd name="connsiteX1" fmla="*/ 1797087 w 1866192"/>
              <a:gd name="connsiteY1" fmla="*/ 0 h 920124"/>
              <a:gd name="connsiteX2" fmla="*/ 1449953 w 1866192"/>
              <a:gd name="connsiteY2" fmla="*/ 411883 h 920124"/>
              <a:gd name="connsiteX3" fmla="*/ 1021980 w 1866192"/>
              <a:gd name="connsiteY3" fmla="*/ 815703 h 920124"/>
              <a:gd name="connsiteX4" fmla="*/ 924753 w 1866192"/>
              <a:gd name="connsiteY4" fmla="*/ 917458 h 920124"/>
              <a:gd name="connsiteX5" fmla="*/ 0 w 1866192"/>
              <a:gd name="connsiteY5" fmla="*/ 920124 h 920124"/>
              <a:gd name="connsiteX6" fmla="*/ 0 w 1866192"/>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021980 w 1875316"/>
              <a:gd name="connsiteY3" fmla="*/ 815703 h 920124"/>
              <a:gd name="connsiteX4" fmla="*/ 924753 w 1875316"/>
              <a:gd name="connsiteY4" fmla="*/ 917458 h 920124"/>
              <a:gd name="connsiteX5" fmla="*/ 0 w 1875316"/>
              <a:gd name="connsiteY5" fmla="*/ 920124 h 920124"/>
              <a:gd name="connsiteX6" fmla="*/ 0 w 1875316"/>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164637 w 1875316"/>
              <a:gd name="connsiteY3" fmla="*/ 713900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875316"/>
              <a:gd name="connsiteY0" fmla="*/ 5387 h 920124"/>
              <a:gd name="connsiteX1" fmla="*/ 1797087 w 1875316"/>
              <a:gd name="connsiteY1" fmla="*/ 0 h 920124"/>
              <a:gd name="connsiteX2" fmla="*/ 1526037 w 1875316"/>
              <a:gd name="connsiteY2" fmla="*/ 472965 h 920124"/>
              <a:gd name="connsiteX3" fmla="*/ 1183658 w 1875316"/>
              <a:gd name="connsiteY3" fmla="*/ 730867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674008"/>
              <a:gd name="connsiteY0" fmla="*/ 0 h 914737"/>
              <a:gd name="connsiteX1" fmla="*/ 1535548 w 1674008"/>
              <a:gd name="connsiteY1" fmla="*/ 252515 h 914737"/>
              <a:gd name="connsiteX2" fmla="*/ 1526037 w 1674008"/>
              <a:gd name="connsiteY2" fmla="*/ 467578 h 914737"/>
              <a:gd name="connsiteX3" fmla="*/ 1183658 w 1674008"/>
              <a:gd name="connsiteY3" fmla="*/ 725480 h 914737"/>
              <a:gd name="connsiteX4" fmla="*/ 1021980 w 1674008"/>
              <a:gd name="connsiteY4" fmla="*/ 810316 h 914737"/>
              <a:gd name="connsiteX5" fmla="*/ 924753 w 1674008"/>
              <a:gd name="connsiteY5" fmla="*/ 912071 h 914737"/>
              <a:gd name="connsiteX6" fmla="*/ 0 w 1674008"/>
              <a:gd name="connsiteY6" fmla="*/ 914737 h 914737"/>
              <a:gd name="connsiteX7" fmla="*/ 0 w 1674008"/>
              <a:gd name="connsiteY7" fmla="*/ 0 h 914737"/>
              <a:gd name="connsiteX0" fmla="*/ 4755 w 1674008"/>
              <a:gd name="connsiteY0" fmla="*/ 124158 h 662222"/>
              <a:gd name="connsiteX1" fmla="*/ 1535548 w 1674008"/>
              <a:gd name="connsiteY1" fmla="*/ 0 h 662222"/>
              <a:gd name="connsiteX2" fmla="*/ 1526037 w 1674008"/>
              <a:gd name="connsiteY2" fmla="*/ 215063 h 662222"/>
              <a:gd name="connsiteX3" fmla="*/ 1183658 w 1674008"/>
              <a:gd name="connsiteY3" fmla="*/ 472965 h 662222"/>
              <a:gd name="connsiteX4" fmla="*/ 1021980 w 1674008"/>
              <a:gd name="connsiteY4" fmla="*/ 557801 h 662222"/>
              <a:gd name="connsiteX5" fmla="*/ 924753 w 1674008"/>
              <a:gd name="connsiteY5" fmla="*/ 659556 h 662222"/>
              <a:gd name="connsiteX6" fmla="*/ 0 w 1674008"/>
              <a:gd name="connsiteY6" fmla="*/ 662222 h 662222"/>
              <a:gd name="connsiteX7" fmla="*/ 4755 w 1674008"/>
              <a:gd name="connsiteY7" fmla="*/ 124158 h 662222"/>
              <a:gd name="connsiteX0" fmla="*/ 4755 w 1715355"/>
              <a:gd name="connsiteY0" fmla="*/ 18961 h 557025"/>
              <a:gd name="connsiteX1" fmla="*/ 1597367 w 1715355"/>
              <a:gd name="connsiteY1" fmla="*/ 0 h 557025"/>
              <a:gd name="connsiteX2" fmla="*/ 1526037 w 1715355"/>
              <a:gd name="connsiteY2" fmla="*/ 109866 h 557025"/>
              <a:gd name="connsiteX3" fmla="*/ 1183658 w 1715355"/>
              <a:gd name="connsiteY3" fmla="*/ 367768 h 557025"/>
              <a:gd name="connsiteX4" fmla="*/ 1021980 w 1715355"/>
              <a:gd name="connsiteY4" fmla="*/ 452604 h 557025"/>
              <a:gd name="connsiteX5" fmla="*/ 924753 w 1715355"/>
              <a:gd name="connsiteY5" fmla="*/ 554359 h 557025"/>
              <a:gd name="connsiteX6" fmla="*/ 0 w 1715355"/>
              <a:gd name="connsiteY6" fmla="*/ 557025 h 557025"/>
              <a:gd name="connsiteX7" fmla="*/ 4755 w 1715355"/>
              <a:gd name="connsiteY7" fmla="*/ 18961 h 557025"/>
              <a:gd name="connsiteX0" fmla="*/ 4755 w 1611828"/>
              <a:gd name="connsiteY0" fmla="*/ 18961 h 557025"/>
              <a:gd name="connsiteX1" fmla="*/ 1597367 w 1611828"/>
              <a:gd name="connsiteY1" fmla="*/ 0 h 557025"/>
              <a:gd name="connsiteX2" fmla="*/ 1526037 w 1611828"/>
              <a:gd name="connsiteY2" fmla="*/ 109866 h 557025"/>
              <a:gd name="connsiteX3" fmla="*/ 1183658 w 1611828"/>
              <a:gd name="connsiteY3" fmla="*/ 367768 h 557025"/>
              <a:gd name="connsiteX4" fmla="*/ 1021980 w 1611828"/>
              <a:gd name="connsiteY4" fmla="*/ 452604 h 557025"/>
              <a:gd name="connsiteX5" fmla="*/ 924753 w 1611828"/>
              <a:gd name="connsiteY5" fmla="*/ 554359 h 557025"/>
              <a:gd name="connsiteX6" fmla="*/ 0 w 1611828"/>
              <a:gd name="connsiteY6" fmla="*/ 557025 h 557025"/>
              <a:gd name="connsiteX7" fmla="*/ 4755 w 1611828"/>
              <a:gd name="connsiteY7" fmla="*/ 18961 h 557025"/>
              <a:gd name="connsiteX0" fmla="*/ 4755 w 1678559"/>
              <a:gd name="connsiteY0" fmla="*/ 56289 h 594353"/>
              <a:gd name="connsiteX1" fmla="*/ 1678206 w 1678559"/>
              <a:gd name="connsiteY1" fmla="*/ 0 h 594353"/>
              <a:gd name="connsiteX2" fmla="*/ 1526037 w 1678559"/>
              <a:gd name="connsiteY2" fmla="*/ 147194 h 594353"/>
              <a:gd name="connsiteX3" fmla="*/ 1183658 w 1678559"/>
              <a:gd name="connsiteY3" fmla="*/ 405096 h 594353"/>
              <a:gd name="connsiteX4" fmla="*/ 1021980 w 1678559"/>
              <a:gd name="connsiteY4" fmla="*/ 489932 h 594353"/>
              <a:gd name="connsiteX5" fmla="*/ 924753 w 1678559"/>
              <a:gd name="connsiteY5" fmla="*/ 591687 h 594353"/>
              <a:gd name="connsiteX6" fmla="*/ 0 w 1678559"/>
              <a:gd name="connsiteY6" fmla="*/ 594353 h 594353"/>
              <a:gd name="connsiteX7" fmla="*/ 4755 w 1678559"/>
              <a:gd name="connsiteY7" fmla="*/ 56289 h 594353"/>
              <a:gd name="connsiteX0" fmla="*/ 4755 w 1678206"/>
              <a:gd name="connsiteY0" fmla="*/ 56289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4755 w 1678206"/>
              <a:gd name="connsiteY7" fmla="*/ 56289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14265 w 1678206"/>
              <a:gd name="connsiteY7" fmla="*/ 12174 h 594353"/>
              <a:gd name="connsiteX0" fmla="*/ 14265 w 1794949"/>
              <a:gd name="connsiteY0" fmla="*/ 0 h 582179"/>
              <a:gd name="connsiteX1" fmla="*/ 1794949 w 1794949"/>
              <a:gd name="connsiteY1" fmla="*/ 23402 h 582179"/>
              <a:gd name="connsiteX2" fmla="*/ 1526037 w 1794949"/>
              <a:gd name="connsiteY2" fmla="*/ 135020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147703 w 1794949"/>
              <a:gd name="connsiteY4" fmla="*/ 51656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111782 w 1794949"/>
              <a:gd name="connsiteY4" fmla="*/ 548910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92450"/>
              <a:gd name="connsiteX1" fmla="*/ 1794949 w 1794949"/>
              <a:gd name="connsiteY1" fmla="*/ 23402 h 592450"/>
              <a:gd name="connsiteX2" fmla="*/ 1566448 w 1794949"/>
              <a:gd name="connsiteY2" fmla="*/ 157659 h 592450"/>
              <a:gd name="connsiteX3" fmla="*/ 1251009 w 1794949"/>
              <a:gd name="connsiteY3" fmla="*/ 402625 h 592450"/>
              <a:gd name="connsiteX4" fmla="*/ 1111782 w 1794949"/>
              <a:gd name="connsiteY4" fmla="*/ 548910 h 592450"/>
              <a:gd name="connsiteX5" fmla="*/ 1153749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66448 w 1794949"/>
              <a:gd name="connsiteY2" fmla="*/ 157659 h 592450"/>
              <a:gd name="connsiteX3" fmla="*/ 1251009 w 1794949"/>
              <a:gd name="connsiteY3" fmla="*/ 402625 h 592450"/>
              <a:gd name="connsiteX4" fmla="*/ 1120762 w 1794949"/>
              <a:gd name="connsiteY4" fmla="*/ 552144 h 592450"/>
              <a:gd name="connsiteX5" fmla="*/ 1153749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66448 w 1794949"/>
              <a:gd name="connsiteY2" fmla="*/ 157659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26037 w 1794949"/>
              <a:gd name="connsiteY2" fmla="*/ 167361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26037 w 1794949"/>
              <a:gd name="connsiteY2" fmla="*/ 167361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26037 w 1794949"/>
              <a:gd name="connsiteY2" fmla="*/ 167361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413884 w 2194568"/>
              <a:gd name="connsiteY0" fmla="*/ 0 h 592450"/>
              <a:gd name="connsiteX1" fmla="*/ 2194568 w 2194568"/>
              <a:gd name="connsiteY1" fmla="*/ 23402 h 592450"/>
              <a:gd name="connsiteX2" fmla="*/ 1925656 w 2194568"/>
              <a:gd name="connsiteY2" fmla="*/ 167361 h 592450"/>
              <a:gd name="connsiteX3" fmla="*/ 1650628 w 2194568"/>
              <a:gd name="connsiteY3" fmla="*/ 402625 h 592450"/>
              <a:gd name="connsiteX4" fmla="*/ 1520381 w 2194568"/>
              <a:gd name="connsiteY4" fmla="*/ 552144 h 592450"/>
              <a:gd name="connsiteX5" fmla="*/ 1481526 w 2194568"/>
              <a:gd name="connsiteY5" fmla="*/ 592450 h 592450"/>
              <a:gd name="connsiteX6" fmla="*/ 0 w 2194568"/>
              <a:gd name="connsiteY6" fmla="*/ 582179 h 592450"/>
              <a:gd name="connsiteX7" fmla="*/ 413884 w 2194568"/>
              <a:gd name="connsiteY7" fmla="*/ 0 h 592450"/>
              <a:gd name="connsiteX0" fmla="*/ 256730 w 2194568"/>
              <a:gd name="connsiteY0" fmla="*/ 0 h 592450"/>
              <a:gd name="connsiteX1" fmla="*/ 2194568 w 2194568"/>
              <a:gd name="connsiteY1" fmla="*/ 23402 h 592450"/>
              <a:gd name="connsiteX2" fmla="*/ 1925656 w 2194568"/>
              <a:gd name="connsiteY2" fmla="*/ 167361 h 592450"/>
              <a:gd name="connsiteX3" fmla="*/ 1650628 w 2194568"/>
              <a:gd name="connsiteY3" fmla="*/ 402625 h 592450"/>
              <a:gd name="connsiteX4" fmla="*/ 1520381 w 2194568"/>
              <a:gd name="connsiteY4" fmla="*/ 552144 h 592450"/>
              <a:gd name="connsiteX5" fmla="*/ 1481526 w 2194568"/>
              <a:gd name="connsiteY5" fmla="*/ 592450 h 592450"/>
              <a:gd name="connsiteX6" fmla="*/ 0 w 2194568"/>
              <a:gd name="connsiteY6" fmla="*/ 582179 h 592450"/>
              <a:gd name="connsiteX7" fmla="*/ 256730 w 2194568"/>
              <a:gd name="connsiteY7" fmla="*/ 0 h 592450"/>
              <a:gd name="connsiteX0" fmla="*/ 256730 w 2190078"/>
              <a:gd name="connsiteY0" fmla="*/ 0 h 592450"/>
              <a:gd name="connsiteX1" fmla="*/ 2190078 w 2190078"/>
              <a:gd name="connsiteY1" fmla="*/ 7231 h 592450"/>
              <a:gd name="connsiteX2" fmla="*/ 1925656 w 2190078"/>
              <a:gd name="connsiteY2" fmla="*/ 167361 h 592450"/>
              <a:gd name="connsiteX3" fmla="*/ 1650628 w 2190078"/>
              <a:gd name="connsiteY3" fmla="*/ 402625 h 592450"/>
              <a:gd name="connsiteX4" fmla="*/ 1520381 w 2190078"/>
              <a:gd name="connsiteY4" fmla="*/ 552144 h 592450"/>
              <a:gd name="connsiteX5" fmla="*/ 1481526 w 2190078"/>
              <a:gd name="connsiteY5" fmla="*/ 592450 h 592450"/>
              <a:gd name="connsiteX6" fmla="*/ 0 w 2190078"/>
              <a:gd name="connsiteY6" fmla="*/ 582179 h 592450"/>
              <a:gd name="connsiteX7" fmla="*/ 256730 w 2190078"/>
              <a:gd name="connsiteY7" fmla="*/ 0 h 592450"/>
              <a:gd name="connsiteX0" fmla="*/ 256730 w 2190078"/>
              <a:gd name="connsiteY0" fmla="*/ 0 h 592450"/>
              <a:gd name="connsiteX1" fmla="*/ 2190078 w 2190078"/>
              <a:gd name="connsiteY1" fmla="*/ 7231 h 592450"/>
              <a:gd name="connsiteX2" fmla="*/ 1925656 w 2190078"/>
              <a:gd name="connsiteY2" fmla="*/ 167361 h 592450"/>
              <a:gd name="connsiteX3" fmla="*/ 1650628 w 2190078"/>
              <a:gd name="connsiteY3" fmla="*/ 402625 h 592450"/>
              <a:gd name="connsiteX4" fmla="*/ 1520381 w 2190078"/>
              <a:gd name="connsiteY4" fmla="*/ 552144 h 592450"/>
              <a:gd name="connsiteX5" fmla="*/ 1481526 w 2190078"/>
              <a:gd name="connsiteY5" fmla="*/ 592450 h 592450"/>
              <a:gd name="connsiteX6" fmla="*/ 0 w 2190078"/>
              <a:gd name="connsiteY6" fmla="*/ 582179 h 592450"/>
              <a:gd name="connsiteX7" fmla="*/ 256730 w 2190078"/>
              <a:gd name="connsiteY7" fmla="*/ 0 h 592450"/>
              <a:gd name="connsiteX0" fmla="*/ 256730 w 2203548"/>
              <a:gd name="connsiteY0" fmla="*/ 0 h 592450"/>
              <a:gd name="connsiteX1" fmla="*/ 2203548 w 2203548"/>
              <a:gd name="connsiteY1" fmla="*/ 7231 h 592450"/>
              <a:gd name="connsiteX2" fmla="*/ 1925656 w 2203548"/>
              <a:gd name="connsiteY2" fmla="*/ 167361 h 592450"/>
              <a:gd name="connsiteX3" fmla="*/ 1650628 w 2203548"/>
              <a:gd name="connsiteY3" fmla="*/ 402625 h 592450"/>
              <a:gd name="connsiteX4" fmla="*/ 1520381 w 2203548"/>
              <a:gd name="connsiteY4" fmla="*/ 552144 h 592450"/>
              <a:gd name="connsiteX5" fmla="*/ 1481526 w 2203548"/>
              <a:gd name="connsiteY5" fmla="*/ 592450 h 592450"/>
              <a:gd name="connsiteX6" fmla="*/ 0 w 2203548"/>
              <a:gd name="connsiteY6" fmla="*/ 582179 h 592450"/>
              <a:gd name="connsiteX7" fmla="*/ 256730 w 2203548"/>
              <a:gd name="connsiteY7" fmla="*/ 0 h 592450"/>
              <a:gd name="connsiteX0" fmla="*/ 256730 w 2203548"/>
              <a:gd name="connsiteY0" fmla="*/ 0 h 592450"/>
              <a:gd name="connsiteX1" fmla="*/ 2203548 w 2203548"/>
              <a:gd name="connsiteY1" fmla="*/ 7231 h 592450"/>
              <a:gd name="connsiteX2" fmla="*/ 1925656 w 2203548"/>
              <a:gd name="connsiteY2" fmla="*/ 167361 h 592450"/>
              <a:gd name="connsiteX3" fmla="*/ 1650628 w 2203548"/>
              <a:gd name="connsiteY3" fmla="*/ 402625 h 592450"/>
              <a:gd name="connsiteX4" fmla="*/ 1520381 w 2203548"/>
              <a:gd name="connsiteY4" fmla="*/ 552144 h 592450"/>
              <a:gd name="connsiteX5" fmla="*/ 1481526 w 2203548"/>
              <a:gd name="connsiteY5" fmla="*/ 592450 h 592450"/>
              <a:gd name="connsiteX6" fmla="*/ 0 w 2203548"/>
              <a:gd name="connsiteY6" fmla="*/ 582179 h 592450"/>
              <a:gd name="connsiteX7" fmla="*/ 256730 w 2203548"/>
              <a:gd name="connsiteY7" fmla="*/ 0 h 592450"/>
              <a:gd name="connsiteX0" fmla="*/ 256730 w 2332264"/>
              <a:gd name="connsiteY0" fmla="*/ 13284 h 605734"/>
              <a:gd name="connsiteX1" fmla="*/ 2332264 w 2332264"/>
              <a:gd name="connsiteY1" fmla="*/ 0 h 605734"/>
              <a:gd name="connsiteX2" fmla="*/ 1925656 w 2332264"/>
              <a:gd name="connsiteY2" fmla="*/ 180645 h 605734"/>
              <a:gd name="connsiteX3" fmla="*/ 1650628 w 2332264"/>
              <a:gd name="connsiteY3" fmla="*/ 415909 h 605734"/>
              <a:gd name="connsiteX4" fmla="*/ 1520381 w 2332264"/>
              <a:gd name="connsiteY4" fmla="*/ 565428 h 605734"/>
              <a:gd name="connsiteX5" fmla="*/ 1481526 w 2332264"/>
              <a:gd name="connsiteY5" fmla="*/ 605734 h 605734"/>
              <a:gd name="connsiteX6" fmla="*/ 0 w 2332264"/>
              <a:gd name="connsiteY6" fmla="*/ 595463 h 605734"/>
              <a:gd name="connsiteX7" fmla="*/ 256730 w 2332264"/>
              <a:gd name="connsiteY7" fmla="*/ 13284 h 605734"/>
              <a:gd name="connsiteX0" fmla="*/ 256730 w 2332264"/>
              <a:gd name="connsiteY0" fmla="*/ 13284 h 605734"/>
              <a:gd name="connsiteX1" fmla="*/ 2332264 w 2332264"/>
              <a:gd name="connsiteY1" fmla="*/ 0 h 605734"/>
              <a:gd name="connsiteX2" fmla="*/ 1981970 w 2332264"/>
              <a:gd name="connsiteY2" fmla="*/ 190902 h 605734"/>
              <a:gd name="connsiteX3" fmla="*/ 1650628 w 2332264"/>
              <a:gd name="connsiteY3" fmla="*/ 415909 h 605734"/>
              <a:gd name="connsiteX4" fmla="*/ 1520381 w 2332264"/>
              <a:gd name="connsiteY4" fmla="*/ 565428 h 605734"/>
              <a:gd name="connsiteX5" fmla="*/ 1481526 w 2332264"/>
              <a:gd name="connsiteY5" fmla="*/ 605734 h 605734"/>
              <a:gd name="connsiteX6" fmla="*/ 0 w 2332264"/>
              <a:gd name="connsiteY6" fmla="*/ 595463 h 605734"/>
              <a:gd name="connsiteX7" fmla="*/ 256730 w 2332264"/>
              <a:gd name="connsiteY7" fmla="*/ 13284 h 605734"/>
              <a:gd name="connsiteX0" fmla="*/ 256730 w 2332264"/>
              <a:gd name="connsiteY0" fmla="*/ 13284 h 605734"/>
              <a:gd name="connsiteX1" fmla="*/ 2332264 w 2332264"/>
              <a:gd name="connsiteY1" fmla="*/ 0 h 605734"/>
              <a:gd name="connsiteX2" fmla="*/ 1981970 w 2332264"/>
              <a:gd name="connsiteY2" fmla="*/ 190902 h 605734"/>
              <a:gd name="connsiteX3" fmla="*/ 1674762 w 2332264"/>
              <a:gd name="connsiteY3" fmla="*/ 415909 h 605734"/>
              <a:gd name="connsiteX4" fmla="*/ 1520381 w 2332264"/>
              <a:gd name="connsiteY4" fmla="*/ 565428 h 605734"/>
              <a:gd name="connsiteX5" fmla="*/ 1481526 w 2332264"/>
              <a:gd name="connsiteY5" fmla="*/ 605734 h 605734"/>
              <a:gd name="connsiteX6" fmla="*/ 0 w 2332264"/>
              <a:gd name="connsiteY6" fmla="*/ 595463 h 605734"/>
              <a:gd name="connsiteX7" fmla="*/ 256730 w 2332264"/>
              <a:gd name="connsiteY7" fmla="*/ 13284 h 605734"/>
              <a:gd name="connsiteX0" fmla="*/ 256730 w 2363695"/>
              <a:gd name="connsiteY0" fmla="*/ 13284 h 605734"/>
              <a:gd name="connsiteX1" fmla="*/ 2363695 w 2363695"/>
              <a:gd name="connsiteY1" fmla="*/ 0 h 605734"/>
              <a:gd name="connsiteX2" fmla="*/ 1981970 w 2363695"/>
              <a:gd name="connsiteY2" fmla="*/ 190902 h 605734"/>
              <a:gd name="connsiteX3" fmla="*/ 1674762 w 2363695"/>
              <a:gd name="connsiteY3" fmla="*/ 415909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256730 w 2363695"/>
              <a:gd name="connsiteY0" fmla="*/ 13284 h 605734"/>
              <a:gd name="connsiteX1" fmla="*/ 2363695 w 2363695"/>
              <a:gd name="connsiteY1" fmla="*/ 0 h 605734"/>
              <a:gd name="connsiteX2" fmla="*/ 1999931 w 2363695"/>
              <a:gd name="connsiteY2" fmla="*/ 196627 h 605734"/>
              <a:gd name="connsiteX3" fmla="*/ 1674762 w 2363695"/>
              <a:gd name="connsiteY3" fmla="*/ 415909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256730 w 2363695"/>
              <a:gd name="connsiteY0" fmla="*/ 13284 h 605734"/>
              <a:gd name="connsiteX1" fmla="*/ 2363695 w 2363695"/>
              <a:gd name="connsiteY1" fmla="*/ 0 h 605734"/>
              <a:gd name="connsiteX2" fmla="*/ 1999931 w 2363695"/>
              <a:gd name="connsiteY2" fmla="*/ 196627 h 605734"/>
              <a:gd name="connsiteX3" fmla="*/ 1679252 w 2363695"/>
              <a:gd name="connsiteY3" fmla="*/ 418771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256730 w 2363695"/>
              <a:gd name="connsiteY0" fmla="*/ 13284 h 605734"/>
              <a:gd name="connsiteX1" fmla="*/ 2363695 w 2363695"/>
              <a:gd name="connsiteY1" fmla="*/ 0 h 605734"/>
              <a:gd name="connsiteX2" fmla="*/ 1999931 w 2363695"/>
              <a:gd name="connsiteY2" fmla="*/ 196627 h 605734"/>
              <a:gd name="connsiteX3" fmla="*/ 1679252 w 2363695"/>
              <a:gd name="connsiteY3" fmla="*/ 418771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0 w 2106965"/>
              <a:gd name="connsiteY0" fmla="*/ 13284 h 605734"/>
              <a:gd name="connsiteX1" fmla="*/ 2106965 w 2106965"/>
              <a:gd name="connsiteY1" fmla="*/ 0 h 605734"/>
              <a:gd name="connsiteX2" fmla="*/ 1743201 w 2106965"/>
              <a:gd name="connsiteY2" fmla="*/ 196627 h 605734"/>
              <a:gd name="connsiteX3" fmla="*/ 1422522 w 2106965"/>
              <a:gd name="connsiteY3" fmla="*/ 418771 h 605734"/>
              <a:gd name="connsiteX4" fmla="*/ 1263651 w 2106965"/>
              <a:gd name="connsiteY4" fmla="*/ 565428 h 605734"/>
              <a:gd name="connsiteX5" fmla="*/ 1224796 w 2106965"/>
              <a:gd name="connsiteY5" fmla="*/ 605734 h 605734"/>
              <a:gd name="connsiteX6" fmla="*/ 908491 w 2106965"/>
              <a:gd name="connsiteY6" fmla="*/ 599782 h 605734"/>
              <a:gd name="connsiteX7" fmla="*/ 0 w 2106965"/>
              <a:gd name="connsiteY7" fmla="*/ 13284 h 605734"/>
              <a:gd name="connsiteX0" fmla="*/ 0 w 1205951"/>
              <a:gd name="connsiteY0" fmla="*/ 13284 h 605734"/>
              <a:gd name="connsiteX1" fmla="*/ 1205951 w 1205951"/>
              <a:gd name="connsiteY1" fmla="*/ 0 h 605734"/>
              <a:gd name="connsiteX2" fmla="*/ 842187 w 1205951"/>
              <a:gd name="connsiteY2" fmla="*/ 196627 h 605734"/>
              <a:gd name="connsiteX3" fmla="*/ 521508 w 1205951"/>
              <a:gd name="connsiteY3" fmla="*/ 418771 h 605734"/>
              <a:gd name="connsiteX4" fmla="*/ 362637 w 1205951"/>
              <a:gd name="connsiteY4" fmla="*/ 565428 h 605734"/>
              <a:gd name="connsiteX5" fmla="*/ 323782 w 1205951"/>
              <a:gd name="connsiteY5" fmla="*/ 605734 h 605734"/>
              <a:gd name="connsiteX6" fmla="*/ 7477 w 1205951"/>
              <a:gd name="connsiteY6" fmla="*/ 599782 h 605734"/>
              <a:gd name="connsiteX7" fmla="*/ 0 w 1205951"/>
              <a:gd name="connsiteY7" fmla="*/ 13284 h 605734"/>
              <a:gd name="connsiteX0" fmla="*/ 0 w 1205951"/>
              <a:gd name="connsiteY0" fmla="*/ 13284 h 616447"/>
              <a:gd name="connsiteX1" fmla="*/ 1205951 w 1205951"/>
              <a:gd name="connsiteY1" fmla="*/ 0 h 616447"/>
              <a:gd name="connsiteX2" fmla="*/ 842187 w 1205951"/>
              <a:gd name="connsiteY2" fmla="*/ 196627 h 616447"/>
              <a:gd name="connsiteX3" fmla="*/ 521508 w 1205951"/>
              <a:gd name="connsiteY3" fmla="*/ 418771 h 616447"/>
              <a:gd name="connsiteX4" fmla="*/ 362637 w 1205951"/>
              <a:gd name="connsiteY4" fmla="*/ 565428 h 616447"/>
              <a:gd name="connsiteX5" fmla="*/ 375656 w 1205951"/>
              <a:gd name="connsiteY5" fmla="*/ 616447 h 616447"/>
              <a:gd name="connsiteX6" fmla="*/ 7477 w 1205951"/>
              <a:gd name="connsiteY6" fmla="*/ 599782 h 616447"/>
              <a:gd name="connsiteX7" fmla="*/ 0 w 1205951"/>
              <a:gd name="connsiteY7" fmla="*/ 13284 h 616447"/>
              <a:gd name="connsiteX0" fmla="*/ 0 w 1205951"/>
              <a:gd name="connsiteY0" fmla="*/ 13284 h 616447"/>
              <a:gd name="connsiteX1" fmla="*/ 1205951 w 1205951"/>
              <a:gd name="connsiteY1" fmla="*/ 0 h 616447"/>
              <a:gd name="connsiteX2" fmla="*/ 842187 w 1205951"/>
              <a:gd name="connsiteY2" fmla="*/ 196627 h 616447"/>
              <a:gd name="connsiteX3" fmla="*/ 521508 w 1205951"/>
              <a:gd name="connsiteY3" fmla="*/ 418771 h 616447"/>
              <a:gd name="connsiteX4" fmla="*/ 375656 w 1205951"/>
              <a:gd name="connsiteY4" fmla="*/ 616447 h 616447"/>
              <a:gd name="connsiteX5" fmla="*/ 7477 w 1205951"/>
              <a:gd name="connsiteY5" fmla="*/ 599782 h 616447"/>
              <a:gd name="connsiteX6" fmla="*/ 0 w 1205951"/>
              <a:gd name="connsiteY6" fmla="*/ 13284 h 616447"/>
              <a:gd name="connsiteX0" fmla="*/ 0 w 1205951"/>
              <a:gd name="connsiteY0" fmla="*/ 13284 h 616447"/>
              <a:gd name="connsiteX1" fmla="*/ 1205951 w 1205951"/>
              <a:gd name="connsiteY1" fmla="*/ 0 h 616447"/>
              <a:gd name="connsiteX2" fmla="*/ 842187 w 1205951"/>
              <a:gd name="connsiteY2" fmla="*/ 196627 h 616447"/>
              <a:gd name="connsiteX3" fmla="*/ 549440 w 1205951"/>
              <a:gd name="connsiteY3" fmla="*/ 426805 h 616447"/>
              <a:gd name="connsiteX4" fmla="*/ 375656 w 1205951"/>
              <a:gd name="connsiteY4" fmla="*/ 616447 h 616447"/>
              <a:gd name="connsiteX5" fmla="*/ 7477 w 1205951"/>
              <a:gd name="connsiteY5" fmla="*/ 599782 h 616447"/>
              <a:gd name="connsiteX6" fmla="*/ 0 w 1205951"/>
              <a:gd name="connsiteY6" fmla="*/ 13284 h 616447"/>
              <a:gd name="connsiteX0" fmla="*/ 0 w 1182009"/>
              <a:gd name="connsiteY0" fmla="*/ 21318 h 624481"/>
              <a:gd name="connsiteX1" fmla="*/ 1182009 w 1182009"/>
              <a:gd name="connsiteY1" fmla="*/ 0 h 624481"/>
              <a:gd name="connsiteX2" fmla="*/ 842187 w 1182009"/>
              <a:gd name="connsiteY2" fmla="*/ 204661 h 624481"/>
              <a:gd name="connsiteX3" fmla="*/ 549440 w 1182009"/>
              <a:gd name="connsiteY3" fmla="*/ 434839 h 624481"/>
              <a:gd name="connsiteX4" fmla="*/ 375656 w 1182009"/>
              <a:gd name="connsiteY4" fmla="*/ 624481 h 624481"/>
              <a:gd name="connsiteX5" fmla="*/ 7477 w 1182009"/>
              <a:gd name="connsiteY5" fmla="*/ 607816 h 624481"/>
              <a:gd name="connsiteX6" fmla="*/ 0 w 1182009"/>
              <a:gd name="connsiteY6" fmla="*/ 21318 h 624481"/>
              <a:gd name="connsiteX0" fmla="*/ 0 w 1182009"/>
              <a:gd name="connsiteY0" fmla="*/ 21318 h 624481"/>
              <a:gd name="connsiteX1" fmla="*/ 1182009 w 1182009"/>
              <a:gd name="connsiteY1" fmla="*/ 0 h 624481"/>
              <a:gd name="connsiteX2" fmla="*/ 842187 w 1182009"/>
              <a:gd name="connsiteY2" fmla="*/ 204661 h 624481"/>
              <a:gd name="connsiteX3" fmla="*/ 549440 w 1182009"/>
              <a:gd name="connsiteY3" fmla="*/ 434839 h 624481"/>
              <a:gd name="connsiteX4" fmla="*/ 375656 w 1182009"/>
              <a:gd name="connsiteY4" fmla="*/ 624481 h 624481"/>
              <a:gd name="connsiteX5" fmla="*/ 7477 w 1182009"/>
              <a:gd name="connsiteY5" fmla="*/ 607816 h 624481"/>
              <a:gd name="connsiteX6" fmla="*/ 0 w 1182009"/>
              <a:gd name="connsiteY6" fmla="*/ 21318 h 62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009" h="624481">
                <a:moveTo>
                  <a:pt x="0" y="21318"/>
                </a:moveTo>
                <a:lnTo>
                  <a:pt x="1182009" y="0"/>
                </a:lnTo>
                <a:cubicBezTo>
                  <a:pt x="1115902" y="34611"/>
                  <a:pt x="904020" y="162502"/>
                  <a:pt x="842187" y="204661"/>
                </a:cubicBezTo>
                <a:cubicBezTo>
                  <a:pt x="786170" y="246023"/>
                  <a:pt x="628960" y="355077"/>
                  <a:pt x="549440" y="434839"/>
                </a:cubicBezTo>
                <a:cubicBezTo>
                  <a:pt x="471685" y="504809"/>
                  <a:pt x="425415" y="567532"/>
                  <a:pt x="375656" y="624481"/>
                </a:cubicBezTo>
                <a:cubicBezTo>
                  <a:pt x="270221" y="622497"/>
                  <a:pt x="112912" y="609800"/>
                  <a:pt x="7477" y="607816"/>
                </a:cubicBezTo>
                <a:cubicBezTo>
                  <a:pt x="4985" y="412317"/>
                  <a:pt x="2492" y="216817"/>
                  <a:pt x="0" y="2131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6"/>
          <p:cNvSpPr/>
          <p:nvPr/>
        </p:nvSpPr>
        <p:spPr>
          <a:xfrm>
            <a:off x="338562" y="3384839"/>
            <a:ext cx="3819241" cy="1907872"/>
          </a:xfrm>
          <a:custGeom>
            <a:avLst/>
            <a:gdLst>
              <a:gd name="connsiteX0" fmla="*/ 0 w 2476403"/>
              <a:gd name="connsiteY0" fmla="*/ 0 h 914737"/>
              <a:gd name="connsiteX1" fmla="*/ 2476403 w 2476403"/>
              <a:gd name="connsiteY1" fmla="*/ 0 h 914737"/>
              <a:gd name="connsiteX2" fmla="*/ 2476403 w 2476403"/>
              <a:gd name="connsiteY2" fmla="*/ 914737 h 914737"/>
              <a:gd name="connsiteX3" fmla="*/ 0 w 2476403"/>
              <a:gd name="connsiteY3" fmla="*/ 914737 h 914737"/>
              <a:gd name="connsiteX4" fmla="*/ 0 w 2476403"/>
              <a:gd name="connsiteY4" fmla="*/ 0 h 914737"/>
              <a:gd name="connsiteX0" fmla="*/ 0 w 2476403"/>
              <a:gd name="connsiteY0" fmla="*/ 101 h 914838"/>
              <a:gd name="connsiteX1" fmla="*/ 1754803 w 2476403"/>
              <a:gd name="connsiteY1" fmla="*/ 0 h 914838"/>
              <a:gd name="connsiteX2" fmla="*/ 2476403 w 2476403"/>
              <a:gd name="connsiteY2" fmla="*/ 101 h 914838"/>
              <a:gd name="connsiteX3" fmla="*/ 2476403 w 2476403"/>
              <a:gd name="connsiteY3" fmla="*/ 914838 h 914838"/>
              <a:gd name="connsiteX4" fmla="*/ 0 w 2476403"/>
              <a:gd name="connsiteY4" fmla="*/ 914838 h 914838"/>
              <a:gd name="connsiteX5" fmla="*/ 0 w 2476403"/>
              <a:gd name="connsiteY5"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97087"/>
              <a:gd name="connsiteY0" fmla="*/ 5387 h 925410"/>
              <a:gd name="connsiteX1" fmla="*/ 1797087 w 1797087"/>
              <a:gd name="connsiteY1" fmla="*/ 0 h 925410"/>
              <a:gd name="connsiteX2" fmla="*/ 1622665 w 1797087"/>
              <a:gd name="connsiteY2" fmla="*/ 200851 h 925410"/>
              <a:gd name="connsiteX3" fmla="*/ 1377008 w 1797087"/>
              <a:gd name="connsiteY3" fmla="*/ 454658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5410"/>
              <a:gd name="connsiteX1" fmla="*/ 1797087 w 1797087"/>
              <a:gd name="connsiteY1" fmla="*/ 0 h 925410"/>
              <a:gd name="connsiteX2" fmla="*/ 1377008 w 1797087"/>
              <a:gd name="connsiteY2" fmla="*/ 454658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92865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87580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1183757 w 1797087"/>
              <a:gd name="connsiteY3" fmla="*/ 596302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0124"/>
              <a:gd name="connsiteX1" fmla="*/ 1797087 w 1797087"/>
              <a:gd name="connsiteY1" fmla="*/ 0 h 920124"/>
              <a:gd name="connsiteX2" fmla="*/ 1522752 w 1797087"/>
              <a:gd name="connsiteY2" fmla="*/ 300963 h 920124"/>
              <a:gd name="connsiteX3" fmla="*/ 1183757 w 1797087"/>
              <a:gd name="connsiteY3" fmla="*/ 596302 h 920124"/>
              <a:gd name="connsiteX4" fmla="*/ 872445 w 1797087"/>
              <a:gd name="connsiteY4" fmla="*/ 917458 h 920124"/>
              <a:gd name="connsiteX5" fmla="*/ 0 w 1797087"/>
              <a:gd name="connsiteY5" fmla="*/ 920124 h 920124"/>
              <a:gd name="connsiteX6" fmla="*/ 0 w 1797087"/>
              <a:gd name="connsiteY6" fmla="*/ 5387 h 920124"/>
              <a:gd name="connsiteX0" fmla="*/ 0 w 1797087"/>
              <a:gd name="connsiteY0" fmla="*/ 5387 h 920124"/>
              <a:gd name="connsiteX1" fmla="*/ 1797087 w 1797087"/>
              <a:gd name="connsiteY1" fmla="*/ 0 h 920124"/>
              <a:gd name="connsiteX2" fmla="*/ 1522752 w 1797087"/>
              <a:gd name="connsiteY2" fmla="*/ 300963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872445 w 1797087"/>
              <a:gd name="connsiteY2" fmla="*/ 917458 h 920124"/>
              <a:gd name="connsiteX3" fmla="*/ 0 w 1797087"/>
              <a:gd name="connsiteY3" fmla="*/ 920124 h 920124"/>
              <a:gd name="connsiteX4" fmla="*/ 0 w 1797087"/>
              <a:gd name="connsiteY4"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866192"/>
              <a:gd name="connsiteY0" fmla="*/ 5387 h 920124"/>
              <a:gd name="connsiteX1" fmla="*/ 1797087 w 1866192"/>
              <a:gd name="connsiteY1" fmla="*/ 0 h 920124"/>
              <a:gd name="connsiteX2" fmla="*/ 1449953 w 1866192"/>
              <a:gd name="connsiteY2" fmla="*/ 411883 h 920124"/>
              <a:gd name="connsiteX3" fmla="*/ 1021980 w 1866192"/>
              <a:gd name="connsiteY3" fmla="*/ 815703 h 920124"/>
              <a:gd name="connsiteX4" fmla="*/ 924753 w 1866192"/>
              <a:gd name="connsiteY4" fmla="*/ 917458 h 920124"/>
              <a:gd name="connsiteX5" fmla="*/ 0 w 1866192"/>
              <a:gd name="connsiteY5" fmla="*/ 920124 h 920124"/>
              <a:gd name="connsiteX6" fmla="*/ 0 w 1866192"/>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021980 w 1875316"/>
              <a:gd name="connsiteY3" fmla="*/ 815703 h 920124"/>
              <a:gd name="connsiteX4" fmla="*/ 924753 w 1875316"/>
              <a:gd name="connsiteY4" fmla="*/ 917458 h 920124"/>
              <a:gd name="connsiteX5" fmla="*/ 0 w 1875316"/>
              <a:gd name="connsiteY5" fmla="*/ 920124 h 920124"/>
              <a:gd name="connsiteX6" fmla="*/ 0 w 1875316"/>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164637 w 1875316"/>
              <a:gd name="connsiteY3" fmla="*/ 713900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875316"/>
              <a:gd name="connsiteY0" fmla="*/ 5387 h 920124"/>
              <a:gd name="connsiteX1" fmla="*/ 1797087 w 1875316"/>
              <a:gd name="connsiteY1" fmla="*/ 0 h 920124"/>
              <a:gd name="connsiteX2" fmla="*/ 1526037 w 1875316"/>
              <a:gd name="connsiteY2" fmla="*/ 472965 h 920124"/>
              <a:gd name="connsiteX3" fmla="*/ 1183658 w 1875316"/>
              <a:gd name="connsiteY3" fmla="*/ 730867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674008"/>
              <a:gd name="connsiteY0" fmla="*/ 0 h 914737"/>
              <a:gd name="connsiteX1" fmla="*/ 1535548 w 1674008"/>
              <a:gd name="connsiteY1" fmla="*/ 252515 h 914737"/>
              <a:gd name="connsiteX2" fmla="*/ 1526037 w 1674008"/>
              <a:gd name="connsiteY2" fmla="*/ 467578 h 914737"/>
              <a:gd name="connsiteX3" fmla="*/ 1183658 w 1674008"/>
              <a:gd name="connsiteY3" fmla="*/ 725480 h 914737"/>
              <a:gd name="connsiteX4" fmla="*/ 1021980 w 1674008"/>
              <a:gd name="connsiteY4" fmla="*/ 810316 h 914737"/>
              <a:gd name="connsiteX5" fmla="*/ 924753 w 1674008"/>
              <a:gd name="connsiteY5" fmla="*/ 912071 h 914737"/>
              <a:gd name="connsiteX6" fmla="*/ 0 w 1674008"/>
              <a:gd name="connsiteY6" fmla="*/ 914737 h 914737"/>
              <a:gd name="connsiteX7" fmla="*/ 0 w 1674008"/>
              <a:gd name="connsiteY7" fmla="*/ 0 h 914737"/>
              <a:gd name="connsiteX0" fmla="*/ 4755 w 1674008"/>
              <a:gd name="connsiteY0" fmla="*/ 124158 h 662222"/>
              <a:gd name="connsiteX1" fmla="*/ 1535548 w 1674008"/>
              <a:gd name="connsiteY1" fmla="*/ 0 h 662222"/>
              <a:gd name="connsiteX2" fmla="*/ 1526037 w 1674008"/>
              <a:gd name="connsiteY2" fmla="*/ 215063 h 662222"/>
              <a:gd name="connsiteX3" fmla="*/ 1183658 w 1674008"/>
              <a:gd name="connsiteY3" fmla="*/ 472965 h 662222"/>
              <a:gd name="connsiteX4" fmla="*/ 1021980 w 1674008"/>
              <a:gd name="connsiteY4" fmla="*/ 557801 h 662222"/>
              <a:gd name="connsiteX5" fmla="*/ 924753 w 1674008"/>
              <a:gd name="connsiteY5" fmla="*/ 659556 h 662222"/>
              <a:gd name="connsiteX6" fmla="*/ 0 w 1674008"/>
              <a:gd name="connsiteY6" fmla="*/ 662222 h 662222"/>
              <a:gd name="connsiteX7" fmla="*/ 4755 w 1674008"/>
              <a:gd name="connsiteY7" fmla="*/ 124158 h 662222"/>
              <a:gd name="connsiteX0" fmla="*/ 4755 w 1715355"/>
              <a:gd name="connsiteY0" fmla="*/ 18961 h 557025"/>
              <a:gd name="connsiteX1" fmla="*/ 1597367 w 1715355"/>
              <a:gd name="connsiteY1" fmla="*/ 0 h 557025"/>
              <a:gd name="connsiteX2" fmla="*/ 1526037 w 1715355"/>
              <a:gd name="connsiteY2" fmla="*/ 109866 h 557025"/>
              <a:gd name="connsiteX3" fmla="*/ 1183658 w 1715355"/>
              <a:gd name="connsiteY3" fmla="*/ 367768 h 557025"/>
              <a:gd name="connsiteX4" fmla="*/ 1021980 w 1715355"/>
              <a:gd name="connsiteY4" fmla="*/ 452604 h 557025"/>
              <a:gd name="connsiteX5" fmla="*/ 924753 w 1715355"/>
              <a:gd name="connsiteY5" fmla="*/ 554359 h 557025"/>
              <a:gd name="connsiteX6" fmla="*/ 0 w 1715355"/>
              <a:gd name="connsiteY6" fmla="*/ 557025 h 557025"/>
              <a:gd name="connsiteX7" fmla="*/ 4755 w 1715355"/>
              <a:gd name="connsiteY7" fmla="*/ 18961 h 557025"/>
              <a:gd name="connsiteX0" fmla="*/ 4755 w 1611828"/>
              <a:gd name="connsiteY0" fmla="*/ 18961 h 557025"/>
              <a:gd name="connsiteX1" fmla="*/ 1597367 w 1611828"/>
              <a:gd name="connsiteY1" fmla="*/ 0 h 557025"/>
              <a:gd name="connsiteX2" fmla="*/ 1526037 w 1611828"/>
              <a:gd name="connsiteY2" fmla="*/ 109866 h 557025"/>
              <a:gd name="connsiteX3" fmla="*/ 1183658 w 1611828"/>
              <a:gd name="connsiteY3" fmla="*/ 367768 h 557025"/>
              <a:gd name="connsiteX4" fmla="*/ 1021980 w 1611828"/>
              <a:gd name="connsiteY4" fmla="*/ 452604 h 557025"/>
              <a:gd name="connsiteX5" fmla="*/ 924753 w 1611828"/>
              <a:gd name="connsiteY5" fmla="*/ 554359 h 557025"/>
              <a:gd name="connsiteX6" fmla="*/ 0 w 1611828"/>
              <a:gd name="connsiteY6" fmla="*/ 557025 h 557025"/>
              <a:gd name="connsiteX7" fmla="*/ 4755 w 1611828"/>
              <a:gd name="connsiteY7" fmla="*/ 18961 h 557025"/>
              <a:gd name="connsiteX0" fmla="*/ 4755 w 1678559"/>
              <a:gd name="connsiteY0" fmla="*/ 56289 h 594353"/>
              <a:gd name="connsiteX1" fmla="*/ 1678206 w 1678559"/>
              <a:gd name="connsiteY1" fmla="*/ 0 h 594353"/>
              <a:gd name="connsiteX2" fmla="*/ 1526037 w 1678559"/>
              <a:gd name="connsiteY2" fmla="*/ 147194 h 594353"/>
              <a:gd name="connsiteX3" fmla="*/ 1183658 w 1678559"/>
              <a:gd name="connsiteY3" fmla="*/ 405096 h 594353"/>
              <a:gd name="connsiteX4" fmla="*/ 1021980 w 1678559"/>
              <a:gd name="connsiteY4" fmla="*/ 489932 h 594353"/>
              <a:gd name="connsiteX5" fmla="*/ 924753 w 1678559"/>
              <a:gd name="connsiteY5" fmla="*/ 591687 h 594353"/>
              <a:gd name="connsiteX6" fmla="*/ 0 w 1678559"/>
              <a:gd name="connsiteY6" fmla="*/ 594353 h 594353"/>
              <a:gd name="connsiteX7" fmla="*/ 4755 w 1678559"/>
              <a:gd name="connsiteY7" fmla="*/ 56289 h 594353"/>
              <a:gd name="connsiteX0" fmla="*/ 4755 w 1678206"/>
              <a:gd name="connsiteY0" fmla="*/ 56289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4755 w 1678206"/>
              <a:gd name="connsiteY7" fmla="*/ 56289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14265 w 1678206"/>
              <a:gd name="connsiteY7" fmla="*/ 12174 h 594353"/>
              <a:gd name="connsiteX0" fmla="*/ 14265 w 1678206"/>
              <a:gd name="connsiteY0" fmla="*/ 12174 h 608654"/>
              <a:gd name="connsiteX1" fmla="*/ 1678206 w 1678206"/>
              <a:gd name="connsiteY1" fmla="*/ 0 h 608654"/>
              <a:gd name="connsiteX2" fmla="*/ 1526037 w 1678206"/>
              <a:gd name="connsiteY2" fmla="*/ 147194 h 608654"/>
              <a:gd name="connsiteX3" fmla="*/ 1183658 w 1678206"/>
              <a:gd name="connsiteY3" fmla="*/ 405096 h 608654"/>
              <a:gd name="connsiteX4" fmla="*/ 1021980 w 1678206"/>
              <a:gd name="connsiteY4" fmla="*/ 489932 h 608654"/>
              <a:gd name="connsiteX5" fmla="*/ 877201 w 1678206"/>
              <a:gd name="connsiteY5" fmla="*/ 608654 h 608654"/>
              <a:gd name="connsiteX6" fmla="*/ 0 w 1678206"/>
              <a:gd name="connsiteY6" fmla="*/ 594353 h 608654"/>
              <a:gd name="connsiteX7" fmla="*/ 14265 w 1678206"/>
              <a:gd name="connsiteY7" fmla="*/ 12174 h 608654"/>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881956 w 1678206"/>
              <a:gd name="connsiteY5" fmla="*/ 591687 h 594353"/>
              <a:gd name="connsiteX6" fmla="*/ 0 w 1678206"/>
              <a:gd name="connsiteY6" fmla="*/ 594353 h 594353"/>
              <a:gd name="connsiteX7" fmla="*/ 14265 w 1678206"/>
              <a:gd name="connsiteY7" fmla="*/ 12174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881956 w 1678206"/>
              <a:gd name="connsiteY5" fmla="*/ 591687 h 594353"/>
              <a:gd name="connsiteX6" fmla="*/ 0 w 1678206"/>
              <a:gd name="connsiteY6" fmla="*/ 594353 h 594353"/>
              <a:gd name="connsiteX7" fmla="*/ 14265 w 1678206"/>
              <a:gd name="connsiteY7" fmla="*/ 12174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843914 w 1678206"/>
              <a:gd name="connsiteY5" fmla="*/ 588293 h 594353"/>
              <a:gd name="connsiteX6" fmla="*/ 0 w 1678206"/>
              <a:gd name="connsiteY6" fmla="*/ 594353 h 594353"/>
              <a:gd name="connsiteX7" fmla="*/ 14265 w 1678206"/>
              <a:gd name="connsiteY7" fmla="*/ 12174 h 594353"/>
              <a:gd name="connsiteX0" fmla="*/ 14265 w 1678206"/>
              <a:gd name="connsiteY0" fmla="*/ 12174 h 597941"/>
              <a:gd name="connsiteX1" fmla="*/ 1678206 w 1678206"/>
              <a:gd name="connsiteY1" fmla="*/ 0 h 597941"/>
              <a:gd name="connsiteX2" fmla="*/ 1526037 w 1678206"/>
              <a:gd name="connsiteY2" fmla="*/ 147194 h 597941"/>
              <a:gd name="connsiteX3" fmla="*/ 1183658 w 1678206"/>
              <a:gd name="connsiteY3" fmla="*/ 405096 h 597941"/>
              <a:gd name="connsiteX4" fmla="*/ 1021980 w 1678206"/>
              <a:gd name="connsiteY4" fmla="*/ 489932 h 597941"/>
              <a:gd name="connsiteX5" fmla="*/ 955385 w 1678206"/>
              <a:gd name="connsiteY5" fmla="*/ 597941 h 597941"/>
              <a:gd name="connsiteX6" fmla="*/ 0 w 1678206"/>
              <a:gd name="connsiteY6" fmla="*/ 594353 h 597941"/>
              <a:gd name="connsiteX7" fmla="*/ 14265 w 1678206"/>
              <a:gd name="connsiteY7" fmla="*/ 12174 h 597941"/>
              <a:gd name="connsiteX0" fmla="*/ 14265 w 1678206"/>
              <a:gd name="connsiteY0" fmla="*/ 12174 h 597941"/>
              <a:gd name="connsiteX1" fmla="*/ 1678206 w 1678206"/>
              <a:gd name="connsiteY1" fmla="*/ 0 h 597941"/>
              <a:gd name="connsiteX2" fmla="*/ 1526037 w 1678206"/>
              <a:gd name="connsiteY2" fmla="*/ 147194 h 597941"/>
              <a:gd name="connsiteX3" fmla="*/ 1183658 w 1678206"/>
              <a:gd name="connsiteY3" fmla="*/ 405096 h 597941"/>
              <a:gd name="connsiteX4" fmla="*/ 955385 w 1678206"/>
              <a:gd name="connsiteY4" fmla="*/ 597941 h 597941"/>
              <a:gd name="connsiteX5" fmla="*/ 0 w 1678206"/>
              <a:gd name="connsiteY5" fmla="*/ 594353 h 597941"/>
              <a:gd name="connsiteX6" fmla="*/ 14265 w 1678206"/>
              <a:gd name="connsiteY6" fmla="*/ 12174 h 597941"/>
              <a:gd name="connsiteX0" fmla="*/ 14265 w 1678206"/>
              <a:gd name="connsiteY0" fmla="*/ 12174 h 597941"/>
              <a:gd name="connsiteX1" fmla="*/ 1678206 w 1678206"/>
              <a:gd name="connsiteY1" fmla="*/ 0 h 597941"/>
              <a:gd name="connsiteX2" fmla="*/ 1526037 w 1678206"/>
              <a:gd name="connsiteY2" fmla="*/ 147194 h 597941"/>
              <a:gd name="connsiteX3" fmla="*/ 1216444 w 1678206"/>
              <a:gd name="connsiteY3" fmla="*/ 434040 h 597941"/>
              <a:gd name="connsiteX4" fmla="*/ 955385 w 1678206"/>
              <a:gd name="connsiteY4" fmla="*/ 597941 h 597941"/>
              <a:gd name="connsiteX5" fmla="*/ 0 w 1678206"/>
              <a:gd name="connsiteY5" fmla="*/ 594353 h 597941"/>
              <a:gd name="connsiteX6" fmla="*/ 14265 w 1678206"/>
              <a:gd name="connsiteY6" fmla="*/ 12174 h 597941"/>
              <a:gd name="connsiteX0" fmla="*/ 14265 w 1678206"/>
              <a:gd name="connsiteY0" fmla="*/ 12174 h 597941"/>
              <a:gd name="connsiteX1" fmla="*/ 1678206 w 1678206"/>
              <a:gd name="connsiteY1" fmla="*/ 0 h 597941"/>
              <a:gd name="connsiteX2" fmla="*/ 1565380 w 1678206"/>
              <a:gd name="connsiteY2" fmla="*/ 161666 h 597941"/>
              <a:gd name="connsiteX3" fmla="*/ 1216444 w 1678206"/>
              <a:gd name="connsiteY3" fmla="*/ 434040 h 597941"/>
              <a:gd name="connsiteX4" fmla="*/ 955385 w 1678206"/>
              <a:gd name="connsiteY4" fmla="*/ 597941 h 597941"/>
              <a:gd name="connsiteX5" fmla="*/ 0 w 1678206"/>
              <a:gd name="connsiteY5" fmla="*/ 594353 h 597941"/>
              <a:gd name="connsiteX6" fmla="*/ 14265 w 1678206"/>
              <a:gd name="connsiteY6" fmla="*/ 12174 h 597941"/>
              <a:gd name="connsiteX0" fmla="*/ 14265 w 1717549"/>
              <a:gd name="connsiteY0" fmla="*/ 7350 h 593117"/>
              <a:gd name="connsiteX1" fmla="*/ 1717549 w 1717549"/>
              <a:gd name="connsiteY1" fmla="*/ 0 h 593117"/>
              <a:gd name="connsiteX2" fmla="*/ 1565380 w 1717549"/>
              <a:gd name="connsiteY2" fmla="*/ 156842 h 593117"/>
              <a:gd name="connsiteX3" fmla="*/ 1216444 w 1717549"/>
              <a:gd name="connsiteY3" fmla="*/ 429216 h 593117"/>
              <a:gd name="connsiteX4" fmla="*/ 955385 w 1717549"/>
              <a:gd name="connsiteY4" fmla="*/ 593117 h 593117"/>
              <a:gd name="connsiteX5" fmla="*/ 0 w 1717549"/>
              <a:gd name="connsiteY5" fmla="*/ 589529 h 593117"/>
              <a:gd name="connsiteX6" fmla="*/ 14265 w 1717549"/>
              <a:gd name="connsiteY6" fmla="*/ 7350 h 593117"/>
              <a:gd name="connsiteX0" fmla="*/ 14265 w 1717549"/>
              <a:gd name="connsiteY0" fmla="*/ 7350 h 593117"/>
              <a:gd name="connsiteX1" fmla="*/ 1717549 w 1717549"/>
              <a:gd name="connsiteY1" fmla="*/ 0 h 593117"/>
              <a:gd name="connsiteX2" fmla="*/ 1565380 w 1717549"/>
              <a:gd name="connsiteY2" fmla="*/ 156842 h 593117"/>
              <a:gd name="connsiteX3" fmla="*/ 1216444 w 1717549"/>
              <a:gd name="connsiteY3" fmla="*/ 429216 h 593117"/>
              <a:gd name="connsiteX4" fmla="*/ 955385 w 1717549"/>
              <a:gd name="connsiteY4" fmla="*/ 593117 h 593117"/>
              <a:gd name="connsiteX5" fmla="*/ 0 w 1717549"/>
              <a:gd name="connsiteY5" fmla="*/ 589529 h 593117"/>
              <a:gd name="connsiteX6" fmla="*/ 14265 w 1717549"/>
              <a:gd name="connsiteY6" fmla="*/ 7350 h 593117"/>
              <a:gd name="connsiteX0" fmla="*/ 14265 w 1717549"/>
              <a:gd name="connsiteY0" fmla="*/ 7350 h 593117"/>
              <a:gd name="connsiteX1" fmla="*/ 1717549 w 1717549"/>
              <a:gd name="connsiteY1" fmla="*/ 0 h 593117"/>
              <a:gd name="connsiteX2" fmla="*/ 1565380 w 1717549"/>
              <a:gd name="connsiteY2" fmla="*/ 156842 h 593117"/>
              <a:gd name="connsiteX3" fmla="*/ 1216444 w 1717549"/>
              <a:gd name="connsiteY3" fmla="*/ 429216 h 593117"/>
              <a:gd name="connsiteX4" fmla="*/ 955385 w 1717549"/>
              <a:gd name="connsiteY4" fmla="*/ 593117 h 593117"/>
              <a:gd name="connsiteX5" fmla="*/ 0 w 1717549"/>
              <a:gd name="connsiteY5" fmla="*/ 589529 h 593117"/>
              <a:gd name="connsiteX6" fmla="*/ 14265 w 1717549"/>
              <a:gd name="connsiteY6" fmla="*/ 7350 h 593117"/>
              <a:gd name="connsiteX0" fmla="*/ 0 w 1788527"/>
              <a:gd name="connsiteY0" fmla="*/ 0 h 595415"/>
              <a:gd name="connsiteX1" fmla="*/ 1788527 w 1788527"/>
              <a:gd name="connsiteY1" fmla="*/ 2298 h 595415"/>
              <a:gd name="connsiteX2" fmla="*/ 1636358 w 1788527"/>
              <a:gd name="connsiteY2" fmla="*/ 159140 h 595415"/>
              <a:gd name="connsiteX3" fmla="*/ 1287422 w 1788527"/>
              <a:gd name="connsiteY3" fmla="*/ 431514 h 595415"/>
              <a:gd name="connsiteX4" fmla="*/ 1026363 w 1788527"/>
              <a:gd name="connsiteY4" fmla="*/ 595415 h 595415"/>
              <a:gd name="connsiteX5" fmla="*/ 70978 w 1788527"/>
              <a:gd name="connsiteY5" fmla="*/ 591827 h 595415"/>
              <a:gd name="connsiteX6" fmla="*/ 0 w 1788527"/>
              <a:gd name="connsiteY6" fmla="*/ 0 h 595415"/>
              <a:gd name="connsiteX0" fmla="*/ 27379 w 1815906"/>
              <a:gd name="connsiteY0" fmla="*/ 0 h 595415"/>
              <a:gd name="connsiteX1" fmla="*/ 1815906 w 1815906"/>
              <a:gd name="connsiteY1" fmla="*/ 2298 h 595415"/>
              <a:gd name="connsiteX2" fmla="*/ 1663737 w 1815906"/>
              <a:gd name="connsiteY2" fmla="*/ 159140 h 595415"/>
              <a:gd name="connsiteX3" fmla="*/ 1314801 w 1815906"/>
              <a:gd name="connsiteY3" fmla="*/ 431514 h 595415"/>
              <a:gd name="connsiteX4" fmla="*/ 1053742 w 1815906"/>
              <a:gd name="connsiteY4" fmla="*/ 595415 h 595415"/>
              <a:gd name="connsiteX5" fmla="*/ 0 w 1815906"/>
              <a:gd name="connsiteY5" fmla="*/ 591827 h 595415"/>
              <a:gd name="connsiteX6" fmla="*/ 27379 w 1815906"/>
              <a:gd name="connsiteY6" fmla="*/ 0 h 595415"/>
              <a:gd name="connsiteX0" fmla="*/ 11117 w 1799644"/>
              <a:gd name="connsiteY0" fmla="*/ 0 h 604422"/>
              <a:gd name="connsiteX1" fmla="*/ 1799644 w 1799644"/>
              <a:gd name="connsiteY1" fmla="*/ 2298 h 604422"/>
              <a:gd name="connsiteX2" fmla="*/ 1647475 w 1799644"/>
              <a:gd name="connsiteY2" fmla="*/ 159140 h 604422"/>
              <a:gd name="connsiteX3" fmla="*/ 1298539 w 1799644"/>
              <a:gd name="connsiteY3" fmla="*/ 431514 h 604422"/>
              <a:gd name="connsiteX4" fmla="*/ 1037480 w 1799644"/>
              <a:gd name="connsiteY4" fmla="*/ 595415 h 604422"/>
              <a:gd name="connsiteX5" fmla="*/ 0 w 1799644"/>
              <a:gd name="connsiteY5" fmla="*/ 604422 h 604422"/>
              <a:gd name="connsiteX6" fmla="*/ 11117 w 1799644"/>
              <a:gd name="connsiteY6" fmla="*/ 0 h 604422"/>
              <a:gd name="connsiteX0" fmla="*/ 11117 w 1684034"/>
              <a:gd name="connsiteY0" fmla="*/ 0 h 604422"/>
              <a:gd name="connsiteX1" fmla="*/ 1562219 w 1684034"/>
              <a:gd name="connsiteY1" fmla="*/ 2298 h 604422"/>
              <a:gd name="connsiteX2" fmla="*/ 1647475 w 1684034"/>
              <a:gd name="connsiteY2" fmla="*/ 159140 h 604422"/>
              <a:gd name="connsiteX3" fmla="*/ 1298539 w 1684034"/>
              <a:gd name="connsiteY3" fmla="*/ 431514 h 604422"/>
              <a:gd name="connsiteX4" fmla="*/ 1037480 w 1684034"/>
              <a:gd name="connsiteY4" fmla="*/ 595415 h 604422"/>
              <a:gd name="connsiteX5" fmla="*/ 0 w 1684034"/>
              <a:gd name="connsiteY5" fmla="*/ 604422 h 604422"/>
              <a:gd name="connsiteX6" fmla="*/ 11117 w 1684034"/>
              <a:gd name="connsiteY6" fmla="*/ 0 h 604422"/>
              <a:gd name="connsiteX0" fmla="*/ 11117 w 1562219"/>
              <a:gd name="connsiteY0" fmla="*/ 0 h 604422"/>
              <a:gd name="connsiteX1" fmla="*/ 1562219 w 1562219"/>
              <a:gd name="connsiteY1" fmla="*/ 2298 h 604422"/>
              <a:gd name="connsiteX2" fmla="*/ 1426312 w 1562219"/>
              <a:gd name="connsiteY2" fmla="*/ 149064 h 604422"/>
              <a:gd name="connsiteX3" fmla="*/ 1298539 w 1562219"/>
              <a:gd name="connsiteY3" fmla="*/ 431514 h 604422"/>
              <a:gd name="connsiteX4" fmla="*/ 1037480 w 1562219"/>
              <a:gd name="connsiteY4" fmla="*/ 595415 h 604422"/>
              <a:gd name="connsiteX5" fmla="*/ 0 w 1562219"/>
              <a:gd name="connsiteY5" fmla="*/ 604422 h 604422"/>
              <a:gd name="connsiteX6" fmla="*/ 11117 w 1562219"/>
              <a:gd name="connsiteY6" fmla="*/ 0 h 604422"/>
              <a:gd name="connsiteX0" fmla="*/ 11117 w 1562219"/>
              <a:gd name="connsiteY0" fmla="*/ 0 h 604422"/>
              <a:gd name="connsiteX1" fmla="*/ 1562219 w 1562219"/>
              <a:gd name="connsiteY1" fmla="*/ 2298 h 604422"/>
              <a:gd name="connsiteX2" fmla="*/ 1426312 w 1562219"/>
              <a:gd name="connsiteY2" fmla="*/ 149064 h 604422"/>
              <a:gd name="connsiteX3" fmla="*/ 1161938 w 1562219"/>
              <a:gd name="connsiteY3" fmla="*/ 386172 h 604422"/>
              <a:gd name="connsiteX4" fmla="*/ 1037480 w 1562219"/>
              <a:gd name="connsiteY4" fmla="*/ 595415 h 604422"/>
              <a:gd name="connsiteX5" fmla="*/ 0 w 1562219"/>
              <a:gd name="connsiteY5" fmla="*/ 604422 h 604422"/>
              <a:gd name="connsiteX6" fmla="*/ 11117 w 1562219"/>
              <a:gd name="connsiteY6" fmla="*/ 0 h 604422"/>
              <a:gd name="connsiteX0" fmla="*/ 11117 w 1562219"/>
              <a:gd name="connsiteY0" fmla="*/ 0 h 604422"/>
              <a:gd name="connsiteX1" fmla="*/ 1562219 w 1562219"/>
              <a:gd name="connsiteY1" fmla="*/ 2298 h 604422"/>
              <a:gd name="connsiteX2" fmla="*/ 1426312 w 1562219"/>
              <a:gd name="connsiteY2" fmla="*/ 149064 h 604422"/>
              <a:gd name="connsiteX3" fmla="*/ 1161938 w 1562219"/>
              <a:gd name="connsiteY3" fmla="*/ 386172 h 604422"/>
              <a:gd name="connsiteX4" fmla="*/ 1037480 w 1562219"/>
              <a:gd name="connsiteY4" fmla="*/ 595415 h 604422"/>
              <a:gd name="connsiteX5" fmla="*/ 0 w 1562219"/>
              <a:gd name="connsiteY5" fmla="*/ 604422 h 604422"/>
              <a:gd name="connsiteX6" fmla="*/ 11117 w 1562219"/>
              <a:gd name="connsiteY6" fmla="*/ 0 h 604422"/>
              <a:gd name="connsiteX0" fmla="*/ 11117 w 1562219"/>
              <a:gd name="connsiteY0" fmla="*/ 0 h 604422"/>
              <a:gd name="connsiteX1" fmla="*/ 1562219 w 1562219"/>
              <a:gd name="connsiteY1" fmla="*/ 2298 h 604422"/>
              <a:gd name="connsiteX2" fmla="*/ 1426312 w 1562219"/>
              <a:gd name="connsiteY2" fmla="*/ 149064 h 604422"/>
              <a:gd name="connsiteX3" fmla="*/ 1161938 w 1562219"/>
              <a:gd name="connsiteY3" fmla="*/ 386172 h 604422"/>
              <a:gd name="connsiteX4" fmla="*/ 832579 w 1562219"/>
              <a:gd name="connsiteY4" fmla="*/ 590377 h 604422"/>
              <a:gd name="connsiteX5" fmla="*/ 0 w 1562219"/>
              <a:gd name="connsiteY5" fmla="*/ 604422 h 604422"/>
              <a:gd name="connsiteX6" fmla="*/ 11117 w 1562219"/>
              <a:gd name="connsiteY6" fmla="*/ 0 h 604422"/>
              <a:gd name="connsiteX0" fmla="*/ 11117 w 1562219"/>
              <a:gd name="connsiteY0" fmla="*/ 0 h 604422"/>
              <a:gd name="connsiteX1" fmla="*/ 1562219 w 1562219"/>
              <a:gd name="connsiteY1" fmla="*/ 2298 h 604422"/>
              <a:gd name="connsiteX2" fmla="*/ 1426312 w 1562219"/>
              <a:gd name="connsiteY2" fmla="*/ 149064 h 604422"/>
              <a:gd name="connsiteX3" fmla="*/ 1161938 w 1562219"/>
              <a:gd name="connsiteY3" fmla="*/ 386172 h 604422"/>
              <a:gd name="connsiteX4" fmla="*/ 803307 w 1562219"/>
              <a:gd name="connsiteY4" fmla="*/ 595415 h 604422"/>
              <a:gd name="connsiteX5" fmla="*/ 0 w 1562219"/>
              <a:gd name="connsiteY5" fmla="*/ 604422 h 604422"/>
              <a:gd name="connsiteX6" fmla="*/ 11117 w 1562219"/>
              <a:gd name="connsiteY6" fmla="*/ 0 h 604422"/>
              <a:gd name="connsiteX0" fmla="*/ 11117 w 1562219"/>
              <a:gd name="connsiteY0" fmla="*/ 0 h 604422"/>
              <a:gd name="connsiteX1" fmla="*/ 1562219 w 1562219"/>
              <a:gd name="connsiteY1" fmla="*/ 2298 h 604422"/>
              <a:gd name="connsiteX2" fmla="*/ 1426312 w 1562219"/>
              <a:gd name="connsiteY2" fmla="*/ 149064 h 604422"/>
              <a:gd name="connsiteX3" fmla="*/ 1152181 w 1562219"/>
              <a:gd name="connsiteY3" fmla="*/ 383653 h 604422"/>
              <a:gd name="connsiteX4" fmla="*/ 803307 w 1562219"/>
              <a:gd name="connsiteY4" fmla="*/ 595415 h 604422"/>
              <a:gd name="connsiteX5" fmla="*/ 0 w 1562219"/>
              <a:gd name="connsiteY5" fmla="*/ 604422 h 604422"/>
              <a:gd name="connsiteX6" fmla="*/ 11117 w 1562219"/>
              <a:gd name="connsiteY6" fmla="*/ 0 h 604422"/>
              <a:gd name="connsiteX0" fmla="*/ 11117 w 1562219"/>
              <a:gd name="connsiteY0" fmla="*/ 0 h 604422"/>
              <a:gd name="connsiteX1" fmla="*/ 1562219 w 1562219"/>
              <a:gd name="connsiteY1" fmla="*/ 2298 h 604422"/>
              <a:gd name="connsiteX2" fmla="*/ 1426312 w 1562219"/>
              <a:gd name="connsiteY2" fmla="*/ 149064 h 604422"/>
              <a:gd name="connsiteX3" fmla="*/ 1152181 w 1562219"/>
              <a:gd name="connsiteY3" fmla="*/ 383653 h 604422"/>
              <a:gd name="connsiteX4" fmla="*/ 803307 w 1562219"/>
              <a:gd name="connsiteY4" fmla="*/ 595415 h 604422"/>
              <a:gd name="connsiteX5" fmla="*/ 0 w 1562219"/>
              <a:gd name="connsiteY5" fmla="*/ 604422 h 604422"/>
              <a:gd name="connsiteX6" fmla="*/ 11117 w 1562219"/>
              <a:gd name="connsiteY6" fmla="*/ 0 h 60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219" h="604422">
                <a:moveTo>
                  <a:pt x="11117" y="0"/>
                </a:moveTo>
                <a:lnTo>
                  <a:pt x="1562219" y="2298"/>
                </a:lnTo>
                <a:cubicBezTo>
                  <a:pt x="1518562" y="53080"/>
                  <a:pt x="1555496" y="13114"/>
                  <a:pt x="1426312" y="149064"/>
                </a:cubicBezTo>
                <a:cubicBezTo>
                  <a:pt x="1311147" y="263009"/>
                  <a:pt x="1256015" y="309261"/>
                  <a:pt x="1152181" y="383653"/>
                </a:cubicBezTo>
                <a:cubicBezTo>
                  <a:pt x="1048347" y="458045"/>
                  <a:pt x="902226" y="539752"/>
                  <a:pt x="803307" y="595415"/>
                </a:cubicBezTo>
                <a:lnTo>
                  <a:pt x="0" y="604422"/>
                </a:lnTo>
                <a:lnTo>
                  <a:pt x="11117" y="0"/>
                </a:lnTo>
                <a:close/>
              </a:path>
            </a:pathLst>
          </a:cu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33"/>
          <p:cNvSpPr/>
          <p:nvPr/>
        </p:nvSpPr>
        <p:spPr>
          <a:xfrm rot="13329605" flipH="1">
            <a:off x="2692957" y="2441970"/>
            <a:ext cx="980672" cy="2843145"/>
          </a:xfrm>
          <a:custGeom>
            <a:avLst/>
            <a:gdLst>
              <a:gd name="connsiteX0" fmla="*/ 1785293 w 1961347"/>
              <a:gd name="connsiteY0" fmla="*/ 1044346 h 4876481"/>
              <a:gd name="connsiteX1" fmla="*/ 1961343 w 1961347"/>
              <a:gd name="connsiteY1" fmla="*/ 2431334 h 4876481"/>
              <a:gd name="connsiteX2" fmla="*/ 1793641 w 1961347"/>
              <a:gd name="connsiteY2" fmla="*/ 3801865 h 4876481"/>
              <a:gd name="connsiteX3" fmla="*/ 980674 w 1961347"/>
              <a:gd name="connsiteY3" fmla="*/ 2438241 h 4876481"/>
              <a:gd name="connsiteX4" fmla="*/ 1785293 w 1961347"/>
              <a:gd name="connsiteY4" fmla="*/ 1044346 h 4876481"/>
              <a:gd name="connsiteX0" fmla="*/ 1785293 w 1961347"/>
              <a:gd name="connsiteY0" fmla="*/ 1044346 h 4876481"/>
              <a:gd name="connsiteX1" fmla="*/ 1961343 w 1961347"/>
              <a:gd name="connsiteY1" fmla="*/ 2431334 h 4876481"/>
              <a:gd name="connsiteX2" fmla="*/ 1793641 w 1961347"/>
              <a:gd name="connsiteY2" fmla="*/ 3801865 h 4876481"/>
              <a:gd name="connsiteX0" fmla="*/ 804619 w 980672"/>
              <a:gd name="connsiteY0" fmla="*/ 0 h 2843145"/>
              <a:gd name="connsiteX1" fmla="*/ 980669 w 980672"/>
              <a:gd name="connsiteY1" fmla="*/ 1386988 h 2843145"/>
              <a:gd name="connsiteX2" fmla="*/ 812967 w 980672"/>
              <a:gd name="connsiteY2" fmla="*/ 2757519 h 2843145"/>
              <a:gd name="connsiteX3" fmla="*/ 0 w 980672"/>
              <a:gd name="connsiteY3" fmla="*/ 1393895 h 2843145"/>
              <a:gd name="connsiteX4" fmla="*/ 804619 w 980672"/>
              <a:gd name="connsiteY4" fmla="*/ 0 h 2843145"/>
              <a:gd name="connsiteX0" fmla="*/ 804619 w 980672"/>
              <a:gd name="connsiteY0" fmla="*/ 0 h 2843145"/>
              <a:gd name="connsiteX1" fmla="*/ 980669 w 980672"/>
              <a:gd name="connsiteY1" fmla="*/ 1386988 h 2843145"/>
              <a:gd name="connsiteX2" fmla="*/ 789067 w 980672"/>
              <a:gd name="connsiteY2" fmla="*/ 2843145 h 2843145"/>
            </a:gdLst>
            <a:ahLst/>
            <a:cxnLst>
              <a:cxn ang="0">
                <a:pos x="connsiteX0" y="connsiteY0"/>
              </a:cxn>
              <a:cxn ang="0">
                <a:pos x="connsiteX1" y="connsiteY1"/>
              </a:cxn>
              <a:cxn ang="0">
                <a:pos x="connsiteX2" y="connsiteY2"/>
              </a:cxn>
            </a:cxnLst>
            <a:rect l="l" t="t" r="r" b="b"/>
            <a:pathLst>
              <a:path w="980672" h="2843145" stroke="0" extrusionOk="0">
                <a:moveTo>
                  <a:pt x="804619" y="0"/>
                </a:moveTo>
                <a:cubicBezTo>
                  <a:pt x="918688" y="407034"/>
                  <a:pt x="980104" y="890895"/>
                  <a:pt x="980669" y="1386988"/>
                </a:cubicBezTo>
                <a:cubicBezTo>
                  <a:pt x="981225" y="1875276"/>
                  <a:pt x="922802" y="2352732"/>
                  <a:pt x="812967" y="2757519"/>
                </a:cubicBezTo>
                <a:lnTo>
                  <a:pt x="0" y="1393895"/>
                </a:lnTo>
                <a:lnTo>
                  <a:pt x="804619" y="0"/>
                </a:lnTo>
                <a:close/>
              </a:path>
              <a:path w="980672" h="2843145" fill="none">
                <a:moveTo>
                  <a:pt x="804619" y="0"/>
                </a:moveTo>
                <a:cubicBezTo>
                  <a:pt x="918688" y="407034"/>
                  <a:pt x="980104" y="890895"/>
                  <a:pt x="980669" y="1386988"/>
                </a:cubicBezTo>
                <a:cubicBezTo>
                  <a:pt x="981225" y="1875276"/>
                  <a:pt x="898902" y="2438358"/>
                  <a:pt x="789067" y="2843145"/>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9" name="Group 42"/>
          <p:cNvGrpSpPr/>
          <p:nvPr/>
        </p:nvGrpSpPr>
        <p:grpSpPr>
          <a:xfrm>
            <a:off x="3414310" y="3611938"/>
            <a:ext cx="2748101" cy="2661242"/>
            <a:chOff x="8082555" y="3117363"/>
            <a:chExt cx="2748101" cy="2661242"/>
          </a:xfrm>
        </p:grpSpPr>
        <p:grpSp>
          <p:nvGrpSpPr>
            <p:cNvPr id="20" name="Group 43"/>
            <p:cNvGrpSpPr/>
            <p:nvPr/>
          </p:nvGrpSpPr>
          <p:grpSpPr>
            <a:xfrm>
              <a:off x="8082555" y="3117363"/>
              <a:ext cx="2748101" cy="2661242"/>
              <a:chOff x="6771206" y="3209371"/>
              <a:chExt cx="2748101" cy="2661242"/>
            </a:xfrm>
          </p:grpSpPr>
          <p:sp>
            <p:nvSpPr>
              <p:cNvPr id="22" name="Freihandform 113"/>
              <p:cNvSpPr/>
              <p:nvPr/>
            </p:nvSpPr>
            <p:spPr>
              <a:xfrm rot="18441379">
                <a:off x="7147965" y="4953458"/>
                <a:ext cx="1096469" cy="552626"/>
              </a:xfrm>
              <a:custGeom>
                <a:avLst/>
                <a:gdLst>
                  <a:gd name="connsiteX0" fmla="*/ 0 w 793215"/>
                  <a:gd name="connsiteY0" fmla="*/ 573056 h 664271"/>
                  <a:gd name="connsiteX1" fmla="*/ 231354 w 793215"/>
                  <a:gd name="connsiteY1" fmla="*/ 584073 h 664271"/>
                  <a:gd name="connsiteX2" fmla="*/ 451692 w 793215"/>
                  <a:gd name="connsiteY2" fmla="*/ 179 h 664271"/>
                  <a:gd name="connsiteX3" fmla="*/ 627962 w 793215"/>
                  <a:gd name="connsiteY3" fmla="*/ 650174 h 664271"/>
                  <a:gd name="connsiteX4" fmla="*/ 793215 w 793215"/>
                  <a:gd name="connsiteY4" fmla="*/ 462887 h 664271"/>
                  <a:gd name="connsiteX5" fmla="*/ 793215 w 793215"/>
                  <a:gd name="connsiteY5" fmla="*/ 462887 h 664271"/>
                  <a:gd name="connsiteX0" fmla="*/ 0 w 738131"/>
                  <a:gd name="connsiteY0" fmla="*/ 573056 h 664271"/>
                  <a:gd name="connsiteX1" fmla="*/ 176270 w 738131"/>
                  <a:gd name="connsiteY1" fmla="*/ 584073 h 664271"/>
                  <a:gd name="connsiteX2" fmla="*/ 396608 w 738131"/>
                  <a:gd name="connsiteY2" fmla="*/ 179 h 664271"/>
                  <a:gd name="connsiteX3" fmla="*/ 572878 w 738131"/>
                  <a:gd name="connsiteY3" fmla="*/ 650174 h 664271"/>
                  <a:gd name="connsiteX4" fmla="*/ 738131 w 738131"/>
                  <a:gd name="connsiteY4" fmla="*/ 462887 h 664271"/>
                  <a:gd name="connsiteX5" fmla="*/ 738131 w 738131"/>
                  <a:gd name="connsiteY5" fmla="*/ 462887 h 664271"/>
                  <a:gd name="connsiteX0" fmla="*/ 0 w 903384"/>
                  <a:gd name="connsiteY0" fmla="*/ 573056 h 665093"/>
                  <a:gd name="connsiteX1" fmla="*/ 176270 w 903384"/>
                  <a:gd name="connsiteY1" fmla="*/ 584073 h 665093"/>
                  <a:gd name="connsiteX2" fmla="*/ 396608 w 903384"/>
                  <a:gd name="connsiteY2" fmla="*/ 179 h 665093"/>
                  <a:gd name="connsiteX3" fmla="*/ 572878 w 903384"/>
                  <a:gd name="connsiteY3" fmla="*/ 650174 h 665093"/>
                  <a:gd name="connsiteX4" fmla="*/ 738131 w 903384"/>
                  <a:gd name="connsiteY4" fmla="*/ 462887 h 665093"/>
                  <a:gd name="connsiteX5" fmla="*/ 903384 w 903384"/>
                  <a:gd name="connsiteY5" fmla="*/ 540005 h 665093"/>
                  <a:gd name="connsiteX0" fmla="*/ 0 w 903384"/>
                  <a:gd name="connsiteY0" fmla="*/ 573056 h 691852"/>
                  <a:gd name="connsiteX1" fmla="*/ 176270 w 903384"/>
                  <a:gd name="connsiteY1" fmla="*/ 584073 h 691852"/>
                  <a:gd name="connsiteX2" fmla="*/ 396608 w 903384"/>
                  <a:gd name="connsiteY2" fmla="*/ 179 h 691852"/>
                  <a:gd name="connsiteX3" fmla="*/ 572878 w 903384"/>
                  <a:gd name="connsiteY3" fmla="*/ 650174 h 691852"/>
                  <a:gd name="connsiteX4" fmla="*/ 738131 w 903384"/>
                  <a:gd name="connsiteY4" fmla="*/ 617123 h 691852"/>
                  <a:gd name="connsiteX5" fmla="*/ 903384 w 903384"/>
                  <a:gd name="connsiteY5" fmla="*/ 540005 h 691852"/>
                  <a:gd name="connsiteX0" fmla="*/ 0 w 738131"/>
                  <a:gd name="connsiteY0" fmla="*/ 573056 h 691852"/>
                  <a:gd name="connsiteX1" fmla="*/ 176270 w 738131"/>
                  <a:gd name="connsiteY1" fmla="*/ 584073 h 691852"/>
                  <a:gd name="connsiteX2" fmla="*/ 396608 w 738131"/>
                  <a:gd name="connsiteY2" fmla="*/ 179 h 691852"/>
                  <a:gd name="connsiteX3" fmla="*/ 572878 w 738131"/>
                  <a:gd name="connsiteY3" fmla="*/ 650174 h 691852"/>
                  <a:gd name="connsiteX4" fmla="*/ 738131 w 738131"/>
                  <a:gd name="connsiteY4" fmla="*/ 617123 h 691852"/>
                  <a:gd name="connsiteX0" fmla="*/ 0 w 749148"/>
                  <a:gd name="connsiteY0" fmla="*/ 573056 h 695146"/>
                  <a:gd name="connsiteX1" fmla="*/ 176270 w 749148"/>
                  <a:gd name="connsiteY1" fmla="*/ 584073 h 695146"/>
                  <a:gd name="connsiteX2" fmla="*/ 396608 w 749148"/>
                  <a:gd name="connsiteY2" fmla="*/ 179 h 695146"/>
                  <a:gd name="connsiteX3" fmla="*/ 572878 w 749148"/>
                  <a:gd name="connsiteY3" fmla="*/ 650174 h 695146"/>
                  <a:gd name="connsiteX4" fmla="*/ 749148 w 749148"/>
                  <a:gd name="connsiteY4" fmla="*/ 628140 h 695146"/>
                  <a:gd name="connsiteX0" fmla="*/ 0 w 694064"/>
                  <a:gd name="connsiteY0" fmla="*/ 584074 h 695147"/>
                  <a:gd name="connsiteX1" fmla="*/ 121186 w 694064"/>
                  <a:gd name="connsiteY1" fmla="*/ 584074 h 695147"/>
                  <a:gd name="connsiteX2" fmla="*/ 341524 w 694064"/>
                  <a:gd name="connsiteY2" fmla="*/ 180 h 695147"/>
                  <a:gd name="connsiteX3" fmla="*/ 517794 w 694064"/>
                  <a:gd name="connsiteY3" fmla="*/ 650175 h 695147"/>
                  <a:gd name="connsiteX4" fmla="*/ 694064 w 694064"/>
                  <a:gd name="connsiteY4" fmla="*/ 628141 h 695147"/>
                  <a:gd name="connsiteX0" fmla="*/ 0 w 694064"/>
                  <a:gd name="connsiteY0" fmla="*/ 583940 h 671386"/>
                  <a:gd name="connsiteX1" fmla="*/ 121186 w 694064"/>
                  <a:gd name="connsiteY1" fmla="*/ 583940 h 671386"/>
                  <a:gd name="connsiteX2" fmla="*/ 341524 w 694064"/>
                  <a:gd name="connsiteY2" fmla="*/ 46 h 671386"/>
                  <a:gd name="connsiteX3" fmla="*/ 528810 w 694064"/>
                  <a:gd name="connsiteY3" fmla="*/ 616990 h 671386"/>
                  <a:gd name="connsiteX4" fmla="*/ 694064 w 694064"/>
                  <a:gd name="connsiteY4" fmla="*/ 628007 h 671386"/>
                  <a:gd name="connsiteX0" fmla="*/ 0 w 727114"/>
                  <a:gd name="connsiteY0" fmla="*/ 583940 h 659519"/>
                  <a:gd name="connsiteX1" fmla="*/ 121186 w 727114"/>
                  <a:gd name="connsiteY1" fmla="*/ 583940 h 659519"/>
                  <a:gd name="connsiteX2" fmla="*/ 341524 w 727114"/>
                  <a:gd name="connsiteY2" fmla="*/ 46 h 659519"/>
                  <a:gd name="connsiteX3" fmla="*/ 528810 w 727114"/>
                  <a:gd name="connsiteY3" fmla="*/ 616990 h 659519"/>
                  <a:gd name="connsiteX4" fmla="*/ 727114 w 727114"/>
                  <a:gd name="connsiteY4" fmla="*/ 594957 h 659519"/>
                  <a:gd name="connsiteX0" fmla="*/ 0 w 528810"/>
                  <a:gd name="connsiteY0" fmla="*/ 583940 h 641563"/>
                  <a:gd name="connsiteX1" fmla="*/ 121186 w 528810"/>
                  <a:gd name="connsiteY1" fmla="*/ 583940 h 641563"/>
                  <a:gd name="connsiteX2" fmla="*/ 341524 w 528810"/>
                  <a:gd name="connsiteY2" fmla="*/ 46 h 641563"/>
                  <a:gd name="connsiteX3" fmla="*/ 528810 w 528810"/>
                  <a:gd name="connsiteY3" fmla="*/ 616990 h 641563"/>
                  <a:gd name="connsiteX0" fmla="*/ 0 w 407624"/>
                  <a:gd name="connsiteY0" fmla="*/ 583940 h 616990"/>
                  <a:gd name="connsiteX1" fmla="*/ 220338 w 407624"/>
                  <a:gd name="connsiteY1" fmla="*/ 46 h 616990"/>
                  <a:gd name="connsiteX2" fmla="*/ 407624 w 407624"/>
                  <a:gd name="connsiteY2" fmla="*/ 616990 h 616990"/>
                  <a:gd name="connsiteX0" fmla="*/ 0 w 407624"/>
                  <a:gd name="connsiteY0" fmla="*/ 597949 h 630999"/>
                  <a:gd name="connsiteX1" fmla="*/ 220338 w 407624"/>
                  <a:gd name="connsiteY1" fmla="*/ 14055 h 630999"/>
                  <a:gd name="connsiteX2" fmla="*/ 407624 w 407624"/>
                  <a:gd name="connsiteY2" fmla="*/ 630999 h 630999"/>
                  <a:gd name="connsiteX0" fmla="*/ 0 w 407624"/>
                  <a:gd name="connsiteY0" fmla="*/ 583938 h 616988"/>
                  <a:gd name="connsiteX1" fmla="*/ 220338 w 407624"/>
                  <a:gd name="connsiteY1" fmla="*/ 44 h 616988"/>
                  <a:gd name="connsiteX2" fmla="*/ 407624 w 407624"/>
                  <a:gd name="connsiteY2" fmla="*/ 616988 h 616988"/>
                  <a:gd name="connsiteX0" fmla="*/ 0 w 407624"/>
                  <a:gd name="connsiteY0" fmla="*/ 583968 h 617018"/>
                  <a:gd name="connsiteX1" fmla="*/ 220338 w 407624"/>
                  <a:gd name="connsiteY1" fmla="*/ 74 h 617018"/>
                  <a:gd name="connsiteX2" fmla="*/ 374555 w 407624"/>
                  <a:gd name="connsiteY2" fmla="*/ 543856 h 617018"/>
                  <a:gd name="connsiteX3" fmla="*/ 407624 w 407624"/>
                  <a:gd name="connsiteY3" fmla="*/ 617018 h 617018"/>
                  <a:gd name="connsiteX0" fmla="*/ 0 w 463210"/>
                  <a:gd name="connsiteY0" fmla="*/ 583968 h 609072"/>
                  <a:gd name="connsiteX1" fmla="*/ 220338 w 463210"/>
                  <a:gd name="connsiteY1" fmla="*/ 74 h 609072"/>
                  <a:gd name="connsiteX2" fmla="*/ 374555 w 463210"/>
                  <a:gd name="connsiteY2" fmla="*/ 543856 h 609072"/>
                  <a:gd name="connsiteX3" fmla="*/ 463210 w 463210"/>
                  <a:gd name="connsiteY3" fmla="*/ 606121 h 609072"/>
                  <a:gd name="connsiteX0" fmla="*/ 7009 w 470219"/>
                  <a:gd name="connsiteY0" fmla="*/ 583968 h 609072"/>
                  <a:gd name="connsiteX1" fmla="*/ 19777 w 470219"/>
                  <a:gd name="connsiteY1" fmla="*/ 539961 h 609072"/>
                  <a:gd name="connsiteX2" fmla="*/ 227347 w 470219"/>
                  <a:gd name="connsiteY2" fmla="*/ 74 h 609072"/>
                  <a:gd name="connsiteX3" fmla="*/ 381564 w 470219"/>
                  <a:gd name="connsiteY3" fmla="*/ 543856 h 609072"/>
                  <a:gd name="connsiteX4" fmla="*/ 470219 w 470219"/>
                  <a:gd name="connsiteY4" fmla="*/ 606121 h 609072"/>
                  <a:gd name="connsiteX0" fmla="*/ 0 w 510991"/>
                  <a:gd name="connsiteY0" fmla="*/ 577549 h 609072"/>
                  <a:gd name="connsiteX1" fmla="*/ 60549 w 510991"/>
                  <a:gd name="connsiteY1" fmla="*/ 539961 h 609072"/>
                  <a:gd name="connsiteX2" fmla="*/ 268119 w 510991"/>
                  <a:gd name="connsiteY2" fmla="*/ 74 h 609072"/>
                  <a:gd name="connsiteX3" fmla="*/ 422336 w 510991"/>
                  <a:gd name="connsiteY3" fmla="*/ 543856 h 609072"/>
                  <a:gd name="connsiteX4" fmla="*/ 510991 w 510991"/>
                  <a:gd name="connsiteY4" fmla="*/ 606121 h 609072"/>
                  <a:gd name="connsiteX0" fmla="*/ 0 w 510991"/>
                  <a:gd name="connsiteY0" fmla="*/ 577791 h 609314"/>
                  <a:gd name="connsiteX1" fmla="*/ 115044 w 510991"/>
                  <a:gd name="connsiteY1" fmla="*/ 467080 h 609314"/>
                  <a:gd name="connsiteX2" fmla="*/ 268119 w 510991"/>
                  <a:gd name="connsiteY2" fmla="*/ 316 h 609314"/>
                  <a:gd name="connsiteX3" fmla="*/ 422336 w 510991"/>
                  <a:gd name="connsiteY3" fmla="*/ 544098 h 609314"/>
                  <a:gd name="connsiteX4" fmla="*/ 510991 w 510991"/>
                  <a:gd name="connsiteY4" fmla="*/ 606363 h 609314"/>
                  <a:gd name="connsiteX0" fmla="*/ 0 w 510991"/>
                  <a:gd name="connsiteY0" fmla="*/ 577490 h 606063"/>
                  <a:gd name="connsiteX1" fmla="*/ 115044 w 510991"/>
                  <a:gd name="connsiteY1" fmla="*/ 466779 h 606063"/>
                  <a:gd name="connsiteX2" fmla="*/ 268119 w 510991"/>
                  <a:gd name="connsiteY2" fmla="*/ 15 h 606063"/>
                  <a:gd name="connsiteX3" fmla="*/ 357920 w 510991"/>
                  <a:gd name="connsiteY3" fmla="*/ 483624 h 606063"/>
                  <a:gd name="connsiteX4" fmla="*/ 510991 w 510991"/>
                  <a:gd name="connsiteY4" fmla="*/ 606062 h 606063"/>
                  <a:gd name="connsiteX0" fmla="*/ 0 w 510991"/>
                  <a:gd name="connsiteY0" fmla="*/ 577571 h 606144"/>
                  <a:gd name="connsiteX1" fmla="*/ 115044 w 510991"/>
                  <a:gd name="connsiteY1" fmla="*/ 466860 h 606144"/>
                  <a:gd name="connsiteX2" fmla="*/ 268119 w 510991"/>
                  <a:gd name="connsiteY2" fmla="*/ 96 h 606144"/>
                  <a:gd name="connsiteX3" fmla="*/ 405102 w 510991"/>
                  <a:gd name="connsiteY3" fmla="*/ 509031 h 606144"/>
                  <a:gd name="connsiteX4" fmla="*/ 510991 w 510991"/>
                  <a:gd name="connsiteY4" fmla="*/ 606143 h 606144"/>
                  <a:gd name="connsiteX0" fmla="*/ 0 w 510991"/>
                  <a:gd name="connsiteY0" fmla="*/ 577518 h 606091"/>
                  <a:gd name="connsiteX1" fmla="*/ 82843 w 510991"/>
                  <a:gd name="connsiteY1" fmla="*/ 480466 h 606091"/>
                  <a:gd name="connsiteX2" fmla="*/ 268119 w 510991"/>
                  <a:gd name="connsiteY2" fmla="*/ 43 h 606091"/>
                  <a:gd name="connsiteX3" fmla="*/ 405102 w 510991"/>
                  <a:gd name="connsiteY3" fmla="*/ 508978 h 606091"/>
                  <a:gd name="connsiteX4" fmla="*/ 510991 w 510991"/>
                  <a:gd name="connsiteY4" fmla="*/ 606090 h 606091"/>
                  <a:gd name="connsiteX0" fmla="*/ 0 w 510991"/>
                  <a:gd name="connsiteY0" fmla="*/ 577498 h 606069"/>
                  <a:gd name="connsiteX1" fmla="*/ 82843 w 510991"/>
                  <a:gd name="connsiteY1" fmla="*/ 480446 h 606069"/>
                  <a:gd name="connsiteX2" fmla="*/ 268119 w 510991"/>
                  <a:gd name="connsiteY2" fmla="*/ 23 h 606069"/>
                  <a:gd name="connsiteX3" fmla="*/ 368855 w 510991"/>
                  <a:gd name="connsiteY3" fmla="*/ 500339 h 606069"/>
                  <a:gd name="connsiteX4" fmla="*/ 510991 w 510991"/>
                  <a:gd name="connsiteY4" fmla="*/ 606070 h 606069"/>
                  <a:gd name="connsiteX0" fmla="*/ 0 w 510991"/>
                  <a:gd name="connsiteY0" fmla="*/ 577482 h 606054"/>
                  <a:gd name="connsiteX1" fmla="*/ 119091 w 510991"/>
                  <a:gd name="connsiteY1" fmla="*/ 489047 h 606054"/>
                  <a:gd name="connsiteX2" fmla="*/ 268119 w 510991"/>
                  <a:gd name="connsiteY2" fmla="*/ 7 h 606054"/>
                  <a:gd name="connsiteX3" fmla="*/ 368855 w 510991"/>
                  <a:gd name="connsiteY3" fmla="*/ 500323 h 606054"/>
                  <a:gd name="connsiteX4" fmla="*/ 510991 w 510991"/>
                  <a:gd name="connsiteY4" fmla="*/ 606054 h 606054"/>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85 h 606057"/>
                  <a:gd name="connsiteX1" fmla="*/ 119091 w 510991"/>
                  <a:gd name="connsiteY1" fmla="*/ 489050 h 606057"/>
                  <a:gd name="connsiteX2" fmla="*/ 268119 w 510991"/>
                  <a:gd name="connsiteY2" fmla="*/ 10 h 606057"/>
                  <a:gd name="connsiteX3" fmla="*/ 366148 w 510991"/>
                  <a:gd name="connsiteY3" fmla="*/ 475171 h 606057"/>
                  <a:gd name="connsiteX4" fmla="*/ 510991 w 510991"/>
                  <a:gd name="connsiteY4" fmla="*/ 606057 h 606057"/>
                  <a:gd name="connsiteX0" fmla="*/ 0 w 510991"/>
                  <a:gd name="connsiteY0" fmla="*/ 577483 h 606055"/>
                  <a:gd name="connsiteX1" fmla="*/ 142353 w 510991"/>
                  <a:gd name="connsiteY1" fmla="*/ 486408 h 606055"/>
                  <a:gd name="connsiteX2" fmla="*/ 268119 w 510991"/>
                  <a:gd name="connsiteY2" fmla="*/ 8 h 606055"/>
                  <a:gd name="connsiteX3" fmla="*/ 366148 w 510991"/>
                  <a:gd name="connsiteY3" fmla="*/ 475169 h 606055"/>
                  <a:gd name="connsiteX4" fmla="*/ 510991 w 510991"/>
                  <a:gd name="connsiteY4" fmla="*/ 606055 h 606055"/>
                  <a:gd name="connsiteX0" fmla="*/ 0 w 510991"/>
                  <a:gd name="connsiteY0" fmla="*/ 577491 h 606063"/>
                  <a:gd name="connsiteX1" fmla="*/ 142353 w 510991"/>
                  <a:gd name="connsiteY1" fmla="*/ 486416 h 606063"/>
                  <a:gd name="connsiteX2" fmla="*/ 268119 w 510991"/>
                  <a:gd name="connsiteY2" fmla="*/ 16 h 606063"/>
                  <a:gd name="connsiteX3" fmla="*/ 386979 w 510991"/>
                  <a:gd name="connsiteY3" fmla="*/ 504642 h 606063"/>
                  <a:gd name="connsiteX4" fmla="*/ 510991 w 510991"/>
                  <a:gd name="connsiteY4" fmla="*/ 606063 h 606063"/>
                  <a:gd name="connsiteX0" fmla="*/ 0 w 510991"/>
                  <a:gd name="connsiteY0" fmla="*/ 577477 h 606049"/>
                  <a:gd name="connsiteX1" fmla="*/ 135998 w 510991"/>
                  <a:gd name="connsiteY1" fmla="*/ 509404 h 606049"/>
                  <a:gd name="connsiteX2" fmla="*/ 268119 w 510991"/>
                  <a:gd name="connsiteY2" fmla="*/ 2 h 606049"/>
                  <a:gd name="connsiteX3" fmla="*/ 386979 w 510991"/>
                  <a:gd name="connsiteY3" fmla="*/ 504628 h 606049"/>
                  <a:gd name="connsiteX4" fmla="*/ 510991 w 510991"/>
                  <a:gd name="connsiteY4" fmla="*/ 606049 h 606049"/>
                  <a:gd name="connsiteX0" fmla="*/ 0 w 512207"/>
                  <a:gd name="connsiteY0" fmla="*/ 593529 h 606049"/>
                  <a:gd name="connsiteX1" fmla="*/ 137214 w 512207"/>
                  <a:gd name="connsiteY1" fmla="*/ 509404 h 606049"/>
                  <a:gd name="connsiteX2" fmla="*/ 269335 w 512207"/>
                  <a:gd name="connsiteY2" fmla="*/ 2 h 606049"/>
                  <a:gd name="connsiteX3" fmla="*/ 388195 w 512207"/>
                  <a:gd name="connsiteY3" fmla="*/ 504628 h 606049"/>
                  <a:gd name="connsiteX4" fmla="*/ 512207 w 512207"/>
                  <a:gd name="connsiteY4" fmla="*/ 606049 h 606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07" h="606049">
                    <a:moveTo>
                      <a:pt x="0" y="593529"/>
                    </a:moveTo>
                    <a:cubicBezTo>
                      <a:pt x="2128" y="586195"/>
                      <a:pt x="92325" y="608325"/>
                      <a:pt x="137214" y="509404"/>
                    </a:cubicBezTo>
                    <a:cubicBezTo>
                      <a:pt x="182103" y="410483"/>
                      <a:pt x="227505" y="798"/>
                      <a:pt x="269335" y="2"/>
                    </a:cubicBezTo>
                    <a:cubicBezTo>
                      <a:pt x="311165" y="-794"/>
                      <a:pt x="356981" y="401804"/>
                      <a:pt x="388195" y="504628"/>
                    </a:cubicBezTo>
                    <a:cubicBezTo>
                      <a:pt x="433610" y="602658"/>
                      <a:pt x="506696" y="593855"/>
                      <a:pt x="512207" y="606049"/>
                    </a:cubicBezTo>
                  </a:path>
                </a:pathLst>
              </a:custGeom>
              <a:gradFill>
                <a:gsLst>
                  <a:gs pos="0">
                    <a:srgbClr val="D6B19C"/>
                  </a:gs>
                  <a:gs pos="30000">
                    <a:srgbClr val="D49E6C"/>
                  </a:gs>
                  <a:gs pos="70000">
                    <a:srgbClr val="A65528"/>
                  </a:gs>
                  <a:gs pos="100000">
                    <a:srgbClr val="663012"/>
                  </a:gs>
                </a:gsLst>
                <a:lin ang="16200000" scaled="0"/>
              </a:grad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Gerade Verbindung 108"/>
              <p:cNvCxnSpPr/>
              <p:nvPr/>
            </p:nvCxnSpPr>
            <p:spPr>
              <a:xfrm flipV="1">
                <a:off x="7548446" y="3311545"/>
                <a:ext cx="1970861" cy="2553101"/>
              </a:xfrm>
              <a:prstGeom prst="line">
                <a:avLst/>
              </a:prstGeom>
              <a:ln w="12700">
                <a:solidFill>
                  <a:schemeClr val="tx1">
                    <a:lumMod val="65000"/>
                    <a:lumOff val="3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111"/>
              <p:cNvCxnSpPr>
                <a:cxnSpLocks noChangeAspect="1"/>
              </p:cNvCxnSpPr>
              <p:nvPr/>
            </p:nvCxnSpPr>
            <p:spPr>
              <a:xfrm flipH="1" flipV="1">
                <a:off x="6771206" y="5186671"/>
                <a:ext cx="777240" cy="683942"/>
              </a:xfrm>
              <a:prstGeom prst="line">
                <a:avLst/>
              </a:prstGeom>
              <a:ln w="12700">
                <a:solidFill>
                  <a:schemeClr val="tx1">
                    <a:lumMod val="65000"/>
                    <a:lumOff val="3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150"/>
              <p:cNvCxnSpPr/>
              <p:nvPr/>
            </p:nvCxnSpPr>
            <p:spPr>
              <a:xfrm flipH="1" flipV="1">
                <a:off x="7594942" y="4520912"/>
                <a:ext cx="594332" cy="519001"/>
              </a:xfrm>
              <a:prstGeom prst="line">
                <a:avLst/>
              </a:prstGeom>
              <a:ln w="1905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Gerade Verbindung 109"/>
              <p:cNvCxnSpPr/>
              <p:nvPr/>
            </p:nvCxnSpPr>
            <p:spPr>
              <a:xfrm>
                <a:off x="6799814" y="3921304"/>
                <a:ext cx="1296059" cy="1193808"/>
              </a:xfrm>
              <a:prstGeom prst="line">
                <a:avLst/>
              </a:prstGeom>
              <a:ln w="190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Gerade Verbindung 110"/>
              <p:cNvCxnSpPr/>
              <p:nvPr/>
            </p:nvCxnSpPr>
            <p:spPr>
              <a:xfrm flipH="1" flipV="1">
                <a:off x="8609424" y="3209371"/>
                <a:ext cx="616110" cy="479779"/>
              </a:xfrm>
              <a:prstGeom prst="line">
                <a:avLst/>
              </a:prstGeom>
              <a:ln w="190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Freihandform 114"/>
              <p:cNvSpPr/>
              <p:nvPr/>
            </p:nvSpPr>
            <p:spPr>
              <a:xfrm rot="18442893">
                <a:off x="7721743" y="4261111"/>
                <a:ext cx="1805488" cy="159781"/>
              </a:xfrm>
              <a:custGeom>
                <a:avLst/>
                <a:gdLst>
                  <a:gd name="connsiteX0" fmla="*/ 0 w 793215"/>
                  <a:gd name="connsiteY0" fmla="*/ 573056 h 664271"/>
                  <a:gd name="connsiteX1" fmla="*/ 231354 w 793215"/>
                  <a:gd name="connsiteY1" fmla="*/ 584073 h 664271"/>
                  <a:gd name="connsiteX2" fmla="*/ 451692 w 793215"/>
                  <a:gd name="connsiteY2" fmla="*/ 179 h 664271"/>
                  <a:gd name="connsiteX3" fmla="*/ 627962 w 793215"/>
                  <a:gd name="connsiteY3" fmla="*/ 650174 h 664271"/>
                  <a:gd name="connsiteX4" fmla="*/ 793215 w 793215"/>
                  <a:gd name="connsiteY4" fmla="*/ 462887 h 664271"/>
                  <a:gd name="connsiteX5" fmla="*/ 793215 w 793215"/>
                  <a:gd name="connsiteY5" fmla="*/ 462887 h 664271"/>
                  <a:gd name="connsiteX0" fmla="*/ 0 w 738131"/>
                  <a:gd name="connsiteY0" fmla="*/ 573056 h 664271"/>
                  <a:gd name="connsiteX1" fmla="*/ 176270 w 738131"/>
                  <a:gd name="connsiteY1" fmla="*/ 584073 h 664271"/>
                  <a:gd name="connsiteX2" fmla="*/ 396608 w 738131"/>
                  <a:gd name="connsiteY2" fmla="*/ 179 h 664271"/>
                  <a:gd name="connsiteX3" fmla="*/ 572878 w 738131"/>
                  <a:gd name="connsiteY3" fmla="*/ 650174 h 664271"/>
                  <a:gd name="connsiteX4" fmla="*/ 738131 w 738131"/>
                  <a:gd name="connsiteY4" fmla="*/ 462887 h 664271"/>
                  <a:gd name="connsiteX5" fmla="*/ 738131 w 738131"/>
                  <a:gd name="connsiteY5" fmla="*/ 462887 h 664271"/>
                  <a:gd name="connsiteX0" fmla="*/ 0 w 903384"/>
                  <a:gd name="connsiteY0" fmla="*/ 573056 h 665093"/>
                  <a:gd name="connsiteX1" fmla="*/ 176270 w 903384"/>
                  <a:gd name="connsiteY1" fmla="*/ 584073 h 665093"/>
                  <a:gd name="connsiteX2" fmla="*/ 396608 w 903384"/>
                  <a:gd name="connsiteY2" fmla="*/ 179 h 665093"/>
                  <a:gd name="connsiteX3" fmla="*/ 572878 w 903384"/>
                  <a:gd name="connsiteY3" fmla="*/ 650174 h 665093"/>
                  <a:gd name="connsiteX4" fmla="*/ 738131 w 903384"/>
                  <a:gd name="connsiteY4" fmla="*/ 462887 h 665093"/>
                  <a:gd name="connsiteX5" fmla="*/ 903384 w 903384"/>
                  <a:gd name="connsiteY5" fmla="*/ 540005 h 665093"/>
                  <a:gd name="connsiteX0" fmla="*/ 0 w 903384"/>
                  <a:gd name="connsiteY0" fmla="*/ 573056 h 691852"/>
                  <a:gd name="connsiteX1" fmla="*/ 176270 w 903384"/>
                  <a:gd name="connsiteY1" fmla="*/ 584073 h 691852"/>
                  <a:gd name="connsiteX2" fmla="*/ 396608 w 903384"/>
                  <a:gd name="connsiteY2" fmla="*/ 179 h 691852"/>
                  <a:gd name="connsiteX3" fmla="*/ 572878 w 903384"/>
                  <a:gd name="connsiteY3" fmla="*/ 650174 h 691852"/>
                  <a:gd name="connsiteX4" fmla="*/ 738131 w 903384"/>
                  <a:gd name="connsiteY4" fmla="*/ 617123 h 691852"/>
                  <a:gd name="connsiteX5" fmla="*/ 903384 w 903384"/>
                  <a:gd name="connsiteY5" fmla="*/ 540005 h 691852"/>
                  <a:gd name="connsiteX0" fmla="*/ 0 w 738131"/>
                  <a:gd name="connsiteY0" fmla="*/ 573056 h 691852"/>
                  <a:gd name="connsiteX1" fmla="*/ 176270 w 738131"/>
                  <a:gd name="connsiteY1" fmla="*/ 584073 h 691852"/>
                  <a:gd name="connsiteX2" fmla="*/ 396608 w 738131"/>
                  <a:gd name="connsiteY2" fmla="*/ 179 h 691852"/>
                  <a:gd name="connsiteX3" fmla="*/ 572878 w 738131"/>
                  <a:gd name="connsiteY3" fmla="*/ 650174 h 691852"/>
                  <a:gd name="connsiteX4" fmla="*/ 738131 w 738131"/>
                  <a:gd name="connsiteY4" fmla="*/ 617123 h 691852"/>
                  <a:gd name="connsiteX0" fmla="*/ 0 w 749148"/>
                  <a:gd name="connsiteY0" fmla="*/ 573056 h 695146"/>
                  <a:gd name="connsiteX1" fmla="*/ 176270 w 749148"/>
                  <a:gd name="connsiteY1" fmla="*/ 584073 h 695146"/>
                  <a:gd name="connsiteX2" fmla="*/ 396608 w 749148"/>
                  <a:gd name="connsiteY2" fmla="*/ 179 h 695146"/>
                  <a:gd name="connsiteX3" fmla="*/ 572878 w 749148"/>
                  <a:gd name="connsiteY3" fmla="*/ 650174 h 695146"/>
                  <a:gd name="connsiteX4" fmla="*/ 749148 w 749148"/>
                  <a:gd name="connsiteY4" fmla="*/ 628140 h 695146"/>
                  <a:gd name="connsiteX0" fmla="*/ 0 w 694064"/>
                  <a:gd name="connsiteY0" fmla="*/ 584074 h 695147"/>
                  <a:gd name="connsiteX1" fmla="*/ 121186 w 694064"/>
                  <a:gd name="connsiteY1" fmla="*/ 584074 h 695147"/>
                  <a:gd name="connsiteX2" fmla="*/ 341524 w 694064"/>
                  <a:gd name="connsiteY2" fmla="*/ 180 h 695147"/>
                  <a:gd name="connsiteX3" fmla="*/ 517794 w 694064"/>
                  <a:gd name="connsiteY3" fmla="*/ 650175 h 695147"/>
                  <a:gd name="connsiteX4" fmla="*/ 694064 w 694064"/>
                  <a:gd name="connsiteY4" fmla="*/ 628141 h 695147"/>
                  <a:gd name="connsiteX0" fmla="*/ 0 w 694064"/>
                  <a:gd name="connsiteY0" fmla="*/ 583940 h 671386"/>
                  <a:gd name="connsiteX1" fmla="*/ 121186 w 694064"/>
                  <a:gd name="connsiteY1" fmla="*/ 583940 h 671386"/>
                  <a:gd name="connsiteX2" fmla="*/ 341524 w 694064"/>
                  <a:gd name="connsiteY2" fmla="*/ 46 h 671386"/>
                  <a:gd name="connsiteX3" fmla="*/ 528810 w 694064"/>
                  <a:gd name="connsiteY3" fmla="*/ 616990 h 671386"/>
                  <a:gd name="connsiteX4" fmla="*/ 694064 w 694064"/>
                  <a:gd name="connsiteY4" fmla="*/ 628007 h 671386"/>
                  <a:gd name="connsiteX0" fmla="*/ 0 w 727114"/>
                  <a:gd name="connsiteY0" fmla="*/ 583940 h 659519"/>
                  <a:gd name="connsiteX1" fmla="*/ 121186 w 727114"/>
                  <a:gd name="connsiteY1" fmla="*/ 583940 h 659519"/>
                  <a:gd name="connsiteX2" fmla="*/ 341524 w 727114"/>
                  <a:gd name="connsiteY2" fmla="*/ 46 h 659519"/>
                  <a:gd name="connsiteX3" fmla="*/ 528810 w 727114"/>
                  <a:gd name="connsiteY3" fmla="*/ 616990 h 659519"/>
                  <a:gd name="connsiteX4" fmla="*/ 727114 w 727114"/>
                  <a:gd name="connsiteY4" fmla="*/ 594957 h 659519"/>
                  <a:gd name="connsiteX0" fmla="*/ 0 w 528810"/>
                  <a:gd name="connsiteY0" fmla="*/ 583940 h 641563"/>
                  <a:gd name="connsiteX1" fmla="*/ 121186 w 528810"/>
                  <a:gd name="connsiteY1" fmla="*/ 583940 h 641563"/>
                  <a:gd name="connsiteX2" fmla="*/ 341524 w 528810"/>
                  <a:gd name="connsiteY2" fmla="*/ 46 h 641563"/>
                  <a:gd name="connsiteX3" fmla="*/ 528810 w 528810"/>
                  <a:gd name="connsiteY3" fmla="*/ 616990 h 641563"/>
                  <a:gd name="connsiteX0" fmla="*/ 0 w 407624"/>
                  <a:gd name="connsiteY0" fmla="*/ 583940 h 616990"/>
                  <a:gd name="connsiteX1" fmla="*/ 220338 w 407624"/>
                  <a:gd name="connsiteY1" fmla="*/ 46 h 616990"/>
                  <a:gd name="connsiteX2" fmla="*/ 407624 w 407624"/>
                  <a:gd name="connsiteY2" fmla="*/ 616990 h 616990"/>
                  <a:gd name="connsiteX0" fmla="*/ 0 w 407624"/>
                  <a:gd name="connsiteY0" fmla="*/ 597949 h 630999"/>
                  <a:gd name="connsiteX1" fmla="*/ 220338 w 407624"/>
                  <a:gd name="connsiteY1" fmla="*/ 14055 h 630999"/>
                  <a:gd name="connsiteX2" fmla="*/ 407624 w 407624"/>
                  <a:gd name="connsiteY2" fmla="*/ 630999 h 630999"/>
                  <a:gd name="connsiteX0" fmla="*/ 0 w 407624"/>
                  <a:gd name="connsiteY0" fmla="*/ 583938 h 616988"/>
                  <a:gd name="connsiteX1" fmla="*/ 220338 w 407624"/>
                  <a:gd name="connsiteY1" fmla="*/ 44 h 616988"/>
                  <a:gd name="connsiteX2" fmla="*/ 407624 w 407624"/>
                  <a:gd name="connsiteY2" fmla="*/ 616988 h 616988"/>
                  <a:gd name="connsiteX0" fmla="*/ 0 w 407624"/>
                  <a:gd name="connsiteY0" fmla="*/ 583968 h 617018"/>
                  <a:gd name="connsiteX1" fmla="*/ 220338 w 407624"/>
                  <a:gd name="connsiteY1" fmla="*/ 74 h 617018"/>
                  <a:gd name="connsiteX2" fmla="*/ 374555 w 407624"/>
                  <a:gd name="connsiteY2" fmla="*/ 543856 h 617018"/>
                  <a:gd name="connsiteX3" fmla="*/ 407624 w 407624"/>
                  <a:gd name="connsiteY3" fmla="*/ 617018 h 617018"/>
                  <a:gd name="connsiteX0" fmla="*/ 0 w 463210"/>
                  <a:gd name="connsiteY0" fmla="*/ 583968 h 609072"/>
                  <a:gd name="connsiteX1" fmla="*/ 220338 w 463210"/>
                  <a:gd name="connsiteY1" fmla="*/ 74 h 609072"/>
                  <a:gd name="connsiteX2" fmla="*/ 374555 w 463210"/>
                  <a:gd name="connsiteY2" fmla="*/ 543856 h 609072"/>
                  <a:gd name="connsiteX3" fmla="*/ 463210 w 463210"/>
                  <a:gd name="connsiteY3" fmla="*/ 606121 h 609072"/>
                  <a:gd name="connsiteX0" fmla="*/ 7009 w 470219"/>
                  <a:gd name="connsiteY0" fmla="*/ 583968 h 609072"/>
                  <a:gd name="connsiteX1" fmla="*/ 19777 w 470219"/>
                  <a:gd name="connsiteY1" fmla="*/ 539961 h 609072"/>
                  <a:gd name="connsiteX2" fmla="*/ 227347 w 470219"/>
                  <a:gd name="connsiteY2" fmla="*/ 74 h 609072"/>
                  <a:gd name="connsiteX3" fmla="*/ 381564 w 470219"/>
                  <a:gd name="connsiteY3" fmla="*/ 543856 h 609072"/>
                  <a:gd name="connsiteX4" fmla="*/ 470219 w 470219"/>
                  <a:gd name="connsiteY4" fmla="*/ 606121 h 609072"/>
                  <a:gd name="connsiteX0" fmla="*/ 0 w 510991"/>
                  <a:gd name="connsiteY0" fmla="*/ 577549 h 609072"/>
                  <a:gd name="connsiteX1" fmla="*/ 60549 w 510991"/>
                  <a:gd name="connsiteY1" fmla="*/ 539961 h 609072"/>
                  <a:gd name="connsiteX2" fmla="*/ 268119 w 510991"/>
                  <a:gd name="connsiteY2" fmla="*/ 74 h 609072"/>
                  <a:gd name="connsiteX3" fmla="*/ 422336 w 510991"/>
                  <a:gd name="connsiteY3" fmla="*/ 543856 h 609072"/>
                  <a:gd name="connsiteX4" fmla="*/ 510991 w 510991"/>
                  <a:gd name="connsiteY4" fmla="*/ 606121 h 609072"/>
                  <a:gd name="connsiteX0" fmla="*/ 0 w 510991"/>
                  <a:gd name="connsiteY0" fmla="*/ 577791 h 609314"/>
                  <a:gd name="connsiteX1" fmla="*/ 115044 w 510991"/>
                  <a:gd name="connsiteY1" fmla="*/ 467080 h 609314"/>
                  <a:gd name="connsiteX2" fmla="*/ 268119 w 510991"/>
                  <a:gd name="connsiteY2" fmla="*/ 316 h 609314"/>
                  <a:gd name="connsiteX3" fmla="*/ 422336 w 510991"/>
                  <a:gd name="connsiteY3" fmla="*/ 544098 h 609314"/>
                  <a:gd name="connsiteX4" fmla="*/ 510991 w 510991"/>
                  <a:gd name="connsiteY4" fmla="*/ 606363 h 609314"/>
                  <a:gd name="connsiteX0" fmla="*/ 0 w 510991"/>
                  <a:gd name="connsiteY0" fmla="*/ 577490 h 606063"/>
                  <a:gd name="connsiteX1" fmla="*/ 115044 w 510991"/>
                  <a:gd name="connsiteY1" fmla="*/ 466779 h 606063"/>
                  <a:gd name="connsiteX2" fmla="*/ 268119 w 510991"/>
                  <a:gd name="connsiteY2" fmla="*/ 15 h 606063"/>
                  <a:gd name="connsiteX3" fmla="*/ 357920 w 510991"/>
                  <a:gd name="connsiteY3" fmla="*/ 483624 h 606063"/>
                  <a:gd name="connsiteX4" fmla="*/ 510991 w 510991"/>
                  <a:gd name="connsiteY4" fmla="*/ 606062 h 606063"/>
                  <a:gd name="connsiteX0" fmla="*/ 0 w 510991"/>
                  <a:gd name="connsiteY0" fmla="*/ 579100 h 607671"/>
                  <a:gd name="connsiteX1" fmla="*/ 115044 w 510991"/>
                  <a:gd name="connsiteY1" fmla="*/ 468389 h 607671"/>
                  <a:gd name="connsiteX2" fmla="*/ 268119 w 510991"/>
                  <a:gd name="connsiteY2" fmla="*/ 1625 h 607671"/>
                  <a:gd name="connsiteX3" fmla="*/ 436898 w 510991"/>
                  <a:gd name="connsiteY3" fmla="*/ 325362 h 607671"/>
                  <a:gd name="connsiteX4" fmla="*/ 510991 w 510991"/>
                  <a:gd name="connsiteY4" fmla="*/ 607672 h 607671"/>
                  <a:gd name="connsiteX0" fmla="*/ 0 w 510991"/>
                  <a:gd name="connsiteY0" fmla="*/ 438120 h 466693"/>
                  <a:gd name="connsiteX1" fmla="*/ 115044 w 510991"/>
                  <a:gd name="connsiteY1" fmla="*/ 327409 h 466693"/>
                  <a:gd name="connsiteX2" fmla="*/ 276720 w 510991"/>
                  <a:gd name="connsiteY2" fmla="*/ 3504 h 466693"/>
                  <a:gd name="connsiteX3" fmla="*/ 436898 w 510991"/>
                  <a:gd name="connsiteY3" fmla="*/ 184382 h 466693"/>
                  <a:gd name="connsiteX4" fmla="*/ 510991 w 510991"/>
                  <a:gd name="connsiteY4" fmla="*/ 466692 h 466693"/>
                  <a:gd name="connsiteX0" fmla="*/ 0 w 510991"/>
                  <a:gd name="connsiteY0" fmla="*/ 435909 h 464480"/>
                  <a:gd name="connsiteX1" fmla="*/ 115044 w 510991"/>
                  <a:gd name="connsiteY1" fmla="*/ 325198 h 464480"/>
                  <a:gd name="connsiteX2" fmla="*/ 276720 w 510991"/>
                  <a:gd name="connsiteY2" fmla="*/ 1293 h 464480"/>
                  <a:gd name="connsiteX3" fmla="*/ 414332 w 510991"/>
                  <a:gd name="connsiteY3" fmla="*/ 227850 h 464480"/>
                  <a:gd name="connsiteX4" fmla="*/ 510991 w 510991"/>
                  <a:gd name="connsiteY4" fmla="*/ 464481 h 464480"/>
                  <a:gd name="connsiteX0" fmla="*/ 0 w 510991"/>
                  <a:gd name="connsiteY0" fmla="*/ 434713 h 463286"/>
                  <a:gd name="connsiteX1" fmla="*/ 94395 w 510991"/>
                  <a:gd name="connsiteY1" fmla="*/ 251324 h 463286"/>
                  <a:gd name="connsiteX2" fmla="*/ 276720 w 510991"/>
                  <a:gd name="connsiteY2" fmla="*/ 97 h 463286"/>
                  <a:gd name="connsiteX3" fmla="*/ 414332 w 510991"/>
                  <a:gd name="connsiteY3" fmla="*/ 226654 h 463286"/>
                  <a:gd name="connsiteX4" fmla="*/ 510991 w 510991"/>
                  <a:gd name="connsiteY4" fmla="*/ 463285 h 463286"/>
                  <a:gd name="connsiteX0" fmla="*/ 0 w 510991"/>
                  <a:gd name="connsiteY0" fmla="*/ 377689 h 406260"/>
                  <a:gd name="connsiteX1" fmla="*/ 94395 w 510991"/>
                  <a:gd name="connsiteY1" fmla="*/ 194300 h 406260"/>
                  <a:gd name="connsiteX2" fmla="*/ 248514 w 510991"/>
                  <a:gd name="connsiteY2" fmla="*/ 171 h 406260"/>
                  <a:gd name="connsiteX3" fmla="*/ 414332 w 510991"/>
                  <a:gd name="connsiteY3" fmla="*/ 169630 h 406260"/>
                  <a:gd name="connsiteX4" fmla="*/ 510991 w 510991"/>
                  <a:gd name="connsiteY4" fmla="*/ 406261 h 406260"/>
                  <a:gd name="connsiteX0" fmla="*/ 0 w 510991"/>
                  <a:gd name="connsiteY0" fmla="*/ 377538 h 406111"/>
                  <a:gd name="connsiteX1" fmla="*/ 94395 w 510991"/>
                  <a:gd name="connsiteY1" fmla="*/ 194149 h 406111"/>
                  <a:gd name="connsiteX2" fmla="*/ 248514 w 510991"/>
                  <a:gd name="connsiteY2" fmla="*/ 20 h 406111"/>
                  <a:gd name="connsiteX3" fmla="*/ 397408 w 510991"/>
                  <a:gd name="connsiteY3" fmla="*/ 203739 h 406111"/>
                  <a:gd name="connsiteX4" fmla="*/ 510991 w 510991"/>
                  <a:gd name="connsiteY4" fmla="*/ 406110 h 406111"/>
                  <a:gd name="connsiteX0" fmla="*/ 0 w 510991"/>
                  <a:gd name="connsiteY0" fmla="*/ 377538 h 406109"/>
                  <a:gd name="connsiteX1" fmla="*/ 94395 w 510991"/>
                  <a:gd name="connsiteY1" fmla="*/ 194149 h 406109"/>
                  <a:gd name="connsiteX2" fmla="*/ 248514 w 510991"/>
                  <a:gd name="connsiteY2" fmla="*/ 20 h 406109"/>
                  <a:gd name="connsiteX3" fmla="*/ 397408 w 510991"/>
                  <a:gd name="connsiteY3" fmla="*/ 203739 h 406109"/>
                  <a:gd name="connsiteX4" fmla="*/ 510991 w 510991"/>
                  <a:gd name="connsiteY4" fmla="*/ 406110 h 406109"/>
                  <a:gd name="connsiteX0" fmla="*/ 0 w 510991"/>
                  <a:gd name="connsiteY0" fmla="*/ 377522 h 406095"/>
                  <a:gd name="connsiteX1" fmla="*/ 94395 w 510991"/>
                  <a:gd name="connsiteY1" fmla="*/ 194133 h 406095"/>
                  <a:gd name="connsiteX2" fmla="*/ 248514 w 510991"/>
                  <a:gd name="connsiteY2" fmla="*/ 4 h 406095"/>
                  <a:gd name="connsiteX3" fmla="*/ 404053 w 510991"/>
                  <a:gd name="connsiteY3" fmla="*/ 190274 h 406095"/>
                  <a:gd name="connsiteX4" fmla="*/ 510991 w 510991"/>
                  <a:gd name="connsiteY4" fmla="*/ 406094 h 406095"/>
                  <a:gd name="connsiteX0" fmla="*/ 0 w 510991"/>
                  <a:gd name="connsiteY0" fmla="*/ 377522 h 406093"/>
                  <a:gd name="connsiteX1" fmla="*/ 94395 w 510991"/>
                  <a:gd name="connsiteY1" fmla="*/ 194133 h 406093"/>
                  <a:gd name="connsiteX2" fmla="*/ 248514 w 510991"/>
                  <a:gd name="connsiteY2" fmla="*/ 4 h 406093"/>
                  <a:gd name="connsiteX3" fmla="*/ 404053 w 510991"/>
                  <a:gd name="connsiteY3" fmla="*/ 190274 h 406093"/>
                  <a:gd name="connsiteX4" fmla="*/ 510991 w 510991"/>
                  <a:gd name="connsiteY4" fmla="*/ 406094 h 406093"/>
                  <a:gd name="connsiteX0" fmla="*/ 0 w 510991"/>
                  <a:gd name="connsiteY0" fmla="*/ 377522 h 406095"/>
                  <a:gd name="connsiteX1" fmla="*/ 94395 w 510991"/>
                  <a:gd name="connsiteY1" fmla="*/ 194133 h 406095"/>
                  <a:gd name="connsiteX2" fmla="*/ 248514 w 510991"/>
                  <a:gd name="connsiteY2" fmla="*/ 4 h 406095"/>
                  <a:gd name="connsiteX3" fmla="*/ 404053 w 510991"/>
                  <a:gd name="connsiteY3" fmla="*/ 190274 h 406095"/>
                  <a:gd name="connsiteX4" fmla="*/ 510991 w 510991"/>
                  <a:gd name="connsiteY4" fmla="*/ 406094 h 406095"/>
                  <a:gd name="connsiteX0" fmla="*/ 0 w 510991"/>
                  <a:gd name="connsiteY0" fmla="*/ 383094 h 411665"/>
                  <a:gd name="connsiteX1" fmla="*/ 94395 w 510991"/>
                  <a:gd name="connsiteY1" fmla="*/ 199705 h 411665"/>
                  <a:gd name="connsiteX2" fmla="*/ 172420 w 510991"/>
                  <a:gd name="connsiteY2" fmla="*/ 63905 h 411665"/>
                  <a:gd name="connsiteX3" fmla="*/ 248514 w 510991"/>
                  <a:gd name="connsiteY3" fmla="*/ 5576 h 411665"/>
                  <a:gd name="connsiteX4" fmla="*/ 404053 w 510991"/>
                  <a:gd name="connsiteY4" fmla="*/ 195846 h 411665"/>
                  <a:gd name="connsiteX5" fmla="*/ 510991 w 510991"/>
                  <a:gd name="connsiteY5" fmla="*/ 411666 h 411665"/>
                  <a:gd name="connsiteX0" fmla="*/ 0 w 510991"/>
                  <a:gd name="connsiteY0" fmla="*/ 371488 h 400061"/>
                  <a:gd name="connsiteX1" fmla="*/ 94395 w 510991"/>
                  <a:gd name="connsiteY1" fmla="*/ 188099 h 400061"/>
                  <a:gd name="connsiteX2" fmla="*/ 172420 w 510991"/>
                  <a:gd name="connsiteY2" fmla="*/ 52299 h 400061"/>
                  <a:gd name="connsiteX3" fmla="*/ 292288 w 510991"/>
                  <a:gd name="connsiteY3" fmla="*/ 6866 h 400061"/>
                  <a:gd name="connsiteX4" fmla="*/ 404053 w 510991"/>
                  <a:gd name="connsiteY4" fmla="*/ 184240 h 400061"/>
                  <a:gd name="connsiteX5" fmla="*/ 510991 w 510991"/>
                  <a:gd name="connsiteY5" fmla="*/ 400060 h 400061"/>
                  <a:gd name="connsiteX0" fmla="*/ 0 w 510991"/>
                  <a:gd name="connsiteY0" fmla="*/ 359018 h 387589"/>
                  <a:gd name="connsiteX1" fmla="*/ 94395 w 510991"/>
                  <a:gd name="connsiteY1" fmla="*/ 175629 h 387589"/>
                  <a:gd name="connsiteX2" fmla="*/ 172420 w 510991"/>
                  <a:gd name="connsiteY2" fmla="*/ 39829 h 387589"/>
                  <a:gd name="connsiteX3" fmla="*/ 298646 w 510991"/>
                  <a:gd name="connsiteY3" fmla="*/ 9208 h 387589"/>
                  <a:gd name="connsiteX4" fmla="*/ 404053 w 510991"/>
                  <a:gd name="connsiteY4" fmla="*/ 171770 h 387589"/>
                  <a:gd name="connsiteX5" fmla="*/ 510991 w 510991"/>
                  <a:gd name="connsiteY5" fmla="*/ 387590 h 387589"/>
                  <a:gd name="connsiteX0" fmla="*/ 0 w 502419"/>
                  <a:gd name="connsiteY0" fmla="*/ 359018 h 426067"/>
                  <a:gd name="connsiteX1" fmla="*/ 94395 w 502419"/>
                  <a:gd name="connsiteY1" fmla="*/ 175629 h 426067"/>
                  <a:gd name="connsiteX2" fmla="*/ 172420 w 502419"/>
                  <a:gd name="connsiteY2" fmla="*/ 39829 h 426067"/>
                  <a:gd name="connsiteX3" fmla="*/ 298646 w 502419"/>
                  <a:gd name="connsiteY3" fmla="*/ 9208 h 426067"/>
                  <a:gd name="connsiteX4" fmla="*/ 404053 w 502419"/>
                  <a:gd name="connsiteY4" fmla="*/ 171770 h 426067"/>
                  <a:gd name="connsiteX5" fmla="*/ 502419 w 502419"/>
                  <a:gd name="connsiteY5" fmla="*/ 426067 h 426067"/>
                  <a:gd name="connsiteX0" fmla="*/ 0 w 496516"/>
                  <a:gd name="connsiteY0" fmla="*/ 359018 h 391352"/>
                  <a:gd name="connsiteX1" fmla="*/ 94395 w 496516"/>
                  <a:gd name="connsiteY1" fmla="*/ 175629 h 391352"/>
                  <a:gd name="connsiteX2" fmla="*/ 172420 w 496516"/>
                  <a:gd name="connsiteY2" fmla="*/ 39829 h 391352"/>
                  <a:gd name="connsiteX3" fmla="*/ 298646 w 496516"/>
                  <a:gd name="connsiteY3" fmla="*/ 9208 h 391352"/>
                  <a:gd name="connsiteX4" fmla="*/ 404053 w 496516"/>
                  <a:gd name="connsiteY4" fmla="*/ 171770 h 391352"/>
                  <a:gd name="connsiteX5" fmla="*/ 496516 w 496516"/>
                  <a:gd name="connsiteY5" fmla="*/ 391352 h 391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516" h="391352">
                    <a:moveTo>
                      <a:pt x="0" y="359018"/>
                    </a:moveTo>
                    <a:cubicBezTo>
                      <a:pt x="2128" y="351684"/>
                      <a:pt x="57672" y="272945"/>
                      <a:pt x="94395" y="175629"/>
                    </a:cubicBezTo>
                    <a:cubicBezTo>
                      <a:pt x="123132" y="122431"/>
                      <a:pt x="146734" y="72184"/>
                      <a:pt x="172420" y="39829"/>
                    </a:cubicBezTo>
                    <a:cubicBezTo>
                      <a:pt x="198106" y="7474"/>
                      <a:pt x="260041" y="-12782"/>
                      <a:pt x="298646" y="9208"/>
                    </a:cubicBezTo>
                    <a:cubicBezTo>
                      <a:pt x="337252" y="31198"/>
                      <a:pt x="359777" y="81905"/>
                      <a:pt x="404053" y="171770"/>
                    </a:cubicBezTo>
                    <a:cubicBezTo>
                      <a:pt x="447865" y="249087"/>
                      <a:pt x="491005" y="379158"/>
                      <a:pt x="496516" y="391352"/>
                    </a:cubicBezTo>
                  </a:path>
                </a:pathLst>
              </a:custGeom>
              <a:gradFill>
                <a:gsLst>
                  <a:gs pos="0">
                    <a:srgbClr val="DDEBCF"/>
                  </a:gs>
                  <a:gs pos="28000">
                    <a:srgbClr val="9CB86E"/>
                  </a:gs>
                  <a:gs pos="100000">
                    <a:srgbClr val="156B13"/>
                  </a:gs>
                </a:gsLst>
                <a:lin ang="16200000" scaled="0"/>
              </a:gra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feld 163"/>
              <p:cNvSpPr txBox="1"/>
              <p:nvPr/>
            </p:nvSpPr>
            <p:spPr>
              <a:xfrm rot="18531546">
                <a:off x="7659761" y="5213676"/>
                <a:ext cx="800219" cy="307777"/>
              </a:xfrm>
              <a:prstGeom prst="rect">
                <a:avLst/>
              </a:prstGeom>
              <a:noFill/>
            </p:spPr>
            <p:txBody>
              <a:bodyPr wrap="none" rtlCol="0">
                <a:spAutoFit/>
              </a:bodyPr>
              <a:lstStyle/>
              <a:p>
                <a:r>
                  <a:rPr lang="en-US" sz="1400" b="1" dirty="0">
                    <a:solidFill>
                      <a:schemeClr val="accent4">
                        <a:lumMod val="50000"/>
                      </a:schemeClr>
                    </a:solidFill>
                    <a:latin typeface="Arial" panose="020B0604020202020204" pitchFamily="34" charset="0"/>
                    <a:cs typeface="Arial" panose="020B0604020202020204" pitchFamily="34" charset="0"/>
                  </a:rPr>
                  <a:t>ground</a:t>
                </a:r>
              </a:p>
            </p:txBody>
          </p:sp>
        </p:grpSp>
        <p:sp>
          <p:nvSpPr>
            <p:cNvPr id="21" name="Textfeld 164"/>
            <p:cNvSpPr txBox="1"/>
            <p:nvPr/>
          </p:nvSpPr>
          <p:spPr>
            <a:xfrm rot="18435600">
              <a:off x="9764334" y="4158759"/>
              <a:ext cx="809837" cy="307777"/>
            </a:xfrm>
            <a:prstGeom prst="rect">
              <a:avLst/>
            </a:prstGeom>
            <a:noFill/>
          </p:spPr>
          <p:txBody>
            <a:bodyPr wrap="none" rtlCol="0">
              <a:spAutoFit/>
            </a:bodyPr>
            <a:lstStyle/>
            <a:p>
              <a:r>
                <a:rPr lang="en-US" sz="1400" b="1" dirty="0">
                  <a:solidFill>
                    <a:schemeClr val="accent6">
                      <a:lumMod val="75000"/>
                    </a:schemeClr>
                  </a:solidFill>
                  <a:latin typeface="Arial" panose="020B0604020202020204" pitchFamily="34" charset="0"/>
                  <a:cs typeface="Arial" panose="020B0604020202020204" pitchFamily="34" charset="0"/>
                </a:rPr>
                <a:t>canopy</a:t>
              </a:r>
            </a:p>
          </p:txBody>
        </p:sp>
      </p:grpSp>
      <p:sp>
        <p:nvSpPr>
          <p:cNvPr id="32" name="Textfeld 105"/>
          <p:cNvSpPr txBox="1"/>
          <p:nvPr/>
        </p:nvSpPr>
        <p:spPr>
          <a:xfrm rot="2441692">
            <a:off x="3241318" y="5889589"/>
            <a:ext cx="870238" cy="276999"/>
          </a:xfrm>
          <a:prstGeom prst="rect">
            <a:avLst/>
          </a:prstGeom>
          <a:noFill/>
        </p:spPr>
        <p:txBody>
          <a:bodyPr wrap="none" rtlCol="0">
            <a:spAutoFit/>
          </a:bodyPr>
          <a:lstStyle/>
          <a:p>
            <a:pPr algn="ctr"/>
            <a:r>
              <a:rPr lang="en-US" sz="1200" dirty="0">
                <a:solidFill>
                  <a:schemeClr val="tx1">
                    <a:lumMod val="75000"/>
                    <a:lumOff val="25000"/>
                  </a:schemeClr>
                </a:solidFill>
                <a:latin typeface="+mj-lt"/>
                <a:cs typeface="Arial" panose="020B0604020202020204" pitchFamily="34" charset="0"/>
              </a:rPr>
              <a:t>reflectivity </a:t>
            </a:r>
          </a:p>
        </p:txBody>
      </p:sp>
      <p:cxnSp>
        <p:nvCxnSpPr>
          <p:cNvPr id="33" name="Gerade Verbindung 150"/>
          <p:cNvCxnSpPr/>
          <p:nvPr/>
        </p:nvCxnSpPr>
        <p:spPr>
          <a:xfrm flipH="1" flipV="1">
            <a:off x="2767026" y="4923479"/>
            <a:ext cx="1459260" cy="1312298"/>
          </a:xfrm>
          <a:prstGeom prst="line">
            <a:avLst/>
          </a:prstGeom>
          <a:ln w="1905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Gerade Verbindung mit Pfeil 87"/>
          <p:cNvCxnSpPr/>
          <p:nvPr/>
        </p:nvCxnSpPr>
        <p:spPr>
          <a:xfrm flipV="1">
            <a:off x="511782" y="1089262"/>
            <a:ext cx="1020357" cy="1368000"/>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1" name="Freihandform 72"/>
          <p:cNvSpPr/>
          <p:nvPr/>
        </p:nvSpPr>
        <p:spPr>
          <a:xfrm>
            <a:off x="880304" y="1738476"/>
            <a:ext cx="4479798" cy="370232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920176 w 6669767"/>
              <a:gd name="connsiteY0" fmla="*/ 3712855 h 3712855"/>
              <a:gd name="connsiteX1" fmla="*/ 0 w 6669767"/>
              <a:gd name="connsiteY1" fmla="*/ 0 h 3712855"/>
              <a:gd name="connsiteX2" fmla="*/ 6669767 w 6669767"/>
              <a:gd name="connsiteY2" fmla="*/ 3077611 h 3712855"/>
              <a:gd name="connsiteX3" fmla="*/ 2920176 w 6669767"/>
              <a:gd name="connsiteY3" fmla="*/ 3712855 h 3712855"/>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945635"/>
              <a:gd name="connsiteY0" fmla="*/ 5854141 h 6039192"/>
              <a:gd name="connsiteX1" fmla="*/ 0 w 6945635"/>
              <a:gd name="connsiteY1" fmla="*/ 0 h 6039192"/>
              <a:gd name="connsiteX2" fmla="*/ 6669767 w 6945635"/>
              <a:gd name="connsiteY2" fmla="*/ 3077611 h 6039192"/>
              <a:gd name="connsiteX3" fmla="*/ 5524551 w 6945635"/>
              <a:gd name="connsiteY3" fmla="*/ 4442265 h 6039192"/>
              <a:gd name="connsiteX4" fmla="*/ 4138387 w 6945635"/>
              <a:gd name="connsiteY4" fmla="*/ 5854141 h 6039192"/>
              <a:gd name="connsiteX0" fmla="*/ 4138387 w 6959799"/>
              <a:gd name="connsiteY0" fmla="*/ 5854141 h 6039192"/>
              <a:gd name="connsiteX1" fmla="*/ 0 w 6959799"/>
              <a:gd name="connsiteY1" fmla="*/ 0 h 6039192"/>
              <a:gd name="connsiteX2" fmla="*/ 6669767 w 6959799"/>
              <a:gd name="connsiteY2" fmla="*/ 3077611 h 6039192"/>
              <a:gd name="connsiteX3" fmla="*/ 5524551 w 6959799"/>
              <a:gd name="connsiteY3" fmla="*/ 4442265 h 6039192"/>
              <a:gd name="connsiteX4" fmla="*/ 4138387 w 6959799"/>
              <a:gd name="connsiteY4" fmla="*/ 5854141 h 6039192"/>
              <a:gd name="connsiteX0" fmla="*/ 4138387 w 7159177"/>
              <a:gd name="connsiteY0" fmla="*/ 5854141 h 6079752"/>
              <a:gd name="connsiteX1" fmla="*/ 0 w 7159177"/>
              <a:gd name="connsiteY1" fmla="*/ 0 h 6079752"/>
              <a:gd name="connsiteX2" fmla="*/ 6669767 w 7159177"/>
              <a:gd name="connsiteY2" fmla="*/ 3077611 h 6079752"/>
              <a:gd name="connsiteX3" fmla="*/ 6479628 w 7159177"/>
              <a:gd name="connsiteY3" fmla="*/ 4852082 h 6079752"/>
              <a:gd name="connsiteX4" fmla="*/ 4138387 w 7159177"/>
              <a:gd name="connsiteY4" fmla="*/ 5854141 h 6079752"/>
              <a:gd name="connsiteX0" fmla="*/ 4138387 w 6702978"/>
              <a:gd name="connsiteY0" fmla="*/ 5854141 h 6079752"/>
              <a:gd name="connsiteX1" fmla="*/ 0 w 6702978"/>
              <a:gd name="connsiteY1" fmla="*/ 0 h 6079752"/>
              <a:gd name="connsiteX2" fmla="*/ 6669767 w 6702978"/>
              <a:gd name="connsiteY2" fmla="*/ 3077611 h 6079752"/>
              <a:gd name="connsiteX3" fmla="*/ 6479628 w 6702978"/>
              <a:gd name="connsiteY3" fmla="*/ 4852082 h 6079752"/>
              <a:gd name="connsiteX4" fmla="*/ 4138387 w 6702978"/>
              <a:gd name="connsiteY4" fmla="*/ 5854141 h 6079752"/>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592771 w 6669767"/>
              <a:gd name="connsiteY3" fmla="*/ 4503739 h 5854141"/>
              <a:gd name="connsiteX4" fmla="*/ 4138387 w 6669767"/>
              <a:gd name="connsiteY4" fmla="*/ 5854141 h 5854141"/>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3443664 w 6650275"/>
              <a:gd name="connsiteY0" fmla="*/ 4836021 h 4836021"/>
              <a:gd name="connsiteX1" fmla="*/ 0 w 6650275"/>
              <a:gd name="connsiteY1" fmla="*/ 0 h 4836021"/>
              <a:gd name="connsiteX2" fmla="*/ 6650275 w 6650275"/>
              <a:gd name="connsiteY2" fmla="*/ 3098102 h 4836021"/>
              <a:gd name="connsiteX3" fmla="*/ 5573279 w 6650275"/>
              <a:gd name="connsiteY3" fmla="*/ 4524230 h 4836021"/>
              <a:gd name="connsiteX4" fmla="*/ 3443664 w 6650275"/>
              <a:gd name="connsiteY4" fmla="*/ 4836021 h 4836021"/>
              <a:gd name="connsiteX0" fmla="*/ 3443664 w 5726974"/>
              <a:gd name="connsiteY0" fmla="*/ 4836021 h 4836021"/>
              <a:gd name="connsiteX1" fmla="*/ 0 w 5726974"/>
              <a:gd name="connsiteY1" fmla="*/ 0 h 4836021"/>
              <a:gd name="connsiteX2" fmla="*/ 5673485 w 5726974"/>
              <a:gd name="connsiteY2" fmla="*/ 2558025 h 4836021"/>
              <a:gd name="connsiteX3" fmla="*/ 5573279 w 5726974"/>
              <a:gd name="connsiteY3" fmla="*/ 4524230 h 4836021"/>
              <a:gd name="connsiteX4" fmla="*/ 3443664 w 5726974"/>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 name="connsiteX0" fmla="*/ 3443664 w 5673485"/>
              <a:gd name="connsiteY0" fmla="*/ 4836021 h 4836021"/>
              <a:gd name="connsiteX1" fmla="*/ 0 w 5673485"/>
              <a:gd name="connsiteY1" fmla="*/ 0 h 4836021"/>
              <a:gd name="connsiteX2" fmla="*/ 5673485 w 5673485"/>
              <a:gd name="connsiteY2" fmla="*/ 2558025 h 4836021"/>
              <a:gd name="connsiteX3" fmla="*/ 4828098 w 5673485"/>
              <a:gd name="connsiteY3" fmla="*/ 3620640 h 4836021"/>
              <a:gd name="connsiteX4" fmla="*/ 3443664 w 5673485"/>
              <a:gd name="connsiteY4" fmla="*/ 4836021 h 48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85" h="4836021">
                <a:moveTo>
                  <a:pt x="3443664" y="4836021"/>
                </a:moveTo>
                <a:cubicBezTo>
                  <a:pt x="2912670" y="4411206"/>
                  <a:pt x="1379462" y="1951380"/>
                  <a:pt x="0" y="0"/>
                </a:cubicBezTo>
                <a:cubicBezTo>
                  <a:pt x="1280609" y="673312"/>
                  <a:pt x="4587791" y="1731032"/>
                  <a:pt x="5673485" y="2558025"/>
                </a:cubicBezTo>
                <a:cubicBezTo>
                  <a:pt x="5356541" y="3073005"/>
                  <a:pt x="5279879" y="3137395"/>
                  <a:pt x="4828098" y="3620640"/>
                </a:cubicBezTo>
                <a:cubicBezTo>
                  <a:pt x="4375992" y="4083395"/>
                  <a:pt x="4023323" y="4336706"/>
                  <a:pt x="3443664" y="4836021"/>
                </a:cubicBezTo>
                <a:close/>
              </a:path>
            </a:pathLst>
          </a:custGeom>
          <a:noFill/>
          <a:ln>
            <a:solidFill>
              <a:srgbClr val="EDE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63" name="Textfeld 105"/>
          <p:cNvSpPr txBox="1"/>
          <p:nvPr/>
        </p:nvSpPr>
        <p:spPr>
          <a:xfrm rot="18410954">
            <a:off x="5928059" y="3733116"/>
            <a:ext cx="749244" cy="276999"/>
          </a:xfrm>
          <a:prstGeom prst="rect">
            <a:avLst/>
          </a:prstGeom>
          <a:noFill/>
        </p:spPr>
        <p:txBody>
          <a:bodyPr wrap="none" rtlCol="0">
            <a:spAutoFit/>
          </a:bodyPr>
          <a:lstStyle/>
          <a:p>
            <a:pPr algn="ctr"/>
            <a:r>
              <a:rPr lang="en-US" sz="1200" dirty="0" smtClean="0">
                <a:solidFill>
                  <a:schemeClr val="tx1">
                    <a:lumMod val="75000"/>
                    <a:lumOff val="25000"/>
                  </a:schemeClr>
                </a:solidFill>
                <a:latin typeface="+mj-lt"/>
                <a:cs typeface="Arial" panose="020B0604020202020204" pitchFamily="34" charset="0"/>
              </a:rPr>
              <a:t>elevation</a:t>
            </a:r>
            <a:endParaRPr lang="en-US" sz="1200" dirty="0">
              <a:solidFill>
                <a:schemeClr val="tx1">
                  <a:lumMod val="75000"/>
                  <a:lumOff val="25000"/>
                </a:schemeClr>
              </a:solidFill>
              <a:latin typeface="+mj-lt"/>
              <a:cs typeface="Arial" panose="020B0604020202020204" pitchFamily="34" charset="0"/>
            </a:endParaRPr>
          </a:p>
        </p:txBody>
      </p:sp>
      <p:pic>
        <p:nvPicPr>
          <p:cNvPr id="69" name="Picture 1"/>
          <p:cNvPicPr>
            <a:picLocks noChangeAspect="1"/>
          </p:cNvPicPr>
          <p:nvPr/>
        </p:nvPicPr>
        <p:blipFill>
          <a:blip r:embed="rId4"/>
          <a:stretch>
            <a:fillRect/>
          </a:stretch>
        </p:blipFill>
        <p:spPr>
          <a:xfrm>
            <a:off x="7508452" y="4094209"/>
            <a:ext cx="4210050" cy="1562100"/>
          </a:xfrm>
          <a:prstGeom prst="rect">
            <a:avLst/>
          </a:prstGeom>
        </p:spPr>
      </p:pic>
      <p:sp>
        <p:nvSpPr>
          <p:cNvPr id="71" name="Textfeld 29"/>
          <p:cNvSpPr txBox="1"/>
          <p:nvPr/>
        </p:nvSpPr>
        <p:spPr>
          <a:xfrm>
            <a:off x="6133161" y="865545"/>
            <a:ext cx="5546711" cy="683264"/>
          </a:xfrm>
          <a:prstGeom prst="rect">
            <a:avLst/>
          </a:prstGeom>
          <a:noFill/>
          <a:ln>
            <a:noFill/>
          </a:ln>
          <a:effectLst/>
        </p:spPr>
        <p:txBody>
          <a:bodyPr wrap="none" rtlCol="0">
            <a:spAutoFit/>
          </a:bodyPr>
          <a:lstStyle/>
          <a:p>
            <a:pPr>
              <a:lnSpc>
                <a:spcPct val="120000"/>
              </a:lnSpc>
            </a:pPr>
            <a:r>
              <a:rPr lang="en-US" sz="1600" dirty="0" smtClean="0">
                <a:solidFill>
                  <a:schemeClr val="bg2">
                    <a:lumMod val="10000"/>
                  </a:schemeClr>
                </a:solidFill>
                <a:effectLst/>
                <a:latin typeface="Work Sans" panose="00000500000000000000" pitchFamily="50" charset="0"/>
              </a:rPr>
              <a:t>low range resolution can degrade </a:t>
            </a:r>
          </a:p>
          <a:p>
            <a:pPr>
              <a:lnSpc>
                <a:spcPct val="120000"/>
              </a:lnSpc>
            </a:pPr>
            <a:r>
              <a:rPr lang="en-US" sz="1600" dirty="0">
                <a:solidFill>
                  <a:schemeClr val="bg2">
                    <a:lumMod val="10000"/>
                  </a:schemeClr>
                </a:solidFill>
                <a:effectLst/>
                <a:latin typeface="Work Sans" panose="00000500000000000000" pitchFamily="50" charset="0"/>
              </a:rPr>
              <a:t>	</a:t>
            </a:r>
            <a:r>
              <a:rPr lang="en-US" sz="1600" dirty="0" smtClean="0">
                <a:solidFill>
                  <a:schemeClr val="bg2">
                    <a:lumMod val="10000"/>
                  </a:schemeClr>
                </a:solidFill>
                <a:effectLst/>
                <a:latin typeface="Work Sans" panose="00000500000000000000" pitchFamily="50" charset="0"/>
              </a:rPr>
              <a:t>the ability to resolve the vertical structure! </a:t>
            </a:r>
            <a:endParaRPr lang="en-US" sz="1600" dirty="0">
              <a:solidFill>
                <a:schemeClr val="bg2">
                  <a:lumMod val="10000"/>
                </a:schemeClr>
              </a:solidFill>
              <a:effectLst/>
              <a:latin typeface="Work Sans" panose="00000500000000000000" pitchFamily="50" charset="0"/>
            </a:endParaRPr>
          </a:p>
        </p:txBody>
      </p:sp>
      <p:sp>
        <p:nvSpPr>
          <p:cNvPr id="17" name="Arc 32"/>
          <p:cNvSpPr/>
          <p:nvPr/>
        </p:nvSpPr>
        <p:spPr>
          <a:xfrm rot="13329605" flipH="1">
            <a:off x="2891534" y="1461916"/>
            <a:ext cx="1961347" cy="4876481"/>
          </a:xfrm>
          <a:prstGeom prst="arc">
            <a:avLst>
              <a:gd name="adj1" fmla="val 17999730"/>
              <a:gd name="adj2" fmla="val 3551841"/>
            </a:avLst>
          </a:pr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feld 105"/>
          <p:cNvSpPr txBox="1"/>
          <p:nvPr/>
        </p:nvSpPr>
        <p:spPr>
          <a:xfrm rot="1684291">
            <a:off x="4420203" y="2441722"/>
            <a:ext cx="1513556" cy="461665"/>
          </a:xfrm>
          <a:prstGeom prst="rect">
            <a:avLst/>
          </a:prstGeom>
          <a:noFill/>
        </p:spPr>
        <p:txBody>
          <a:bodyPr wrap="none" rtlCol="0">
            <a:spAutoFit/>
          </a:bodyPr>
          <a:lstStyle/>
          <a:p>
            <a:pPr algn="ctr"/>
            <a:r>
              <a:rPr lang="en-US" sz="1200" dirty="0">
                <a:solidFill>
                  <a:schemeClr val="tx1">
                    <a:lumMod val="75000"/>
                    <a:lumOff val="25000"/>
                  </a:schemeClr>
                </a:solidFill>
                <a:latin typeface="+mj-lt"/>
              </a:rPr>
              <a:t>t</a:t>
            </a:r>
            <a:r>
              <a:rPr lang="en-US" sz="1200" dirty="0" smtClean="0">
                <a:solidFill>
                  <a:schemeClr val="tx1">
                    <a:lumMod val="75000"/>
                    <a:lumOff val="25000"/>
                  </a:schemeClr>
                </a:solidFill>
                <a:latin typeface="+mj-lt"/>
              </a:rPr>
              <a:t>ransmitted pulse  </a:t>
            </a:r>
          </a:p>
          <a:p>
            <a:pPr algn="ctr"/>
            <a:r>
              <a:rPr lang="en-US" sz="1200" dirty="0" smtClean="0">
                <a:solidFill>
                  <a:schemeClr val="tx1">
                    <a:lumMod val="75000"/>
                    <a:lumOff val="25000"/>
                  </a:schemeClr>
                </a:solidFill>
                <a:latin typeface="+mj-lt"/>
              </a:rPr>
              <a:t>with small bandwidth</a:t>
            </a:r>
            <a:endParaRPr lang="en-US" sz="1200" dirty="0">
              <a:solidFill>
                <a:schemeClr val="tx1">
                  <a:lumMod val="75000"/>
                  <a:lumOff val="25000"/>
                </a:schemeClr>
              </a:solidFill>
              <a:latin typeface="+mj-lt"/>
            </a:endParaRPr>
          </a:p>
        </p:txBody>
      </p:sp>
      <p:sp>
        <p:nvSpPr>
          <p:cNvPr id="78" name="Freihandform 31"/>
          <p:cNvSpPr/>
          <p:nvPr/>
        </p:nvSpPr>
        <p:spPr>
          <a:xfrm rot="1390492">
            <a:off x="4077545" y="2836436"/>
            <a:ext cx="1705527" cy="481855"/>
          </a:xfrm>
          <a:custGeom>
            <a:avLst/>
            <a:gdLst>
              <a:gd name="connsiteX0" fmla="*/ 0 w 2447925"/>
              <a:gd name="connsiteY0" fmla="*/ 876322 h 906246"/>
              <a:gd name="connsiteX1" fmla="*/ 95250 w 2447925"/>
              <a:gd name="connsiteY1" fmla="*/ 809647 h 906246"/>
              <a:gd name="connsiteX2" fmla="*/ 171450 w 2447925"/>
              <a:gd name="connsiteY2" fmla="*/ 781072 h 906246"/>
              <a:gd name="connsiteX3" fmla="*/ 323850 w 2447925"/>
              <a:gd name="connsiteY3" fmla="*/ 895372 h 906246"/>
              <a:gd name="connsiteX4" fmla="*/ 485775 w 2447925"/>
              <a:gd name="connsiteY4" fmla="*/ 733447 h 906246"/>
              <a:gd name="connsiteX5" fmla="*/ 619125 w 2447925"/>
              <a:gd name="connsiteY5" fmla="*/ 904897 h 906246"/>
              <a:gd name="connsiteX6" fmla="*/ 781050 w 2447925"/>
              <a:gd name="connsiteY6" fmla="*/ 619147 h 906246"/>
              <a:gd name="connsiteX7" fmla="*/ 923925 w 2447925"/>
              <a:gd name="connsiteY7" fmla="*/ 885847 h 906246"/>
              <a:gd name="connsiteX8" fmla="*/ 1247775 w 2447925"/>
              <a:gd name="connsiteY8" fmla="*/ 22 h 906246"/>
              <a:gd name="connsiteX9" fmla="*/ 1552575 w 2447925"/>
              <a:gd name="connsiteY9" fmla="*/ 857272 h 906246"/>
              <a:gd name="connsiteX10" fmla="*/ 1695450 w 2447925"/>
              <a:gd name="connsiteY10" fmla="*/ 619147 h 906246"/>
              <a:gd name="connsiteX11" fmla="*/ 1866900 w 2447925"/>
              <a:gd name="connsiteY11" fmla="*/ 895372 h 906246"/>
              <a:gd name="connsiteX12" fmla="*/ 1990725 w 2447925"/>
              <a:gd name="connsiteY12" fmla="*/ 704872 h 906246"/>
              <a:gd name="connsiteX13" fmla="*/ 2171700 w 2447925"/>
              <a:gd name="connsiteY13" fmla="*/ 895372 h 906246"/>
              <a:gd name="connsiteX14" fmla="*/ 2295525 w 2447925"/>
              <a:gd name="connsiteY14" fmla="*/ 781072 h 906246"/>
              <a:gd name="connsiteX15" fmla="*/ 2447925 w 2447925"/>
              <a:gd name="connsiteY15" fmla="*/ 895372 h 906246"/>
              <a:gd name="connsiteX0" fmla="*/ 0 w 2447925"/>
              <a:gd name="connsiteY0" fmla="*/ 876322 h 906246"/>
              <a:gd name="connsiteX1" fmla="*/ 171450 w 2447925"/>
              <a:gd name="connsiteY1" fmla="*/ 781072 h 906246"/>
              <a:gd name="connsiteX2" fmla="*/ 323850 w 2447925"/>
              <a:gd name="connsiteY2" fmla="*/ 895372 h 906246"/>
              <a:gd name="connsiteX3" fmla="*/ 485775 w 2447925"/>
              <a:gd name="connsiteY3" fmla="*/ 733447 h 906246"/>
              <a:gd name="connsiteX4" fmla="*/ 619125 w 2447925"/>
              <a:gd name="connsiteY4" fmla="*/ 904897 h 906246"/>
              <a:gd name="connsiteX5" fmla="*/ 781050 w 2447925"/>
              <a:gd name="connsiteY5" fmla="*/ 619147 h 906246"/>
              <a:gd name="connsiteX6" fmla="*/ 923925 w 2447925"/>
              <a:gd name="connsiteY6" fmla="*/ 885847 h 906246"/>
              <a:gd name="connsiteX7" fmla="*/ 1247775 w 2447925"/>
              <a:gd name="connsiteY7" fmla="*/ 22 h 906246"/>
              <a:gd name="connsiteX8" fmla="*/ 1552575 w 2447925"/>
              <a:gd name="connsiteY8" fmla="*/ 857272 h 906246"/>
              <a:gd name="connsiteX9" fmla="*/ 1695450 w 2447925"/>
              <a:gd name="connsiteY9" fmla="*/ 619147 h 906246"/>
              <a:gd name="connsiteX10" fmla="*/ 1866900 w 2447925"/>
              <a:gd name="connsiteY10" fmla="*/ 895372 h 906246"/>
              <a:gd name="connsiteX11" fmla="*/ 1990725 w 2447925"/>
              <a:gd name="connsiteY11" fmla="*/ 704872 h 906246"/>
              <a:gd name="connsiteX12" fmla="*/ 2171700 w 2447925"/>
              <a:gd name="connsiteY12" fmla="*/ 895372 h 906246"/>
              <a:gd name="connsiteX13" fmla="*/ 2295525 w 2447925"/>
              <a:gd name="connsiteY13" fmla="*/ 781072 h 906246"/>
              <a:gd name="connsiteX14" fmla="*/ 2447925 w 2447925"/>
              <a:gd name="connsiteY14" fmla="*/ 895372 h 906246"/>
              <a:gd name="connsiteX0" fmla="*/ 0 w 2409825"/>
              <a:gd name="connsiteY0" fmla="*/ 904897 h 906246"/>
              <a:gd name="connsiteX1" fmla="*/ 133350 w 2409825"/>
              <a:gd name="connsiteY1" fmla="*/ 781072 h 906246"/>
              <a:gd name="connsiteX2" fmla="*/ 285750 w 2409825"/>
              <a:gd name="connsiteY2" fmla="*/ 895372 h 906246"/>
              <a:gd name="connsiteX3" fmla="*/ 447675 w 2409825"/>
              <a:gd name="connsiteY3" fmla="*/ 733447 h 906246"/>
              <a:gd name="connsiteX4" fmla="*/ 581025 w 2409825"/>
              <a:gd name="connsiteY4" fmla="*/ 904897 h 906246"/>
              <a:gd name="connsiteX5" fmla="*/ 742950 w 2409825"/>
              <a:gd name="connsiteY5" fmla="*/ 619147 h 906246"/>
              <a:gd name="connsiteX6" fmla="*/ 885825 w 2409825"/>
              <a:gd name="connsiteY6" fmla="*/ 885847 h 906246"/>
              <a:gd name="connsiteX7" fmla="*/ 1209675 w 2409825"/>
              <a:gd name="connsiteY7" fmla="*/ 22 h 906246"/>
              <a:gd name="connsiteX8" fmla="*/ 1514475 w 2409825"/>
              <a:gd name="connsiteY8" fmla="*/ 857272 h 906246"/>
              <a:gd name="connsiteX9" fmla="*/ 1657350 w 2409825"/>
              <a:gd name="connsiteY9" fmla="*/ 619147 h 906246"/>
              <a:gd name="connsiteX10" fmla="*/ 1828800 w 2409825"/>
              <a:gd name="connsiteY10" fmla="*/ 895372 h 906246"/>
              <a:gd name="connsiteX11" fmla="*/ 1952625 w 2409825"/>
              <a:gd name="connsiteY11" fmla="*/ 704872 h 906246"/>
              <a:gd name="connsiteX12" fmla="*/ 2133600 w 2409825"/>
              <a:gd name="connsiteY12" fmla="*/ 895372 h 906246"/>
              <a:gd name="connsiteX13" fmla="*/ 2257425 w 2409825"/>
              <a:gd name="connsiteY13" fmla="*/ 781072 h 906246"/>
              <a:gd name="connsiteX14" fmla="*/ 2409825 w 2409825"/>
              <a:gd name="connsiteY14" fmla="*/ 895372 h 906246"/>
              <a:gd name="connsiteX0" fmla="*/ 0 w 2409825"/>
              <a:gd name="connsiteY0" fmla="*/ 904897 h 906246"/>
              <a:gd name="connsiteX1" fmla="*/ 133350 w 2409825"/>
              <a:gd name="connsiteY1" fmla="*/ 781072 h 906246"/>
              <a:gd name="connsiteX2" fmla="*/ 285750 w 2409825"/>
              <a:gd name="connsiteY2" fmla="*/ 895372 h 906246"/>
              <a:gd name="connsiteX3" fmla="*/ 447675 w 2409825"/>
              <a:gd name="connsiteY3" fmla="*/ 733447 h 906246"/>
              <a:gd name="connsiteX4" fmla="*/ 581025 w 2409825"/>
              <a:gd name="connsiteY4" fmla="*/ 904897 h 906246"/>
              <a:gd name="connsiteX5" fmla="*/ 742950 w 2409825"/>
              <a:gd name="connsiteY5" fmla="*/ 619147 h 906246"/>
              <a:gd name="connsiteX6" fmla="*/ 885825 w 2409825"/>
              <a:gd name="connsiteY6" fmla="*/ 885847 h 906246"/>
              <a:gd name="connsiteX7" fmla="*/ 1209675 w 2409825"/>
              <a:gd name="connsiteY7" fmla="*/ 22 h 906246"/>
              <a:gd name="connsiteX8" fmla="*/ 1514475 w 2409825"/>
              <a:gd name="connsiteY8" fmla="*/ 857272 h 906246"/>
              <a:gd name="connsiteX9" fmla="*/ 1657350 w 2409825"/>
              <a:gd name="connsiteY9" fmla="*/ 619147 h 906246"/>
              <a:gd name="connsiteX10" fmla="*/ 1828800 w 2409825"/>
              <a:gd name="connsiteY10" fmla="*/ 895372 h 906246"/>
              <a:gd name="connsiteX11" fmla="*/ 1990725 w 2409825"/>
              <a:gd name="connsiteY11" fmla="*/ 704872 h 906246"/>
              <a:gd name="connsiteX12" fmla="*/ 2133600 w 2409825"/>
              <a:gd name="connsiteY12" fmla="*/ 895372 h 906246"/>
              <a:gd name="connsiteX13" fmla="*/ 2257425 w 2409825"/>
              <a:gd name="connsiteY13" fmla="*/ 781072 h 906246"/>
              <a:gd name="connsiteX14" fmla="*/ 2409825 w 2409825"/>
              <a:gd name="connsiteY14" fmla="*/ 895372 h 906246"/>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57350 w 2409825"/>
              <a:gd name="connsiteY9" fmla="*/ 619147 h 906562"/>
              <a:gd name="connsiteX10" fmla="*/ 1828800 w 2409825"/>
              <a:gd name="connsiteY10" fmla="*/ 895372 h 906562"/>
              <a:gd name="connsiteX11" fmla="*/ 1990725 w 2409825"/>
              <a:gd name="connsiteY11" fmla="*/ 704872 h 906562"/>
              <a:gd name="connsiteX12" fmla="*/ 2133600 w 2409825"/>
              <a:gd name="connsiteY12" fmla="*/ 895372 h 906562"/>
              <a:gd name="connsiteX13" fmla="*/ 2257425 w 2409825"/>
              <a:gd name="connsiteY13" fmla="*/ 781072 h 906562"/>
              <a:gd name="connsiteX14" fmla="*/ 2409825 w 2409825"/>
              <a:gd name="connsiteY14" fmla="*/ 895372 h 906562"/>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57350 w 2409825"/>
              <a:gd name="connsiteY9" fmla="*/ 619147 h 906562"/>
              <a:gd name="connsiteX10" fmla="*/ 1828800 w 2409825"/>
              <a:gd name="connsiteY10" fmla="*/ 895372 h 906562"/>
              <a:gd name="connsiteX11" fmla="*/ 1990725 w 2409825"/>
              <a:gd name="connsiteY11" fmla="*/ 704872 h 906562"/>
              <a:gd name="connsiteX12" fmla="*/ 2133600 w 2409825"/>
              <a:gd name="connsiteY12" fmla="*/ 895372 h 906562"/>
              <a:gd name="connsiteX13" fmla="*/ 2295525 w 2409825"/>
              <a:gd name="connsiteY13" fmla="*/ 781072 h 906562"/>
              <a:gd name="connsiteX14" fmla="*/ 2409825 w 2409825"/>
              <a:gd name="connsiteY14" fmla="*/ 895372 h 906562"/>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95450 w 2409825"/>
              <a:gd name="connsiteY9" fmla="*/ 619147 h 906562"/>
              <a:gd name="connsiteX10" fmla="*/ 1828800 w 2409825"/>
              <a:gd name="connsiteY10" fmla="*/ 895372 h 906562"/>
              <a:gd name="connsiteX11" fmla="*/ 1990725 w 2409825"/>
              <a:gd name="connsiteY11" fmla="*/ 704872 h 906562"/>
              <a:gd name="connsiteX12" fmla="*/ 2133600 w 2409825"/>
              <a:gd name="connsiteY12" fmla="*/ 895372 h 906562"/>
              <a:gd name="connsiteX13" fmla="*/ 2295525 w 2409825"/>
              <a:gd name="connsiteY13" fmla="*/ 781072 h 906562"/>
              <a:gd name="connsiteX14" fmla="*/ 2409825 w 2409825"/>
              <a:gd name="connsiteY14" fmla="*/ 895372 h 906562"/>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95450 w 2409825"/>
              <a:gd name="connsiteY9" fmla="*/ 619147 h 906562"/>
              <a:gd name="connsiteX10" fmla="*/ 1828800 w 2409825"/>
              <a:gd name="connsiteY10" fmla="*/ 895372 h 906562"/>
              <a:gd name="connsiteX11" fmla="*/ 2019300 w 2409825"/>
              <a:gd name="connsiteY11" fmla="*/ 704872 h 906562"/>
              <a:gd name="connsiteX12" fmla="*/ 2133600 w 2409825"/>
              <a:gd name="connsiteY12" fmla="*/ 895372 h 906562"/>
              <a:gd name="connsiteX13" fmla="*/ 2295525 w 2409825"/>
              <a:gd name="connsiteY13" fmla="*/ 781072 h 906562"/>
              <a:gd name="connsiteX14" fmla="*/ 2409825 w 2409825"/>
              <a:gd name="connsiteY14" fmla="*/ 895372 h 906562"/>
              <a:gd name="connsiteX0" fmla="*/ 0 w 2409825"/>
              <a:gd name="connsiteY0" fmla="*/ 904884 h 919622"/>
              <a:gd name="connsiteX1" fmla="*/ 133350 w 2409825"/>
              <a:gd name="connsiteY1" fmla="*/ 781059 h 919622"/>
              <a:gd name="connsiteX2" fmla="*/ 285750 w 2409825"/>
              <a:gd name="connsiteY2" fmla="*/ 895359 h 919622"/>
              <a:gd name="connsiteX3" fmla="*/ 447675 w 2409825"/>
              <a:gd name="connsiteY3" fmla="*/ 733434 h 919622"/>
              <a:gd name="connsiteX4" fmla="*/ 581025 w 2409825"/>
              <a:gd name="connsiteY4" fmla="*/ 904884 h 919622"/>
              <a:gd name="connsiteX5" fmla="*/ 723900 w 2409825"/>
              <a:gd name="connsiteY5" fmla="*/ 647709 h 919622"/>
              <a:gd name="connsiteX6" fmla="*/ 885825 w 2409825"/>
              <a:gd name="connsiteY6" fmla="*/ 885834 h 919622"/>
              <a:gd name="connsiteX7" fmla="*/ 1209675 w 2409825"/>
              <a:gd name="connsiteY7" fmla="*/ 9 h 919622"/>
              <a:gd name="connsiteX8" fmla="*/ 1671183 w 2409825"/>
              <a:gd name="connsiteY8" fmla="*/ 902055 h 919622"/>
              <a:gd name="connsiteX9" fmla="*/ 1695450 w 2409825"/>
              <a:gd name="connsiteY9" fmla="*/ 619134 h 919622"/>
              <a:gd name="connsiteX10" fmla="*/ 1828800 w 2409825"/>
              <a:gd name="connsiteY10" fmla="*/ 895359 h 919622"/>
              <a:gd name="connsiteX11" fmla="*/ 2019300 w 2409825"/>
              <a:gd name="connsiteY11" fmla="*/ 704859 h 919622"/>
              <a:gd name="connsiteX12" fmla="*/ 2133600 w 2409825"/>
              <a:gd name="connsiteY12" fmla="*/ 895359 h 919622"/>
              <a:gd name="connsiteX13" fmla="*/ 2295525 w 2409825"/>
              <a:gd name="connsiteY13" fmla="*/ 781059 h 919622"/>
              <a:gd name="connsiteX14" fmla="*/ 2409825 w 2409825"/>
              <a:gd name="connsiteY14" fmla="*/ 895359 h 919622"/>
              <a:gd name="connsiteX0" fmla="*/ 0 w 2409825"/>
              <a:gd name="connsiteY0" fmla="*/ 904883 h 919954"/>
              <a:gd name="connsiteX1" fmla="*/ 133350 w 2409825"/>
              <a:gd name="connsiteY1" fmla="*/ 781058 h 919954"/>
              <a:gd name="connsiteX2" fmla="*/ 285750 w 2409825"/>
              <a:gd name="connsiteY2" fmla="*/ 895358 h 919954"/>
              <a:gd name="connsiteX3" fmla="*/ 447675 w 2409825"/>
              <a:gd name="connsiteY3" fmla="*/ 733433 h 919954"/>
              <a:gd name="connsiteX4" fmla="*/ 581025 w 2409825"/>
              <a:gd name="connsiteY4" fmla="*/ 904883 h 919954"/>
              <a:gd name="connsiteX5" fmla="*/ 723900 w 2409825"/>
              <a:gd name="connsiteY5" fmla="*/ 647708 h 919954"/>
              <a:gd name="connsiteX6" fmla="*/ 885825 w 2409825"/>
              <a:gd name="connsiteY6" fmla="*/ 885833 h 919954"/>
              <a:gd name="connsiteX7" fmla="*/ 1209675 w 2409825"/>
              <a:gd name="connsiteY7" fmla="*/ 8 h 919954"/>
              <a:gd name="connsiteX8" fmla="*/ 1671183 w 2409825"/>
              <a:gd name="connsiteY8" fmla="*/ 902054 h 919954"/>
              <a:gd name="connsiteX9" fmla="*/ 1825852 w 2409825"/>
              <a:gd name="connsiteY9" fmla="*/ 623025 h 919954"/>
              <a:gd name="connsiteX10" fmla="*/ 1828800 w 2409825"/>
              <a:gd name="connsiteY10" fmla="*/ 895358 h 919954"/>
              <a:gd name="connsiteX11" fmla="*/ 2019300 w 2409825"/>
              <a:gd name="connsiteY11" fmla="*/ 704858 h 919954"/>
              <a:gd name="connsiteX12" fmla="*/ 2133600 w 2409825"/>
              <a:gd name="connsiteY12" fmla="*/ 895358 h 919954"/>
              <a:gd name="connsiteX13" fmla="*/ 2295525 w 2409825"/>
              <a:gd name="connsiteY13" fmla="*/ 781058 h 919954"/>
              <a:gd name="connsiteX14" fmla="*/ 2409825 w 2409825"/>
              <a:gd name="connsiteY14" fmla="*/ 895358 h 919954"/>
              <a:gd name="connsiteX0" fmla="*/ 0 w 2409825"/>
              <a:gd name="connsiteY0" fmla="*/ 904883 h 919850"/>
              <a:gd name="connsiteX1" fmla="*/ 133350 w 2409825"/>
              <a:gd name="connsiteY1" fmla="*/ 781058 h 919850"/>
              <a:gd name="connsiteX2" fmla="*/ 285750 w 2409825"/>
              <a:gd name="connsiteY2" fmla="*/ 895358 h 919850"/>
              <a:gd name="connsiteX3" fmla="*/ 447675 w 2409825"/>
              <a:gd name="connsiteY3" fmla="*/ 733433 h 919850"/>
              <a:gd name="connsiteX4" fmla="*/ 581025 w 2409825"/>
              <a:gd name="connsiteY4" fmla="*/ 904883 h 919850"/>
              <a:gd name="connsiteX5" fmla="*/ 723900 w 2409825"/>
              <a:gd name="connsiteY5" fmla="*/ 647708 h 919850"/>
              <a:gd name="connsiteX6" fmla="*/ 885825 w 2409825"/>
              <a:gd name="connsiteY6" fmla="*/ 885833 h 919850"/>
              <a:gd name="connsiteX7" fmla="*/ 1209675 w 2409825"/>
              <a:gd name="connsiteY7" fmla="*/ 8 h 919850"/>
              <a:gd name="connsiteX8" fmla="*/ 1671183 w 2409825"/>
              <a:gd name="connsiteY8" fmla="*/ 902054 h 919850"/>
              <a:gd name="connsiteX9" fmla="*/ 1825852 w 2409825"/>
              <a:gd name="connsiteY9" fmla="*/ 623025 h 919850"/>
              <a:gd name="connsiteX10" fmla="*/ 1954410 w 2409825"/>
              <a:gd name="connsiteY10" fmla="*/ 912027 h 919850"/>
              <a:gd name="connsiteX11" fmla="*/ 2019300 w 2409825"/>
              <a:gd name="connsiteY11" fmla="*/ 704858 h 919850"/>
              <a:gd name="connsiteX12" fmla="*/ 2133600 w 2409825"/>
              <a:gd name="connsiteY12" fmla="*/ 895358 h 919850"/>
              <a:gd name="connsiteX13" fmla="*/ 2295525 w 2409825"/>
              <a:gd name="connsiteY13" fmla="*/ 781058 h 919850"/>
              <a:gd name="connsiteX14" fmla="*/ 2409825 w 2409825"/>
              <a:gd name="connsiteY14" fmla="*/ 895358 h 919850"/>
              <a:gd name="connsiteX0" fmla="*/ 0 w 2409825"/>
              <a:gd name="connsiteY0" fmla="*/ 904883 h 926407"/>
              <a:gd name="connsiteX1" fmla="*/ 133350 w 2409825"/>
              <a:gd name="connsiteY1" fmla="*/ 781058 h 926407"/>
              <a:gd name="connsiteX2" fmla="*/ 285750 w 2409825"/>
              <a:gd name="connsiteY2" fmla="*/ 895358 h 926407"/>
              <a:gd name="connsiteX3" fmla="*/ 447675 w 2409825"/>
              <a:gd name="connsiteY3" fmla="*/ 733433 h 926407"/>
              <a:gd name="connsiteX4" fmla="*/ 581025 w 2409825"/>
              <a:gd name="connsiteY4" fmla="*/ 904883 h 926407"/>
              <a:gd name="connsiteX5" fmla="*/ 723900 w 2409825"/>
              <a:gd name="connsiteY5" fmla="*/ 647708 h 926407"/>
              <a:gd name="connsiteX6" fmla="*/ 885825 w 2409825"/>
              <a:gd name="connsiteY6" fmla="*/ 885833 h 926407"/>
              <a:gd name="connsiteX7" fmla="*/ 1209675 w 2409825"/>
              <a:gd name="connsiteY7" fmla="*/ 8 h 926407"/>
              <a:gd name="connsiteX8" fmla="*/ 1671183 w 2409825"/>
              <a:gd name="connsiteY8" fmla="*/ 902054 h 926407"/>
              <a:gd name="connsiteX9" fmla="*/ 1842578 w 2409825"/>
              <a:gd name="connsiteY9" fmla="*/ 689484 h 926407"/>
              <a:gd name="connsiteX10" fmla="*/ 1954410 w 2409825"/>
              <a:gd name="connsiteY10" fmla="*/ 912027 h 926407"/>
              <a:gd name="connsiteX11" fmla="*/ 2019300 w 2409825"/>
              <a:gd name="connsiteY11" fmla="*/ 704858 h 926407"/>
              <a:gd name="connsiteX12" fmla="*/ 2133600 w 2409825"/>
              <a:gd name="connsiteY12" fmla="*/ 895358 h 926407"/>
              <a:gd name="connsiteX13" fmla="*/ 2295525 w 2409825"/>
              <a:gd name="connsiteY13" fmla="*/ 781058 h 926407"/>
              <a:gd name="connsiteX14" fmla="*/ 2409825 w 2409825"/>
              <a:gd name="connsiteY14" fmla="*/ 895358 h 926407"/>
              <a:gd name="connsiteX0" fmla="*/ 0 w 2409825"/>
              <a:gd name="connsiteY0" fmla="*/ 904883 h 926407"/>
              <a:gd name="connsiteX1" fmla="*/ 133350 w 2409825"/>
              <a:gd name="connsiteY1" fmla="*/ 781058 h 926407"/>
              <a:gd name="connsiteX2" fmla="*/ 285750 w 2409825"/>
              <a:gd name="connsiteY2" fmla="*/ 895358 h 926407"/>
              <a:gd name="connsiteX3" fmla="*/ 447675 w 2409825"/>
              <a:gd name="connsiteY3" fmla="*/ 733433 h 926407"/>
              <a:gd name="connsiteX4" fmla="*/ 581025 w 2409825"/>
              <a:gd name="connsiteY4" fmla="*/ 904883 h 926407"/>
              <a:gd name="connsiteX5" fmla="*/ 723900 w 2409825"/>
              <a:gd name="connsiteY5" fmla="*/ 647708 h 926407"/>
              <a:gd name="connsiteX6" fmla="*/ 885825 w 2409825"/>
              <a:gd name="connsiteY6" fmla="*/ 885833 h 926407"/>
              <a:gd name="connsiteX7" fmla="*/ 1209675 w 2409825"/>
              <a:gd name="connsiteY7" fmla="*/ 8 h 926407"/>
              <a:gd name="connsiteX8" fmla="*/ 1671183 w 2409825"/>
              <a:gd name="connsiteY8" fmla="*/ 902054 h 926407"/>
              <a:gd name="connsiteX9" fmla="*/ 1842578 w 2409825"/>
              <a:gd name="connsiteY9" fmla="*/ 689484 h 926407"/>
              <a:gd name="connsiteX10" fmla="*/ 1954410 w 2409825"/>
              <a:gd name="connsiteY10" fmla="*/ 912027 h 926407"/>
              <a:gd name="connsiteX11" fmla="*/ 2019300 w 2409825"/>
              <a:gd name="connsiteY11" fmla="*/ 704858 h 926407"/>
              <a:gd name="connsiteX12" fmla="*/ 2177859 w 2409825"/>
              <a:gd name="connsiteY12" fmla="*/ 906878 h 926407"/>
              <a:gd name="connsiteX13" fmla="*/ 2295525 w 2409825"/>
              <a:gd name="connsiteY13" fmla="*/ 781058 h 926407"/>
              <a:gd name="connsiteX14" fmla="*/ 2409825 w 2409825"/>
              <a:gd name="connsiteY14" fmla="*/ 895358 h 926407"/>
              <a:gd name="connsiteX0" fmla="*/ 0 w 2409825"/>
              <a:gd name="connsiteY0" fmla="*/ 904883 h 926407"/>
              <a:gd name="connsiteX1" fmla="*/ 133350 w 2409825"/>
              <a:gd name="connsiteY1" fmla="*/ 781058 h 926407"/>
              <a:gd name="connsiteX2" fmla="*/ 285750 w 2409825"/>
              <a:gd name="connsiteY2" fmla="*/ 895358 h 926407"/>
              <a:gd name="connsiteX3" fmla="*/ 447675 w 2409825"/>
              <a:gd name="connsiteY3" fmla="*/ 733433 h 926407"/>
              <a:gd name="connsiteX4" fmla="*/ 581025 w 2409825"/>
              <a:gd name="connsiteY4" fmla="*/ 904883 h 926407"/>
              <a:gd name="connsiteX5" fmla="*/ 723900 w 2409825"/>
              <a:gd name="connsiteY5" fmla="*/ 647708 h 926407"/>
              <a:gd name="connsiteX6" fmla="*/ 885825 w 2409825"/>
              <a:gd name="connsiteY6" fmla="*/ 885833 h 926407"/>
              <a:gd name="connsiteX7" fmla="*/ 1209675 w 2409825"/>
              <a:gd name="connsiteY7" fmla="*/ 8 h 926407"/>
              <a:gd name="connsiteX8" fmla="*/ 1671183 w 2409825"/>
              <a:gd name="connsiteY8" fmla="*/ 902054 h 926407"/>
              <a:gd name="connsiteX9" fmla="*/ 1842578 w 2409825"/>
              <a:gd name="connsiteY9" fmla="*/ 689484 h 926407"/>
              <a:gd name="connsiteX10" fmla="*/ 1954410 w 2409825"/>
              <a:gd name="connsiteY10" fmla="*/ 912027 h 926407"/>
              <a:gd name="connsiteX11" fmla="*/ 2074317 w 2409825"/>
              <a:gd name="connsiteY11" fmla="*/ 743221 h 926407"/>
              <a:gd name="connsiteX12" fmla="*/ 2177859 w 2409825"/>
              <a:gd name="connsiteY12" fmla="*/ 906878 h 926407"/>
              <a:gd name="connsiteX13" fmla="*/ 2295525 w 2409825"/>
              <a:gd name="connsiteY13" fmla="*/ 781058 h 926407"/>
              <a:gd name="connsiteX14" fmla="*/ 2409825 w 2409825"/>
              <a:gd name="connsiteY14" fmla="*/ 895358 h 926407"/>
              <a:gd name="connsiteX0" fmla="*/ 0 w 2409825"/>
              <a:gd name="connsiteY0" fmla="*/ 904883 h 926407"/>
              <a:gd name="connsiteX1" fmla="*/ 133350 w 2409825"/>
              <a:gd name="connsiteY1" fmla="*/ 781058 h 926407"/>
              <a:gd name="connsiteX2" fmla="*/ 223532 w 2409825"/>
              <a:gd name="connsiteY2" fmla="*/ 913221 h 926407"/>
              <a:gd name="connsiteX3" fmla="*/ 447675 w 2409825"/>
              <a:gd name="connsiteY3" fmla="*/ 733433 h 926407"/>
              <a:gd name="connsiteX4" fmla="*/ 581025 w 2409825"/>
              <a:gd name="connsiteY4" fmla="*/ 904883 h 926407"/>
              <a:gd name="connsiteX5" fmla="*/ 723900 w 2409825"/>
              <a:gd name="connsiteY5" fmla="*/ 647708 h 926407"/>
              <a:gd name="connsiteX6" fmla="*/ 885825 w 2409825"/>
              <a:gd name="connsiteY6" fmla="*/ 885833 h 926407"/>
              <a:gd name="connsiteX7" fmla="*/ 1209675 w 2409825"/>
              <a:gd name="connsiteY7" fmla="*/ 8 h 926407"/>
              <a:gd name="connsiteX8" fmla="*/ 1671183 w 2409825"/>
              <a:gd name="connsiteY8" fmla="*/ 902054 h 926407"/>
              <a:gd name="connsiteX9" fmla="*/ 1842578 w 2409825"/>
              <a:gd name="connsiteY9" fmla="*/ 689484 h 926407"/>
              <a:gd name="connsiteX10" fmla="*/ 1954410 w 2409825"/>
              <a:gd name="connsiteY10" fmla="*/ 912027 h 926407"/>
              <a:gd name="connsiteX11" fmla="*/ 2074317 w 2409825"/>
              <a:gd name="connsiteY11" fmla="*/ 743221 h 926407"/>
              <a:gd name="connsiteX12" fmla="*/ 2177859 w 2409825"/>
              <a:gd name="connsiteY12" fmla="*/ 906878 h 926407"/>
              <a:gd name="connsiteX13" fmla="*/ 2295525 w 2409825"/>
              <a:gd name="connsiteY13" fmla="*/ 781058 h 926407"/>
              <a:gd name="connsiteX14" fmla="*/ 2409825 w 2409825"/>
              <a:gd name="connsiteY14" fmla="*/ 895358 h 926407"/>
              <a:gd name="connsiteX0" fmla="*/ 0 w 2409825"/>
              <a:gd name="connsiteY0" fmla="*/ 904883 h 926407"/>
              <a:gd name="connsiteX1" fmla="*/ 133350 w 2409825"/>
              <a:gd name="connsiteY1" fmla="*/ 781058 h 926407"/>
              <a:gd name="connsiteX2" fmla="*/ 223532 w 2409825"/>
              <a:gd name="connsiteY2" fmla="*/ 913221 h 926407"/>
              <a:gd name="connsiteX3" fmla="*/ 373497 w 2409825"/>
              <a:gd name="connsiteY3" fmla="*/ 746178 h 926407"/>
              <a:gd name="connsiteX4" fmla="*/ 581025 w 2409825"/>
              <a:gd name="connsiteY4" fmla="*/ 904883 h 926407"/>
              <a:gd name="connsiteX5" fmla="*/ 723900 w 2409825"/>
              <a:gd name="connsiteY5" fmla="*/ 647708 h 926407"/>
              <a:gd name="connsiteX6" fmla="*/ 885825 w 2409825"/>
              <a:gd name="connsiteY6" fmla="*/ 885833 h 926407"/>
              <a:gd name="connsiteX7" fmla="*/ 1209675 w 2409825"/>
              <a:gd name="connsiteY7" fmla="*/ 8 h 926407"/>
              <a:gd name="connsiteX8" fmla="*/ 1671183 w 2409825"/>
              <a:gd name="connsiteY8" fmla="*/ 902054 h 926407"/>
              <a:gd name="connsiteX9" fmla="*/ 1842578 w 2409825"/>
              <a:gd name="connsiteY9" fmla="*/ 689484 h 926407"/>
              <a:gd name="connsiteX10" fmla="*/ 1954410 w 2409825"/>
              <a:gd name="connsiteY10" fmla="*/ 912027 h 926407"/>
              <a:gd name="connsiteX11" fmla="*/ 2074317 w 2409825"/>
              <a:gd name="connsiteY11" fmla="*/ 743221 h 926407"/>
              <a:gd name="connsiteX12" fmla="*/ 2177859 w 2409825"/>
              <a:gd name="connsiteY12" fmla="*/ 906878 h 926407"/>
              <a:gd name="connsiteX13" fmla="*/ 2295525 w 2409825"/>
              <a:gd name="connsiteY13" fmla="*/ 781058 h 926407"/>
              <a:gd name="connsiteX14" fmla="*/ 2409825 w 2409825"/>
              <a:gd name="connsiteY14" fmla="*/ 895358 h 926407"/>
              <a:gd name="connsiteX0" fmla="*/ 0 w 2409825"/>
              <a:gd name="connsiteY0" fmla="*/ 904883 h 926407"/>
              <a:gd name="connsiteX1" fmla="*/ 133350 w 2409825"/>
              <a:gd name="connsiteY1" fmla="*/ 781058 h 926407"/>
              <a:gd name="connsiteX2" fmla="*/ 223532 w 2409825"/>
              <a:gd name="connsiteY2" fmla="*/ 913221 h 926407"/>
              <a:gd name="connsiteX3" fmla="*/ 373497 w 2409825"/>
              <a:gd name="connsiteY3" fmla="*/ 746178 h 926407"/>
              <a:gd name="connsiteX4" fmla="*/ 457794 w 2409825"/>
              <a:gd name="connsiteY4" fmla="*/ 918887 h 926407"/>
              <a:gd name="connsiteX5" fmla="*/ 723900 w 2409825"/>
              <a:gd name="connsiteY5" fmla="*/ 647708 h 926407"/>
              <a:gd name="connsiteX6" fmla="*/ 885825 w 2409825"/>
              <a:gd name="connsiteY6" fmla="*/ 885833 h 926407"/>
              <a:gd name="connsiteX7" fmla="*/ 1209675 w 2409825"/>
              <a:gd name="connsiteY7" fmla="*/ 8 h 926407"/>
              <a:gd name="connsiteX8" fmla="*/ 1671183 w 2409825"/>
              <a:gd name="connsiteY8" fmla="*/ 902054 h 926407"/>
              <a:gd name="connsiteX9" fmla="*/ 1842578 w 2409825"/>
              <a:gd name="connsiteY9" fmla="*/ 689484 h 926407"/>
              <a:gd name="connsiteX10" fmla="*/ 1954410 w 2409825"/>
              <a:gd name="connsiteY10" fmla="*/ 912027 h 926407"/>
              <a:gd name="connsiteX11" fmla="*/ 2074317 w 2409825"/>
              <a:gd name="connsiteY11" fmla="*/ 743221 h 926407"/>
              <a:gd name="connsiteX12" fmla="*/ 2177859 w 2409825"/>
              <a:gd name="connsiteY12" fmla="*/ 906878 h 926407"/>
              <a:gd name="connsiteX13" fmla="*/ 2295525 w 2409825"/>
              <a:gd name="connsiteY13" fmla="*/ 781058 h 926407"/>
              <a:gd name="connsiteX14" fmla="*/ 2409825 w 2409825"/>
              <a:gd name="connsiteY14" fmla="*/ 895358 h 926407"/>
              <a:gd name="connsiteX0" fmla="*/ 0 w 2409825"/>
              <a:gd name="connsiteY0" fmla="*/ 904883 h 926407"/>
              <a:gd name="connsiteX1" fmla="*/ 133350 w 2409825"/>
              <a:gd name="connsiteY1" fmla="*/ 781058 h 926407"/>
              <a:gd name="connsiteX2" fmla="*/ 223532 w 2409825"/>
              <a:gd name="connsiteY2" fmla="*/ 913221 h 926407"/>
              <a:gd name="connsiteX3" fmla="*/ 373497 w 2409825"/>
              <a:gd name="connsiteY3" fmla="*/ 746178 h 926407"/>
              <a:gd name="connsiteX4" fmla="*/ 457794 w 2409825"/>
              <a:gd name="connsiteY4" fmla="*/ 918887 h 926407"/>
              <a:gd name="connsiteX5" fmla="*/ 597054 w 2409825"/>
              <a:gd name="connsiteY5" fmla="*/ 726882 h 926407"/>
              <a:gd name="connsiteX6" fmla="*/ 885825 w 2409825"/>
              <a:gd name="connsiteY6" fmla="*/ 885833 h 926407"/>
              <a:gd name="connsiteX7" fmla="*/ 1209675 w 2409825"/>
              <a:gd name="connsiteY7" fmla="*/ 8 h 926407"/>
              <a:gd name="connsiteX8" fmla="*/ 1671183 w 2409825"/>
              <a:gd name="connsiteY8" fmla="*/ 902054 h 926407"/>
              <a:gd name="connsiteX9" fmla="*/ 1842578 w 2409825"/>
              <a:gd name="connsiteY9" fmla="*/ 689484 h 926407"/>
              <a:gd name="connsiteX10" fmla="*/ 1954410 w 2409825"/>
              <a:gd name="connsiteY10" fmla="*/ 912027 h 926407"/>
              <a:gd name="connsiteX11" fmla="*/ 2074317 w 2409825"/>
              <a:gd name="connsiteY11" fmla="*/ 743221 h 926407"/>
              <a:gd name="connsiteX12" fmla="*/ 2177859 w 2409825"/>
              <a:gd name="connsiteY12" fmla="*/ 906878 h 926407"/>
              <a:gd name="connsiteX13" fmla="*/ 2295525 w 2409825"/>
              <a:gd name="connsiteY13" fmla="*/ 781058 h 926407"/>
              <a:gd name="connsiteX14" fmla="*/ 2409825 w 2409825"/>
              <a:gd name="connsiteY14" fmla="*/ 895358 h 926407"/>
              <a:gd name="connsiteX0" fmla="*/ 0 w 2409825"/>
              <a:gd name="connsiteY0" fmla="*/ 904877 h 926401"/>
              <a:gd name="connsiteX1" fmla="*/ 133350 w 2409825"/>
              <a:gd name="connsiteY1" fmla="*/ 781052 h 926401"/>
              <a:gd name="connsiteX2" fmla="*/ 223532 w 2409825"/>
              <a:gd name="connsiteY2" fmla="*/ 913215 h 926401"/>
              <a:gd name="connsiteX3" fmla="*/ 373497 w 2409825"/>
              <a:gd name="connsiteY3" fmla="*/ 746172 h 926401"/>
              <a:gd name="connsiteX4" fmla="*/ 457794 w 2409825"/>
              <a:gd name="connsiteY4" fmla="*/ 918881 h 926401"/>
              <a:gd name="connsiteX5" fmla="*/ 597054 w 2409825"/>
              <a:gd name="connsiteY5" fmla="*/ 726876 h 926401"/>
              <a:gd name="connsiteX6" fmla="*/ 681244 w 2409825"/>
              <a:gd name="connsiteY6" fmla="*/ 894681 h 926401"/>
              <a:gd name="connsiteX7" fmla="*/ 1209675 w 2409825"/>
              <a:gd name="connsiteY7" fmla="*/ 2 h 926401"/>
              <a:gd name="connsiteX8" fmla="*/ 1671183 w 2409825"/>
              <a:gd name="connsiteY8" fmla="*/ 902048 h 926401"/>
              <a:gd name="connsiteX9" fmla="*/ 1842578 w 2409825"/>
              <a:gd name="connsiteY9" fmla="*/ 689478 h 926401"/>
              <a:gd name="connsiteX10" fmla="*/ 1954410 w 2409825"/>
              <a:gd name="connsiteY10" fmla="*/ 912021 h 926401"/>
              <a:gd name="connsiteX11" fmla="*/ 2074317 w 2409825"/>
              <a:gd name="connsiteY11" fmla="*/ 743215 h 926401"/>
              <a:gd name="connsiteX12" fmla="*/ 2177859 w 2409825"/>
              <a:gd name="connsiteY12" fmla="*/ 906872 h 926401"/>
              <a:gd name="connsiteX13" fmla="*/ 2295525 w 2409825"/>
              <a:gd name="connsiteY13" fmla="*/ 781052 h 926401"/>
              <a:gd name="connsiteX14" fmla="*/ 2409825 w 2409825"/>
              <a:gd name="connsiteY14" fmla="*/ 895352 h 926401"/>
              <a:gd name="connsiteX0" fmla="*/ 0 w 2409825"/>
              <a:gd name="connsiteY0" fmla="*/ 904877 h 930445"/>
              <a:gd name="connsiteX1" fmla="*/ 133350 w 2409825"/>
              <a:gd name="connsiteY1" fmla="*/ 781052 h 930445"/>
              <a:gd name="connsiteX2" fmla="*/ 223532 w 2409825"/>
              <a:gd name="connsiteY2" fmla="*/ 913215 h 930445"/>
              <a:gd name="connsiteX3" fmla="*/ 373497 w 2409825"/>
              <a:gd name="connsiteY3" fmla="*/ 746172 h 930445"/>
              <a:gd name="connsiteX4" fmla="*/ 457794 w 2409825"/>
              <a:gd name="connsiteY4" fmla="*/ 918881 h 930445"/>
              <a:gd name="connsiteX5" fmla="*/ 574307 w 2409825"/>
              <a:gd name="connsiteY5" fmla="*/ 769038 h 930445"/>
              <a:gd name="connsiteX6" fmla="*/ 681244 w 2409825"/>
              <a:gd name="connsiteY6" fmla="*/ 894681 h 930445"/>
              <a:gd name="connsiteX7" fmla="*/ 1209675 w 2409825"/>
              <a:gd name="connsiteY7" fmla="*/ 2 h 930445"/>
              <a:gd name="connsiteX8" fmla="*/ 1671183 w 2409825"/>
              <a:gd name="connsiteY8" fmla="*/ 902048 h 930445"/>
              <a:gd name="connsiteX9" fmla="*/ 1842578 w 2409825"/>
              <a:gd name="connsiteY9" fmla="*/ 689478 h 930445"/>
              <a:gd name="connsiteX10" fmla="*/ 1954410 w 2409825"/>
              <a:gd name="connsiteY10" fmla="*/ 912021 h 930445"/>
              <a:gd name="connsiteX11" fmla="*/ 2074317 w 2409825"/>
              <a:gd name="connsiteY11" fmla="*/ 743215 h 930445"/>
              <a:gd name="connsiteX12" fmla="*/ 2177859 w 2409825"/>
              <a:gd name="connsiteY12" fmla="*/ 906872 h 930445"/>
              <a:gd name="connsiteX13" fmla="*/ 2295525 w 2409825"/>
              <a:gd name="connsiteY13" fmla="*/ 781052 h 930445"/>
              <a:gd name="connsiteX14" fmla="*/ 2409825 w 2409825"/>
              <a:gd name="connsiteY14" fmla="*/ 895352 h 930445"/>
              <a:gd name="connsiteX0" fmla="*/ 0 w 2409825"/>
              <a:gd name="connsiteY0" fmla="*/ 904877 h 930445"/>
              <a:gd name="connsiteX1" fmla="*/ 133350 w 2409825"/>
              <a:gd name="connsiteY1" fmla="*/ 781052 h 930445"/>
              <a:gd name="connsiteX2" fmla="*/ 223532 w 2409825"/>
              <a:gd name="connsiteY2" fmla="*/ 913215 h 930445"/>
              <a:gd name="connsiteX3" fmla="*/ 345958 w 2409825"/>
              <a:gd name="connsiteY3" fmla="*/ 801112 h 930445"/>
              <a:gd name="connsiteX4" fmla="*/ 457794 w 2409825"/>
              <a:gd name="connsiteY4" fmla="*/ 918881 h 930445"/>
              <a:gd name="connsiteX5" fmla="*/ 574307 w 2409825"/>
              <a:gd name="connsiteY5" fmla="*/ 769038 h 930445"/>
              <a:gd name="connsiteX6" fmla="*/ 681244 w 2409825"/>
              <a:gd name="connsiteY6" fmla="*/ 894681 h 930445"/>
              <a:gd name="connsiteX7" fmla="*/ 1209675 w 2409825"/>
              <a:gd name="connsiteY7" fmla="*/ 2 h 930445"/>
              <a:gd name="connsiteX8" fmla="*/ 1671183 w 2409825"/>
              <a:gd name="connsiteY8" fmla="*/ 902048 h 930445"/>
              <a:gd name="connsiteX9" fmla="*/ 1842578 w 2409825"/>
              <a:gd name="connsiteY9" fmla="*/ 689478 h 930445"/>
              <a:gd name="connsiteX10" fmla="*/ 1954410 w 2409825"/>
              <a:gd name="connsiteY10" fmla="*/ 912021 h 930445"/>
              <a:gd name="connsiteX11" fmla="*/ 2074317 w 2409825"/>
              <a:gd name="connsiteY11" fmla="*/ 743215 h 930445"/>
              <a:gd name="connsiteX12" fmla="*/ 2177859 w 2409825"/>
              <a:gd name="connsiteY12" fmla="*/ 906872 h 930445"/>
              <a:gd name="connsiteX13" fmla="*/ 2295525 w 2409825"/>
              <a:gd name="connsiteY13" fmla="*/ 781052 h 930445"/>
              <a:gd name="connsiteX14" fmla="*/ 2409825 w 2409825"/>
              <a:gd name="connsiteY14" fmla="*/ 895352 h 930445"/>
              <a:gd name="connsiteX0" fmla="*/ 0 w 2409825"/>
              <a:gd name="connsiteY0" fmla="*/ 904877 h 929299"/>
              <a:gd name="connsiteX1" fmla="*/ 133350 w 2409825"/>
              <a:gd name="connsiteY1" fmla="*/ 781052 h 929299"/>
              <a:gd name="connsiteX2" fmla="*/ 223532 w 2409825"/>
              <a:gd name="connsiteY2" fmla="*/ 913215 h 929299"/>
              <a:gd name="connsiteX3" fmla="*/ 345958 w 2409825"/>
              <a:gd name="connsiteY3" fmla="*/ 801112 h 929299"/>
              <a:gd name="connsiteX4" fmla="*/ 457794 w 2409825"/>
              <a:gd name="connsiteY4" fmla="*/ 918881 h 929299"/>
              <a:gd name="connsiteX5" fmla="*/ 574307 w 2409825"/>
              <a:gd name="connsiteY5" fmla="*/ 769038 h 929299"/>
              <a:gd name="connsiteX6" fmla="*/ 730295 w 2409825"/>
              <a:gd name="connsiteY6" fmla="*/ 893425 h 929299"/>
              <a:gd name="connsiteX7" fmla="*/ 1209675 w 2409825"/>
              <a:gd name="connsiteY7" fmla="*/ 2 h 929299"/>
              <a:gd name="connsiteX8" fmla="*/ 1671183 w 2409825"/>
              <a:gd name="connsiteY8" fmla="*/ 902048 h 929299"/>
              <a:gd name="connsiteX9" fmla="*/ 1842578 w 2409825"/>
              <a:gd name="connsiteY9" fmla="*/ 689478 h 929299"/>
              <a:gd name="connsiteX10" fmla="*/ 1954410 w 2409825"/>
              <a:gd name="connsiteY10" fmla="*/ 912021 h 929299"/>
              <a:gd name="connsiteX11" fmla="*/ 2074317 w 2409825"/>
              <a:gd name="connsiteY11" fmla="*/ 743215 h 929299"/>
              <a:gd name="connsiteX12" fmla="*/ 2177859 w 2409825"/>
              <a:gd name="connsiteY12" fmla="*/ 906872 h 929299"/>
              <a:gd name="connsiteX13" fmla="*/ 2295525 w 2409825"/>
              <a:gd name="connsiteY13" fmla="*/ 781052 h 929299"/>
              <a:gd name="connsiteX14" fmla="*/ 2409825 w 2409825"/>
              <a:gd name="connsiteY14" fmla="*/ 895352 h 929299"/>
              <a:gd name="connsiteX0" fmla="*/ 0 w 2295525"/>
              <a:gd name="connsiteY0" fmla="*/ 904877 h 929299"/>
              <a:gd name="connsiteX1" fmla="*/ 133350 w 2295525"/>
              <a:gd name="connsiteY1" fmla="*/ 781052 h 929299"/>
              <a:gd name="connsiteX2" fmla="*/ 223532 w 2295525"/>
              <a:gd name="connsiteY2" fmla="*/ 913215 h 929299"/>
              <a:gd name="connsiteX3" fmla="*/ 345958 w 2295525"/>
              <a:gd name="connsiteY3" fmla="*/ 801112 h 929299"/>
              <a:gd name="connsiteX4" fmla="*/ 457794 w 2295525"/>
              <a:gd name="connsiteY4" fmla="*/ 918881 h 929299"/>
              <a:gd name="connsiteX5" fmla="*/ 574307 w 2295525"/>
              <a:gd name="connsiteY5" fmla="*/ 769038 h 929299"/>
              <a:gd name="connsiteX6" fmla="*/ 730295 w 2295525"/>
              <a:gd name="connsiteY6" fmla="*/ 893425 h 929299"/>
              <a:gd name="connsiteX7" fmla="*/ 1209675 w 2295525"/>
              <a:gd name="connsiteY7" fmla="*/ 2 h 929299"/>
              <a:gd name="connsiteX8" fmla="*/ 1671183 w 2295525"/>
              <a:gd name="connsiteY8" fmla="*/ 902048 h 929299"/>
              <a:gd name="connsiteX9" fmla="*/ 1842578 w 2295525"/>
              <a:gd name="connsiteY9" fmla="*/ 689478 h 929299"/>
              <a:gd name="connsiteX10" fmla="*/ 1954410 w 2295525"/>
              <a:gd name="connsiteY10" fmla="*/ 912021 h 929299"/>
              <a:gd name="connsiteX11" fmla="*/ 2074317 w 2295525"/>
              <a:gd name="connsiteY11" fmla="*/ 743215 h 929299"/>
              <a:gd name="connsiteX12" fmla="*/ 2177859 w 2295525"/>
              <a:gd name="connsiteY12" fmla="*/ 906872 h 929299"/>
              <a:gd name="connsiteX13" fmla="*/ 2295525 w 2295525"/>
              <a:gd name="connsiteY13" fmla="*/ 781052 h 929299"/>
              <a:gd name="connsiteX0" fmla="*/ 0 w 2177859"/>
              <a:gd name="connsiteY0" fmla="*/ 904877 h 929299"/>
              <a:gd name="connsiteX1" fmla="*/ 133350 w 2177859"/>
              <a:gd name="connsiteY1" fmla="*/ 781052 h 929299"/>
              <a:gd name="connsiteX2" fmla="*/ 223532 w 2177859"/>
              <a:gd name="connsiteY2" fmla="*/ 913215 h 929299"/>
              <a:gd name="connsiteX3" fmla="*/ 345958 w 2177859"/>
              <a:gd name="connsiteY3" fmla="*/ 801112 h 929299"/>
              <a:gd name="connsiteX4" fmla="*/ 457794 w 2177859"/>
              <a:gd name="connsiteY4" fmla="*/ 918881 h 929299"/>
              <a:gd name="connsiteX5" fmla="*/ 574307 w 2177859"/>
              <a:gd name="connsiteY5" fmla="*/ 769038 h 929299"/>
              <a:gd name="connsiteX6" fmla="*/ 730295 w 2177859"/>
              <a:gd name="connsiteY6" fmla="*/ 893425 h 929299"/>
              <a:gd name="connsiteX7" fmla="*/ 1209675 w 2177859"/>
              <a:gd name="connsiteY7" fmla="*/ 2 h 929299"/>
              <a:gd name="connsiteX8" fmla="*/ 1671183 w 2177859"/>
              <a:gd name="connsiteY8" fmla="*/ 902048 h 929299"/>
              <a:gd name="connsiteX9" fmla="*/ 1842578 w 2177859"/>
              <a:gd name="connsiteY9" fmla="*/ 689478 h 929299"/>
              <a:gd name="connsiteX10" fmla="*/ 1954410 w 2177859"/>
              <a:gd name="connsiteY10" fmla="*/ 912021 h 929299"/>
              <a:gd name="connsiteX11" fmla="*/ 2074317 w 2177859"/>
              <a:gd name="connsiteY11" fmla="*/ 743215 h 929299"/>
              <a:gd name="connsiteX12" fmla="*/ 2177859 w 2177859"/>
              <a:gd name="connsiteY12" fmla="*/ 906872 h 929299"/>
              <a:gd name="connsiteX0" fmla="*/ 0 w 2044509"/>
              <a:gd name="connsiteY0" fmla="*/ 781052 h 929299"/>
              <a:gd name="connsiteX1" fmla="*/ 90182 w 2044509"/>
              <a:gd name="connsiteY1" fmla="*/ 913215 h 929299"/>
              <a:gd name="connsiteX2" fmla="*/ 212608 w 2044509"/>
              <a:gd name="connsiteY2" fmla="*/ 801112 h 929299"/>
              <a:gd name="connsiteX3" fmla="*/ 324444 w 2044509"/>
              <a:gd name="connsiteY3" fmla="*/ 918881 h 929299"/>
              <a:gd name="connsiteX4" fmla="*/ 440957 w 2044509"/>
              <a:gd name="connsiteY4" fmla="*/ 769038 h 929299"/>
              <a:gd name="connsiteX5" fmla="*/ 596945 w 2044509"/>
              <a:gd name="connsiteY5" fmla="*/ 893425 h 929299"/>
              <a:gd name="connsiteX6" fmla="*/ 1076325 w 2044509"/>
              <a:gd name="connsiteY6" fmla="*/ 2 h 929299"/>
              <a:gd name="connsiteX7" fmla="*/ 1537833 w 2044509"/>
              <a:gd name="connsiteY7" fmla="*/ 902048 h 929299"/>
              <a:gd name="connsiteX8" fmla="*/ 1709228 w 2044509"/>
              <a:gd name="connsiteY8" fmla="*/ 689478 h 929299"/>
              <a:gd name="connsiteX9" fmla="*/ 1821060 w 2044509"/>
              <a:gd name="connsiteY9" fmla="*/ 912021 h 929299"/>
              <a:gd name="connsiteX10" fmla="*/ 1940967 w 2044509"/>
              <a:gd name="connsiteY10" fmla="*/ 743215 h 929299"/>
              <a:gd name="connsiteX11" fmla="*/ 2044509 w 2044509"/>
              <a:gd name="connsiteY11" fmla="*/ 906872 h 929299"/>
              <a:gd name="connsiteX0" fmla="*/ 0 w 1954327"/>
              <a:gd name="connsiteY0" fmla="*/ 913215 h 929299"/>
              <a:gd name="connsiteX1" fmla="*/ 122426 w 1954327"/>
              <a:gd name="connsiteY1" fmla="*/ 801112 h 929299"/>
              <a:gd name="connsiteX2" fmla="*/ 234262 w 1954327"/>
              <a:gd name="connsiteY2" fmla="*/ 918881 h 929299"/>
              <a:gd name="connsiteX3" fmla="*/ 350775 w 1954327"/>
              <a:gd name="connsiteY3" fmla="*/ 769038 h 929299"/>
              <a:gd name="connsiteX4" fmla="*/ 506763 w 1954327"/>
              <a:gd name="connsiteY4" fmla="*/ 893425 h 929299"/>
              <a:gd name="connsiteX5" fmla="*/ 986143 w 1954327"/>
              <a:gd name="connsiteY5" fmla="*/ 2 h 929299"/>
              <a:gd name="connsiteX6" fmla="*/ 1447651 w 1954327"/>
              <a:gd name="connsiteY6" fmla="*/ 902048 h 929299"/>
              <a:gd name="connsiteX7" fmla="*/ 1619046 w 1954327"/>
              <a:gd name="connsiteY7" fmla="*/ 689478 h 929299"/>
              <a:gd name="connsiteX8" fmla="*/ 1730878 w 1954327"/>
              <a:gd name="connsiteY8" fmla="*/ 912021 h 929299"/>
              <a:gd name="connsiteX9" fmla="*/ 1850785 w 1954327"/>
              <a:gd name="connsiteY9" fmla="*/ 743215 h 929299"/>
              <a:gd name="connsiteX10" fmla="*/ 1954327 w 1954327"/>
              <a:gd name="connsiteY10" fmla="*/ 906872 h 9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4327" h="929299">
                <a:moveTo>
                  <a:pt x="0" y="913215"/>
                </a:moveTo>
                <a:cubicBezTo>
                  <a:pt x="35435" y="916558"/>
                  <a:pt x="83382" y="800168"/>
                  <a:pt x="122426" y="801112"/>
                </a:cubicBezTo>
                <a:cubicBezTo>
                  <a:pt x="161470" y="802056"/>
                  <a:pt x="196204" y="924227"/>
                  <a:pt x="234262" y="918881"/>
                </a:cubicBezTo>
                <a:cubicBezTo>
                  <a:pt x="272320" y="913535"/>
                  <a:pt x="305358" y="773281"/>
                  <a:pt x="350775" y="769038"/>
                </a:cubicBezTo>
                <a:cubicBezTo>
                  <a:pt x="396192" y="764795"/>
                  <a:pt x="400868" y="1021598"/>
                  <a:pt x="506763" y="893425"/>
                </a:cubicBezTo>
                <a:cubicBezTo>
                  <a:pt x="612658" y="765252"/>
                  <a:pt x="829328" y="-1435"/>
                  <a:pt x="986143" y="2"/>
                </a:cubicBezTo>
                <a:cubicBezTo>
                  <a:pt x="1142958" y="1439"/>
                  <a:pt x="1342167" y="787135"/>
                  <a:pt x="1447651" y="902048"/>
                </a:cubicBezTo>
                <a:cubicBezTo>
                  <a:pt x="1553135" y="1016961"/>
                  <a:pt x="1571842" y="687816"/>
                  <a:pt x="1619046" y="689478"/>
                </a:cubicBezTo>
                <a:cubicBezTo>
                  <a:pt x="1666250" y="691140"/>
                  <a:pt x="1692255" y="903065"/>
                  <a:pt x="1730878" y="912021"/>
                </a:cubicBezTo>
                <a:cubicBezTo>
                  <a:pt x="1769501" y="920977"/>
                  <a:pt x="1813544" y="744073"/>
                  <a:pt x="1850785" y="743215"/>
                </a:cubicBezTo>
                <a:cubicBezTo>
                  <a:pt x="1888026" y="742357"/>
                  <a:pt x="1917459" y="900566"/>
                  <a:pt x="1954327" y="906872"/>
                </a:cubicBezTo>
              </a:path>
            </a:pathLst>
          </a:cu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Gerade Verbindung mit Pfeil 84"/>
          <p:cNvCxnSpPr/>
          <p:nvPr/>
        </p:nvCxnSpPr>
        <p:spPr>
          <a:xfrm>
            <a:off x="4092533" y="3494005"/>
            <a:ext cx="862952" cy="653380"/>
          </a:xfrm>
          <a:prstGeom prst="straightConnector1">
            <a:avLst/>
          </a:prstGeom>
          <a:ln w="15875">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Textfeld 81"/>
          <p:cNvSpPr txBox="1"/>
          <p:nvPr/>
        </p:nvSpPr>
        <p:spPr>
          <a:xfrm rot="2326913">
            <a:off x="4417776" y="3559484"/>
            <a:ext cx="468398" cy="369332"/>
          </a:xfrm>
          <a:prstGeom prst="rect">
            <a:avLst/>
          </a:prstGeom>
          <a:noFill/>
        </p:spPr>
        <p:txBody>
          <a:bodyPr wrap="none" rtlCol="0">
            <a:spAutoFit/>
          </a:bodyPr>
          <a:lstStyle/>
          <a:p>
            <a:r>
              <a:rPr lang="el-GR" b="1" dirty="0">
                <a:latin typeface="Arial" panose="020B0604020202020204" pitchFamily="34" charset="0"/>
                <a:cs typeface="Arial" panose="020B0604020202020204" pitchFamily="34" charset="0"/>
              </a:rPr>
              <a:t>δ</a:t>
            </a:r>
            <a:r>
              <a:rPr lang="de-DE" b="1" baseline="-25000" dirty="0" err="1">
                <a:latin typeface="Arial" panose="020B0604020202020204" pitchFamily="34" charset="0"/>
                <a:cs typeface="Arial" panose="020B0604020202020204" pitchFamily="34" charset="0"/>
              </a:rPr>
              <a:t>sr</a:t>
            </a:r>
            <a:endParaRPr lang="en-US" b="1" dirty="0"/>
          </a:p>
        </p:txBody>
      </p:sp>
      <p:sp>
        <p:nvSpPr>
          <p:cNvPr id="64" name="Rectangle 2"/>
          <p:cNvSpPr/>
          <p:nvPr/>
        </p:nvSpPr>
        <p:spPr>
          <a:xfrm rot="18497921">
            <a:off x="381663" y="1302264"/>
            <a:ext cx="540869" cy="395838"/>
          </a:xfrm>
          <a:prstGeom prst="rect">
            <a:avLst/>
          </a:prstGeom>
        </p:spPr>
        <p:txBody>
          <a:bodyPr wrap="none">
            <a:spAutoFit/>
          </a:bodyPr>
          <a:lstStyle/>
          <a:p>
            <a:r>
              <a:rPr lang="en-US" sz="1600" dirty="0" err="1" smtClean="0">
                <a:solidFill>
                  <a:schemeClr val="tx1">
                    <a:lumMod val="75000"/>
                    <a:lumOff val="25000"/>
                  </a:schemeClr>
                </a:solidFill>
                <a:latin typeface="Work Sans Light" panose="00000400000000000000" pitchFamily="50" charset="0"/>
              </a:rPr>
              <a:t>A</a:t>
            </a:r>
            <a:r>
              <a:rPr lang="en-US" sz="1600" baseline="-25000" dirty="0" err="1" smtClean="0">
                <a:solidFill>
                  <a:schemeClr val="tx1">
                    <a:lumMod val="75000"/>
                    <a:lumOff val="25000"/>
                  </a:schemeClr>
                </a:solidFill>
                <a:latin typeface="Work Sans Light" panose="00000400000000000000" pitchFamily="50" charset="0"/>
              </a:rPr>
              <a:t>cr</a:t>
            </a:r>
            <a:endParaRPr lang="en-US" sz="1600" baseline="-25000" dirty="0">
              <a:solidFill>
                <a:schemeClr val="tx1">
                  <a:lumMod val="75000"/>
                  <a:lumOff val="25000"/>
                </a:schemeClr>
              </a:solidFill>
              <a:latin typeface="Work Sans Light" panose="00000400000000000000" pitchFamily="50" charset="0"/>
            </a:endParaRPr>
          </a:p>
        </p:txBody>
      </p:sp>
      <p:pic>
        <p:nvPicPr>
          <p:cNvPr id="67" name="Picture 70"/>
          <p:cNvPicPr>
            <a:picLocks noChangeAspect="1"/>
          </p:cNvPicPr>
          <p:nvPr/>
        </p:nvPicPr>
        <p:blipFill>
          <a:blip r:embed="rId5"/>
          <a:stretch>
            <a:fillRect/>
          </a:stretch>
        </p:blipFill>
        <p:spPr>
          <a:xfrm>
            <a:off x="7513215" y="2142133"/>
            <a:ext cx="4200525" cy="1590675"/>
          </a:xfrm>
          <a:prstGeom prst="rect">
            <a:avLst/>
          </a:prstGeom>
        </p:spPr>
      </p:pic>
      <p:sp>
        <p:nvSpPr>
          <p:cNvPr id="68" name="Textfeld 67"/>
          <p:cNvSpPr txBox="1"/>
          <p:nvPr/>
        </p:nvSpPr>
        <p:spPr>
          <a:xfrm>
            <a:off x="8167680" y="1832893"/>
            <a:ext cx="2882071" cy="369332"/>
          </a:xfrm>
          <a:prstGeom prst="rect">
            <a:avLst/>
          </a:prstGeom>
          <a:noFill/>
        </p:spPr>
        <p:txBody>
          <a:bodyPr wrap="none" rtlCol="0">
            <a:spAutoFit/>
          </a:bodyPr>
          <a:lstStyle/>
          <a:p>
            <a:r>
              <a:rPr lang="en-US" dirty="0" smtClean="0">
                <a:solidFill>
                  <a:srgbClr val="6EA92D"/>
                </a:solidFill>
              </a:rPr>
              <a:t>150 </a:t>
            </a:r>
            <a:r>
              <a:rPr lang="en-US" dirty="0" err="1" smtClean="0">
                <a:solidFill>
                  <a:srgbClr val="6EA92D"/>
                </a:solidFill>
              </a:rPr>
              <a:t>Mhz</a:t>
            </a:r>
            <a:r>
              <a:rPr lang="en-US" dirty="0" smtClean="0">
                <a:solidFill>
                  <a:srgbClr val="6EA92D"/>
                </a:solidFill>
              </a:rPr>
              <a:t> Bandwidth/7 tracks</a:t>
            </a:r>
            <a:endParaRPr lang="en-US" dirty="0">
              <a:solidFill>
                <a:srgbClr val="6EA92D"/>
              </a:solidFill>
            </a:endParaRPr>
          </a:p>
        </p:txBody>
      </p:sp>
      <p:sp>
        <p:nvSpPr>
          <p:cNvPr id="73" name="Textfeld 72"/>
          <p:cNvSpPr txBox="1"/>
          <p:nvPr/>
        </p:nvSpPr>
        <p:spPr>
          <a:xfrm>
            <a:off x="8289461" y="3772521"/>
            <a:ext cx="2648033" cy="369332"/>
          </a:xfrm>
          <a:prstGeom prst="rect">
            <a:avLst/>
          </a:prstGeom>
          <a:noFill/>
        </p:spPr>
        <p:txBody>
          <a:bodyPr wrap="none" rtlCol="0">
            <a:spAutoFit/>
          </a:bodyPr>
          <a:lstStyle/>
          <a:p>
            <a:r>
              <a:rPr lang="en-US" dirty="0" smtClean="0">
                <a:solidFill>
                  <a:srgbClr val="6EA92D"/>
                </a:solidFill>
              </a:rPr>
              <a:t>6 </a:t>
            </a:r>
            <a:r>
              <a:rPr lang="en-US" dirty="0" err="1" smtClean="0">
                <a:solidFill>
                  <a:srgbClr val="6EA92D"/>
                </a:solidFill>
              </a:rPr>
              <a:t>Mhz</a:t>
            </a:r>
            <a:r>
              <a:rPr lang="en-US" dirty="0" smtClean="0">
                <a:solidFill>
                  <a:srgbClr val="6EA92D"/>
                </a:solidFill>
              </a:rPr>
              <a:t> Bandwidth/7 tracks</a:t>
            </a:r>
            <a:endParaRPr lang="en-US" dirty="0">
              <a:solidFill>
                <a:srgbClr val="6EA92D"/>
              </a:solidFill>
            </a:endParaRPr>
          </a:p>
        </p:txBody>
      </p:sp>
      <p:sp>
        <p:nvSpPr>
          <p:cNvPr id="65" name="Rectangle 50"/>
          <p:cNvSpPr/>
          <p:nvPr/>
        </p:nvSpPr>
        <p:spPr>
          <a:xfrm>
            <a:off x="9558670" y="5878841"/>
            <a:ext cx="2548091" cy="307777"/>
          </a:xfrm>
          <a:prstGeom prst="rect">
            <a:avLst/>
          </a:prstGeom>
        </p:spPr>
        <p:txBody>
          <a:bodyPr wrap="square">
            <a:spAutoFit/>
          </a:bodyPr>
          <a:lstStyle/>
          <a:p>
            <a:pPr algn="r"/>
            <a:r>
              <a:rPr lang="en-US" sz="1400" dirty="0" smtClean="0">
                <a:solidFill>
                  <a:schemeClr val="tx1">
                    <a:lumMod val="65000"/>
                    <a:lumOff val="35000"/>
                  </a:schemeClr>
                </a:solidFill>
                <a:latin typeface="Work Sans" panose="00000500000000000000" pitchFamily="50" charset="0"/>
              </a:rPr>
              <a:t>[</a:t>
            </a:r>
            <a:r>
              <a:rPr lang="de-DE" sz="1400" dirty="0" err="1" smtClean="0">
                <a:solidFill>
                  <a:schemeClr val="tx1">
                    <a:lumMod val="65000"/>
                    <a:lumOff val="35000"/>
                  </a:schemeClr>
                </a:solidFill>
                <a:latin typeface="Work Sans" panose="00000500000000000000" pitchFamily="50" charset="0"/>
              </a:rPr>
              <a:t>Papathanassiou</a:t>
            </a:r>
            <a:r>
              <a:rPr lang="en-US" sz="1400" dirty="0" smtClean="0">
                <a:solidFill>
                  <a:schemeClr val="tx1">
                    <a:lumMod val="65000"/>
                    <a:lumOff val="35000"/>
                  </a:schemeClr>
                </a:solidFill>
                <a:latin typeface="Work Sans" panose="00000500000000000000" pitchFamily="50" charset="0"/>
              </a:rPr>
              <a:t>, 2013] </a:t>
            </a:r>
            <a:endParaRPr lang="en-US" sz="1400" dirty="0">
              <a:solidFill>
                <a:schemeClr val="tx1">
                  <a:lumMod val="65000"/>
                  <a:lumOff val="35000"/>
                </a:schemeClr>
              </a:solidFill>
              <a:latin typeface="Work Sans" panose="00000500000000000000" pitchFamily="50" charset="0"/>
            </a:endParaRPr>
          </a:p>
        </p:txBody>
      </p:sp>
      <p:sp>
        <p:nvSpPr>
          <p:cNvPr id="6" name="Foliennummernplatzhalter 5"/>
          <p:cNvSpPr>
            <a:spLocks noGrp="1"/>
          </p:cNvSpPr>
          <p:nvPr>
            <p:ph type="sldNum" sz="quarter" idx="12"/>
          </p:nvPr>
        </p:nvSpPr>
        <p:spPr/>
        <p:txBody>
          <a:bodyPr/>
          <a:lstStyle/>
          <a:p>
            <a:fld id="{0E5F5BB8-B058-4CAF-94F1-C60B474C680F}" type="slidenum">
              <a:rPr lang="de-DE" smtClean="0"/>
              <a:pPr/>
              <a:t>18</a:t>
            </a:fld>
            <a:endParaRPr lang="de-DE"/>
          </a:p>
        </p:txBody>
      </p:sp>
      <p:grpSp>
        <p:nvGrpSpPr>
          <p:cNvPr id="66" name="Gruppieren 69"/>
          <p:cNvGrpSpPr/>
          <p:nvPr/>
        </p:nvGrpSpPr>
        <p:grpSpPr>
          <a:xfrm rot="295993">
            <a:off x="1451276" y="1813570"/>
            <a:ext cx="1566012" cy="1485803"/>
            <a:chOff x="2860585" y="2339907"/>
            <a:chExt cx="1566012" cy="1485803"/>
          </a:xfrm>
        </p:grpSpPr>
        <p:sp>
          <p:nvSpPr>
            <p:cNvPr id="70" name="Textfeld 70"/>
            <p:cNvSpPr txBox="1"/>
            <p:nvPr/>
          </p:nvSpPr>
          <p:spPr>
            <a:xfrm rot="2008889">
              <a:off x="3504550" y="3579489"/>
              <a:ext cx="922047"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slant-range </a:t>
              </a:r>
            </a:p>
          </p:txBody>
        </p:sp>
        <p:grpSp>
          <p:nvGrpSpPr>
            <p:cNvPr id="72" name="Gruppieren 71"/>
            <p:cNvGrpSpPr/>
            <p:nvPr/>
          </p:nvGrpSpPr>
          <p:grpSpPr>
            <a:xfrm>
              <a:off x="2860585" y="2339907"/>
              <a:ext cx="1288329" cy="1412817"/>
              <a:chOff x="3056560" y="2126460"/>
              <a:chExt cx="1288329" cy="1412817"/>
            </a:xfrm>
          </p:grpSpPr>
          <p:sp>
            <p:nvSpPr>
              <p:cNvPr id="75" name="Textfeld 72"/>
              <p:cNvSpPr txBox="1"/>
              <p:nvPr/>
            </p:nvSpPr>
            <p:spPr>
              <a:xfrm rot="18182058">
                <a:off x="3474266" y="2479602"/>
                <a:ext cx="952505"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cross-range </a:t>
                </a:r>
              </a:p>
            </p:txBody>
          </p:sp>
          <p:grpSp>
            <p:nvGrpSpPr>
              <p:cNvPr id="76" name="Gruppieren 73"/>
              <p:cNvGrpSpPr/>
              <p:nvPr/>
            </p:nvGrpSpPr>
            <p:grpSpPr>
              <a:xfrm rot="20970707">
                <a:off x="3699119" y="2402812"/>
                <a:ext cx="645770" cy="1136465"/>
                <a:chOff x="2719934" y="2181779"/>
                <a:chExt cx="645770" cy="1136465"/>
              </a:xfrm>
            </p:grpSpPr>
            <p:cxnSp>
              <p:nvCxnSpPr>
                <p:cNvPr id="79" name="Gerade Verbindung mit Pfeil 75"/>
                <p:cNvCxnSpPr>
                  <a:cxnSpLocks noChangeAspect="1"/>
                </p:cNvCxnSpPr>
                <p:nvPr/>
              </p:nvCxnSpPr>
              <p:spPr>
                <a:xfrm rot="333300">
                  <a:off x="2729266" y="2815692"/>
                  <a:ext cx="636438" cy="502552"/>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Gerade Verbindung mit Pfeil 76"/>
                <p:cNvCxnSpPr/>
                <p:nvPr/>
              </p:nvCxnSpPr>
              <p:spPr>
                <a:xfrm rot="629293" flipV="1">
                  <a:off x="2849317" y="2181779"/>
                  <a:ext cx="437607" cy="676447"/>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81" name="Ellipse 77"/>
                <p:cNvSpPr/>
                <p:nvPr/>
              </p:nvSpPr>
              <p:spPr>
                <a:xfrm>
                  <a:off x="2719934" y="2742935"/>
                  <a:ext cx="144000" cy="144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sp>
              <p:nvSpPr>
                <p:cNvPr id="82" name="Ellipse 78"/>
                <p:cNvSpPr/>
                <p:nvPr/>
              </p:nvSpPr>
              <p:spPr>
                <a:xfrm>
                  <a:off x="2755934" y="2777334"/>
                  <a:ext cx="72000" cy="7200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grpSp>
          <p:sp>
            <p:nvSpPr>
              <p:cNvPr id="77" name="Textfeld 74"/>
              <p:cNvSpPr txBox="1"/>
              <p:nvPr/>
            </p:nvSpPr>
            <p:spPr>
              <a:xfrm>
                <a:off x="3056560" y="2963384"/>
                <a:ext cx="720069"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azimuth </a:t>
                </a:r>
              </a:p>
            </p:txBody>
          </p:sp>
        </p:grpSp>
      </p:grpSp>
      <p:grpSp>
        <p:nvGrpSpPr>
          <p:cNvPr id="87" name="Gruppieren 86"/>
          <p:cNvGrpSpPr/>
          <p:nvPr/>
        </p:nvGrpSpPr>
        <p:grpSpPr>
          <a:xfrm>
            <a:off x="372312" y="1239078"/>
            <a:ext cx="1200026" cy="1064783"/>
            <a:chOff x="433728" y="1293670"/>
            <a:chExt cx="1200026" cy="1064783"/>
          </a:xfrm>
        </p:grpSpPr>
        <p:pic>
          <p:nvPicPr>
            <p:cNvPr id="88" name="Grafik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911" y="1701052"/>
              <a:ext cx="466099" cy="252000"/>
            </a:xfrm>
            <a:prstGeom prst="rect">
              <a:avLst/>
            </a:prstGeom>
          </p:spPr>
        </p:pic>
        <p:pic>
          <p:nvPicPr>
            <p:cNvPr id="89" name="Grafik 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728" y="2106453"/>
              <a:ext cx="466099" cy="252000"/>
            </a:xfrm>
            <a:prstGeom prst="rect">
              <a:avLst/>
            </a:prstGeom>
          </p:spPr>
        </p:pic>
        <p:pic>
          <p:nvPicPr>
            <p:cNvPr id="92" name="Grafik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655" y="1293670"/>
              <a:ext cx="466099" cy="252000"/>
            </a:xfrm>
            <a:prstGeom prst="rect">
              <a:avLst/>
            </a:prstGeom>
          </p:spPr>
        </p:pic>
      </p:grpSp>
      <p:cxnSp>
        <p:nvCxnSpPr>
          <p:cNvPr id="94" name="Gerade Verbindung mit Pfeil 71"/>
          <p:cNvCxnSpPr/>
          <p:nvPr/>
        </p:nvCxnSpPr>
        <p:spPr>
          <a:xfrm flipV="1">
            <a:off x="272351" y="1160709"/>
            <a:ext cx="828214" cy="997712"/>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616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Gerade Verbindung mit Pfeil 87"/>
          <p:cNvCxnSpPr/>
          <p:nvPr/>
        </p:nvCxnSpPr>
        <p:spPr>
          <a:xfrm flipV="1">
            <a:off x="511782" y="1089262"/>
            <a:ext cx="1020357" cy="1368000"/>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9"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99" y="3865882"/>
            <a:ext cx="6297714" cy="2267909"/>
          </a:xfrm>
          <a:prstGeom prst="rect">
            <a:avLst/>
          </a:prstGeom>
        </p:spPr>
      </p:pic>
      <p:sp>
        <p:nvSpPr>
          <p:cNvPr id="30" name="Freihandform 72"/>
          <p:cNvSpPr/>
          <p:nvPr/>
        </p:nvSpPr>
        <p:spPr>
          <a:xfrm>
            <a:off x="880305" y="1738477"/>
            <a:ext cx="5251074" cy="4497452"/>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920176 w 6669767"/>
              <a:gd name="connsiteY0" fmla="*/ 3712855 h 3712855"/>
              <a:gd name="connsiteX1" fmla="*/ 0 w 6669767"/>
              <a:gd name="connsiteY1" fmla="*/ 0 h 3712855"/>
              <a:gd name="connsiteX2" fmla="*/ 6669767 w 6669767"/>
              <a:gd name="connsiteY2" fmla="*/ 3077611 h 3712855"/>
              <a:gd name="connsiteX3" fmla="*/ 2920176 w 6669767"/>
              <a:gd name="connsiteY3" fmla="*/ 3712855 h 3712855"/>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945635"/>
              <a:gd name="connsiteY0" fmla="*/ 5854141 h 6039192"/>
              <a:gd name="connsiteX1" fmla="*/ 0 w 6945635"/>
              <a:gd name="connsiteY1" fmla="*/ 0 h 6039192"/>
              <a:gd name="connsiteX2" fmla="*/ 6669767 w 6945635"/>
              <a:gd name="connsiteY2" fmla="*/ 3077611 h 6039192"/>
              <a:gd name="connsiteX3" fmla="*/ 5524551 w 6945635"/>
              <a:gd name="connsiteY3" fmla="*/ 4442265 h 6039192"/>
              <a:gd name="connsiteX4" fmla="*/ 4138387 w 6945635"/>
              <a:gd name="connsiteY4" fmla="*/ 5854141 h 6039192"/>
              <a:gd name="connsiteX0" fmla="*/ 4138387 w 6959799"/>
              <a:gd name="connsiteY0" fmla="*/ 5854141 h 6039192"/>
              <a:gd name="connsiteX1" fmla="*/ 0 w 6959799"/>
              <a:gd name="connsiteY1" fmla="*/ 0 h 6039192"/>
              <a:gd name="connsiteX2" fmla="*/ 6669767 w 6959799"/>
              <a:gd name="connsiteY2" fmla="*/ 3077611 h 6039192"/>
              <a:gd name="connsiteX3" fmla="*/ 5524551 w 6959799"/>
              <a:gd name="connsiteY3" fmla="*/ 4442265 h 6039192"/>
              <a:gd name="connsiteX4" fmla="*/ 4138387 w 6959799"/>
              <a:gd name="connsiteY4" fmla="*/ 5854141 h 6039192"/>
              <a:gd name="connsiteX0" fmla="*/ 4138387 w 7159177"/>
              <a:gd name="connsiteY0" fmla="*/ 5854141 h 6079752"/>
              <a:gd name="connsiteX1" fmla="*/ 0 w 7159177"/>
              <a:gd name="connsiteY1" fmla="*/ 0 h 6079752"/>
              <a:gd name="connsiteX2" fmla="*/ 6669767 w 7159177"/>
              <a:gd name="connsiteY2" fmla="*/ 3077611 h 6079752"/>
              <a:gd name="connsiteX3" fmla="*/ 6479628 w 7159177"/>
              <a:gd name="connsiteY3" fmla="*/ 4852082 h 6079752"/>
              <a:gd name="connsiteX4" fmla="*/ 4138387 w 7159177"/>
              <a:gd name="connsiteY4" fmla="*/ 5854141 h 6079752"/>
              <a:gd name="connsiteX0" fmla="*/ 4138387 w 6702978"/>
              <a:gd name="connsiteY0" fmla="*/ 5854141 h 6079752"/>
              <a:gd name="connsiteX1" fmla="*/ 0 w 6702978"/>
              <a:gd name="connsiteY1" fmla="*/ 0 h 6079752"/>
              <a:gd name="connsiteX2" fmla="*/ 6669767 w 6702978"/>
              <a:gd name="connsiteY2" fmla="*/ 3077611 h 6079752"/>
              <a:gd name="connsiteX3" fmla="*/ 6479628 w 6702978"/>
              <a:gd name="connsiteY3" fmla="*/ 4852082 h 6079752"/>
              <a:gd name="connsiteX4" fmla="*/ 4138387 w 6702978"/>
              <a:gd name="connsiteY4" fmla="*/ 5854141 h 6079752"/>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592771 w 6669767"/>
              <a:gd name="connsiteY3" fmla="*/ 4503739 h 5854141"/>
              <a:gd name="connsiteX4" fmla="*/ 4138387 w 6669767"/>
              <a:gd name="connsiteY4" fmla="*/ 5854141 h 5854141"/>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275" h="5874632">
                <a:moveTo>
                  <a:pt x="4098215" y="5874632"/>
                </a:moveTo>
                <a:cubicBezTo>
                  <a:pt x="3567221" y="5449817"/>
                  <a:pt x="1379462" y="1951380"/>
                  <a:pt x="0" y="0"/>
                </a:cubicBezTo>
                <a:cubicBezTo>
                  <a:pt x="1280609" y="673312"/>
                  <a:pt x="5564581" y="2271109"/>
                  <a:pt x="6650275" y="3098102"/>
                </a:cubicBezTo>
                <a:cubicBezTo>
                  <a:pt x="6333331" y="3613082"/>
                  <a:pt x="6004920" y="4040985"/>
                  <a:pt x="5573279" y="4524230"/>
                </a:cubicBezTo>
                <a:cubicBezTo>
                  <a:pt x="5151382" y="4986985"/>
                  <a:pt x="4677874" y="5375317"/>
                  <a:pt x="4098215" y="5874632"/>
                </a:cubicBezTo>
                <a:close/>
              </a:path>
            </a:pathLst>
          </a:custGeom>
          <a:noFill/>
          <a:ln>
            <a:solidFill>
              <a:srgbClr val="EDE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31" name="Arc 72"/>
          <p:cNvSpPr/>
          <p:nvPr/>
        </p:nvSpPr>
        <p:spPr>
          <a:xfrm rot="13329605" flipH="1">
            <a:off x="3876974" y="2806954"/>
            <a:ext cx="1185571"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971819 w 1166009"/>
              <a:gd name="connsiteY0" fmla="*/ 0 h 3329363"/>
              <a:gd name="connsiteX1" fmla="*/ 1165386 w 1166009"/>
              <a:gd name="connsiteY1" fmla="*/ 1675337 h 3329363"/>
              <a:gd name="connsiteX2" fmla="*/ 1057505 w 1166009"/>
              <a:gd name="connsiteY2" fmla="*/ 3032235 h 3329363"/>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1003592 w 1166009"/>
              <a:gd name="connsiteY0" fmla="*/ 28769 h 3329363"/>
              <a:gd name="connsiteX1" fmla="*/ 1165386 w 1166009"/>
              <a:gd name="connsiteY1" fmla="*/ 1675337 h 3329363"/>
              <a:gd name="connsiteX2" fmla="*/ 1057505 w 1166009"/>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1003592 w 1165395"/>
              <a:gd name="connsiteY0" fmla="*/ 28769 h 3329363"/>
              <a:gd name="connsiteX1" fmla="*/ 1165386 w 1165395"/>
              <a:gd name="connsiteY1" fmla="*/ 1675337 h 3329363"/>
              <a:gd name="connsiteX2" fmla="*/ 1057505 w 1165395"/>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998006 w 1165395"/>
              <a:gd name="connsiteY0" fmla="*/ 120084 h 3329363"/>
              <a:gd name="connsiteX1" fmla="*/ 1165386 w 1165395"/>
              <a:gd name="connsiteY1" fmla="*/ 1675337 h 3329363"/>
              <a:gd name="connsiteX2" fmla="*/ 1057505 w 1165395"/>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Lst>
            <a:ahLst/>
            <a:cxnLst>
              <a:cxn ang="0">
                <a:pos x="connsiteX0" y="connsiteY0"/>
              </a:cxn>
              <a:cxn ang="0">
                <a:pos x="connsiteX1" y="connsiteY1"/>
              </a:cxn>
              <a:cxn ang="0">
                <a:pos x="connsiteX2" y="connsiteY2"/>
              </a:cxn>
            </a:cxnLst>
            <a:rect l="l" t="t" r="r" b="b"/>
            <a:pathLst>
              <a:path w="1185571"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71" h="3329363" fill="none">
                <a:moveTo>
                  <a:pt x="998006" y="120084"/>
                </a:moveTo>
                <a:cubicBezTo>
                  <a:pt x="1093896" y="628638"/>
                  <a:pt x="1154182" y="1069798"/>
                  <a:pt x="1185566" y="1674336"/>
                </a:cubicBezTo>
                <a:cubicBezTo>
                  <a:pt x="1186169" y="2260547"/>
                  <a:pt x="1136981" y="2520491"/>
                  <a:pt x="1057505" y="3032235"/>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2"/>
          <p:cNvSpPr/>
          <p:nvPr/>
        </p:nvSpPr>
        <p:spPr>
          <a:xfrm rot="13329605" flipH="1">
            <a:off x="4414381" y="2959357"/>
            <a:ext cx="1185580"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971819 w 1165473"/>
              <a:gd name="connsiteY0" fmla="*/ 0 h 3329363"/>
              <a:gd name="connsiteX1" fmla="*/ 1165386 w 1165473"/>
              <a:gd name="connsiteY1" fmla="*/ 1675337 h 3329363"/>
              <a:gd name="connsiteX2" fmla="*/ 1045913 w 1165473"/>
              <a:gd name="connsiteY2" fmla="*/ 3002466 h 3329363"/>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1022771 w 1165473"/>
              <a:gd name="connsiteY0" fmla="*/ 7587 h 3329363"/>
              <a:gd name="connsiteX1" fmla="*/ 1165386 w 1165473"/>
              <a:gd name="connsiteY1" fmla="*/ 1675337 h 3329363"/>
              <a:gd name="connsiteX2" fmla="*/ 1045913 w 1165473"/>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Lst>
            <a:ahLst/>
            <a:cxnLst>
              <a:cxn ang="0">
                <a:pos x="connsiteX0" y="connsiteY0"/>
              </a:cxn>
              <a:cxn ang="0">
                <a:pos x="connsiteX1" y="connsiteY1"/>
              </a:cxn>
              <a:cxn ang="0">
                <a:pos x="connsiteX2" y="connsiteY2"/>
              </a:cxn>
            </a:cxnLst>
            <a:rect l="l" t="t" r="r" b="b"/>
            <a:pathLst>
              <a:path w="1185580"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80" h="3329363" fill="none">
                <a:moveTo>
                  <a:pt x="1022771" y="7587"/>
                </a:moveTo>
                <a:cubicBezTo>
                  <a:pt x="1118661" y="516142"/>
                  <a:pt x="1184954" y="1078386"/>
                  <a:pt x="1185567" y="1674335"/>
                </a:cubicBezTo>
                <a:cubicBezTo>
                  <a:pt x="1186170" y="2260546"/>
                  <a:pt x="1166751" y="2508901"/>
                  <a:pt x="1045913" y="3002466"/>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Gerade Verbindung mit Pfeil 71"/>
          <p:cNvCxnSpPr/>
          <p:nvPr/>
        </p:nvCxnSpPr>
        <p:spPr>
          <a:xfrm flipV="1">
            <a:off x="272351" y="1160709"/>
            <a:ext cx="828214" cy="997712"/>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86"/>
          <p:cNvCxnSpPr/>
          <p:nvPr/>
        </p:nvCxnSpPr>
        <p:spPr>
          <a:xfrm>
            <a:off x="1000792" y="1853918"/>
            <a:ext cx="4273338" cy="3354558"/>
          </a:xfrm>
          <a:prstGeom prst="straightConnector1">
            <a:avLst/>
          </a:prstGeom>
          <a:ln>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54" name="Gruppieren 53"/>
          <p:cNvGrpSpPr/>
          <p:nvPr/>
        </p:nvGrpSpPr>
        <p:grpSpPr>
          <a:xfrm>
            <a:off x="3864005" y="3968550"/>
            <a:ext cx="1975520" cy="1998326"/>
            <a:chOff x="3864005" y="3968550"/>
            <a:chExt cx="1975520" cy="1998326"/>
          </a:xfrm>
        </p:grpSpPr>
        <p:sp>
          <p:nvSpPr>
            <p:cNvPr id="55" name="Rounded Rectangle 96"/>
            <p:cNvSpPr/>
            <p:nvPr/>
          </p:nvSpPr>
          <p:spPr>
            <a:xfrm rot="2243267">
              <a:off x="5373034" y="3968550"/>
              <a:ext cx="466491" cy="908202"/>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2"/>
            <p:cNvSpPr/>
            <p:nvPr/>
          </p:nvSpPr>
          <p:spPr>
            <a:xfrm rot="2535722">
              <a:off x="4773926" y="4662869"/>
              <a:ext cx="466491" cy="908202"/>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3"/>
            <p:cNvSpPr/>
            <p:nvPr/>
          </p:nvSpPr>
          <p:spPr>
            <a:xfrm rot="3000354">
              <a:off x="4097128" y="5279011"/>
              <a:ext cx="454742" cy="920987"/>
            </a:xfrm>
            <a:prstGeom prst="roundRect">
              <a:avLst/>
            </a:prstGeom>
            <a:solidFill>
              <a:srgbClr val="44B698">
                <a:alpha val="27000"/>
              </a:srgbClr>
            </a:solidFill>
            <a:ln>
              <a:solidFill>
                <a:srgbClr val="2D7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hteck 6"/>
          <p:cNvSpPr/>
          <p:nvPr/>
        </p:nvSpPr>
        <p:spPr>
          <a:xfrm flipH="1" flipV="1">
            <a:off x="4144995" y="3936654"/>
            <a:ext cx="2832521" cy="2273006"/>
          </a:xfrm>
          <a:custGeom>
            <a:avLst/>
            <a:gdLst>
              <a:gd name="connsiteX0" fmla="*/ 0 w 2476403"/>
              <a:gd name="connsiteY0" fmla="*/ 0 h 914737"/>
              <a:gd name="connsiteX1" fmla="*/ 2476403 w 2476403"/>
              <a:gd name="connsiteY1" fmla="*/ 0 h 914737"/>
              <a:gd name="connsiteX2" fmla="*/ 2476403 w 2476403"/>
              <a:gd name="connsiteY2" fmla="*/ 914737 h 914737"/>
              <a:gd name="connsiteX3" fmla="*/ 0 w 2476403"/>
              <a:gd name="connsiteY3" fmla="*/ 914737 h 914737"/>
              <a:gd name="connsiteX4" fmla="*/ 0 w 2476403"/>
              <a:gd name="connsiteY4" fmla="*/ 0 h 914737"/>
              <a:gd name="connsiteX0" fmla="*/ 0 w 2476403"/>
              <a:gd name="connsiteY0" fmla="*/ 101 h 914838"/>
              <a:gd name="connsiteX1" fmla="*/ 1754803 w 2476403"/>
              <a:gd name="connsiteY1" fmla="*/ 0 h 914838"/>
              <a:gd name="connsiteX2" fmla="*/ 2476403 w 2476403"/>
              <a:gd name="connsiteY2" fmla="*/ 101 h 914838"/>
              <a:gd name="connsiteX3" fmla="*/ 2476403 w 2476403"/>
              <a:gd name="connsiteY3" fmla="*/ 914838 h 914838"/>
              <a:gd name="connsiteX4" fmla="*/ 0 w 2476403"/>
              <a:gd name="connsiteY4" fmla="*/ 914838 h 914838"/>
              <a:gd name="connsiteX5" fmla="*/ 0 w 2476403"/>
              <a:gd name="connsiteY5"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2476403 w 2476403"/>
              <a:gd name="connsiteY3" fmla="*/ 101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2230503 w 2476403"/>
              <a:gd name="connsiteY2" fmla="*/ 0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2476403"/>
              <a:gd name="connsiteY0" fmla="*/ 101 h 914838"/>
              <a:gd name="connsiteX1" fmla="*/ 1754803 w 2476403"/>
              <a:gd name="connsiteY1" fmla="*/ 0 h 914838"/>
              <a:gd name="connsiteX2" fmla="*/ 1606808 w 2476403"/>
              <a:gd name="connsiteY2" fmla="*/ 195565 h 914838"/>
              <a:gd name="connsiteX3" fmla="*/ 1361152 w 2476403"/>
              <a:gd name="connsiteY3" fmla="*/ 444087 h 914838"/>
              <a:gd name="connsiteX4" fmla="*/ 2476403 w 2476403"/>
              <a:gd name="connsiteY4" fmla="*/ 914838 h 914838"/>
              <a:gd name="connsiteX5" fmla="*/ 0 w 2476403"/>
              <a:gd name="connsiteY5" fmla="*/ 914838 h 914838"/>
              <a:gd name="connsiteX6" fmla="*/ 0 w 2476403"/>
              <a:gd name="connsiteY6" fmla="*/ 101 h 914838"/>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06808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61152 w 1754803"/>
              <a:gd name="connsiteY3" fmla="*/ 444087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54803"/>
              <a:gd name="connsiteY0" fmla="*/ 101 h 920124"/>
              <a:gd name="connsiteX1" fmla="*/ 1754803 w 1754803"/>
              <a:gd name="connsiteY1" fmla="*/ 0 h 920124"/>
              <a:gd name="connsiteX2" fmla="*/ 1622665 w 1754803"/>
              <a:gd name="connsiteY2" fmla="*/ 195565 h 920124"/>
              <a:gd name="connsiteX3" fmla="*/ 1377008 w 1754803"/>
              <a:gd name="connsiteY3" fmla="*/ 449372 h 920124"/>
              <a:gd name="connsiteX4" fmla="*/ 800883 w 1754803"/>
              <a:gd name="connsiteY4" fmla="*/ 920124 h 920124"/>
              <a:gd name="connsiteX5" fmla="*/ 0 w 1754803"/>
              <a:gd name="connsiteY5" fmla="*/ 914838 h 920124"/>
              <a:gd name="connsiteX6" fmla="*/ 0 w 1754803"/>
              <a:gd name="connsiteY6" fmla="*/ 101 h 920124"/>
              <a:gd name="connsiteX0" fmla="*/ 0 w 1797087"/>
              <a:gd name="connsiteY0" fmla="*/ 5387 h 925410"/>
              <a:gd name="connsiteX1" fmla="*/ 1797087 w 1797087"/>
              <a:gd name="connsiteY1" fmla="*/ 0 h 925410"/>
              <a:gd name="connsiteX2" fmla="*/ 1622665 w 1797087"/>
              <a:gd name="connsiteY2" fmla="*/ 200851 h 925410"/>
              <a:gd name="connsiteX3" fmla="*/ 1377008 w 1797087"/>
              <a:gd name="connsiteY3" fmla="*/ 454658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5410"/>
              <a:gd name="connsiteX1" fmla="*/ 1797087 w 1797087"/>
              <a:gd name="connsiteY1" fmla="*/ 0 h 925410"/>
              <a:gd name="connsiteX2" fmla="*/ 1377008 w 1797087"/>
              <a:gd name="connsiteY2" fmla="*/ 454658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92865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387580 w 1797087"/>
              <a:gd name="connsiteY2" fmla="*/ 444086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800883 w 1797087"/>
              <a:gd name="connsiteY3" fmla="*/ 925410 h 925410"/>
              <a:gd name="connsiteX4" fmla="*/ 0 w 1797087"/>
              <a:gd name="connsiteY4" fmla="*/ 920124 h 925410"/>
              <a:gd name="connsiteX5" fmla="*/ 0 w 1797087"/>
              <a:gd name="connsiteY5" fmla="*/ 5387 h 925410"/>
              <a:gd name="connsiteX0" fmla="*/ 0 w 1797087"/>
              <a:gd name="connsiteY0" fmla="*/ 5387 h 925410"/>
              <a:gd name="connsiteX1" fmla="*/ 1797087 w 1797087"/>
              <a:gd name="connsiteY1" fmla="*/ 0 h 925410"/>
              <a:gd name="connsiteX2" fmla="*/ 1522752 w 1797087"/>
              <a:gd name="connsiteY2" fmla="*/ 300963 h 925410"/>
              <a:gd name="connsiteX3" fmla="*/ 1183757 w 1797087"/>
              <a:gd name="connsiteY3" fmla="*/ 596302 h 925410"/>
              <a:gd name="connsiteX4" fmla="*/ 800883 w 1797087"/>
              <a:gd name="connsiteY4" fmla="*/ 925410 h 925410"/>
              <a:gd name="connsiteX5" fmla="*/ 0 w 1797087"/>
              <a:gd name="connsiteY5" fmla="*/ 920124 h 925410"/>
              <a:gd name="connsiteX6" fmla="*/ 0 w 1797087"/>
              <a:gd name="connsiteY6" fmla="*/ 5387 h 925410"/>
              <a:gd name="connsiteX0" fmla="*/ 0 w 1797087"/>
              <a:gd name="connsiteY0" fmla="*/ 5387 h 920124"/>
              <a:gd name="connsiteX1" fmla="*/ 1797087 w 1797087"/>
              <a:gd name="connsiteY1" fmla="*/ 0 h 920124"/>
              <a:gd name="connsiteX2" fmla="*/ 1522752 w 1797087"/>
              <a:gd name="connsiteY2" fmla="*/ 300963 h 920124"/>
              <a:gd name="connsiteX3" fmla="*/ 1183757 w 1797087"/>
              <a:gd name="connsiteY3" fmla="*/ 596302 h 920124"/>
              <a:gd name="connsiteX4" fmla="*/ 872445 w 1797087"/>
              <a:gd name="connsiteY4" fmla="*/ 917458 h 920124"/>
              <a:gd name="connsiteX5" fmla="*/ 0 w 1797087"/>
              <a:gd name="connsiteY5" fmla="*/ 920124 h 920124"/>
              <a:gd name="connsiteX6" fmla="*/ 0 w 1797087"/>
              <a:gd name="connsiteY6" fmla="*/ 5387 h 920124"/>
              <a:gd name="connsiteX0" fmla="*/ 0 w 1797087"/>
              <a:gd name="connsiteY0" fmla="*/ 5387 h 920124"/>
              <a:gd name="connsiteX1" fmla="*/ 1797087 w 1797087"/>
              <a:gd name="connsiteY1" fmla="*/ 0 h 920124"/>
              <a:gd name="connsiteX2" fmla="*/ 1522752 w 1797087"/>
              <a:gd name="connsiteY2" fmla="*/ 300963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872445 w 1797087"/>
              <a:gd name="connsiteY2" fmla="*/ 917458 h 920124"/>
              <a:gd name="connsiteX3" fmla="*/ 0 w 1797087"/>
              <a:gd name="connsiteY3" fmla="*/ 920124 h 920124"/>
              <a:gd name="connsiteX4" fmla="*/ 0 w 1797087"/>
              <a:gd name="connsiteY4"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872445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02959 w 1797087"/>
              <a:gd name="connsiteY2" fmla="*/ 774982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797087"/>
              <a:gd name="connsiteY0" fmla="*/ 5387 h 920124"/>
              <a:gd name="connsiteX1" fmla="*/ 1797087 w 1797087"/>
              <a:gd name="connsiteY1" fmla="*/ 0 h 920124"/>
              <a:gd name="connsiteX2" fmla="*/ 1021980 w 1797087"/>
              <a:gd name="connsiteY2" fmla="*/ 815703 h 920124"/>
              <a:gd name="connsiteX3" fmla="*/ 924753 w 1797087"/>
              <a:gd name="connsiteY3" fmla="*/ 917458 h 920124"/>
              <a:gd name="connsiteX4" fmla="*/ 0 w 1797087"/>
              <a:gd name="connsiteY4" fmla="*/ 920124 h 920124"/>
              <a:gd name="connsiteX5" fmla="*/ 0 w 1797087"/>
              <a:gd name="connsiteY5" fmla="*/ 5387 h 920124"/>
              <a:gd name="connsiteX0" fmla="*/ 0 w 1866192"/>
              <a:gd name="connsiteY0" fmla="*/ 5387 h 920124"/>
              <a:gd name="connsiteX1" fmla="*/ 1797087 w 1866192"/>
              <a:gd name="connsiteY1" fmla="*/ 0 h 920124"/>
              <a:gd name="connsiteX2" fmla="*/ 1449953 w 1866192"/>
              <a:gd name="connsiteY2" fmla="*/ 411883 h 920124"/>
              <a:gd name="connsiteX3" fmla="*/ 1021980 w 1866192"/>
              <a:gd name="connsiteY3" fmla="*/ 815703 h 920124"/>
              <a:gd name="connsiteX4" fmla="*/ 924753 w 1866192"/>
              <a:gd name="connsiteY4" fmla="*/ 917458 h 920124"/>
              <a:gd name="connsiteX5" fmla="*/ 0 w 1866192"/>
              <a:gd name="connsiteY5" fmla="*/ 920124 h 920124"/>
              <a:gd name="connsiteX6" fmla="*/ 0 w 1866192"/>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021980 w 1875316"/>
              <a:gd name="connsiteY3" fmla="*/ 815703 h 920124"/>
              <a:gd name="connsiteX4" fmla="*/ 924753 w 1875316"/>
              <a:gd name="connsiteY4" fmla="*/ 917458 h 920124"/>
              <a:gd name="connsiteX5" fmla="*/ 0 w 1875316"/>
              <a:gd name="connsiteY5" fmla="*/ 920124 h 920124"/>
              <a:gd name="connsiteX6" fmla="*/ 0 w 1875316"/>
              <a:gd name="connsiteY6" fmla="*/ 5387 h 920124"/>
              <a:gd name="connsiteX0" fmla="*/ 0 w 1875316"/>
              <a:gd name="connsiteY0" fmla="*/ 5387 h 920124"/>
              <a:gd name="connsiteX1" fmla="*/ 1797087 w 1875316"/>
              <a:gd name="connsiteY1" fmla="*/ 0 h 920124"/>
              <a:gd name="connsiteX2" fmla="*/ 1526037 w 1875316"/>
              <a:gd name="connsiteY2" fmla="*/ 472965 h 920124"/>
              <a:gd name="connsiteX3" fmla="*/ 1164637 w 1875316"/>
              <a:gd name="connsiteY3" fmla="*/ 713900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875316"/>
              <a:gd name="connsiteY0" fmla="*/ 5387 h 920124"/>
              <a:gd name="connsiteX1" fmla="*/ 1797087 w 1875316"/>
              <a:gd name="connsiteY1" fmla="*/ 0 h 920124"/>
              <a:gd name="connsiteX2" fmla="*/ 1526037 w 1875316"/>
              <a:gd name="connsiteY2" fmla="*/ 472965 h 920124"/>
              <a:gd name="connsiteX3" fmla="*/ 1183658 w 1875316"/>
              <a:gd name="connsiteY3" fmla="*/ 730867 h 920124"/>
              <a:gd name="connsiteX4" fmla="*/ 1021980 w 1875316"/>
              <a:gd name="connsiteY4" fmla="*/ 815703 h 920124"/>
              <a:gd name="connsiteX5" fmla="*/ 924753 w 1875316"/>
              <a:gd name="connsiteY5" fmla="*/ 917458 h 920124"/>
              <a:gd name="connsiteX6" fmla="*/ 0 w 1875316"/>
              <a:gd name="connsiteY6" fmla="*/ 920124 h 920124"/>
              <a:gd name="connsiteX7" fmla="*/ 0 w 1875316"/>
              <a:gd name="connsiteY7" fmla="*/ 5387 h 920124"/>
              <a:gd name="connsiteX0" fmla="*/ 0 w 1674008"/>
              <a:gd name="connsiteY0" fmla="*/ 0 h 914737"/>
              <a:gd name="connsiteX1" fmla="*/ 1535548 w 1674008"/>
              <a:gd name="connsiteY1" fmla="*/ 252515 h 914737"/>
              <a:gd name="connsiteX2" fmla="*/ 1526037 w 1674008"/>
              <a:gd name="connsiteY2" fmla="*/ 467578 h 914737"/>
              <a:gd name="connsiteX3" fmla="*/ 1183658 w 1674008"/>
              <a:gd name="connsiteY3" fmla="*/ 725480 h 914737"/>
              <a:gd name="connsiteX4" fmla="*/ 1021980 w 1674008"/>
              <a:gd name="connsiteY4" fmla="*/ 810316 h 914737"/>
              <a:gd name="connsiteX5" fmla="*/ 924753 w 1674008"/>
              <a:gd name="connsiteY5" fmla="*/ 912071 h 914737"/>
              <a:gd name="connsiteX6" fmla="*/ 0 w 1674008"/>
              <a:gd name="connsiteY6" fmla="*/ 914737 h 914737"/>
              <a:gd name="connsiteX7" fmla="*/ 0 w 1674008"/>
              <a:gd name="connsiteY7" fmla="*/ 0 h 914737"/>
              <a:gd name="connsiteX0" fmla="*/ 4755 w 1674008"/>
              <a:gd name="connsiteY0" fmla="*/ 124158 h 662222"/>
              <a:gd name="connsiteX1" fmla="*/ 1535548 w 1674008"/>
              <a:gd name="connsiteY1" fmla="*/ 0 h 662222"/>
              <a:gd name="connsiteX2" fmla="*/ 1526037 w 1674008"/>
              <a:gd name="connsiteY2" fmla="*/ 215063 h 662222"/>
              <a:gd name="connsiteX3" fmla="*/ 1183658 w 1674008"/>
              <a:gd name="connsiteY3" fmla="*/ 472965 h 662222"/>
              <a:gd name="connsiteX4" fmla="*/ 1021980 w 1674008"/>
              <a:gd name="connsiteY4" fmla="*/ 557801 h 662222"/>
              <a:gd name="connsiteX5" fmla="*/ 924753 w 1674008"/>
              <a:gd name="connsiteY5" fmla="*/ 659556 h 662222"/>
              <a:gd name="connsiteX6" fmla="*/ 0 w 1674008"/>
              <a:gd name="connsiteY6" fmla="*/ 662222 h 662222"/>
              <a:gd name="connsiteX7" fmla="*/ 4755 w 1674008"/>
              <a:gd name="connsiteY7" fmla="*/ 124158 h 662222"/>
              <a:gd name="connsiteX0" fmla="*/ 4755 w 1715355"/>
              <a:gd name="connsiteY0" fmla="*/ 18961 h 557025"/>
              <a:gd name="connsiteX1" fmla="*/ 1597367 w 1715355"/>
              <a:gd name="connsiteY1" fmla="*/ 0 h 557025"/>
              <a:gd name="connsiteX2" fmla="*/ 1526037 w 1715355"/>
              <a:gd name="connsiteY2" fmla="*/ 109866 h 557025"/>
              <a:gd name="connsiteX3" fmla="*/ 1183658 w 1715355"/>
              <a:gd name="connsiteY3" fmla="*/ 367768 h 557025"/>
              <a:gd name="connsiteX4" fmla="*/ 1021980 w 1715355"/>
              <a:gd name="connsiteY4" fmla="*/ 452604 h 557025"/>
              <a:gd name="connsiteX5" fmla="*/ 924753 w 1715355"/>
              <a:gd name="connsiteY5" fmla="*/ 554359 h 557025"/>
              <a:gd name="connsiteX6" fmla="*/ 0 w 1715355"/>
              <a:gd name="connsiteY6" fmla="*/ 557025 h 557025"/>
              <a:gd name="connsiteX7" fmla="*/ 4755 w 1715355"/>
              <a:gd name="connsiteY7" fmla="*/ 18961 h 557025"/>
              <a:gd name="connsiteX0" fmla="*/ 4755 w 1611828"/>
              <a:gd name="connsiteY0" fmla="*/ 18961 h 557025"/>
              <a:gd name="connsiteX1" fmla="*/ 1597367 w 1611828"/>
              <a:gd name="connsiteY1" fmla="*/ 0 h 557025"/>
              <a:gd name="connsiteX2" fmla="*/ 1526037 w 1611828"/>
              <a:gd name="connsiteY2" fmla="*/ 109866 h 557025"/>
              <a:gd name="connsiteX3" fmla="*/ 1183658 w 1611828"/>
              <a:gd name="connsiteY3" fmla="*/ 367768 h 557025"/>
              <a:gd name="connsiteX4" fmla="*/ 1021980 w 1611828"/>
              <a:gd name="connsiteY4" fmla="*/ 452604 h 557025"/>
              <a:gd name="connsiteX5" fmla="*/ 924753 w 1611828"/>
              <a:gd name="connsiteY5" fmla="*/ 554359 h 557025"/>
              <a:gd name="connsiteX6" fmla="*/ 0 w 1611828"/>
              <a:gd name="connsiteY6" fmla="*/ 557025 h 557025"/>
              <a:gd name="connsiteX7" fmla="*/ 4755 w 1611828"/>
              <a:gd name="connsiteY7" fmla="*/ 18961 h 557025"/>
              <a:gd name="connsiteX0" fmla="*/ 4755 w 1678559"/>
              <a:gd name="connsiteY0" fmla="*/ 56289 h 594353"/>
              <a:gd name="connsiteX1" fmla="*/ 1678206 w 1678559"/>
              <a:gd name="connsiteY1" fmla="*/ 0 h 594353"/>
              <a:gd name="connsiteX2" fmla="*/ 1526037 w 1678559"/>
              <a:gd name="connsiteY2" fmla="*/ 147194 h 594353"/>
              <a:gd name="connsiteX3" fmla="*/ 1183658 w 1678559"/>
              <a:gd name="connsiteY3" fmla="*/ 405096 h 594353"/>
              <a:gd name="connsiteX4" fmla="*/ 1021980 w 1678559"/>
              <a:gd name="connsiteY4" fmla="*/ 489932 h 594353"/>
              <a:gd name="connsiteX5" fmla="*/ 924753 w 1678559"/>
              <a:gd name="connsiteY5" fmla="*/ 591687 h 594353"/>
              <a:gd name="connsiteX6" fmla="*/ 0 w 1678559"/>
              <a:gd name="connsiteY6" fmla="*/ 594353 h 594353"/>
              <a:gd name="connsiteX7" fmla="*/ 4755 w 1678559"/>
              <a:gd name="connsiteY7" fmla="*/ 56289 h 594353"/>
              <a:gd name="connsiteX0" fmla="*/ 4755 w 1678206"/>
              <a:gd name="connsiteY0" fmla="*/ 56289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4755 w 1678206"/>
              <a:gd name="connsiteY7" fmla="*/ 56289 h 594353"/>
              <a:gd name="connsiteX0" fmla="*/ 14265 w 1678206"/>
              <a:gd name="connsiteY0" fmla="*/ 12174 h 594353"/>
              <a:gd name="connsiteX1" fmla="*/ 1678206 w 1678206"/>
              <a:gd name="connsiteY1" fmla="*/ 0 h 594353"/>
              <a:gd name="connsiteX2" fmla="*/ 1526037 w 1678206"/>
              <a:gd name="connsiteY2" fmla="*/ 147194 h 594353"/>
              <a:gd name="connsiteX3" fmla="*/ 1183658 w 1678206"/>
              <a:gd name="connsiteY3" fmla="*/ 405096 h 594353"/>
              <a:gd name="connsiteX4" fmla="*/ 1021980 w 1678206"/>
              <a:gd name="connsiteY4" fmla="*/ 489932 h 594353"/>
              <a:gd name="connsiteX5" fmla="*/ 924753 w 1678206"/>
              <a:gd name="connsiteY5" fmla="*/ 591687 h 594353"/>
              <a:gd name="connsiteX6" fmla="*/ 0 w 1678206"/>
              <a:gd name="connsiteY6" fmla="*/ 594353 h 594353"/>
              <a:gd name="connsiteX7" fmla="*/ 14265 w 1678206"/>
              <a:gd name="connsiteY7" fmla="*/ 12174 h 594353"/>
              <a:gd name="connsiteX0" fmla="*/ 14265 w 1794949"/>
              <a:gd name="connsiteY0" fmla="*/ 0 h 582179"/>
              <a:gd name="connsiteX1" fmla="*/ 1794949 w 1794949"/>
              <a:gd name="connsiteY1" fmla="*/ 23402 h 582179"/>
              <a:gd name="connsiteX2" fmla="*/ 1526037 w 1794949"/>
              <a:gd name="connsiteY2" fmla="*/ 135020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183658 w 1794949"/>
              <a:gd name="connsiteY3" fmla="*/ 392922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021980 w 1794949"/>
              <a:gd name="connsiteY4" fmla="*/ 47775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147703 w 1794949"/>
              <a:gd name="connsiteY4" fmla="*/ 516568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82179"/>
              <a:gd name="connsiteX1" fmla="*/ 1794949 w 1794949"/>
              <a:gd name="connsiteY1" fmla="*/ 23402 h 582179"/>
              <a:gd name="connsiteX2" fmla="*/ 1566448 w 1794949"/>
              <a:gd name="connsiteY2" fmla="*/ 157659 h 582179"/>
              <a:gd name="connsiteX3" fmla="*/ 1251009 w 1794949"/>
              <a:gd name="connsiteY3" fmla="*/ 402625 h 582179"/>
              <a:gd name="connsiteX4" fmla="*/ 1111782 w 1794949"/>
              <a:gd name="connsiteY4" fmla="*/ 548910 h 582179"/>
              <a:gd name="connsiteX5" fmla="*/ 924753 w 1794949"/>
              <a:gd name="connsiteY5" fmla="*/ 579513 h 582179"/>
              <a:gd name="connsiteX6" fmla="*/ 0 w 1794949"/>
              <a:gd name="connsiteY6" fmla="*/ 582179 h 582179"/>
              <a:gd name="connsiteX7" fmla="*/ 14265 w 1794949"/>
              <a:gd name="connsiteY7" fmla="*/ 0 h 582179"/>
              <a:gd name="connsiteX0" fmla="*/ 14265 w 1794949"/>
              <a:gd name="connsiteY0" fmla="*/ 0 h 592450"/>
              <a:gd name="connsiteX1" fmla="*/ 1794949 w 1794949"/>
              <a:gd name="connsiteY1" fmla="*/ 23402 h 592450"/>
              <a:gd name="connsiteX2" fmla="*/ 1566448 w 1794949"/>
              <a:gd name="connsiteY2" fmla="*/ 157659 h 592450"/>
              <a:gd name="connsiteX3" fmla="*/ 1251009 w 1794949"/>
              <a:gd name="connsiteY3" fmla="*/ 402625 h 592450"/>
              <a:gd name="connsiteX4" fmla="*/ 1111782 w 1794949"/>
              <a:gd name="connsiteY4" fmla="*/ 548910 h 592450"/>
              <a:gd name="connsiteX5" fmla="*/ 1153749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66448 w 1794949"/>
              <a:gd name="connsiteY2" fmla="*/ 157659 h 592450"/>
              <a:gd name="connsiteX3" fmla="*/ 1251009 w 1794949"/>
              <a:gd name="connsiteY3" fmla="*/ 402625 h 592450"/>
              <a:gd name="connsiteX4" fmla="*/ 1120762 w 1794949"/>
              <a:gd name="connsiteY4" fmla="*/ 552144 h 592450"/>
              <a:gd name="connsiteX5" fmla="*/ 1153749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66448 w 1794949"/>
              <a:gd name="connsiteY2" fmla="*/ 157659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26037 w 1794949"/>
              <a:gd name="connsiteY2" fmla="*/ 167361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26037 w 1794949"/>
              <a:gd name="connsiteY2" fmla="*/ 167361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14265 w 1794949"/>
              <a:gd name="connsiteY0" fmla="*/ 0 h 592450"/>
              <a:gd name="connsiteX1" fmla="*/ 1794949 w 1794949"/>
              <a:gd name="connsiteY1" fmla="*/ 23402 h 592450"/>
              <a:gd name="connsiteX2" fmla="*/ 1526037 w 1794949"/>
              <a:gd name="connsiteY2" fmla="*/ 167361 h 592450"/>
              <a:gd name="connsiteX3" fmla="*/ 1251009 w 1794949"/>
              <a:gd name="connsiteY3" fmla="*/ 402625 h 592450"/>
              <a:gd name="connsiteX4" fmla="*/ 1120762 w 1794949"/>
              <a:gd name="connsiteY4" fmla="*/ 552144 h 592450"/>
              <a:gd name="connsiteX5" fmla="*/ 1081907 w 1794949"/>
              <a:gd name="connsiteY5" fmla="*/ 592450 h 592450"/>
              <a:gd name="connsiteX6" fmla="*/ 0 w 1794949"/>
              <a:gd name="connsiteY6" fmla="*/ 582179 h 592450"/>
              <a:gd name="connsiteX7" fmla="*/ 14265 w 1794949"/>
              <a:gd name="connsiteY7" fmla="*/ 0 h 592450"/>
              <a:gd name="connsiteX0" fmla="*/ 413884 w 2194568"/>
              <a:gd name="connsiteY0" fmla="*/ 0 h 592450"/>
              <a:gd name="connsiteX1" fmla="*/ 2194568 w 2194568"/>
              <a:gd name="connsiteY1" fmla="*/ 23402 h 592450"/>
              <a:gd name="connsiteX2" fmla="*/ 1925656 w 2194568"/>
              <a:gd name="connsiteY2" fmla="*/ 167361 h 592450"/>
              <a:gd name="connsiteX3" fmla="*/ 1650628 w 2194568"/>
              <a:gd name="connsiteY3" fmla="*/ 402625 h 592450"/>
              <a:gd name="connsiteX4" fmla="*/ 1520381 w 2194568"/>
              <a:gd name="connsiteY4" fmla="*/ 552144 h 592450"/>
              <a:gd name="connsiteX5" fmla="*/ 1481526 w 2194568"/>
              <a:gd name="connsiteY5" fmla="*/ 592450 h 592450"/>
              <a:gd name="connsiteX6" fmla="*/ 0 w 2194568"/>
              <a:gd name="connsiteY6" fmla="*/ 582179 h 592450"/>
              <a:gd name="connsiteX7" fmla="*/ 413884 w 2194568"/>
              <a:gd name="connsiteY7" fmla="*/ 0 h 592450"/>
              <a:gd name="connsiteX0" fmla="*/ 256730 w 2194568"/>
              <a:gd name="connsiteY0" fmla="*/ 0 h 592450"/>
              <a:gd name="connsiteX1" fmla="*/ 2194568 w 2194568"/>
              <a:gd name="connsiteY1" fmla="*/ 23402 h 592450"/>
              <a:gd name="connsiteX2" fmla="*/ 1925656 w 2194568"/>
              <a:gd name="connsiteY2" fmla="*/ 167361 h 592450"/>
              <a:gd name="connsiteX3" fmla="*/ 1650628 w 2194568"/>
              <a:gd name="connsiteY3" fmla="*/ 402625 h 592450"/>
              <a:gd name="connsiteX4" fmla="*/ 1520381 w 2194568"/>
              <a:gd name="connsiteY4" fmla="*/ 552144 h 592450"/>
              <a:gd name="connsiteX5" fmla="*/ 1481526 w 2194568"/>
              <a:gd name="connsiteY5" fmla="*/ 592450 h 592450"/>
              <a:gd name="connsiteX6" fmla="*/ 0 w 2194568"/>
              <a:gd name="connsiteY6" fmla="*/ 582179 h 592450"/>
              <a:gd name="connsiteX7" fmla="*/ 256730 w 2194568"/>
              <a:gd name="connsiteY7" fmla="*/ 0 h 592450"/>
              <a:gd name="connsiteX0" fmla="*/ 256730 w 2190078"/>
              <a:gd name="connsiteY0" fmla="*/ 0 h 592450"/>
              <a:gd name="connsiteX1" fmla="*/ 2190078 w 2190078"/>
              <a:gd name="connsiteY1" fmla="*/ 7231 h 592450"/>
              <a:gd name="connsiteX2" fmla="*/ 1925656 w 2190078"/>
              <a:gd name="connsiteY2" fmla="*/ 167361 h 592450"/>
              <a:gd name="connsiteX3" fmla="*/ 1650628 w 2190078"/>
              <a:gd name="connsiteY3" fmla="*/ 402625 h 592450"/>
              <a:gd name="connsiteX4" fmla="*/ 1520381 w 2190078"/>
              <a:gd name="connsiteY4" fmla="*/ 552144 h 592450"/>
              <a:gd name="connsiteX5" fmla="*/ 1481526 w 2190078"/>
              <a:gd name="connsiteY5" fmla="*/ 592450 h 592450"/>
              <a:gd name="connsiteX6" fmla="*/ 0 w 2190078"/>
              <a:gd name="connsiteY6" fmla="*/ 582179 h 592450"/>
              <a:gd name="connsiteX7" fmla="*/ 256730 w 2190078"/>
              <a:gd name="connsiteY7" fmla="*/ 0 h 592450"/>
              <a:gd name="connsiteX0" fmla="*/ 256730 w 2190078"/>
              <a:gd name="connsiteY0" fmla="*/ 0 h 592450"/>
              <a:gd name="connsiteX1" fmla="*/ 2190078 w 2190078"/>
              <a:gd name="connsiteY1" fmla="*/ 7231 h 592450"/>
              <a:gd name="connsiteX2" fmla="*/ 1925656 w 2190078"/>
              <a:gd name="connsiteY2" fmla="*/ 167361 h 592450"/>
              <a:gd name="connsiteX3" fmla="*/ 1650628 w 2190078"/>
              <a:gd name="connsiteY3" fmla="*/ 402625 h 592450"/>
              <a:gd name="connsiteX4" fmla="*/ 1520381 w 2190078"/>
              <a:gd name="connsiteY4" fmla="*/ 552144 h 592450"/>
              <a:gd name="connsiteX5" fmla="*/ 1481526 w 2190078"/>
              <a:gd name="connsiteY5" fmla="*/ 592450 h 592450"/>
              <a:gd name="connsiteX6" fmla="*/ 0 w 2190078"/>
              <a:gd name="connsiteY6" fmla="*/ 582179 h 592450"/>
              <a:gd name="connsiteX7" fmla="*/ 256730 w 2190078"/>
              <a:gd name="connsiteY7" fmla="*/ 0 h 592450"/>
              <a:gd name="connsiteX0" fmla="*/ 256730 w 2203548"/>
              <a:gd name="connsiteY0" fmla="*/ 0 h 592450"/>
              <a:gd name="connsiteX1" fmla="*/ 2203548 w 2203548"/>
              <a:gd name="connsiteY1" fmla="*/ 7231 h 592450"/>
              <a:gd name="connsiteX2" fmla="*/ 1925656 w 2203548"/>
              <a:gd name="connsiteY2" fmla="*/ 167361 h 592450"/>
              <a:gd name="connsiteX3" fmla="*/ 1650628 w 2203548"/>
              <a:gd name="connsiteY3" fmla="*/ 402625 h 592450"/>
              <a:gd name="connsiteX4" fmla="*/ 1520381 w 2203548"/>
              <a:gd name="connsiteY4" fmla="*/ 552144 h 592450"/>
              <a:gd name="connsiteX5" fmla="*/ 1481526 w 2203548"/>
              <a:gd name="connsiteY5" fmla="*/ 592450 h 592450"/>
              <a:gd name="connsiteX6" fmla="*/ 0 w 2203548"/>
              <a:gd name="connsiteY6" fmla="*/ 582179 h 592450"/>
              <a:gd name="connsiteX7" fmla="*/ 256730 w 2203548"/>
              <a:gd name="connsiteY7" fmla="*/ 0 h 592450"/>
              <a:gd name="connsiteX0" fmla="*/ 256730 w 2203548"/>
              <a:gd name="connsiteY0" fmla="*/ 0 h 592450"/>
              <a:gd name="connsiteX1" fmla="*/ 2203548 w 2203548"/>
              <a:gd name="connsiteY1" fmla="*/ 7231 h 592450"/>
              <a:gd name="connsiteX2" fmla="*/ 1925656 w 2203548"/>
              <a:gd name="connsiteY2" fmla="*/ 167361 h 592450"/>
              <a:gd name="connsiteX3" fmla="*/ 1650628 w 2203548"/>
              <a:gd name="connsiteY3" fmla="*/ 402625 h 592450"/>
              <a:gd name="connsiteX4" fmla="*/ 1520381 w 2203548"/>
              <a:gd name="connsiteY4" fmla="*/ 552144 h 592450"/>
              <a:gd name="connsiteX5" fmla="*/ 1481526 w 2203548"/>
              <a:gd name="connsiteY5" fmla="*/ 592450 h 592450"/>
              <a:gd name="connsiteX6" fmla="*/ 0 w 2203548"/>
              <a:gd name="connsiteY6" fmla="*/ 582179 h 592450"/>
              <a:gd name="connsiteX7" fmla="*/ 256730 w 2203548"/>
              <a:gd name="connsiteY7" fmla="*/ 0 h 592450"/>
              <a:gd name="connsiteX0" fmla="*/ 256730 w 2332264"/>
              <a:gd name="connsiteY0" fmla="*/ 13284 h 605734"/>
              <a:gd name="connsiteX1" fmla="*/ 2332264 w 2332264"/>
              <a:gd name="connsiteY1" fmla="*/ 0 h 605734"/>
              <a:gd name="connsiteX2" fmla="*/ 1925656 w 2332264"/>
              <a:gd name="connsiteY2" fmla="*/ 180645 h 605734"/>
              <a:gd name="connsiteX3" fmla="*/ 1650628 w 2332264"/>
              <a:gd name="connsiteY3" fmla="*/ 415909 h 605734"/>
              <a:gd name="connsiteX4" fmla="*/ 1520381 w 2332264"/>
              <a:gd name="connsiteY4" fmla="*/ 565428 h 605734"/>
              <a:gd name="connsiteX5" fmla="*/ 1481526 w 2332264"/>
              <a:gd name="connsiteY5" fmla="*/ 605734 h 605734"/>
              <a:gd name="connsiteX6" fmla="*/ 0 w 2332264"/>
              <a:gd name="connsiteY6" fmla="*/ 595463 h 605734"/>
              <a:gd name="connsiteX7" fmla="*/ 256730 w 2332264"/>
              <a:gd name="connsiteY7" fmla="*/ 13284 h 605734"/>
              <a:gd name="connsiteX0" fmla="*/ 256730 w 2332264"/>
              <a:gd name="connsiteY0" fmla="*/ 13284 h 605734"/>
              <a:gd name="connsiteX1" fmla="*/ 2332264 w 2332264"/>
              <a:gd name="connsiteY1" fmla="*/ 0 h 605734"/>
              <a:gd name="connsiteX2" fmla="*/ 1981970 w 2332264"/>
              <a:gd name="connsiteY2" fmla="*/ 190902 h 605734"/>
              <a:gd name="connsiteX3" fmla="*/ 1650628 w 2332264"/>
              <a:gd name="connsiteY3" fmla="*/ 415909 h 605734"/>
              <a:gd name="connsiteX4" fmla="*/ 1520381 w 2332264"/>
              <a:gd name="connsiteY4" fmla="*/ 565428 h 605734"/>
              <a:gd name="connsiteX5" fmla="*/ 1481526 w 2332264"/>
              <a:gd name="connsiteY5" fmla="*/ 605734 h 605734"/>
              <a:gd name="connsiteX6" fmla="*/ 0 w 2332264"/>
              <a:gd name="connsiteY6" fmla="*/ 595463 h 605734"/>
              <a:gd name="connsiteX7" fmla="*/ 256730 w 2332264"/>
              <a:gd name="connsiteY7" fmla="*/ 13284 h 605734"/>
              <a:gd name="connsiteX0" fmla="*/ 256730 w 2332264"/>
              <a:gd name="connsiteY0" fmla="*/ 13284 h 605734"/>
              <a:gd name="connsiteX1" fmla="*/ 2332264 w 2332264"/>
              <a:gd name="connsiteY1" fmla="*/ 0 h 605734"/>
              <a:gd name="connsiteX2" fmla="*/ 1981970 w 2332264"/>
              <a:gd name="connsiteY2" fmla="*/ 190902 h 605734"/>
              <a:gd name="connsiteX3" fmla="*/ 1674762 w 2332264"/>
              <a:gd name="connsiteY3" fmla="*/ 415909 h 605734"/>
              <a:gd name="connsiteX4" fmla="*/ 1520381 w 2332264"/>
              <a:gd name="connsiteY4" fmla="*/ 565428 h 605734"/>
              <a:gd name="connsiteX5" fmla="*/ 1481526 w 2332264"/>
              <a:gd name="connsiteY5" fmla="*/ 605734 h 605734"/>
              <a:gd name="connsiteX6" fmla="*/ 0 w 2332264"/>
              <a:gd name="connsiteY6" fmla="*/ 595463 h 605734"/>
              <a:gd name="connsiteX7" fmla="*/ 256730 w 2332264"/>
              <a:gd name="connsiteY7" fmla="*/ 13284 h 605734"/>
              <a:gd name="connsiteX0" fmla="*/ 256730 w 2363695"/>
              <a:gd name="connsiteY0" fmla="*/ 13284 h 605734"/>
              <a:gd name="connsiteX1" fmla="*/ 2363695 w 2363695"/>
              <a:gd name="connsiteY1" fmla="*/ 0 h 605734"/>
              <a:gd name="connsiteX2" fmla="*/ 1981970 w 2363695"/>
              <a:gd name="connsiteY2" fmla="*/ 190902 h 605734"/>
              <a:gd name="connsiteX3" fmla="*/ 1674762 w 2363695"/>
              <a:gd name="connsiteY3" fmla="*/ 415909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256730 w 2363695"/>
              <a:gd name="connsiteY0" fmla="*/ 13284 h 605734"/>
              <a:gd name="connsiteX1" fmla="*/ 2363695 w 2363695"/>
              <a:gd name="connsiteY1" fmla="*/ 0 h 605734"/>
              <a:gd name="connsiteX2" fmla="*/ 1999931 w 2363695"/>
              <a:gd name="connsiteY2" fmla="*/ 196627 h 605734"/>
              <a:gd name="connsiteX3" fmla="*/ 1674762 w 2363695"/>
              <a:gd name="connsiteY3" fmla="*/ 415909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256730 w 2363695"/>
              <a:gd name="connsiteY0" fmla="*/ 13284 h 605734"/>
              <a:gd name="connsiteX1" fmla="*/ 2363695 w 2363695"/>
              <a:gd name="connsiteY1" fmla="*/ 0 h 605734"/>
              <a:gd name="connsiteX2" fmla="*/ 1999931 w 2363695"/>
              <a:gd name="connsiteY2" fmla="*/ 196627 h 605734"/>
              <a:gd name="connsiteX3" fmla="*/ 1679252 w 2363695"/>
              <a:gd name="connsiteY3" fmla="*/ 418771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256730 w 2363695"/>
              <a:gd name="connsiteY0" fmla="*/ 13284 h 605734"/>
              <a:gd name="connsiteX1" fmla="*/ 2363695 w 2363695"/>
              <a:gd name="connsiteY1" fmla="*/ 0 h 605734"/>
              <a:gd name="connsiteX2" fmla="*/ 1999931 w 2363695"/>
              <a:gd name="connsiteY2" fmla="*/ 196627 h 605734"/>
              <a:gd name="connsiteX3" fmla="*/ 1679252 w 2363695"/>
              <a:gd name="connsiteY3" fmla="*/ 418771 h 605734"/>
              <a:gd name="connsiteX4" fmla="*/ 1520381 w 2363695"/>
              <a:gd name="connsiteY4" fmla="*/ 565428 h 605734"/>
              <a:gd name="connsiteX5" fmla="*/ 1481526 w 2363695"/>
              <a:gd name="connsiteY5" fmla="*/ 605734 h 605734"/>
              <a:gd name="connsiteX6" fmla="*/ 0 w 2363695"/>
              <a:gd name="connsiteY6" fmla="*/ 595463 h 605734"/>
              <a:gd name="connsiteX7" fmla="*/ 256730 w 2363695"/>
              <a:gd name="connsiteY7" fmla="*/ 13284 h 605734"/>
              <a:gd name="connsiteX0" fmla="*/ 0 w 2106965"/>
              <a:gd name="connsiteY0" fmla="*/ 13284 h 605734"/>
              <a:gd name="connsiteX1" fmla="*/ 2106965 w 2106965"/>
              <a:gd name="connsiteY1" fmla="*/ 0 h 605734"/>
              <a:gd name="connsiteX2" fmla="*/ 1743201 w 2106965"/>
              <a:gd name="connsiteY2" fmla="*/ 196627 h 605734"/>
              <a:gd name="connsiteX3" fmla="*/ 1422522 w 2106965"/>
              <a:gd name="connsiteY3" fmla="*/ 418771 h 605734"/>
              <a:gd name="connsiteX4" fmla="*/ 1263651 w 2106965"/>
              <a:gd name="connsiteY4" fmla="*/ 565428 h 605734"/>
              <a:gd name="connsiteX5" fmla="*/ 1224796 w 2106965"/>
              <a:gd name="connsiteY5" fmla="*/ 605734 h 605734"/>
              <a:gd name="connsiteX6" fmla="*/ 908491 w 2106965"/>
              <a:gd name="connsiteY6" fmla="*/ 599782 h 605734"/>
              <a:gd name="connsiteX7" fmla="*/ 0 w 2106965"/>
              <a:gd name="connsiteY7" fmla="*/ 13284 h 605734"/>
              <a:gd name="connsiteX0" fmla="*/ 0 w 1205951"/>
              <a:gd name="connsiteY0" fmla="*/ 13284 h 605734"/>
              <a:gd name="connsiteX1" fmla="*/ 1205951 w 1205951"/>
              <a:gd name="connsiteY1" fmla="*/ 0 h 605734"/>
              <a:gd name="connsiteX2" fmla="*/ 842187 w 1205951"/>
              <a:gd name="connsiteY2" fmla="*/ 196627 h 605734"/>
              <a:gd name="connsiteX3" fmla="*/ 521508 w 1205951"/>
              <a:gd name="connsiteY3" fmla="*/ 418771 h 605734"/>
              <a:gd name="connsiteX4" fmla="*/ 362637 w 1205951"/>
              <a:gd name="connsiteY4" fmla="*/ 565428 h 605734"/>
              <a:gd name="connsiteX5" fmla="*/ 323782 w 1205951"/>
              <a:gd name="connsiteY5" fmla="*/ 605734 h 605734"/>
              <a:gd name="connsiteX6" fmla="*/ 7477 w 1205951"/>
              <a:gd name="connsiteY6" fmla="*/ 599782 h 605734"/>
              <a:gd name="connsiteX7" fmla="*/ 0 w 1205951"/>
              <a:gd name="connsiteY7" fmla="*/ 13284 h 605734"/>
              <a:gd name="connsiteX0" fmla="*/ 0 w 1299161"/>
              <a:gd name="connsiteY0" fmla="*/ 152839 h 745289"/>
              <a:gd name="connsiteX1" fmla="*/ 1299161 w 1299161"/>
              <a:gd name="connsiteY1" fmla="*/ 0 h 745289"/>
              <a:gd name="connsiteX2" fmla="*/ 842187 w 1299161"/>
              <a:gd name="connsiteY2" fmla="*/ 336182 h 745289"/>
              <a:gd name="connsiteX3" fmla="*/ 521508 w 1299161"/>
              <a:gd name="connsiteY3" fmla="*/ 558326 h 745289"/>
              <a:gd name="connsiteX4" fmla="*/ 362637 w 1299161"/>
              <a:gd name="connsiteY4" fmla="*/ 704983 h 745289"/>
              <a:gd name="connsiteX5" fmla="*/ 323782 w 1299161"/>
              <a:gd name="connsiteY5" fmla="*/ 745289 h 745289"/>
              <a:gd name="connsiteX6" fmla="*/ 7477 w 1299161"/>
              <a:gd name="connsiteY6" fmla="*/ 739337 h 745289"/>
              <a:gd name="connsiteX7" fmla="*/ 0 w 1299161"/>
              <a:gd name="connsiteY7" fmla="*/ 152839 h 745289"/>
              <a:gd name="connsiteX0" fmla="*/ 0 w 1299161"/>
              <a:gd name="connsiteY0" fmla="*/ 152839 h 745289"/>
              <a:gd name="connsiteX1" fmla="*/ 1299161 w 1299161"/>
              <a:gd name="connsiteY1" fmla="*/ 0 h 745289"/>
              <a:gd name="connsiteX2" fmla="*/ 791997 w 1299161"/>
              <a:gd name="connsiteY2" fmla="*/ 283247 h 745289"/>
              <a:gd name="connsiteX3" fmla="*/ 521508 w 1299161"/>
              <a:gd name="connsiteY3" fmla="*/ 558326 h 745289"/>
              <a:gd name="connsiteX4" fmla="*/ 362637 w 1299161"/>
              <a:gd name="connsiteY4" fmla="*/ 704983 h 745289"/>
              <a:gd name="connsiteX5" fmla="*/ 323782 w 1299161"/>
              <a:gd name="connsiteY5" fmla="*/ 745289 h 745289"/>
              <a:gd name="connsiteX6" fmla="*/ 7477 w 1299161"/>
              <a:gd name="connsiteY6" fmla="*/ 739337 h 745289"/>
              <a:gd name="connsiteX7" fmla="*/ 0 w 1299161"/>
              <a:gd name="connsiteY7" fmla="*/ 152839 h 745289"/>
              <a:gd name="connsiteX0" fmla="*/ 0 w 1299161"/>
              <a:gd name="connsiteY0" fmla="*/ 152839 h 745289"/>
              <a:gd name="connsiteX1" fmla="*/ 1299161 w 1299161"/>
              <a:gd name="connsiteY1" fmla="*/ 0 h 745289"/>
              <a:gd name="connsiteX2" fmla="*/ 791997 w 1299161"/>
              <a:gd name="connsiteY2" fmla="*/ 283247 h 745289"/>
              <a:gd name="connsiteX3" fmla="*/ 478488 w 1299161"/>
              <a:gd name="connsiteY3" fmla="*/ 534265 h 745289"/>
              <a:gd name="connsiteX4" fmla="*/ 362637 w 1299161"/>
              <a:gd name="connsiteY4" fmla="*/ 704983 h 745289"/>
              <a:gd name="connsiteX5" fmla="*/ 323782 w 1299161"/>
              <a:gd name="connsiteY5" fmla="*/ 745289 h 745289"/>
              <a:gd name="connsiteX6" fmla="*/ 7477 w 1299161"/>
              <a:gd name="connsiteY6" fmla="*/ 739337 h 745289"/>
              <a:gd name="connsiteX7" fmla="*/ 0 w 1299161"/>
              <a:gd name="connsiteY7" fmla="*/ 152839 h 745289"/>
              <a:gd name="connsiteX0" fmla="*/ 0 w 1299161"/>
              <a:gd name="connsiteY0" fmla="*/ 152839 h 745289"/>
              <a:gd name="connsiteX1" fmla="*/ 1299161 w 1299161"/>
              <a:gd name="connsiteY1" fmla="*/ 0 h 745289"/>
              <a:gd name="connsiteX2" fmla="*/ 791997 w 1299161"/>
              <a:gd name="connsiteY2" fmla="*/ 283247 h 745289"/>
              <a:gd name="connsiteX3" fmla="*/ 478488 w 1299161"/>
              <a:gd name="connsiteY3" fmla="*/ 534265 h 745289"/>
              <a:gd name="connsiteX4" fmla="*/ 323782 w 1299161"/>
              <a:gd name="connsiteY4" fmla="*/ 745289 h 745289"/>
              <a:gd name="connsiteX5" fmla="*/ 7477 w 1299161"/>
              <a:gd name="connsiteY5" fmla="*/ 739337 h 745289"/>
              <a:gd name="connsiteX6" fmla="*/ 0 w 1299161"/>
              <a:gd name="connsiteY6" fmla="*/ 152839 h 745289"/>
              <a:gd name="connsiteX0" fmla="*/ 0 w 1299161"/>
              <a:gd name="connsiteY0" fmla="*/ 152839 h 745289"/>
              <a:gd name="connsiteX1" fmla="*/ 1299161 w 1299161"/>
              <a:gd name="connsiteY1" fmla="*/ 0 h 745289"/>
              <a:gd name="connsiteX2" fmla="*/ 791997 w 1299161"/>
              <a:gd name="connsiteY2" fmla="*/ 283247 h 745289"/>
              <a:gd name="connsiteX3" fmla="*/ 507168 w 1299161"/>
              <a:gd name="connsiteY3" fmla="*/ 529453 h 745289"/>
              <a:gd name="connsiteX4" fmla="*/ 323782 w 1299161"/>
              <a:gd name="connsiteY4" fmla="*/ 745289 h 745289"/>
              <a:gd name="connsiteX5" fmla="*/ 7477 w 1299161"/>
              <a:gd name="connsiteY5" fmla="*/ 739337 h 745289"/>
              <a:gd name="connsiteX6" fmla="*/ 0 w 1299161"/>
              <a:gd name="connsiteY6" fmla="*/ 152839 h 745289"/>
              <a:gd name="connsiteX0" fmla="*/ 0 w 1299161"/>
              <a:gd name="connsiteY0" fmla="*/ 152839 h 745289"/>
              <a:gd name="connsiteX1" fmla="*/ 1299161 w 1299161"/>
              <a:gd name="connsiteY1" fmla="*/ 0 h 745289"/>
              <a:gd name="connsiteX2" fmla="*/ 842188 w 1299161"/>
              <a:gd name="connsiteY2" fmla="*/ 292871 h 745289"/>
              <a:gd name="connsiteX3" fmla="*/ 507168 w 1299161"/>
              <a:gd name="connsiteY3" fmla="*/ 529453 h 745289"/>
              <a:gd name="connsiteX4" fmla="*/ 323782 w 1299161"/>
              <a:gd name="connsiteY4" fmla="*/ 745289 h 745289"/>
              <a:gd name="connsiteX5" fmla="*/ 7477 w 1299161"/>
              <a:gd name="connsiteY5" fmla="*/ 739337 h 745289"/>
              <a:gd name="connsiteX6" fmla="*/ 0 w 1299161"/>
              <a:gd name="connsiteY6" fmla="*/ 152839 h 745289"/>
              <a:gd name="connsiteX0" fmla="*/ 0 w 1327841"/>
              <a:gd name="connsiteY0" fmla="*/ 152839 h 745289"/>
              <a:gd name="connsiteX1" fmla="*/ 1327841 w 1327841"/>
              <a:gd name="connsiteY1" fmla="*/ 0 h 745289"/>
              <a:gd name="connsiteX2" fmla="*/ 842188 w 1327841"/>
              <a:gd name="connsiteY2" fmla="*/ 292871 h 745289"/>
              <a:gd name="connsiteX3" fmla="*/ 507168 w 1327841"/>
              <a:gd name="connsiteY3" fmla="*/ 529453 h 745289"/>
              <a:gd name="connsiteX4" fmla="*/ 323782 w 1327841"/>
              <a:gd name="connsiteY4" fmla="*/ 745289 h 745289"/>
              <a:gd name="connsiteX5" fmla="*/ 7477 w 1327841"/>
              <a:gd name="connsiteY5" fmla="*/ 739337 h 745289"/>
              <a:gd name="connsiteX6" fmla="*/ 0 w 1327841"/>
              <a:gd name="connsiteY6" fmla="*/ 152839 h 745289"/>
              <a:gd name="connsiteX0" fmla="*/ 0 w 1370861"/>
              <a:gd name="connsiteY0" fmla="*/ 18096 h 745289"/>
              <a:gd name="connsiteX1" fmla="*/ 1370861 w 1370861"/>
              <a:gd name="connsiteY1" fmla="*/ 0 h 745289"/>
              <a:gd name="connsiteX2" fmla="*/ 885208 w 1370861"/>
              <a:gd name="connsiteY2" fmla="*/ 292871 h 745289"/>
              <a:gd name="connsiteX3" fmla="*/ 550188 w 1370861"/>
              <a:gd name="connsiteY3" fmla="*/ 529453 h 745289"/>
              <a:gd name="connsiteX4" fmla="*/ 366802 w 1370861"/>
              <a:gd name="connsiteY4" fmla="*/ 745289 h 745289"/>
              <a:gd name="connsiteX5" fmla="*/ 50497 w 1370861"/>
              <a:gd name="connsiteY5" fmla="*/ 739337 h 745289"/>
              <a:gd name="connsiteX6" fmla="*/ 0 w 1370861"/>
              <a:gd name="connsiteY6" fmla="*/ 18096 h 745289"/>
              <a:gd name="connsiteX0" fmla="*/ 0 w 1370861"/>
              <a:gd name="connsiteY0" fmla="*/ 18096 h 745289"/>
              <a:gd name="connsiteX1" fmla="*/ 1370861 w 1370861"/>
              <a:gd name="connsiteY1" fmla="*/ 0 h 745289"/>
              <a:gd name="connsiteX2" fmla="*/ 885208 w 1370861"/>
              <a:gd name="connsiteY2" fmla="*/ 292871 h 745289"/>
              <a:gd name="connsiteX3" fmla="*/ 571698 w 1370861"/>
              <a:gd name="connsiteY3" fmla="*/ 548702 h 745289"/>
              <a:gd name="connsiteX4" fmla="*/ 366802 w 1370861"/>
              <a:gd name="connsiteY4" fmla="*/ 745289 h 745289"/>
              <a:gd name="connsiteX5" fmla="*/ 50497 w 1370861"/>
              <a:gd name="connsiteY5" fmla="*/ 739337 h 745289"/>
              <a:gd name="connsiteX6" fmla="*/ 0 w 1370861"/>
              <a:gd name="connsiteY6" fmla="*/ 18096 h 745289"/>
              <a:gd name="connsiteX0" fmla="*/ 0 w 1370861"/>
              <a:gd name="connsiteY0" fmla="*/ 18096 h 745289"/>
              <a:gd name="connsiteX1" fmla="*/ 1370861 w 1370861"/>
              <a:gd name="connsiteY1" fmla="*/ 0 h 745289"/>
              <a:gd name="connsiteX2" fmla="*/ 885208 w 1370861"/>
              <a:gd name="connsiteY2" fmla="*/ 292871 h 745289"/>
              <a:gd name="connsiteX3" fmla="*/ 564528 w 1370861"/>
              <a:gd name="connsiteY3" fmla="*/ 539077 h 745289"/>
              <a:gd name="connsiteX4" fmla="*/ 366802 w 1370861"/>
              <a:gd name="connsiteY4" fmla="*/ 745289 h 745289"/>
              <a:gd name="connsiteX5" fmla="*/ 50497 w 1370861"/>
              <a:gd name="connsiteY5" fmla="*/ 739337 h 745289"/>
              <a:gd name="connsiteX6" fmla="*/ 0 w 1370861"/>
              <a:gd name="connsiteY6" fmla="*/ 18096 h 745289"/>
              <a:gd name="connsiteX0" fmla="*/ 0 w 1559953"/>
              <a:gd name="connsiteY0" fmla="*/ 140127 h 867320"/>
              <a:gd name="connsiteX1" fmla="*/ 1559953 w 1559953"/>
              <a:gd name="connsiteY1" fmla="*/ 0 h 867320"/>
              <a:gd name="connsiteX2" fmla="*/ 885208 w 1559953"/>
              <a:gd name="connsiteY2" fmla="*/ 414902 h 867320"/>
              <a:gd name="connsiteX3" fmla="*/ 564528 w 1559953"/>
              <a:gd name="connsiteY3" fmla="*/ 661108 h 867320"/>
              <a:gd name="connsiteX4" fmla="*/ 366802 w 1559953"/>
              <a:gd name="connsiteY4" fmla="*/ 867320 h 867320"/>
              <a:gd name="connsiteX5" fmla="*/ 50497 w 1559953"/>
              <a:gd name="connsiteY5" fmla="*/ 861368 h 867320"/>
              <a:gd name="connsiteX6" fmla="*/ 0 w 1559953"/>
              <a:gd name="connsiteY6" fmla="*/ 140127 h 867320"/>
              <a:gd name="connsiteX0" fmla="*/ 0 w 1581772"/>
              <a:gd name="connsiteY0" fmla="*/ 3453 h 867320"/>
              <a:gd name="connsiteX1" fmla="*/ 1581772 w 1581772"/>
              <a:gd name="connsiteY1" fmla="*/ 0 h 867320"/>
              <a:gd name="connsiteX2" fmla="*/ 907027 w 1581772"/>
              <a:gd name="connsiteY2" fmla="*/ 414902 h 867320"/>
              <a:gd name="connsiteX3" fmla="*/ 586347 w 1581772"/>
              <a:gd name="connsiteY3" fmla="*/ 661108 h 867320"/>
              <a:gd name="connsiteX4" fmla="*/ 388621 w 1581772"/>
              <a:gd name="connsiteY4" fmla="*/ 867320 h 867320"/>
              <a:gd name="connsiteX5" fmla="*/ 72316 w 1581772"/>
              <a:gd name="connsiteY5" fmla="*/ 861368 h 867320"/>
              <a:gd name="connsiteX6" fmla="*/ 0 w 1581772"/>
              <a:gd name="connsiteY6" fmla="*/ 3453 h 867320"/>
              <a:gd name="connsiteX0" fmla="*/ 0 w 1581772"/>
              <a:gd name="connsiteY0" fmla="*/ 3453 h 915708"/>
              <a:gd name="connsiteX1" fmla="*/ 1581772 w 1581772"/>
              <a:gd name="connsiteY1" fmla="*/ 0 h 915708"/>
              <a:gd name="connsiteX2" fmla="*/ 907027 w 1581772"/>
              <a:gd name="connsiteY2" fmla="*/ 414902 h 915708"/>
              <a:gd name="connsiteX3" fmla="*/ 586347 w 1581772"/>
              <a:gd name="connsiteY3" fmla="*/ 661108 h 915708"/>
              <a:gd name="connsiteX4" fmla="*/ 316525 w 1581772"/>
              <a:gd name="connsiteY4" fmla="*/ 915708 h 915708"/>
              <a:gd name="connsiteX5" fmla="*/ 72316 w 1581772"/>
              <a:gd name="connsiteY5" fmla="*/ 861368 h 915708"/>
              <a:gd name="connsiteX6" fmla="*/ 0 w 1581772"/>
              <a:gd name="connsiteY6" fmla="*/ 3453 h 915708"/>
              <a:gd name="connsiteX0" fmla="*/ 0 w 1581772"/>
              <a:gd name="connsiteY0" fmla="*/ 3453 h 915708"/>
              <a:gd name="connsiteX1" fmla="*/ 1581772 w 1581772"/>
              <a:gd name="connsiteY1" fmla="*/ 0 h 915708"/>
              <a:gd name="connsiteX2" fmla="*/ 907027 w 1581772"/>
              <a:gd name="connsiteY2" fmla="*/ 414902 h 915708"/>
              <a:gd name="connsiteX3" fmla="*/ 586347 w 1581772"/>
              <a:gd name="connsiteY3" fmla="*/ 661108 h 915708"/>
              <a:gd name="connsiteX4" fmla="*/ 316525 w 1581772"/>
              <a:gd name="connsiteY4" fmla="*/ 915708 h 915708"/>
              <a:gd name="connsiteX5" fmla="*/ 72316 w 1581772"/>
              <a:gd name="connsiteY5" fmla="*/ 861368 h 915708"/>
              <a:gd name="connsiteX6" fmla="*/ 0 w 1581772"/>
              <a:gd name="connsiteY6" fmla="*/ 3453 h 915708"/>
              <a:gd name="connsiteX0" fmla="*/ 0 w 1581772"/>
              <a:gd name="connsiteY0" fmla="*/ 3453 h 915708"/>
              <a:gd name="connsiteX1" fmla="*/ 1581772 w 1581772"/>
              <a:gd name="connsiteY1" fmla="*/ 0 h 915708"/>
              <a:gd name="connsiteX2" fmla="*/ 907027 w 1581772"/>
              <a:gd name="connsiteY2" fmla="*/ 414902 h 915708"/>
              <a:gd name="connsiteX3" fmla="*/ 586347 w 1581772"/>
              <a:gd name="connsiteY3" fmla="*/ 661108 h 915708"/>
              <a:gd name="connsiteX4" fmla="*/ 316525 w 1581772"/>
              <a:gd name="connsiteY4" fmla="*/ 915708 h 915708"/>
              <a:gd name="connsiteX5" fmla="*/ 72316 w 1581772"/>
              <a:gd name="connsiteY5" fmla="*/ 861368 h 915708"/>
              <a:gd name="connsiteX6" fmla="*/ 0 w 1581772"/>
              <a:gd name="connsiteY6" fmla="*/ 3453 h 915708"/>
              <a:gd name="connsiteX0" fmla="*/ 0 w 1581772"/>
              <a:gd name="connsiteY0" fmla="*/ 3453 h 915708"/>
              <a:gd name="connsiteX1" fmla="*/ 1581772 w 1581772"/>
              <a:gd name="connsiteY1" fmla="*/ 0 h 915708"/>
              <a:gd name="connsiteX2" fmla="*/ 907027 w 1581772"/>
              <a:gd name="connsiteY2" fmla="*/ 414902 h 915708"/>
              <a:gd name="connsiteX3" fmla="*/ 586347 w 1581772"/>
              <a:gd name="connsiteY3" fmla="*/ 661108 h 915708"/>
              <a:gd name="connsiteX4" fmla="*/ 316525 w 1581772"/>
              <a:gd name="connsiteY4" fmla="*/ 915708 h 915708"/>
              <a:gd name="connsiteX5" fmla="*/ 72316 w 1581772"/>
              <a:gd name="connsiteY5" fmla="*/ 861368 h 915708"/>
              <a:gd name="connsiteX6" fmla="*/ 0 w 1581772"/>
              <a:gd name="connsiteY6" fmla="*/ 3453 h 915708"/>
              <a:gd name="connsiteX0" fmla="*/ 0 w 1581772"/>
              <a:gd name="connsiteY0" fmla="*/ 3453 h 915708"/>
              <a:gd name="connsiteX1" fmla="*/ 1581772 w 1581772"/>
              <a:gd name="connsiteY1" fmla="*/ 0 h 915708"/>
              <a:gd name="connsiteX2" fmla="*/ 907027 w 1581772"/>
              <a:gd name="connsiteY2" fmla="*/ 414902 h 915708"/>
              <a:gd name="connsiteX3" fmla="*/ 586347 w 1581772"/>
              <a:gd name="connsiteY3" fmla="*/ 661108 h 915708"/>
              <a:gd name="connsiteX4" fmla="*/ 316525 w 1581772"/>
              <a:gd name="connsiteY4" fmla="*/ 915708 h 915708"/>
              <a:gd name="connsiteX5" fmla="*/ 72316 w 1581772"/>
              <a:gd name="connsiteY5" fmla="*/ 861368 h 915708"/>
              <a:gd name="connsiteX6" fmla="*/ 0 w 1581772"/>
              <a:gd name="connsiteY6" fmla="*/ 3453 h 915708"/>
              <a:gd name="connsiteX0" fmla="*/ 93824 w 1675596"/>
              <a:gd name="connsiteY0" fmla="*/ 3453 h 915708"/>
              <a:gd name="connsiteX1" fmla="*/ 1675596 w 1675596"/>
              <a:gd name="connsiteY1" fmla="*/ 0 h 915708"/>
              <a:gd name="connsiteX2" fmla="*/ 1000851 w 1675596"/>
              <a:gd name="connsiteY2" fmla="*/ 414902 h 915708"/>
              <a:gd name="connsiteX3" fmla="*/ 680171 w 1675596"/>
              <a:gd name="connsiteY3" fmla="*/ 661108 h 915708"/>
              <a:gd name="connsiteX4" fmla="*/ 410349 w 1675596"/>
              <a:gd name="connsiteY4" fmla="*/ 915708 h 915708"/>
              <a:gd name="connsiteX5" fmla="*/ 2724 w 1675596"/>
              <a:gd name="connsiteY5" fmla="*/ 848465 h 915708"/>
              <a:gd name="connsiteX6" fmla="*/ 93824 w 1675596"/>
              <a:gd name="connsiteY6" fmla="*/ 3453 h 915708"/>
              <a:gd name="connsiteX0" fmla="*/ 31 w 1687543"/>
              <a:gd name="connsiteY0" fmla="*/ 3453 h 915708"/>
              <a:gd name="connsiteX1" fmla="*/ 1687543 w 1687543"/>
              <a:gd name="connsiteY1" fmla="*/ 0 h 915708"/>
              <a:gd name="connsiteX2" fmla="*/ 1012798 w 1687543"/>
              <a:gd name="connsiteY2" fmla="*/ 414902 h 915708"/>
              <a:gd name="connsiteX3" fmla="*/ 692118 w 1687543"/>
              <a:gd name="connsiteY3" fmla="*/ 661108 h 915708"/>
              <a:gd name="connsiteX4" fmla="*/ 422296 w 1687543"/>
              <a:gd name="connsiteY4" fmla="*/ 915708 h 915708"/>
              <a:gd name="connsiteX5" fmla="*/ 14671 w 1687543"/>
              <a:gd name="connsiteY5" fmla="*/ 848465 h 915708"/>
              <a:gd name="connsiteX6" fmla="*/ 31 w 1687543"/>
              <a:gd name="connsiteY6" fmla="*/ 3453 h 915708"/>
              <a:gd name="connsiteX0" fmla="*/ 31 w 1706768"/>
              <a:gd name="connsiteY0" fmla="*/ 3453 h 915708"/>
              <a:gd name="connsiteX1" fmla="*/ 1706768 w 1706768"/>
              <a:gd name="connsiteY1" fmla="*/ 0 h 915708"/>
              <a:gd name="connsiteX2" fmla="*/ 1012798 w 1706768"/>
              <a:gd name="connsiteY2" fmla="*/ 414902 h 915708"/>
              <a:gd name="connsiteX3" fmla="*/ 692118 w 1706768"/>
              <a:gd name="connsiteY3" fmla="*/ 661108 h 915708"/>
              <a:gd name="connsiteX4" fmla="*/ 422296 w 1706768"/>
              <a:gd name="connsiteY4" fmla="*/ 915708 h 915708"/>
              <a:gd name="connsiteX5" fmla="*/ 14671 w 1706768"/>
              <a:gd name="connsiteY5" fmla="*/ 848465 h 915708"/>
              <a:gd name="connsiteX6" fmla="*/ 31 w 1706768"/>
              <a:gd name="connsiteY6" fmla="*/ 3453 h 915708"/>
              <a:gd name="connsiteX0" fmla="*/ 31 w 1706768"/>
              <a:gd name="connsiteY0" fmla="*/ 3453 h 915708"/>
              <a:gd name="connsiteX1" fmla="*/ 1706768 w 1706768"/>
              <a:gd name="connsiteY1" fmla="*/ 0 h 915708"/>
              <a:gd name="connsiteX2" fmla="*/ 1012798 w 1706768"/>
              <a:gd name="connsiteY2" fmla="*/ 414902 h 915708"/>
              <a:gd name="connsiteX3" fmla="*/ 692118 w 1706768"/>
              <a:gd name="connsiteY3" fmla="*/ 661108 h 915708"/>
              <a:gd name="connsiteX4" fmla="*/ 422296 w 1706768"/>
              <a:gd name="connsiteY4" fmla="*/ 915708 h 915708"/>
              <a:gd name="connsiteX5" fmla="*/ 14671 w 1706768"/>
              <a:gd name="connsiteY5" fmla="*/ 848465 h 915708"/>
              <a:gd name="connsiteX6" fmla="*/ 31 w 1706768"/>
              <a:gd name="connsiteY6" fmla="*/ 3453 h 915708"/>
              <a:gd name="connsiteX0" fmla="*/ 31 w 1706768"/>
              <a:gd name="connsiteY0" fmla="*/ 3453 h 915708"/>
              <a:gd name="connsiteX1" fmla="*/ 1706768 w 1706768"/>
              <a:gd name="connsiteY1" fmla="*/ 0 h 915708"/>
              <a:gd name="connsiteX2" fmla="*/ 1012798 w 1706768"/>
              <a:gd name="connsiteY2" fmla="*/ 414902 h 915708"/>
              <a:gd name="connsiteX3" fmla="*/ 692118 w 1706768"/>
              <a:gd name="connsiteY3" fmla="*/ 661108 h 915708"/>
              <a:gd name="connsiteX4" fmla="*/ 422296 w 1706768"/>
              <a:gd name="connsiteY4" fmla="*/ 915708 h 915708"/>
              <a:gd name="connsiteX5" fmla="*/ 14671 w 1706768"/>
              <a:gd name="connsiteY5" fmla="*/ 848465 h 915708"/>
              <a:gd name="connsiteX6" fmla="*/ 31 w 1706768"/>
              <a:gd name="connsiteY6" fmla="*/ 3453 h 915708"/>
              <a:gd name="connsiteX0" fmla="*/ 31 w 1706768"/>
              <a:gd name="connsiteY0" fmla="*/ 3453 h 915708"/>
              <a:gd name="connsiteX1" fmla="*/ 1706768 w 1706768"/>
              <a:gd name="connsiteY1" fmla="*/ 0 h 915708"/>
              <a:gd name="connsiteX2" fmla="*/ 1007992 w 1706768"/>
              <a:gd name="connsiteY2" fmla="*/ 405224 h 915708"/>
              <a:gd name="connsiteX3" fmla="*/ 692118 w 1706768"/>
              <a:gd name="connsiteY3" fmla="*/ 661108 h 915708"/>
              <a:gd name="connsiteX4" fmla="*/ 422296 w 1706768"/>
              <a:gd name="connsiteY4" fmla="*/ 915708 h 915708"/>
              <a:gd name="connsiteX5" fmla="*/ 14671 w 1706768"/>
              <a:gd name="connsiteY5" fmla="*/ 848465 h 915708"/>
              <a:gd name="connsiteX6" fmla="*/ 31 w 1706768"/>
              <a:gd name="connsiteY6" fmla="*/ 3453 h 915708"/>
              <a:gd name="connsiteX0" fmla="*/ 31 w 1706768"/>
              <a:gd name="connsiteY0" fmla="*/ 3453 h 915708"/>
              <a:gd name="connsiteX1" fmla="*/ 1706768 w 1706768"/>
              <a:gd name="connsiteY1" fmla="*/ 0 h 915708"/>
              <a:gd name="connsiteX2" fmla="*/ 1007992 w 1706768"/>
              <a:gd name="connsiteY2" fmla="*/ 405224 h 915708"/>
              <a:gd name="connsiteX3" fmla="*/ 682506 w 1706768"/>
              <a:gd name="connsiteY3" fmla="*/ 654656 h 915708"/>
              <a:gd name="connsiteX4" fmla="*/ 422296 w 1706768"/>
              <a:gd name="connsiteY4" fmla="*/ 915708 h 915708"/>
              <a:gd name="connsiteX5" fmla="*/ 14671 w 1706768"/>
              <a:gd name="connsiteY5" fmla="*/ 848465 h 915708"/>
              <a:gd name="connsiteX6" fmla="*/ 31 w 1706768"/>
              <a:gd name="connsiteY6" fmla="*/ 3453 h 915708"/>
              <a:gd name="connsiteX0" fmla="*/ 31 w 1706768"/>
              <a:gd name="connsiteY0" fmla="*/ 3453 h 915708"/>
              <a:gd name="connsiteX1" fmla="*/ 1706768 w 1706768"/>
              <a:gd name="connsiteY1" fmla="*/ 0 h 915708"/>
              <a:gd name="connsiteX2" fmla="*/ 1007992 w 1706768"/>
              <a:gd name="connsiteY2" fmla="*/ 405224 h 915708"/>
              <a:gd name="connsiteX3" fmla="*/ 682506 w 1706768"/>
              <a:gd name="connsiteY3" fmla="*/ 654656 h 915708"/>
              <a:gd name="connsiteX4" fmla="*/ 422296 w 1706768"/>
              <a:gd name="connsiteY4" fmla="*/ 915708 h 915708"/>
              <a:gd name="connsiteX5" fmla="*/ 14671 w 1706768"/>
              <a:gd name="connsiteY5" fmla="*/ 848465 h 915708"/>
              <a:gd name="connsiteX6" fmla="*/ 31 w 1706768"/>
              <a:gd name="connsiteY6" fmla="*/ 3453 h 915708"/>
              <a:gd name="connsiteX0" fmla="*/ 31 w 1706768"/>
              <a:gd name="connsiteY0" fmla="*/ 3453 h 922159"/>
              <a:gd name="connsiteX1" fmla="*/ 1706768 w 1706768"/>
              <a:gd name="connsiteY1" fmla="*/ 0 h 922159"/>
              <a:gd name="connsiteX2" fmla="*/ 1007992 w 1706768"/>
              <a:gd name="connsiteY2" fmla="*/ 405224 h 922159"/>
              <a:gd name="connsiteX3" fmla="*/ 682506 w 1706768"/>
              <a:gd name="connsiteY3" fmla="*/ 654656 h 922159"/>
              <a:gd name="connsiteX4" fmla="*/ 436715 w 1706768"/>
              <a:gd name="connsiteY4" fmla="*/ 922159 h 922159"/>
              <a:gd name="connsiteX5" fmla="*/ 14671 w 1706768"/>
              <a:gd name="connsiteY5" fmla="*/ 848465 h 922159"/>
              <a:gd name="connsiteX6" fmla="*/ 31 w 1706768"/>
              <a:gd name="connsiteY6" fmla="*/ 3453 h 922159"/>
              <a:gd name="connsiteX0" fmla="*/ 31 w 1706768"/>
              <a:gd name="connsiteY0" fmla="*/ 3453 h 922159"/>
              <a:gd name="connsiteX1" fmla="*/ 1706768 w 1706768"/>
              <a:gd name="connsiteY1" fmla="*/ 0 h 922159"/>
              <a:gd name="connsiteX2" fmla="*/ 1007992 w 1706768"/>
              <a:gd name="connsiteY2" fmla="*/ 405224 h 922159"/>
              <a:gd name="connsiteX3" fmla="*/ 682506 w 1706768"/>
              <a:gd name="connsiteY3" fmla="*/ 654656 h 922159"/>
              <a:gd name="connsiteX4" fmla="*/ 436715 w 1706768"/>
              <a:gd name="connsiteY4" fmla="*/ 922159 h 922159"/>
              <a:gd name="connsiteX5" fmla="*/ 14671 w 1706768"/>
              <a:gd name="connsiteY5" fmla="*/ 848465 h 922159"/>
              <a:gd name="connsiteX6" fmla="*/ 31 w 1706768"/>
              <a:gd name="connsiteY6" fmla="*/ 3453 h 922159"/>
              <a:gd name="connsiteX0" fmla="*/ 31 w 1706768"/>
              <a:gd name="connsiteY0" fmla="*/ 3453 h 922159"/>
              <a:gd name="connsiteX1" fmla="*/ 1706768 w 1706768"/>
              <a:gd name="connsiteY1" fmla="*/ 0 h 922159"/>
              <a:gd name="connsiteX2" fmla="*/ 1007992 w 1706768"/>
              <a:gd name="connsiteY2" fmla="*/ 405224 h 922159"/>
              <a:gd name="connsiteX3" fmla="*/ 682506 w 1706768"/>
              <a:gd name="connsiteY3" fmla="*/ 654656 h 922159"/>
              <a:gd name="connsiteX4" fmla="*/ 427102 w 1706768"/>
              <a:gd name="connsiteY4" fmla="*/ 922159 h 922159"/>
              <a:gd name="connsiteX5" fmla="*/ 14671 w 1706768"/>
              <a:gd name="connsiteY5" fmla="*/ 848465 h 922159"/>
              <a:gd name="connsiteX6" fmla="*/ 31 w 1706768"/>
              <a:gd name="connsiteY6" fmla="*/ 3453 h 922159"/>
              <a:gd name="connsiteX0" fmla="*/ 5451 w 1712188"/>
              <a:gd name="connsiteY0" fmla="*/ 3453 h 922159"/>
              <a:gd name="connsiteX1" fmla="*/ 1712188 w 1712188"/>
              <a:gd name="connsiteY1" fmla="*/ 0 h 922159"/>
              <a:gd name="connsiteX2" fmla="*/ 1013412 w 1712188"/>
              <a:gd name="connsiteY2" fmla="*/ 405224 h 922159"/>
              <a:gd name="connsiteX3" fmla="*/ 687926 w 1712188"/>
              <a:gd name="connsiteY3" fmla="*/ 654656 h 922159"/>
              <a:gd name="connsiteX4" fmla="*/ 432522 w 1712188"/>
              <a:gd name="connsiteY4" fmla="*/ 922159 h 922159"/>
              <a:gd name="connsiteX5" fmla="*/ 10478 w 1712188"/>
              <a:gd name="connsiteY5" fmla="*/ 900079 h 922159"/>
              <a:gd name="connsiteX6" fmla="*/ 5451 w 1712188"/>
              <a:gd name="connsiteY6" fmla="*/ 3453 h 92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188" h="922159">
                <a:moveTo>
                  <a:pt x="5451" y="3453"/>
                </a:moveTo>
                <a:lnTo>
                  <a:pt x="1712188" y="0"/>
                </a:lnTo>
                <a:cubicBezTo>
                  <a:pt x="1626856" y="28160"/>
                  <a:pt x="1070439" y="346936"/>
                  <a:pt x="1013412" y="405224"/>
                </a:cubicBezTo>
                <a:cubicBezTo>
                  <a:pt x="957395" y="446586"/>
                  <a:pt x="784741" y="568500"/>
                  <a:pt x="687926" y="654656"/>
                </a:cubicBezTo>
                <a:cubicBezTo>
                  <a:pt x="591111" y="740812"/>
                  <a:pt x="462960" y="871851"/>
                  <a:pt x="432522" y="922159"/>
                </a:cubicBezTo>
                <a:cubicBezTo>
                  <a:pt x="331893" y="907272"/>
                  <a:pt x="115913" y="921418"/>
                  <a:pt x="10478" y="900079"/>
                </a:cubicBezTo>
                <a:cubicBezTo>
                  <a:pt x="-11240" y="569094"/>
                  <a:pt x="7943" y="198952"/>
                  <a:pt x="5451" y="3453"/>
                </a:cubicBezTo>
                <a:close/>
              </a:path>
            </a:pathLst>
          </a:cu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uppieren 1"/>
          <p:cNvGrpSpPr/>
          <p:nvPr/>
        </p:nvGrpSpPr>
        <p:grpSpPr>
          <a:xfrm>
            <a:off x="4125961" y="3862965"/>
            <a:ext cx="4789150" cy="2485602"/>
            <a:chOff x="7015034" y="857407"/>
            <a:chExt cx="4789150" cy="2485602"/>
          </a:xfrm>
        </p:grpSpPr>
        <p:sp>
          <p:nvSpPr>
            <p:cNvPr id="58" name="Rounded Rectangle 63"/>
            <p:cNvSpPr/>
            <p:nvPr/>
          </p:nvSpPr>
          <p:spPr>
            <a:xfrm rot="2128852">
              <a:off x="8381789" y="992681"/>
              <a:ext cx="244892" cy="867012"/>
            </a:xfrm>
            <a:prstGeom prst="roundRect">
              <a:avLst/>
            </a:prstGeom>
            <a:solidFill>
              <a:schemeClr val="accent4">
                <a:lumMod val="60000"/>
                <a:lumOff val="40000"/>
                <a:alpha val="54000"/>
              </a:scheme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panose="00000500000000000000" pitchFamily="50" charset="0"/>
              </a:endParaRPr>
            </a:p>
          </p:txBody>
        </p:sp>
        <p:sp>
          <p:nvSpPr>
            <p:cNvPr id="59" name="Rounded Rectangle 79"/>
            <p:cNvSpPr/>
            <p:nvPr/>
          </p:nvSpPr>
          <p:spPr>
            <a:xfrm rot="3060489">
              <a:off x="6982551" y="2549533"/>
              <a:ext cx="446245" cy="381279"/>
            </a:xfrm>
            <a:prstGeom prst="roundRect">
              <a:avLst/>
            </a:prstGeom>
            <a:solidFill>
              <a:srgbClr val="EE96DD">
                <a:alpha val="53725"/>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panose="00000500000000000000" pitchFamily="50" charset="0"/>
              </a:endParaRPr>
            </a:p>
          </p:txBody>
        </p:sp>
        <p:sp>
          <p:nvSpPr>
            <p:cNvPr id="60" name="Rounded Rectangle 81"/>
            <p:cNvSpPr/>
            <p:nvPr/>
          </p:nvSpPr>
          <p:spPr>
            <a:xfrm rot="2475150">
              <a:off x="7759784" y="2006970"/>
              <a:ext cx="272920" cy="302118"/>
            </a:xfrm>
            <a:prstGeom prst="roundRect">
              <a:avLst/>
            </a:prstGeom>
            <a:solidFill>
              <a:schemeClr val="accent2">
                <a:lumMod val="60000"/>
                <a:lumOff val="40000"/>
                <a:alpha val="54000"/>
              </a:scheme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panose="00000500000000000000" pitchFamily="50" charset="0"/>
              </a:endParaRPr>
            </a:p>
          </p:txBody>
        </p:sp>
        <p:grpSp>
          <p:nvGrpSpPr>
            <p:cNvPr id="61" name="Group 82"/>
            <p:cNvGrpSpPr/>
            <p:nvPr/>
          </p:nvGrpSpPr>
          <p:grpSpPr>
            <a:xfrm>
              <a:off x="7608103" y="857407"/>
              <a:ext cx="4196081" cy="2485602"/>
              <a:chOff x="4218632" y="3260308"/>
              <a:chExt cx="4196081" cy="2485602"/>
            </a:xfrm>
          </p:grpSpPr>
          <p:sp>
            <p:nvSpPr>
              <p:cNvPr id="62" name="TextBox 83"/>
              <p:cNvSpPr txBox="1"/>
              <p:nvPr/>
            </p:nvSpPr>
            <p:spPr>
              <a:xfrm>
                <a:off x="5702111" y="3260308"/>
                <a:ext cx="2712602" cy="738664"/>
              </a:xfrm>
              <a:prstGeom prst="rect">
                <a:avLst/>
              </a:prstGeom>
              <a:noFill/>
            </p:spPr>
            <p:txBody>
              <a:bodyPr wrap="none" rtlCol="0">
                <a:spAutoFit/>
              </a:bodyPr>
              <a:lstStyle/>
              <a:p>
                <a:r>
                  <a:rPr lang="en-US" sz="1400" b="1" dirty="0">
                    <a:solidFill>
                      <a:srgbClr val="4CBC9F"/>
                    </a:solidFill>
                    <a:latin typeface="Work Sans" panose="00000500000000000000" pitchFamily="50" charset="0"/>
                    <a:cs typeface="Arial" panose="020B0604020202020204" pitchFamily="34" charset="0"/>
                  </a:rPr>
                  <a:t>s</a:t>
                </a:r>
                <a:r>
                  <a:rPr lang="en-US" sz="1400" b="1" dirty="0" smtClean="0">
                    <a:solidFill>
                      <a:srgbClr val="4CBC9F"/>
                    </a:solidFill>
                    <a:latin typeface="Work Sans" panose="00000500000000000000" pitchFamily="50" charset="0"/>
                    <a:cs typeface="Arial" panose="020B0604020202020204" pitchFamily="34" charset="0"/>
                  </a:rPr>
                  <a:t>mall tomographic aperture </a:t>
                </a:r>
                <a:endParaRPr lang="en-US" sz="1400" b="1" dirty="0">
                  <a:solidFill>
                    <a:srgbClr val="4CBC9F"/>
                  </a:solidFill>
                  <a:latin typeface="Work Sans" panose="00000500000000000000" pitchFamily="50" charset="0"/>
                  <a:cs typeface="Arial" panose="020B0604020202020204" pitchFamily="34" charset="0"/>
                </a:endParaRPr>
              </a:p>
              <a:p>
                <a:r>
                  <a:rPr lang="en-US" sz="1400" b="1" dirty="0">
                    <a:solidFill>
                      <a:srgbClr val="4CBC9F"/>
                    </a:solidFill>
                    <a:latin typeface="Work Sans" panose="00000500000000000000" pitchFamily="50" charset="0"/>
                    <a:cs typeface="Arial" panose="020B0604020202020204" pitchFamily="34" charset="0"/>
                  </a:rPr>
                  <a:t>s</a:t>
                </a:r>
                <a:r>
                  <a:rPr lang="en-US" sz="1400" b="1" dirty="0" smtClean="0">
                    <a:solidFill>
                      <a:srgbClr val="4CBC9F"/>
                    </a:solidFill>
                    <a:latin typeface="Work Sans" panose="00000500000000000000" pitchFamily="50" charset="0"/>
                    <a:cs typeface="Arial" panose="020B0604020202020204" pitchFamily="34" charset="0"/>
                  </a:rPr>
                  <a:t>mall </a:t>
                </a:r>
                <a:r>
                  <a:rPr lang="en-US" sz="1400" b="1" dirty="0">
                    <a:solidFill>
                      <a:srgbClr val="4CBC9F"/>
                    </a:solidFill>
                    <a:latin typeface="Work Sans" panose="00000500000000000000" pitchFamily="50" charset="0"/>
                    <a:cs typeface="Arial" panose="020B0604020202020204" pitchFamily="34" charset="0"/>
                  </a:rPr>
                  <a:t>bandwidth</a:t>
                </a:r>
              </a:p>
              <a:p>
                <a:endParaRPr lang="en-US" sz="1400" dirty="0">
                  <a:solidFill>
                    <a:srgbClr val="4CBC9F"/>
                  </a:solidFill>
                  <a:latin typeface="Work Sans" panose="00000500000000000000" pitchFamily="50" charset="0"/>
                  <a:cs typeface="Arial" panose="020B0604020202020204" pitchFamily="34" charset="0"/>
                </a:endParaRPr>
              </a:p>
            </p:txBody>
          </p:sp>
          <p:sp>
            <p:nvSpPr>
              <p:cNvPr id="63" name="TextBox 84"/>
              <p:cNvSpPr txBox="1"/>
              <p:nvPr/>
            </p:nvSpPr>
            <p:spPr>
              <a:xfrm>
                <a:off x="4218632" y="5007246"/>
                <a:ext cx="2622834" cy="738664"/>
              </a:xfrm>
              <a:prstGeom prst="rect">
                <a:avLst/>
              </a:prstGeom>
              <a:noFill/>
            </p:spPr>
            <p:txBody>
              <a:bodyPr wrap="none" rtlCol="0">
                <a:spAutoFit/>
              </a:bodyPr>
              <a:lstStyle/>
              <a:p>
                <a:r>
                  <a:rPr lang="en-US" sz="1400" b="1" dirty="0">
                    <a:solidFill>
                      <a:srgbClr val="EE96DD"/>
                    </a:solidFill>
                    <a:latin typeface="Work Sans" panose="00000500000000000000" pitchFamily="50" charset="0"/>
                    <a:cs typeface="Arial" panose="020B0604020202020204" pitchFamily="34" charset="0"/>
                  </a:rPr>
                  <a:t>l</a:t>
                </a:r>
                <a:r>
                  <a:rPr lang="en-US" sz="1400" b="1" dirty="0" smtClean="0">
                    <a:solidFill>
                      <a:srgbClr val="EE96DD"/>
                    </a:solidFill>
                    <a:latin typeface="Work Sans" panose="00000500000000000000" pitchFamily="50" charset="0"/>
                    <a:cs typeface="Arial" panose="020B0604020202020204" pitchFamily="34" charset="0"/>
                  </a:rPr>
                  <a:t>arge tomographic </a:t>
                </a:r>
                <a:r>
                  <a:rPr lang="en-US" sz="1400" b="1" dirty="0">
                    <a:solidFill>
                      <a:srgbClr val="EE96DD"/>
                    </a:solidFill>
                    <a:latin typeface="Work Sans" panose="00000500000000000000" pitchFamily="50" charset="0"/>
                    <a:cs typeface="Arial" panose="020B0604020202020204" pitchFamily="34" charset="0"/>
                  </a:rPr>
                  <a:t>aperture</a:t>
                </a:r>
              </a:p>
              <a:p>
                <a:r>
                  <a:rPr lang="en-US" sz="1400" b="1" dirty="0">
                    <a:solidFill>
                      <a:srgbClr val="EE96DD"/>
                    </a:solidFill>
                    <a:latin typeface="Work Sans" panose="00000500000000000000" pitchFamily="50" charset="0"/>
                    <a:cs typeface="Arial" panose="020B0604020202020204" pitchFamily="34" charset="0"/>
                  </a:rPr>
                  <a:t>s</a:t>
                </a:r>
                <a:r>
                  <a:rPr lang="en-US" sz="1400" b="1" dirty="0" smtClean="0">
                    <a:solidFill>
                      <a:srgbClr val="EE96DD"/>
                    </a:solidFill>
                    <a:latin typeface="Work Sans" panose="00000500000000000000" pitchFamily="50" charset="0"/>
                    <a:cs typeface="Arial" panose="020B0604020202020204" pitchFamily="34" charset="0"/>
                  </a:rPr>
                  <a:t>mall </a:t>
                </a:r>
                <a:r>
                  <a:rPr lang="en-US" sz="1400" b="1" dirty="0">
                    <a:solidFill>
                      <a:srgbClr val="EE96DD"/>
                    </a:solidFill>
                    <a:latin typeface="Work Sans" panose="00000500000000000000" pitchFamily="50" charset="0"/>
                    <a:cs typeface="Arial" panose="020B0604020202020204" pitchFamily="34" charset="0"/>
                  </a:rPr>
                  <a:t>bandwidth</a:t>
                </a:r>
              </a:p>
              <a:p>
                <a:endParaRPr lang="en-US" sz="1400" b="1" dirty="0">
                  <a:solidFill>
                    <a:srgbClr val="EE96DD"/>
                  </a:solidFill>
                  <a:latin typeface="Work Sans" panose="00000500000000000000" pitchFamily="50" charset="0"/>
                  <a:cs typeface="Arial" panose="020B0604020202020204" pitchFamily="34" charset="0"/>
                </a:endParaRPr>
              </a:p>
            </p:txBody>
          </p:sp>
          <p:sp>
            <p:nvSpPr>
              <p:cNvPr id="64" name="TextBox 85"/>
              <p:cNvSpPr txBox="1"/>
              <p:nvPr/>
            </p:nvSpPr>
            <p:spPr>
              <a:xfrm>
                <a:off x="5379702" y="3842621"/>
                <a:ext cx="2664512" cy="738664"/>
              </a:xfrm>
              <a:prstGeom prst="rect">
                <a:avLst/>
              </a:prstGeom>
              <a:noFill/>
            </p:spPr>
            <p:txBody>
              <a:bodyPr wrap="none" rtlCol="0">
                <a:spAutoFit/>
              </a:bodyPr>
              <a:lstStyle/>
              <a:p>
                <a:r>
                  <a:rPr lang="en-US" sz="1400" b="1" dirty="0">
                    <a:solidFill>
                      <a:schemeClr val="accent4">
                        <a:lumMod val="60000"/>
                        <a:lumOff val="40000"/>
                      </a:schemeClr>
                    </a:solidFill>
                    <a:latin typeface="Work Sans" panose="00000500000000000000" pitchFamily="50" charset="0"/>
                    <a:cs typeface="Arial" panose="020B0604020202020204" pitchFamily="34" charset="0"/>
                  </a:rPr>
                  <a:t>s</a:t>
                </a:r>
                <a:r>
                  <a:rPr lang="en-US" sz="1400" b="1" dirty="0" smtClean="0">
                    <a:solidFill>
                      <a:schemeClr val="accent4">
                        <a:lumMod val="60000"/>
                        <a:lumOff val="40000"/>
                      </a:schemeClr>
                    </a:solidFill>
                    <a:latin typeface="Work Sans" panose="00000500000000000000" pitchFamily="50" charset="0"/>
                    <a:cs typeface="Arial" panose="020B0604020202020204" pitchFamily="34" charset="0"/>
                  </a:rPr>
                  <a:t>mall tomographic aperture</a:t>
                </a:r>
                <a:endParaRPr lang="en-US" sz="1400" b="1" dirty="0">
                  <a:solidFill>
                    <a:schemeClr val="accent4">
                      <a:lumMod val="60000"/>
                      <a:lumOff val="40000"/>
                    </a:schemeClr>
                  </a:solidFill>
                  <a:latin typeface="Work Sans" panose="00000500000000000000" pitchFamily="50" charset="0"/>
                  <a:cs typeface="Arial" panose="020B0604020202020204" pitchFamily="34" charset="0"/>
                </a:endParaRPr>
              </a:p>
              <a:p>
                <a:r>
                  <a:rPr lang="en-US" sz="1400" b="1" dirty="0">
                    <a:solidFill>
                      <a:schemeClr val="accent4">
                        <a:lumMod val="60000"/>
                        <a:lumOff val="40000"/>
                      </a:schemeClr>
                    </a:solidFill>
                    <a:latin typeface="Work Sans" panose="00000500000000000000" pitchFamily="50" charset="0"/>
                    <a:cs typeface="Arial" panose="020B0604020202020204" pitchFamily="34" charset="0"/>
                  </a:rPr>
                  <a:t>l</a:t>
                </a:r>
                <a:r>
                  <a:rPr lang="en-US" sz="1400" b="1" dirty="0" smtClean="0">
                    <a:solidFill>
                      <a:schemeClr val="accent4">
                        <a:lumMod val="60000"/>
                        <a:lumOff val="40000"/>
                      </a:schemeClr>
                    </a:solidFill>
                    <a:latin typeface="Work Sans" panose="00000500000000000000" pitchFamily="50" charset="0"/>
                    <a:cs typeface="Arial" panose="020B0604020202020204" pitchFamily="34" charset="0"/>
                  </a:rPr>
                  <a:t>arge </a:t>
                </a:r>
                <a:r>
                  <a:rPr lang="en-US" sz="1400" b="1" dirty="0">
                    <a:solidFill>
                      <a:schemeClr val="accent4">
                        <a:lumMod val="60000"/>
                        <a:lumOff val="40000"/>
                      </a:schemeClr>
                    </a:solidFill>
                    <a:latin typeface="Work Sans" panose="00000500000000000000" pitchFamily="50" charset="0"/>
                    <a:cs typeface="Arial" panose="020B0604020202020204" pitchFamily="34" charset="0"/>
                  </a:rPr>
                  <a:t>bandwidth</a:t>
                </a:r>
              </a:p>
              <a:p>
                <a:endParaRPr lang="en-US" sz="1400" b="1" dirty="0">
                  <a:solidFill>
                    <a:schemeClr val="accent4">
                      <a:lumMod val="60000"/>
                      <a:lumOff val="40000"/>
                    </a:schemeClr>
                  </a:solidFill>
                  <a:latin typeface="Work Sans" panose="00000500000000000000" pitchFamily="50" charset="0"/>
                  <a:cs typeface="Arial" panose="020B0604020202020204" pitchFamily="34" charset="0"/>
                </a:endParaRPr>
              </a:p>
            </p:txBody>
          </p:sp>
          <p:sp>
            <p:nvSpPr>
              <p:cNvPr id="65" name="TextBox 86"/>
              <p:cNvSpPr txBox="1"/>
              <p:nvPr/>
            </p:nvSpPr>
            <p:spPr>
              <a:xfrm>
                <a:off x="4962110" y="4424934"/>
                <a:ext cx="2622834" cy="738664"/>
              </a:xfrm>
              <a:prstGeom prst="rect">
                <a:avLst/>
              </a:prstGeom>
              <a:noFill/>
            </p:spPr>
            <p:txBody>
              <a:bodyPr wrap="none" rtlCol="0">
                <a:spAutoFit/>
              </a:bodyPr>
              <a:lstStyle/>
              <a:p>
                <a:r>
                  <a:rPr lang="en-US" sz="1400" b="1" dirty="0">
                    <a:solidFill>
                      <a:schemeClr val="accent2">
                        <a:lumMod val="60000"/>
                        <a:lumOff val="40000"/>
                      </a:schemeClr>
                    </a:solidFill>
                    <a:latin typeface="Work Sans" panose="00000500000000000000" pitchFamily="50" charset="0"/>
                    <a:cs typeface="Arial" panose="020B0604020202020204" pitchFamily="34" charset="0"/>
                  </a:rPr>
                  <a:t>l</a:t>
                </a:r>
                <a:r>
                  <a:rPr lang="en-US" sz="1400" b="1" dirty="0" smtClean="0">
                    <a:solidFill>
                      <a:schemeClr val="accent2">
                        <a:lumMod val="60000"/>
                        <a:lumOff val="40000"/>
                      </a:schemeClr>
                    </a:solidFill>
                    <a:latin typeface="Work Sans" panose="00000500000000000000" pitchFamily="50" charset="0"/>
                    <a:cs typeface="Arial" panose="020B0604020202020204" pitchFamily="34" charset="0"/>
                  </a:rPr>
                  <a:t>arge </a:t>
                </a:r>
                <a:r>
                  <a:rPr lang="en-US" sz="1400" b="1" dirty="0">
                    <a:solidFill>
                      <a:schemeClr val="accent2">
                        <a:lumMod val="60000"/>
                        <a:lumOff val="40000"/>
                      </a:schemeClr>
                    </a:solidFill>
                    <a:latin typeface="Work Sans" panose="00000500000000000000" pitchFamily="50" charset="0"/>
                    <a:cs typeface="Arial" panose="020B0604020202020204" pitchFamily="34" charset="0"/>
                  </a:rPr>
                  <a:t>tomographic aperture</a:t>
                </a:r>
              </a:p>
              <a:p>
                <a:r>
                  <a:rPr lang="en-US" sz="1400" b="1" dirty="0">
                    <a:solidFill>
                      <a:schemeClr val="accent2">
                        <a:lumMod val="60000"/>
                        <a:lumOff val="40000"/>
                      </a:schemeClr>
                    </a:solidFill>
                    <a:latin typeface="Work Sans" panose="00000500000000000000" pitchFamily="50" charset="0"/>
                    <a:cs typeface="Arial" panose="020B0604020202020204" pitchFamily="34" charset="0"/>
                  </a:rPr>
                  <a:t>l</a:t>
                </a:r>
                <a:r>
                  <a:rPr lang="en-US" sz="1400" b="1" dirty="0" smtClean="0">
                    <a:solidFill>
                      <a:schemeClr val="accent2">
                        <a:lumMod val="60000"/>
                        <a:lumOff val="40000"/>
                      </a:schemeClr>
                    </a:solidFill>
                    <a:latin typeface="Work Sans" panose="00000500000000000000" pitchFamily="50" charset="0"/>
                    <a:cs typeface="Arial" panose="020B0604020202020204" pitchFamily="34" charset="0"/>
                  </a:rPr>
                  <a:t>arge </a:t>
                </a:r>
                <a:r>
                  <a:rPr lang="en-US" sz="1400" b="1" dirty="0">
                    <a:solidFill>
                      <a:schemeClr val="accent2">
                        <a:lumMod val="60000"/>
                        <a:lumOff val="40000"/>
                      </a:schemeClr>
                    </a:solidFill>
                    <a:latin typeface="Work Sans" panose="00000500000000000000" pitchFamily="50" charset="0"/>
                    <a:cs typeface="Arial" panose="020B0604020202020204" pitchFamily="34" charset="0"/>
                  </a:rPr>
                  <a:t>bandwidth</a:t>
                </a:r>
              </a:p>
              <a:p>
                <a:endParaRPr lang="en-US" sz="1400" b="1" dirty="0">
                  <a:solidFill>
                    <a:schemeClr val="accent2">
                      <a:lumMod val="60000"/>
                      <a:lumOff val="40000"/>
                    </a:schemeClr>
                  </a:solidFill>
                  <a:latin typeface="Work Sans" panose="00000500000000000000" pitchFamily="50" charset="0"/>
                  <a:cs typeface="Arial" panose="020B0604020202020204" pitchFamily="34" charset="0"/>
                </a:endParaRPr>
              </a:p>
            </p:txBody>
          </p:sp>
        </p:grpSp>
      </p:grpSp>
      <mc:AlternateContent xmlns:mc="http://schemas.openxmlformats.org/markup-compatibility/2006" xmlns:a14="http://schemas.microsoft.com/office/drawing/2010/main">
        <mc:Choice Requires="a14">
          <p:sp>
            <p:nvSpPr>
              <p:cNvPr id="72" name="Textfeld 1"/>
              <p:cNvSpPr txBox="1"/>
              <p:nvPr/>
            </p:nvSpPr>
            <p:spPr>
              <a:xfrm>
                <a:off x="5852881" y="1061416"/>
                <a:ext cx="6010904" cy="830997"/>
              </a:xfrm>
              <a:prstGeom prst="rect">
                <a:avLst/>
              </a:prstGeom>
              <a:noFill/>
            </p:spPr>
            <p:txBody>
              <a:bodyPr wrap="square" rtlCol="0">
                <a:spAutoFit/>
              </a:bodyPr>
              <a:lstStyle/>
              <a:p>
                <a:pPr algn="ctr">
                  <a:lnSpc>
                    <a:spcPct val="150000"/>
                  </a:lnSpc>
                </a:pPr>
                <a:r>
                  <a:rPr lang="en-US" sz="1600" dirty="0" smtClean="0">
                    <a:solidFill>
                      <a:schemeClr val="bg2">
                        <a:lumMod val="10000"/>
                      </a:schemeClr>
                    </a:solidFill>
                    <a:latin typeface="Work Sans" panose="00000500000000000000" pitchFamily="50" charset="0"/>
                    <a:ea typeface="Cambria Math" panose="02040503050406030204" pitchFamily="18" charset="0"/>
                    <a:cs typeface="Arial" panose="020B0604020202020204" pitchFamily="34" charset="0"/>
                  </a:rPr>
                  <a:t>resolution in </a:t>
                </a:r>
                <a:r>
                  <a:rPr lang="en-US" sz="1600" dirty="0">
                    <a:solidFill>
                      <a:schemeClr val="bg2">
                        <a:lumMod val="10000"/>
                      </a:schemeClr>
                    </a:solidFill>
                    <a:latin typeface="Work Sans" panose="00000500000000000000" pitchFamily="50" charset="0"/>
                    <a:ea typeface="Cambria Math" panose="02040503050406030204" pitchFamily="18" charset="0"/>
                    <a:cs typeface="Arial" panose="020B0604020202020204" pitchFamily="34" charset="0"/>
                  </a:rPr>
                  <a:t>the </a:t>
                </a:r>
                <a:r>
                  <a:rPr lang="en-US" sz="1600" dirty="0" smtClean="0">
                    <a:solidFill>
                      <a:schemeClr val="bg2">
                        <a:lumMod val="10000"/>
                      </a:schemeClr>
                    </a:solidFill>
                    <a:latin typeface="Work Sans" panose="00000500000000000000" pitchFamily="50" charset="0"/>
                    <a:ea typeface="Cambria Math" panose="02040503050406030204" pitchFamily="18" charset="0"/>
                    <a:cs typeface="Arial" panose="020B0604020202020204" pitchFamily="34" charset="0"/>
                  </a:rPr>
                  <a:t>slant/cross-range plane is a function of:</a:t>
                </a:r>
              </a:p>
              <a:p>
                <a:pPr algn="ctr">
                  <a:lnSpc>
                    <a:spcPct val="150000"/>
                  </a:lnSpc>
                </a:pPr>
                <a14:m>
                  <m:oMath xmlns:m="http://schemas.openxmlformats.org/officeDocument/2006/math">
                    <m:r>
                      <a:rPr lang="en-US" sz="1600" b="1" i="1" smtClean="0">
                        <a:solidFill>
                          <a:schemeClr val="accent2">
                            <a:lumMod val="50000"/>
                          </a:schemeClr>
                        </a:solidFill>
                        <a:latin typeface="Cambria Math" panose="02040503050406030204" pitchFamily="18" charset="0"/>
                        <a:ea typeface="Cambria Math" panose="02040503050406030204" pitchFamily="18" charset="0"/>
                        <a:cs typeface="Arial" panose="020B0604020202020204" pitchFamily="34" charset="0"/>
                      </a:rPr>
                      <m:t>𝑨</m:t>
                    </m:r>
                    <m:r>
                      <a:rPr lang="en-US" sz="1600" b="1" i="1" baseline="-25000">
                        <a:solidFill>
                          <a:schemeClr val="accent2">
                            <a:lumMod val="50000"/>
                          </a:schemeClr>
                        </a:solidFill>
                        <a:latin typeface="Cambria Math" panose="02040503050406030204" pitchFamily="18" charset="0"/>
                        <a:ea typeface="Cambria Math" panose="02040503050406030204" pitchFamily="18" charset="0"/>
                        <a:cs typeface="Arial" panose="020B0604020202020204" pitchFamily="34" charset="0"/>
                      </a:rPr>
                      <m:t>𝒄𝒓</m:t>
                    </m:r>
                    <m:r>
                      <a:rPr lang="en-US" sz="1600" b="1" i="1">
                        <a:solidFill>
                          <a:schemeClr val="accent2">
                            <a:lumMod val="50000"/>
                          </a:schemeClr>
                        </a:solidFill>
                        <a:latin typeface="Cambria Math" panose="02040503050406030204" pitchFamily="18" charset="0"/>
                        <a:ea typeface="Cambria Math" panose="02040503050406030204" pitchFamily="18" charset="0"/>
                        <a:cs typeface="Arial" panose="020B0604020202020204" pitchFamily="34" charset="0"/>
                      </a:rPr>
                      <m:t> </m:t>
                    </m:r>
                  </m:oMath>
                </a14:m>
                <a:r>
                  <a:rPr lang="en-US" sz="1600" dirty="0" smtClean="0">
                    <a:latin typeface="Work Sans" panose="00000500000000000000" pitchFamily="50" charset="0"/>
                    <a:ea typeface="Cambria Math" panose="02040503050406030204" pitchFamily="18" charset="0"/>
                    <a:cs typeface="Arial" panose="020B0604020202020204" pitchFamily="34" charset="0"/>
                  </a:rPr>
                  <a:t> </a:t>
                </a:r>
                <a:r>
                  <a:rPr lang="en-US" sz="1600" dirty="0" smtClean="0">
                    <a:solidFill>
                      <a:schemeClr val="bg2">
                        <a:lumMod val="10000"/>
                      </a:schemeClr>
                    </a:solidFill>
                    <a:latin typeface="Work Sans" panose="00000500000000000000" pitchFamily="50" charset="0"/>
                    <a:ea typeface="Cambria Math" panose="02040503050406030204" pitchFamily="18" charset="0"/>
                    <a:cs typeface="Arial" panose="020B0604020202020204" pitchFamily="34" charset="0"/>
                  </a:rPr>
                  <a:t>(tomographic aperture) &amp; </a:t>
                </a:r>
                <a14:m>
                  <m:oMath xmlns:m="http://schemas.openxmlformats.org/officeDocument/2006/math">
                    <m:r>
                      <a:rPr lang="en-US" sz="1600" b="1" i="1" smtClean="0">
                        <a:solidFill>
                          <a:schemeClr val="accent2">
                            <a:lumMod val="50000"/>
                          </a:schemeClr>
                        </a:solidFill>
                        <a:latin typeface="Cambria Math" panose="02040503050406030204" pitchFamily="18" charset="0"/>
                        <a:ea typeface="Cambria Math" panose="02040503050406030204" pitchFamily="18" charset="0"/>
                        <a:cs typeface="Arial" panose="020B0604020202020204" pitchFamily="34" charset="0"/>
                      </a:rPr>
                      <m:t>𝑾</m:t>
                    </m:r>
                  </m:oMath>
                </a14:m>
                <a:r>
                  <a:rPr lang="en-US" sz="1600" dirty="0" smtClean="0">
                    <a:solidFill>
                      <a:schemeClr val="accent2">
                        <a:lumMod val="50000"/>
                      </a:schemeClr>
                    </a:solidFill>
                    <a:latin typeface="Work Sans" panose="00000500000000000000" pitchFamily="50" charset="0"/>
                    <a:ea typeface="Cambria Math" panose="02040503050406030204" pitchFamily="18" charset="0"/>
                    <a:cs typeface="Arial" panose="020B0604020202020204" pitchFamily="34" charset="0"/>
                  </a:rPr>
                  <a:t> </a:t>
                </a:r>
                <a:r>
                  <a:rPr lang="en-US" sz="1600" dirty="0" smtClean="0">
                    <a:solidFill>
                      <a:schemeClr val="bg2">
                        <a:lumMod val="10000"/>
                      </a:schemeClr>
                    </a:solidFill>
                    <a:latin typeface="Work Sans" panose="00000500000000000000" pitchFamily="50" charset="0"/>
                    <a:ea typeface="Cambria Math" panose="02040503050406030204" pitchFamily="18" charset="0"/>
                    <a:cs typeface="Arial" panose="020B0604020202020204" pitchFamily="34" charset="0"/>
                  </a:rPr>
                  <a:t>(bandwidth)</a:t>
                </a:r>
              </a:p>
            </p:txBody>
          </p:sp>
        </mc:Choice>
        <mc:Fallback xmlns="">
          <p:sp>
            <p:nvSpPr>
              <p:cNvPr id="72" name="Textfeld 1"/>
              <p:cNvSpPr txBox="1">
                <a:spLocks noRot="1" noChangeAspect="1" noMove="1" noResize="1" noEditPoints="1" noAdjustHandles="1" noChangeArrowheads="1" noChangeShapeType="1" noTextEdit="1"/>
              </p:cNvSpPr>
              <p:nvPr/>
            </p:nvSpPr>
            <p:spPr>
              <a:xfrm>
                <a:off x="5852881" y="1061416"/>
                <a:ext cx="6010904" cy="830997"/>
              </a:xfrm>
              <a:prstGeom prst="rect">
                <a:avLst/>
              </a:prstGeom>
              <a:blipFill>
                <a:blip r:embed="rId4"/>
                <a:stretch>
                  <a:fillRect b="-3676"/>
                </a:stretch>
              </a:blipFill>
            </p:spPr>
            <p:txBody>
              <a:bodyPr/>
              <a:lstStyle/>
              <a:p>
                <a:r>
                  <a:rPr lang="de-DE">
                    <a:noFill/>
                  </a:rPr>
                  <a:t> </a:t>
                </a:r>
              </a:p>
            </p:txBody>
          </p:sp>
        </mc:Fallback>
      </mc:AlternateContent>
      <p:grpSp>
        <p:nvGrpSpPr>
          <p:cNvPr id="74" name="Group 14"/>
          <p:cNvGrpSpPr/>
          <p:nvPr/>
        </p:nvGrpSpPr>
        <p:grpSpPr>
          <a:xfrm>
            <a:off x="9583076" y="1868280"/>
            <a:ext cx="1863726" cy="2435451"/>
            <a:chOff x="7351774" y="1336717"/>
            <a:chExt cx="1863726" cy="2435451"/>
          </a:xfrm>
        </p:grpSpPr>
        <p:sp>
          <p:nvSpPr>
            <p:cNvPr id="75" name="Rounded Rectangle 112"/>
            <p:cNvSpPr/>
            <p:nvPr/>
          </p:nvSpPr>
          <p:spPr>
            <a:xfrm rot="2273558">
              <a:off x="7591958" y="2342588"/>
              <a:ext cx="520329" cy="863325"/>
            </a:xfrm>
            <a:prstGeom prst="roundRect">
              <a:avLst/>
            </a:prstGeom>
            <a:solidFill>
              <a:srgbClr val="2FBC9B">
                <a:alpha val="45000"/>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uppieren 102"/>
            <p:cNvGrpSpPr/>
            <p:nvPr/>
          </p:nvGrpSpPr>
          <p:grpSpPr>
            <a:xfrm>
              <a:off x="7892291" y="1336717"/>
              <a:ext cx="1323209" cy="2435451"/>
              <a:chOff x="5672243" y="-27541"/>
              <a:chExt cx="1323209" cy="2435451"/>
            </a:xfrm>
          </p:grpSpPr>
          <mc:AlternateContent xmlns:mc="http://schemas.openxmlformats.org/markup-compatibility/2006" xmlns:a14="http://schemas.microsoft.com/office/drawing/2010/main">
            <mc:Choice Requires="a14">
              <p:sp>
                <p:nvSpPr>
                  <p:cNvPr id="81" name="Textfeld 103"/>
                  <p:cNvSpPr txBox="1"/>
                  <p:nvPr/>
                </p:nvSpPr>
                <p:spPr>
                  <a:xfrm rot="18453099">
                    <a:off x="5773877" y="265084"/>
                    <a:ext cx="1323209" cy="737959"/>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δ</a:t>
                    </a:r>
                    <a:r>
                      <a:rPr lang="en-US" baseline="-25000" dirty="0" err="1">
                        <a:latin typeface="Arial" panose="020B0604020202020204" pitchFamily="34" charset="0"/>
                        <a:cs typeface="Arial" panose="020B0604020202020204" pitchFamily="34" charset="0"/>
                      </a:rPr>
                      <a:t>sr</a:t>
                    </a:r>
                    <a:r>
                      <a:rPr lang="en-US" baseline="-25000" dirty="0">
                        <a:latin typeface="Arial" panose="020B0604020202020204" pitchFamily="34" charset="0"/>
                        <a:cs typeface="Arial" panose="020B0604020202020204" pitchFamily="34" charset="0"/>
                      </a:rPr>
                      <a:t> </a:t>
                    </a:r>
                    <a:r>
                      <a:rPr lang="en-US" b="1" dirty="0">
                        <a:solidFill>
                          <a:schemeClr val="tx1">
                            <a:lumMod val="85000"/>
                            <a:lumOff val="15000"/>
                          </a:schemeClr>
                        </a:solidFill>
                        <a:cs typeface="Arial" panose="020B0604020202020204" pitchFamily="34" charset="0"/>
                      </a:rPr>
                      <a:t>= </a:t>
                    </a:r>
                    <a14:m>
                      <m:oMath xmlns:m="http://schemas.openxmlformats.org/officeDocument/2006/math">
                        <m:f>
                          <m:fPr>
                            <m:ctrlPr>
                              <a:rPr lang="en-US" b="1" i="1" smtClean="0">
                                <a:solidFill>
                                  <a:schemeClr val="tx1">
                                    <a:lumMod val="85000"/>
                                    <a:lumOff val="15000"/>
                                  </a:schemeClr>
                                </a:solidFill>
                                <a:latin typeface="Cambria Math" panose="02040503050406030204" pitchFamily="18" charset="0"/>
                                <a:cs typeface="Arial" panose="020B0604020202020204" pitchFamily="34" charset="0"/>
                              </a:rPr>
                            </m:ctrlPr>
                          </m:fPr>
                          <m:num>
                            <m:r>
                              <a:rPr lang="en-US" b="1" i="1" smtClean="0">
                                <a:solidFill>
                                  <a:schemeClr val="tx1">
                                    <a:lumMod val="85000"/>
                                    <a:lumOff val="15000"/>
                                  </a:schemeClr>
                                </a:solidFill>
                                <a:latin typeface="Cambria Math"/>
                                <a:cs typeface="Arial" panose="020B0604020202020204" pitchFamily="34" charset="0"/>
                              </a:rPr>
                              <m:t>𝒄</m:t>
                            </m:r>
                          </m:num>
                          <m:den>
                            <m:r>
                              <a:rPr lang="en-US" b="1" i="1" smtClean="0">
                                <a:solidFill>
                                  <a:schemeClr val="tx1">
                                    <a:lumMod val="85000"/>
                                    <a:lumOff val="15000"/>
                                  </a:schemeClr>
                                </a:solidFill>
                                <a:latin typeface="Cambria Math"/>
                                <a:cs typeface="Arial" panose="020B0604020202020204" pitchFamily="34" charset="0"/>
                              </a:rPr>
                              <m:t>𝟐</m:t>
                            </m:r>
                            <m:r>
                              <a:rPr lang="en-US" b="1" i="1" smtClean="0">
                                <a:solidFill>
                                  <a:schemeClr val="accent2">
                                    <a:lumMod val="50000"/>
                                  </a:schemeClr>
                                </a:solidFill>
                                <a:latin typeface="Cambria Math"/>
                                <a:cs typeface="Arial" panose="020B0604020202020204" pitchFamily="34" charset="0"/>
                              </a:rPr>
                              <m:t>𝑾</m:t>
                            </m:r>
                          </m:den>
                        </m:f>
                      </m:oMath>
                    </a14:m>
                    <a:endParaRPr lang="en-US" b="1" dirty="0">
                      <a:solidFill>
                        <a:schemeClr val="tx1">
                          <a:lumMod val="85000"/>
                          <a:lumOff val="15000"/>
                        </a:schemeClr>
                      </a:solidFill>
                      <a:latin typeface="Arial" panose="020B0604020202020204" pitchFamily="34" charset="0"/>
                      <a:cs typeface="Arial" panose="020B0604020202020204" pitchFamily="34" charset="0"/>
                    </a:endParaRPr>
                  </a:p>
                  <a:p>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mc:Choice>
            <mc:Fallback xmlns="">
              <p:sp>
                <p:nvSpPr>
                  <p:cNvPr id="102" name="Textfeld 103"/>
                  <p:cNvSpPr txBox="1">
                    <a:spLocks noRot="1" noChangeAspect="1" noMove="1" noResize="1" noEditPoints="1" noAdjustHandles="1" noChangeArrowheads="1" noChangeShapeType="1" noTextEdit="1"/>
                  </p:cNvSpPr>
                  <p:nvPr/>
                </p:nvSpPr>
                <p:spPr>
                  <a:xfrm rot="18453099">
                    <a:off x="5773877" y="265084"/>
                    <a:ext cx="1323209" cy="737959"/>
                  </a:xfrm>
                  <a:prstGeom prst="rect">
                    <a:avLst/>
                  </a:prstGeom>
                  <a:blipFill rotWithShape="0">
                    <a:blip r:embed="rId6"/>
                    <a:stretch>
                      <a:fillRect l="-21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feld 104"/>
                  <p:cNvSpPr txBox="1"/>
                  <p:nvPr/>
                </p:nvSpPr>
                <p:spPr>
                  <a:xfrm rot="2156928">
                    <a:off x="5672243" y="1631735"/>
                    <a:ext cx="1323209" cy="776175"/>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δ</a:t>
                    </a:r>
                    <a:r>
                      <a:rPr lang="en-US" baseline="-25000" dirty="0" err="1">
                        <a:latin typeface="Arial" panose="020B0604020202020204" pitchFamily="34" charset="0"/>
                        <a:cs typeface="Arial" panose="020B0604020202020204" pitchFamily="34" charset="0"/>
                      </a:rPr>
                      <a:t>cr</a:t>
                    </a:r>
                    <a:r>
                      <a:rPr lang="en-US" baseline="-25000" dirty="0">
                        <a:latin typeface="Arial" panose="020B0604020202020204" pitchFamily="34" charset="0"/>
                        <a:cs typeface="Arial" panose="020B0604020202020204" pitchFamily="34" charset="0"/>
                      </a:rPr>
                      <a:t> </a:t>
                    </a:r>
                    <a:r>
                      <a:rPr lang="en-US" b="1" dirty="0">
                        <a:solidFill>
                          <a:schemeClr val="tx1">
                            <a:lumMod val="85000"/>
                            <a:lumOff val="15000"/>
                          </a:schemeClr>
                        </a:solidFill>
                        <a:cs typeface="Arial" panose="020B0604020202020204" pitchFamily="34" charset="0"/>
                      </a:rPr>
                      <a:t>= </a:t>
                    </a:r>
                    <a14:m>
                      <m:oMath xmlns:m="http://schemas.openxmlformats.org/officeDocument/2006/math">
                        <m:f>
                          <m:fPr>
                            <m:ctrlPr>
                              <a:rPr lang="en-US" b="1" i="1" smtClean="0">
                                <a:solidFill>
                                  <a:schemeClr val="tx1">
                                    <a:lumMod val="85000"/>
                                    <a:lumOff val="15000"/>
                                  </a:schemeClr>
                                </a:solidFill>
                                <a:latin typeface="Cambria Math" panose="02040503050406030204" pitchFamily="18" charset="0"/>
                                <a:cs typeface="Arial" panose="020B0604020202020204" pitchFamily="34" charset="0"/>
                              </a:rPr>
                            </m:ctrlPr>
                          </m:fPr>
                          <m:num>
                            <m:r>
                              <m:rPr>
                                <m:sty m:val="p"/>
                              </m:rPr>
                              <a:rPr lang="en-US" b="1" i="1" smtClean="0">
                                <a:solidFill>
                                  <a:schemeClr val="tx1">
                                    <a:lumMod val="85000"/>
                                    <a:lumOff val="15000"/>
                                  </a:schemeClr>
                                </a:solidFill>
                                <a:latin typeface="Cambria Math"/>
                                <a:cs typeface="Arial" panose="020B0604020202020204" pitchFamily="34" charset="0"/>
                              </a:rPr>
                              <m:t>λ</m:t>
                            </m:r>
                            <m:r>
                              <a:rPr lang="en-US" b="1" i="1" smtClean="0">
                                <a:solidFill>
                                  <a:schemeClr val="tx1">
                                    <a:lumMod val="85000"/>
                                    <a:lumOff val="15000"/>
                                  </a:schemeClr>
                                </a:solidFill>
                                <a:latin typeface="Cambria Math"/>
                                <a:cs typeface="Arial" panose="020B0604020202020204" pitchFamily="34" charset="0"/>
                              </a:rPr>
                              <m:t>𝒓</m:t>
                            </m:r>
                            <m:r>
                              <a:rPr lang="en-US" b="1" i="1" baseline="-25000" smtClean="0">
                                <a:solidFill>
                                  <a:schemeClr val="tx1">
                                    <a:lumMod val="85000"/>
                                    <a:lumOff val="15000"/>
                                  </a:schemeClr>
                                </a:solidFill>
                                <a:latin typeface="Cambria Math"/>
                                <a:cs typeface="Arial" panose="020B0604020202020204" pitchFamily="34" charset="0"/>
                              </a:rPr>
                              <m:t>𝟎</m:t>
                            </m:r>
                          </m:num>
                          <m:den>
                            <m:r>
                              <a:rPr lang="en-US" b="1" i="1" smtClean="0">
                                <a:solidFill>
                                  <a:schemeClr val="tx1">
                                    <a:lumMod val="85000"/>
                                    <a:lumOff val="15000"/>
                                  </a:schemeClr>
                                </a:solidFill>
                                <a:latin typeface="Cambria Math"/>
                                <a:cs typeface="Arial" panose="020B0604020202020204" pitchFamily="34" charset="0"/>
                              </a:rPr>
                              <m:t>𝟐</m:t>
                            </m:r>
                            <m:r>
                              <a:rPr lang="en-US" b="1" i="1" smtClean="0">
                                <a:solidFill>
                                  <a:schemeClr val="accent2">
                                    <a:lumMod val="50000"/>
                                  </a:schemeClr>
                                </a:solidFill>
                                <a:latin typeface="Cambria Math"/>
                                <a:cs typeface="Arial" panose="020B0604020202020204" pitchFamily="34" charset="0"/>
                              </a:rPr>
                              <m:t>𝑨</m:t>
                            </m:r>
                            <m:r>
                              <a:rPr lang="en-US" b="1" i="1" baseline="-25000" smtClean="0">
                                <a:solidFill>
                                  <a:schemeClr val="accent2">
                                    <a:lumMod val="50000"/>
                                  </a:schemeClr>
                                </a:solidFill>
                                <a:latin typeface="Cambria Math"/>
                                <a:cs typeface="Arial" panose="020B0604020202020204" pitchFamily="34" charset="0"/>
                              </a:rPr>
                              <m:t>𝒄𝒓</m:t>
                            </m:r>
                          </m:den>
                        </m:f>
                      </m:oMath>
                    </a14:m>
                    <a:endParaRPr lang="en-US" b="1" dirty="0">
                      <a:solidFill>
                        <a:schemeClr val="tx1">
                          <a:lumMod val="85000"/>
                          <a:lumOff val="15000"/>
                        </a:schemeClr>
                      </a:solidFill>
                      <a:latin typeface="Arial" panose="020B0604020202020204" pitchFamily="34" charset="0"/>
                      <a:cs typeface="Arial" panose="020B0604020202020204" pitchFamily="34" charset="0"/>
                    </a:endParaRPr>
                  </a:p>
                  <a:p>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mc:Choice>
            <mc:Fallback xmlns="">
              <p:sp>
                <p:nvSpPr>
                  <p:cNvPr id="82" name="Textfeld 104"/>
                  <p:cNvSpPr txBox="1">
                    <a:spLocks noRot="1" noChangeAspect="1" noMove="1" noResize="1" noEditPoints="1" noAdjustHandles="1" noChangeArrowheads="1" noChangeShapeType="1" noTextEdit="1"/>
                  </p:cNvSpPr>
                  <p:nvPr/>
                </p:nvSpPr>
                <p:spPr>
                  <a:xfrm rot="2156928">
                    <a:off x="5672243" y="1631735"/>
                    <a:ext cx="1323209" cy="776175"/>
                  </a:xfrm>
                  <a:prstGeom prst="rect">
                    <a:avLst/>
                  </a:prstGeom>
                  <a:blipFill>
                    <a:blip r:embed="rId9"/>
                    <a:stretch>
                      <a:fillRect/>
                    </a:stretch>
                  </a:blipFill>
                </p:spPr>
                <p:txBody>
                  <a:bodyPr/>
                  <a:lstStyle/>
                  <a:p>
                    <a:r>
                      <a:rPr lang="de-DE">
                        <a:noFill/>
                      </a:rPr>
                      <a:t> </a:t>
                    </a:r>
                  </a:p>
                </p:txBody>
              </p:sp>
            </mc:Fallback>
          </mc:AlternateContent>
        </p:grpSp>
        <p:sp>
          <p:nvSpPr>
            <p:cNvPr id="77" name="TextBox 106"/>
            <p:cNvSpPr txBox="1"/>
            <p:nvPr/>
          </p:nvSpPr>
          <p:spPr>
            <a:xfrm rot="2212124">
              <a:off x="7423184" y="3209785"/>
              <a:ext cx="619080" cy="461665"/>
            </a:xfrm>
            <a:prstGeom prst="rect">
              <a:avLst/>
            </a:prstGeom>
            <a:noFill/>
          </p:spPr>
          <p:txBody>
            <a:bodyPr wrap="none" rtlCol="0">
              <a:spAutoFit/>
            </a:bodyPr>
            <a:lstStyle/>
            <a:p>
              <a:r>
                <a:rPr lang="en-US" sz="1200" dirty="0">
                  <a:solidFill>
                    <a:schemeClr val="bg1">
                      <a:lumMod val="65000"/>
                    </a:schemeClr>
                  </a:solidFill>
                  <a:latin typeface="Arial" panose="020B0604020202020204" pitchFamily="34" charset="0"/>
                  <a:cs typeface="Arial" panose="020B0604020202020204" pitchFamily="34" charset="0"/>
                </a:rPr>
                <a:t>s</a:t>
              </a:r>
              <a:r>
                <a:rPr lang="en-US" sz="1200" dirty="0" smtClean="0">
                  <a:solidFill>
                    <a:schemeClr val="bg1">
                      <a:lumMod val="65000"/>
                    </a:schemeClr>
                  </a:solidFill>
                  <a:latin typeface="Arial" panose="020B0604020202020204" pitchFamily="34" charset="0"/>
                  <a:cs typeface="Arial" panose="020B0604020202020204" pitchFamily="34" charset="0"/>
                </a:rPr>
                <a:t>lant</a:t>
              </a:r>
            </a:p>
            <a:p>
              <a:r>
                <a:rPr lang="en-US" sz="1200" dirty="0" smtClean="0">
                  <a:solidFill>
                    <a:schemeClr val="bg1">
                      <a:lumMod val="65000"/>
                    </a:schemeClr>
                  </a:solidFill>
                  <a:latin typeface="Arial" panose="020B0604020202020204" pitchFamily="34" charset="0"/>
                  <a:cs typeface="Arial" panose="020B0604020202020204" pitchFamily="34" charset="0"/>
                </a:rPr>
                <a:t> range</a:t>
              </a:r>
              <a:endParaRPr lang="en-US" sz="1200" dirty="0">
                <a:solidFill>
                  <a:schemeClr val="bg1">
                    <a:lumMod val="65000"/>
                  </a:schemeClr>
                </a:solidFill>
                <a:latin typeface="Arial" panose="020B0604020202020204" pitchFamily="34" charset="0"/>
                <a:cs typeface="Arial" panose="020B0604020202020204" pitchFamily="34" charset="0"/>
              </a:endParaRPr>
            </a:p>
          </p:txBody>
        </p:sp>
        <p:sp>
          <p:nvSpPr>
            <p:cNvPr id="78" name="Rectangle 1"/>
            <p:cNvSpPr/>
            <p:nvPr/>
          </p:nvSpPr>
          <p:spPr>
            <a:xfrm rot="18518559">
              <a:off x="7566134" y="1735881"/>
              <a:ext cx="595035" cy="461665"/>
            </a:xfrm>
            <a:prstGeom prst="rect">
              <a:avLst/>
            </a:prstGeom>
          </p:spPr>
          <p:txBody>
            <a:bodyPr wrap="none">
              <a:spAutoFit/>
            </a:bodyPr>
            <a:lstStyle/>
            <a:p>
              <a:r>
                <a:rPr lang="en-US" sz="1200" dirty="0">
                  <a:solidFill>
                    <a:schemeClr val="bg1">
                      <a:lumMod val="65000"/>
                    </a:schemeClr>
                  </a:solidFill>
                  <a:latin typeface="Arial" panose="020B0604020202020204" pitchFamily="34" charset="0"/>
                  <a:cs typeface="Arial" panose="020B0604020202020204" pitchFamily="34" charset="0"/>
                </a:rPr>
                <a:t>cross </a:t>
              </a:r>
              <a:endParaRPr lang="en-US" sz="1200" dirty="0" smtClean="0">
                <a:solidFill>
                  <a:schemeClr val="bg1">
                    <a:lumMod val="65000"/>
                  </a:schemeClr>
                </a:solidFill>
                <a:latin typeface="Arial" panose="020B0604020202020204" pitchFamily="34" charset="0"/>
                <a:cs typeface="Arial" panose="020B0604020202020204" pitchFamily="34" charset="0"/>
              </a:endParaRPr>
            </a:p>
            <a:p>
              <a:r>
                <a:rPr lang="en-US" sz="1200" dirty="0" smtClean="0">
                  <a:solidFill>
                    <a:schemeClr val="bg1">
                      <a:lumMod val="65000"/>
                    </a:schemeClr>
                  </a:solidFill>
                  <a:latin typeface="Arial" panose="020B0604020202020204" pitchFamily="34" charset="0"/>
                  <a:cs typeface="Arial" panose="020B0604020202020204" pitchFamily="34" charset="0"/>
                </a:rPr>
                <a:t>range</a:t>
              </a:r>
              <a:endParaRPr lang="en-US" sz="1200" dirty="0">
                <a:solidFill>
                  <a:schemeClr val="bg1">
                    <a:lumMod val="65000"/>
                  </a:schemeClr>
                </a:solidFill>
                <a:latin typeface="Arial" panose="020B0604020202020204" pitchFamily="34" charset="0"/>
                <a:cs typeface="Arial" panose="020B0604020202020204" pitchFamily="34" charset="0"/>
              </a:endParaRPr>
            </a:p>
          </p:txBody>
        </p:sp>
        <p:cxnSp>
          <p:nvCxnSpPr>
            <p:cNvPr id="79" name="Straight Arrow Connector 3"/>
            <p:cNvCxnSpPr/>
            <p:nvPr/>
          </p:nvCxnSpPr>
          <p:spPr>
            <a:xfrm>
              <a:off x="7360929" y="2950364"/>
              <a:ext cx="674981" cy="521857"/>
            </a:xfrm>
            <a:prstGeom prst="straightConnector1">
              <a:avLst/>
            </a:prstGeom>
            <a:ln>
              <a:solidFill>
                <a:schemeClr val="bg2">
                  <a:lumMod val="50000"/>
                </a:schemeClr>
              </a:solidFill>
              <a:headEnd type="none"/>
              <a:tailEnd type="triangle"/>
            </a:ln>
            <a:effectLst>
              <a:outerShdw blurRad="50800" dist="38100" dir="2700000" algn="tl" rotWithShape="0">
                <a:schemeClr val="bg2">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113"/>
            <p:cNvCxnSpPr/>
            <p:nvPr/>
          </p:nvCxnSpPr>
          <p:spPr>
            <a:xfrm flipV="1">
              <a:off x="7351774" y="1897525"/>
              <a:ext cx="825030" cy="1054326"/>
            </a:xfrm>
            <a:prstGeom prst="straightConnector1">
              <a:avLst/>
            </a:prstGeom>
            <a:ln>
              <a:solidFill>
                <a:schemeClr val="bg2">
                  <a:lumMod val="50000"/>
                </a:schemeClr>
              </a:solidFill>
              <a:headEnd type="none"/>
              <a:tailEnd type="triangle"/>
            </a:ln>
            <a:effectLst>
              <a:outerShdw blurRad="50800" dist="38100" dir="2700000" algn="tl" rotWithShape="0">
                <a:schemeClr val="bg2">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84" name="Titel 2"/>
          <p:cNvSpPr>
            <a:spLocks noGrp="1"/>
          </p:cNvSpPr>
          <p:nvPr>
            <p:ph type="title"/>
          </p:nvPr>
        </p:nvSpPr>
        <p:spPr/>
        <p:txBody>
          <a:bodyPr/>
          <a:lstStyle/>
          <a:p>
            <a:r>
              <a:rPr lang="en-US" dirty="0" smtClean="0"/>
              <a:t>The effect of </a:t>
            </a:r>
            <a:r>
              <a:rPr lang="en-US" dirty="0"/>
              <a:t>tomographic aperture &amp; </a:t>
            </a:r>
            <a:r>
              <a:rPr lang="en-US" dirty="0" smtClean="0"/>
              <a:t>system bandwidth - summary</a:t>
            </a:r>
            <a:endParaRPr lang="en-US" dirty="0"/>
          </a:p>
        </p:txBody>
      </p:sp>
      <p:sp>
        <p:nvSpPr>
          <p:cNvPr id="50" name="Rectangle 2"/>
          <p:cNvSpPr/>
          <p:nvPr/>
        </p:nvSpPr>
        <p:spPr>
          <a:xfrm rot="18497921">
            <a:off x="381663" y="1302264"/>
            <a:ext cx="540869" cy="395838"/>
          </a:xfrm>
          <a:prstGeom prst="rect">
            <a:avLst/>
          </a:prstGeom>
        </p:spPr>
        <p:txBody>
          <a:bodyPr wrap="none">
            <a:spAutoFit/>
          </a:bodyPr>
          <a:lstStyle/>
          <a:p>
            <a:r>
              <a:rPr lang="en-US" sz="1600" dirty="0" err="1" smtClean="0">
                <a:solidFill>
                  <a:schemeClr val="tx1">
                    <a:lumMod val="75000"/>
                    <a:lumOff val="25000"/>
                  </a:schemeClr>
                </a:solidFill>
                <a:latin typeface="Work Sans Light" panose="00000400000000000000" pitchFamily="50" charset="0"/>
              </a:rPr>
              <a:t>A</a:t>
            </a:r>
            <a:r>
              <a:rPr lang="en-US" sz="1600" baseline="-25000" dirty="0" err="1" smtClean="0">
                <a:solidFill>
                  <a:schemeClr val="tx1">
                    <a:lumMod val="75000"/>
                    <a:lumOff val="25000"/>
                  </a:schemeClr>
                </a:solidFill>
                <a:latin typeface="Work Sans Light" panose="00000400000000000000" pitchFamily="50" charset="0"/>
              </a:rPr>
              <a:t>cr</a:t>
            </a:r>
            <a:endParaRPr lang="en-US" sz="1600" baseline="-25000" dirty="0">
              <a:solidFill>
                <a:schemeClr val="tx1">
                  <a:lumMod val="75000"/>
                  <a:lumOff val="25000"/>
                </a:schemeClr>
              </a:solidFill>
              <a:latin typeface="Work Sans Light" panose="00000400000000000000" pitchFamily="50" charset="0"/>
            </a:endParaRPr>
          </a:p>
        </p:txBody>
      </p:sp>
      <p:sp>
        <p:nvSpPr>
          <p:cNvPr id="51" name="Rectangle 50"/>
          <p:cNvSpPr/>
          <p:nvPr/>
        </p:nvSpPr>
        <p:spPr>
          <a:xfrm>
            <a:off x="10514939" y="5869825"/>
            <a:ext cx="1677061" cy="307777"/>
          </a:xfrm>
          <a:prstGeom prst="rect">
            <a:avLst/>
          </a:prstGeom>
        </p:spPr>
        <p:txBody>
          <a:bodyPr wrap="none">
            <a:spAutoFit/>
          </a:bodyPr>
          <a:lstStyle/>
          <a:p>
            <a:pPr algn="r"/>
            <a:r>
              <a:rPr lang="en-US" sz="1400" dirty="0" smtClean="0">
                <a:solidFill>
                  <a:schemeClr val="tx1">
                    <a:lumMod val="65000"/>
                    <a:lumOff val="35000"/>
                  </a:schemeClr>
                </a:solidFill>
                <a:latin typeface="Work Sans" panose="00000500000000000000" pitchFamily="50" charset="0"/>
              </a:rPr>
              <a:t>[</a:t>
            </a:r>
            <a:r>
              <a:rPr lang="en-US" sz="1400" dirty="0" err="1" smtClean="0">
                <a:solidFill>
                  <a:schemeClr val="tx1">
                    <a:lumMod val="65000"/>
                    <a:lumOff val="35000"/>
                  </a:schemeClr>
                </a:solidFill>
                <a:latin typeface="Work Sans" panose="00000500000000000000" pitchFamily="50" charset="0"/>
              </a:rPr>
              <a:t>Tebaldini</a:t>
            </a:r>
            <a:r>
              <a:rPr lang="en-US" sz="1400" dirty="0" smtClean="0">
                <a:solidFill>
                  <a:schemeClr val="tx1">
                    <a:lumMod val="65000"/>
                    <a:lumOff val="35000"/>
                  </a:schemeClr>
                </a:solidFill>
                <a:latin typeface="Work Sans" panose="00000500000000000000" pitchFamily="50" charset="0"/>
              </a:rPr>
              <a:t>, 2012] </a:t>
            </a:r>
            <a:endParaRPr lang="en-US" sz="1400" dirty="0">
              <a:solidFill>
                <a:schemeClr val="tx1">
                  <a:lumMod val="65000"/>
                  <a:lumOff val="35000"/>
                </a:schemeClr>
              </a:solidFill>
              <a:latin typeface="Work Sans" panose="00000500000000000000" pitchFamily="50" charset="0"/>
            </a:endParaRPr>
          </a:p>
        </p:txBody>
      </p:sp>
      <p:sp>
        <p:nvSpPr>
          <p:cNvPr id="3" name="Foliennummernplatzhalter 2"/>
          <p:cNvSpPr>
            <a:spLocks noGrp="1"/>
          </p:cNvSpPr>
          <p:nvPr>
            <p:ph type="sldNum" sz="quarter" idx="12"/>
          </p:nvPr>
        </p:nvSpPr>
        <p:spPr/>
        <p:txBody>
          <a:bodyPr/>
          <a:lstStyle/>
          <a:p>
            <a:fld id="{0E5F5BB8-B058-4CAF-94F1-C60B474C680F}" type="slidenum">
              <a:rPr lang="de-DE" smtClean="0"/>
              <a:pPr/>
              <a:t>19</a:t>
            </a:fld>
            <a:endParaRPr lang="de-DE"/>
          </a:p>
        </p:txBody>
      </p:sp>
      <p:grpSp>
        <p:nvGrpSpPr>
          <p:cNvPr id="53" name="Gruppieren 69"/>
          <p:cNvGrpSpPr/>
          <p:nvPr/>
        </p:nvGrpSpPr>
        <p:grpSpPr>
          <a:xfrm rot="295993">
            <a:off x="1451276" y="1813570"/>
            <a:ext cx="1566012" cy="1485803"/>
            <a:chOff x="2860585" y="2339907"/>
            <a:chExt cx="1566012" cy="1485803"/>
          </a:xfrm>
        </p:grpSpPr>
        <p:sp>
          <p:nvSpPr>
            <p:cNvPr id="66" name="Textfeld 70"/>
            <p:cNvSpPr txBox="1"/>
            <p:nvPr/>
          </p:nvSpPr>
          <p:spPr>
            <a:xfrm rot="2008889">
              <a:off x="3504550" y="3579489"/>
              <a:ext cx="922047"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slant-range </a:t>
              </a:r>
            </a:p>
          </p:txBody>
        </p:sp>
        <p:grpSp>
          <p:nvGrpSpPr>
            <p:cNvPr id="67" name="Gruppieren 71"/>
            <p:cNvGrpSpPr/>
            <p:nvPr/>
          </p:nvGrpSpPr>
          <p:grpSpPr>
            <a:xfrm>
              <a:off x="2860585" y="2339907"/>
              <a:ext cx="1288329" cy="1412817"/>
              <a:chOff x="3056560" y="2126460"/>
              <a:chExt cx="1288329" cy="1412817"/>
            </a:xfrm>
          </p:grpSpPr>
          <p:sp>
            <p:nvSpPr>
              <p:cNvPr id="68" name="Textfeld 72"/>
              <p:cNvSpPr txBox="1"/>
              <p:nvPr/>
            </p:nvSpPr>
            <p:spPr>
              <a:xfrm rot="18182058">
                <a:off x="3474266" y="2479602"/>
                <a:ext cx="952505"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cross-range </a:t>
                </a:r>
              </a:p>
            </p:txBody>
          </p:sp>
          <p:grpSp>
            <p:nvGrpSpPr>
              <p:cNvPr id="69" name="Gruppieren 73"/>
              <p:cNvGrpSpPr/>
              <p:nvPr/>
            </p:nvGrpSpPr>
            <p:grpSpPr>
              <a:xfrm rot="20970707">
                <a:off x="3699119" y="2402812"/>
                <a:ext cx="645770" cy="1136465"/>
                <a:chOff x="2719934" y="2181779"/>
                <a:chExt cx="645770" cy="1136465"/>
              </a:xfrm>
            </p:grpSpPr>
            <p:cxnSp>
              <p:nvCxnSpPr>
                <p:cNvPr id="73" name="Gerade Verbindung mit Pfeil 75"/>
                <p:cNvCxnSpPr>
                  <a:cxnSpLocks noChangeAspect="1"/>
                </p:cNvCxnSpPr>
                <p:nvPr/>
              </p:nvCxnSpPr>
              <p:spPr>
                <a:xfrm rot="333300">
                  <a:off x="2729266" y="2815692"/>
                  <a:ext cx="636438" cy="502552"/>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Gerade Verbindung mit Pfeil 76"/>
                <p:cNvCxnSpPr/>
                <p:nvPr/>
              </p:nvCxnSpPr>
              <p:spPr>
                <a:xfrm rot="629293" flipV="1">
                  <a:off x="2849317" y="2181779"/>
                  <a:ext cx="437607" cy="676447"/>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85" name="Ellipse 77"/>
                <p:cNvSpPr/>
                <p:nvPr/>
              </p:nvSpPr>
              <p:spPr>
                <a:xfrm>
                  <a:off x="2719934" y="2742935"/>
                  <a:ext cx="144000" cy="144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sp>
              <p:nvSpPr>
                <p:cNvPr id="86" name="Ellipse 78"/>
                <p:cNvSpPr/>
                <p:nvPr/>
              </p:nvSpPr>
              <p:spPr>
                <a:xfrm>
                  <a:off x="2755934" y="2777334"/>
                  <a:ext cx="72000" cy="7200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lumMod val="50000"/>
                      </a:schemeClr>
                    </a:solidFill>
                    <a:latin typeface="Work Sans Light" panose="00000400000000000000" pitchFamily="50" charset="0"/>
                  </a:endParaRPr>
                </a:p>
              </p:txBody>
            </p:sp>
          </p:grpSp>
          <p:sp>
            <p:nvSpPr>
              <p:cNvPr id="70" name="Textfeld 74"/>
              <p:cNvSpPr txBox="1"/>
              <p:nvPr/>
            </p:nvSpPr>
            <p:spPr>
              <a:xfrm>
                <a:off x="3056560" y="2963384"/>
                <a:ext cx="720069" cy="246221"/>
              </a:xfrm>
              <a:prstGeom prst="rect">
                <a:avLst/>
              </a:prstGeom>
              <a:noFill/>
            </p:spPr>
            <p:txBody>
              <a:bodyPr wrap="none" rtlCol="0">
                <a:spAutoFit/>
              </a:bodyPr>
              <a:lstStyle/>
              <a:p>
                <a:pPr algn="ctr"/>
                <a:r>
                  <a:rPr lang="en-US" sz="1000" dirty="0">
                    <a:solidFill>
                      <a:schemeClr val="bg1">
                        <a:lumMod val="50000"/>
                      </a:schemeClr>
                    </a:solidFill>
                    <a:latin typeface="Work Sans Light" panose="00000400000000000000" pitchFamily="50" charset="0"/>
                    <a:cs typeface="Arial" panose="020B0604020202020204" pitchFamily="34" charset="0"/>
                  </a:rPr>
                  <a:t>azimuth </a:t>
                </a:r>
              </a:p>
            </p:txBody>
          </p:sp>
        </p:grpSp>
      </p:grpSp>
      <p:grpSp>
        <p:nvGrpSpPr>
          <p:cNvPr id="91" name="Gruppieren 90"/>
          <p:cNvGrpSpPr/>
          <p:nvPr/>
        </p:nvGrpSpPr>
        <p:grpSpPr>
          <a:xfrm>
            <a:off x="372312" y="1239078"/>
            <a:ext cx="1200026" cy="1064783"/>
            <a:chOff x="433728" y="1293670"/>
            <a:chExt cx="1200026" cy="1064783"/>
          </a:xfrm>
        </p:grpSpPr>
        <p:pic>
          <p:nvPicPr>
            <p:cNvPr id="92" name="Grafik 9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1911" y="1701052"/>
              <a:ext cx="466099" cy="252000"/>
            </a:xfrm>
            <a:prstGeom prst="rect">
              <a:avLst/>
            </a:prstGeom>
          </p:spPr>
        </p:pic>
        <p:pic>
          <p:nvPicPr>
            <p:cNvPr id="93" name="Grafik 9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3728" y="2106453"/>
              <a:ext cx="466099" cy="252000"/>
            </a:xfrm>
            <a:prstGeom prst="rect">
              <a:avLst/>
            </a:prstGeom>
          </p:spPr>
        </p:pic>
        <p:pic>
          <p:nvPicPr>
            <p:cNvPr id="94" name="Grafik 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7655" y="1293670"/>
              <a:ext cx="466099" cy="252000"/>
            </a:xfrm>
            <a:prstGeom prst="rect">
              <a:avLst/>
            </a:prstGeom>
          </p:spPr>
        </p:pic>
      </p:grpSp>
    </p:spTree>
    <p:extLst>
      <p:ext uri="{BB962C8B-B14F-4D97-AF65-F5344CB8AC3E}">
        <p14:creationId xmlns:p14="http://schemas.microsoft.com/office/powerpoint/2010/main" val="28168649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latin typeface="Work Sans" panose="00000500000000000000" pitchFamily="50" charset="0"/>
              </a:rPr>
              <a:t>Outline</a:t>
            </a:r>
            <a:endParaRPr lang="en-US" dirty="0">
              <a:latin typeface="Work Sans" panose="00000500000000000000" pitchFamily="50" charset="0"/>
            </a:endParaRPr>
          </a:p>
        </p:txBody>
      </p:sp>
      <p:grpSp>
        <p:nvGrpSpPr>
          <p:cNvPr id="41" name="Gruppieren 2"/>
          <p:cNvGrpSpPr/>
          <p:nvPr/>
        </p:nvGrpSpPr>
        <p:grpSpPr>
          <a:xfrm flipH="1">
            <a:off x="8445502" y="2213836"/>
            <a:ext cx="3365498" cy="4148276"/>
            <a:chOff x="1554071" y="1636742"/>
            <a:chExt cx="3540004" cy="4433618"/>
          </a:xfrm>
        </p:grpSpPr>
        <p:grpSp>
          <p:nvGrpSpPr>
            <p:cNvPr id="42" name="Gruppieren 119"/>
            <p:cNvGrpSpPr/>
            <p:nvPr/>
          </p:nvGrpSpPr>
          <p:grpSpPr>
            <a:xfrm>
              <a:off x="1554071" y="3543449"/>
              <a:ext cx="3540004" cy="2526911"/>
              <a:chOff x="1833924" y="3277932"/>
              <a:chExt cx="3540004" cy="2526911"/>
            </a:xfrm>
          </p:grpSpPr>
          <p:pic>
            <p:nvPicPr>
              <p:cNvPr id="53" name="Picture 4" descr="C:\Users\lilith\Downloads\windows_latex_template\Tezcim_ResimleR\ASAR_ave_map_rmli.png"/>
              <p:cNvPicPr>
                <a:picLocks noChangeAspect="1" noChangeArrowheads="1"/>
              </p:cNvPicPr>
              <p:nvPr/>
            </p:nvPicPr>
            <p:blipFill>
              <a:blip r:embed="rId3" cstate="print">
                <a:clrChange>
                  <a:clrFrom>
                    <a:srgbClr val="000000"/>
                  </a:clrFrom>
                  <a:clrTo>
                    <a:srgbClr val="000000">
                      <a:alpha val="0"/>
                    </a:srgbClr>
                  </a:clrTo>
                </a:clrChange>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p:blipFill>
            <p:spPr bwMode="auto">
              <a:xfrm rot="20860762">
                <a:off x="1833924" y="3277932"/>
                <a:ext cx="3540004" cy="2526911"/>
              </a:xfrm>
              <a:prstGeom prst="rect">
                <a:avLst/>
              </a:prstGeom>
              <a:noFill/>
              <a:effectLst>
                <a:outerShdw blurRad="228600" dist="25400" dir="5400000" algn="ctr" rotWithShape="0">
                  <a:schemeClr val="bg1">
                    <a:lumMod val="50000"/>
                  </a:schemeClr>
                </a:outerShdw>
              </a:effectLst>
              <a:scene3d>
                <a:camera prst="isometricTopUp"/>
                <a:lightRig rig="threePt" dir="t"/>
              </a:scene3d>
            </p:spPr>
          </p:pic>
          <p:pic>
            <p:nvPicPr>
              <p:cNvPr id="54" name="Picture 4" descr="C:\Users\lilith\Downloads\windows_latex_template\Tezcim_ResimleR\ASAR_ave_map_rmli.png"/>
              <p:cNvPicPr>
                <a:picLocks noChangeAspect="1" noChangeArrowheads="1"/>
              </p:cNvPicPr>
              <p:nvPr/>
            </p:nvPicPr>
            <p:blipFill rotWithShape="1">
              <a:blip r:embed="rId5" cstate="print">
                <a:clrChange>
                  <a:clrFrom>
                    <a:srgbClr val="000000"/>
                  </a:clrFrom>
                  <a:clrTo>
                    <a:srgbClr val="000000">
                      <a:alpha val="0"/>
                    </a:srgbClr>
                  </a:clrTo>
                </a:clrChange>
                <a:duotone>
                  <a:prstClr val="black"/>
                  <a:schemeClr val="tx1">
                    <a:lumMod val="75000"/>
                    <a:lumOff val="25000"/>
                    <a:tint val="45000"/>
                    <a:satMod val="400000"/>
                  </a:schemeClr>
                </a:duotone>
              </a:blip>
              <a:srcRect l="24279" r="20991"/>
              <a:stretch/>
            </p:blipFill>
            <p:spPr bwMode="auto">
              <a:xfrm rot="20860762">
                <a:off x="3301574" y="3541633"/>
                <a:ext cx="1022005" cy="1584034"/>
              </a:xfrm>
              <a:prstGeom prst="rect">
                <a:avLst/>
              </a:prstGeom>
              <a:noFill/>
              <a:scene3d>
                <a:camera prst="isometricTopUp"/>
                <a:lightRig rig="threePt" dir="t"/>
              </a:scene3d>
            </p:spPr>
          </p:pic>
        </p:grpSp>
        <p:pic>
          <p:nvPicPr>
            <p:cNvPr id="43" name="Picture 2" descr="C:\Users\vu94riz\AppData\Local\Microsoft\Windows\Temporary Internet Files\Content.IE5\29KF3V4N\airplane-309503_960_720[1].png"/>
            <p:cNvPicPr>
              <a:picLocks noChangeAspect="1" noChangeArrowheads="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rot="20246181" flipH="1">
              <a:off x="1815109" y="2633306"/>
              <a:ext cx="560848" cy="30174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Users\vu94riz\AppData\Local\Microsoft\Windows\Temporary Internet Files\Content.IE5\29KF3V4N\airplane-309503_960_720[1].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68270" flipH="1">
              <a:off x="1586547" y="3083805"/>
              <a:ext cx="560848" cy="30174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vu94riz\AppData\Local\Microsoft\Windows\Temporary Internet Files\Content.IE5\29KF3V4N\airplane-309503_960_720[1].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244547" flipH="1">
              <a:off x="2147556" y="2031584"/>
              <a:ext cx="560848" cy="30174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Users\vu94riz\AppData\Local\Microsoft\Windows\Temporary Internet Files\Content.IE5\29KF3V4N\airplane-309503_960_720[1].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68270" flipH="1">
              <a:off x="2274747" y="1636742"/>
              <a:ext cx="560848" cy="301743"/>
            </a:xfrm>
            <a:prstGeom prst="rect">
              <a:avLst/>
            </a:prstGeom>
            <a:noFill/>
            <a:extLst>
              <a:ext uri="{909E8E84-426E-40DD-AFC4-6F175D3DCCD1}">
                <a14:hiddenFill xmlns:a14="http://schemas.microsoft.com/office/drawing/2010/main">
                  <a:solidFill>
                    <a:srgbClr val="FFFFFF"/>
                  </a:solidFill>
                </a14:hiddenFill>
              </a:ext>
            </a:extLst>
          </p:spPr>
        </p:pic>
        <p:sp>
          <p:nvSpPr>
            <p:cNvPr id="48" name="Freihandform 106"/>
            <p:cNvSpPr/>
            <p:nvPr/>
          </p:nvSpPr>
          <p:spPr>
            <a:xfrm>
              <a:off x="1866970" y="3307045"/>
              <a:ext cx="2171224" cy="15972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321915 w 2945403"/>
                <a:gd name="connsiteY4" fmla="*/ 88190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3163624"/>
                <a:gd name="connsiteY0" fmla="*/ 2395435 h 2920508"/>
                <a:gd name="connsiteX1" fmla="*/ 560555 w 3163624"/>
                <a:gd name="connsiteY1" fmla="*/ 2218709 h 2920508"/>
                <a:gd name="connsiteX2" fmla="*/ 279985 w 3163624"/>
                <a:gd name="connsiteY2" fmla="*/ 1108887 h 2920508"/>
                <a:gd name="connsiteX3" fmla="*/ 0 w 3163624"/>
                <a:gd name="connsiteY3" fmla="*/ 0 h 2920508"/>
                <a:gd name="connsiteX4" fmla="*/ 2321915 w 3163624"/>
                <a:gd name="connsiteY4" fmla="*/ 881909 h 2920508"/>
                <a:gd name="connsiteX5" fmla="*/ 3163624 w 3163624"/>
                <a:gd name="connsiteY5" fmla="*/ 1353701 h 2920508"/>
                <a:gd name="connsiteX6" fmla="*/ 1464615 w 3163624"/>
                <a:gd name="connsiteY6" fmla="*/ 2920508 h 2920508"/>
                <a:gd name="connsiteX7" fmla="*/ 606889 w 3163624"/>
                <a:gd name="connsiteY7" fmla="*/ 2395435 h 2920508"/>
                <a:gd name="connsiteX0" fmla="*/ 606889 w 3163624"/>
                <a:gd name="connsiteY0" fmla="*/ 2395435 h 2395435"/>
                <a:gd name="connsiteX1" fmla="*/ 560555 w 3163624"/>
                <a:gd name="connsiteY1" fmla="*/ 2218709 h 2395435"/>
                <a:gd name="connsiteX2" fmla="*/ 279985 w 3163624"/>
                <a:gd name="connsiteY2" fmla="*/ 1108887 h 2395435"/>
                <a:gd name="connsiteX3" fmla="*/ 0 w 3163624"/>
                <a:gd name="connsiteY3" fmla="*/ 0 h 2395435"/>
                <a:gd name="connsiteX4" fmla="*/ 2321915 w 3163624"/>
                <a:gd name="connsiteY4" fmla="*/ 881909 h 2395435"/>
                <a:gd name="connsiteX5" fmla="*/ 3163624 w 3163624"/>
                <a:gd name="connsiteY5" fmla="*/ 1353701 h 2395435"/>
                <a:gd name="connsiteX6" fmla="*/ 1791947 w 3163624"/>
                <a:gd name="connsiteY6" fmla="*/ 2381918 h 2395435"/>
                <a:gd name="connsiteX7" fmla="*/ 606889 w 3163624"/>
                <a:gd name="connsiteY7" fmla="*/ 2395435 h 2395435"/>
                <a:gd name="connsiteX0" fmla="*/ 871872 w 3163624"/>
                <a:gd name="connsiteY0" fmla="*/ 1889487 h 2381918"/>
                <a:gd name="connsiteX1" fmla="*/ 560555 w 3163624"/>
                <a:gd name="connsiteY1" fmla="*/ 2218709 h 2381918"/>
                <a:gd name="connsiteX2" fmla="*/ 279985 w 3163624"/>
                <a:gd name="connsiteY2" fmla="*/ 1108887 h 2381918"/>
                <a:gd name="connsiteX3" fmla="*/ 0 w 3163624"/>
                <a:gd name="connsiteY3" fmla="*/ 0 h 2381918"/>
                <a:gd name="connsiteX4" fmla="*/ 2321915 w 3163624"/>
                <a:gd name="connsiteY4" fmla="*/ 881909 h 2381918"/>
                <a:gd name="connsiteX5" fmla="*/ 3163624 w 3163624"/>
                <a:gd name="connsiteY5" fmla="*/ 1353701 h 2381918"/>
                <a:gd name="connsiteX6" fmla="*/ 1791947 w 3163624"/>
                <a:gd name="connsiteY6" fmla="*/ 2381918 h 2381918"/>
                <a:gd name="connsiteX7" fmla="*/ 871872 w 3163624"/>
                <a:gd name="connsiteY7" fmla="*/ 1889487 h 2381918"/>
                <a:gd name="connsiteX0" fmla="*/ 871872 w 3163624"/>
                <a:gd name="connsiteY0" fmla="*/ 1889487 h 2381918"/>
                <a:gd name="connsiteX1" fmla="*/ 279985 w 3163624"/>
                <a:gd name="connsiteY1" fmla="*/ 1108887 h 2381918"/>
                <a:gd name="connsiteX2" fmla="*/ 0 w 3163624"/>
                <a:gd name="connsiteY2" fmla="*/ 0 h 2381918"/>
                <a:gd name="connsiteX3" fmla="*/ 2321915 w 3163624"/>
                <a:gd name="connsiteY3" fmla="*/ 881909 h 2381918"/>
                <a:gd name="connsiteX4" fmla="*/ 3163624 w 3163624"/>
                <a:gd name="connsiteY4" fmla="*/ 1353701 h 2381918"/>
                <a:gd name="connsiteX5" fmla="*/ 1791947 w 3163624"/>
                <a:gd name="connsiteY5" fmla="*/ 2381918 h 2381918"/>
                <a:gd name="connsiteX6" fmla="*/ 871872 w 3163624"/>
                <a:gd name="connsiteY6" fmla="*/ 1889487 h 2381918"/>
                <a:gd name="connsiteX0" fmla="*/ 871872 w 3163624"/>
                <a:gd name="connsiteY0" fmla="*/ 1889487 h 2381918"/>
                <a:gd name="connsiteX1" fmla="*/ 0 w 3163624"/>
                <a:gd name="connsiteY1" fmla="*/ 0 h 2381918"/>
                <a:gd name="connsiteX2" fmla="*/ 2321915 w 3163624"/>
                <a:gd name="connsiteY2" fmla="*/ 881909 h 2381918"/>
                <a:gd name="connsiteX3" fmla="*/ 3163624 w 3163624"/>
                <a:gd name="connsiteY3" fmla="*/ 1353701 h 2381918"/>
                <a:gd name="connsiteX4" fmla="*/ 1791947 w 3163624"/>
                <a:gd name="connsiteY4" fmla="*/ 2381918 h 2381918"/>
                <a:gd name="connsiteX5" fmla="*/ 871872 w 3163624"/>
                <a:gd name="connsiteY5" fmla="*/ 1889487 h 2381918"/>
                <a:gd name="connsiteX0" fmla="*/ 871872 w 3163624"/>
                <a:gd name="connsiteY0" fmla="*/ 1889487 h 2430881"/>
                <a:gd name="connsiteX1" fmla="*/ 0 w 3163624"/>
                <a:gd name="connsiteY1" fmla="*/ 0 h 2430881"/>
                <a:gd name="connsiteX2" fmla="*/ 2321915 w 3163624"/>
                <a:gd name="connsiteY2" fmla="*/ 881909 h 2430881"/>
                <a:gd name="connsiteX3" fmla="*/ 3163624 w 3163624"/>
                <a:gd name="connsiteY3" fmla="*/ 1353701 h 2430881"/>
                <a:gd name="connsiteX4" fmla="*/ 1745185 w 3163624"/>
                <a:gd name="connsiteY4" fmla="*/ 2430881 h 2430881"/>
                <a:gd name="connsiteX5" fmla="*/ 871872 w 3163624"/>
                <a:gd name="connsiteY5" fmla="*/ 1889487 h 2430881"/>
                <a:gd name="connsiteX0" fmla="*/ 871872 w 3163624"/>
                <a:gd name="connsiteY0" fmla="*/ 1889487 h 1889487"/>
                <a:gd name="connsiteX1" fmla="*/ 0 w 3163624"/>
                <a:gd name="connsiteY1" fmla="*/ 0 h 1889487"/>
                <a:gd name="connsiteX2" fmla="*/ 2321915 w 3163624"/>
                <a:gd name="connsiteY2" fmla="*/ 881909 h 1889487"/>
                <a:gd name="connsiteX3" fmla="*/ 3163624 w 3163624"/>
                <a:gd name="connsiteY3" fmla="*/ 1353701 h 1889487"/>
                <a:gd name="connsiteX4" fmla="*/ 871872 w 3163624"/>
                <a:gd name="connsiteY4" fmla="*/ 1889487 h 1889487"/>
                <a:gd name="connsiteX0" fmla="*/ 871872 w 2321916"/>
                <a:gd name="connsiteY0" fmla="*/ 1889487 h 1889487"/>
                <a:gd name="connsiteX1" fmla="*/ 0 w 2321916"/>
                <a:gd name="connsiteY1" fmla="*/ 0 h 1889487"/>
                <a:gd name="connsiteX2" fmla="*/ 2321915 w 2321916"/>
                <a:gd name="connsiteY2" fmla="*/ 881909 h 1889487"/>
                <a:gd name="connsiteX3" fmla="*/ 871872 w 2321916"/>
                <a:gd name="connsiteY3" fmla="*/ 1889487 h 1889487"/>
                <a:gd name="connsiteX0" fmla="*/ 1370663 w 2321915"/>
                <a:gd name="connsiteY0" fmla="*/ 2281189 h 2281189"/>
                <a:gd name="connsiteX1" fmla="*/ 0 w 2321915"/>
                <a:gd name="connsiteY1" fmla="*/ 0 h 2281189"/>
                <a:gd name="connsiteX2" fmla="*/ 2321915 w 2321915"/>
                <a:gd name="connsiteY2" fmla="*/ 881909 h 2281189"/>
                <a:gd name="connsiteX3" fmla="*/ 1370663 w 2321915"/>
                <a:gd name="connsiteY3" fmla="*/ 2281189 h 2281189"/>
                <a:gd name="connsiteX0" fmla="*/ 1370663 w 2680422"/>
                <a:gd name="connsiteY0" fmla="*/ 2281189 h 2281189"/>
                <a:gd name="connsiteX1" fmla="*/ 0 w 2680422"/>
                <a:gd name="connsiteY1" fmla="*/ 0 h 2281189"/>
                <a:gd name="connsiteX2" fmla="*/ 2680422 w 2680422"/>
                <a:gd name="connsiteY2" fmla="*/ 1045118 h 2281189"/>
                <a:gd name="connsiteX3" fmla="*/ 1370663 w 2680422"/>
                <a:gd name="connsiteY3" fmla="*/ 2281189 h 2281189"/>
                <a:gd name="connsiteX0" fmla="*/ 1760344 w 2680422"/>
                <a:gd name="connsiteY0" fmla="*/ 2052696 h 2052696"/>
                <a:gd name="connsiteX1" fmla="*/ 0 w 2680422"/>
                <a:gd name="connsiteY1" fmla="*/ 0 h 2052696"/>
                <a:gd name="connsiteX2" fmla="*/ 2680422 w 2680422"/>
                <a:gd name="connsiteY2" fmla="*/ 1045118 h 2052696"/>
                <a:gd name="connsiteX3" fmla="*/ 1760344 w 2680422"/>
                <a:gd name="connsiteY3" fmla="*/ 2052696 h 2052696"/>
                <a:gd name="connsiteX0" fmla="*/ 1760344 w 2664835"/>
                <a:gd name="connsiteY0" fmla="*/ 2052696 h 2052696"/>
                <a:gd name="connsiteX1" fmla="*/ 0 w 2664835"/>
                <a:gd name="connsiteY1" fmla="*/ 0 h 2052696"/>
                <a:gd name="connsiteX2" fmla="*/ 2664835 w 2664835"/>
                <a:gd name="connsiteY2" fmla="*/ 1338894 h 2052696"/>
                <a:gd name="connsiteX3" fmla="*/ 1760344 w 2664835"/>
                <a:gd name="connsiteY3" fmla="*/ 2052696 h 2052696"/>
              </a:gdLst>
              <a:ahLst/>
              <a:cxnLst>
                <a:cxn ang="0">
                  <a:pos x="connsiteX0" y="connsiteY0"/>
                </a:cxn>
                <a:cxn ang="0">
                  <a:pos x="connsiteX1" y="connsiteY1"/>
                </a:cxn>
                <a:cxn ang="0">
                  <a:pos x="connsiteX2" y="connsiteY2"/>
                </a:cxn>
                <a:cxn ang="0">
                  <a:pos x="connsiteX3" y="connsiteY3"/>
                </a:cxn>
              </a:cxnLst>
              <a:rect l="l" t="t" r="r" b="b"/>
              <a:pathLst>
                <a:path w="2664835" h="2052696">
                  <a:moveTo>
                    <a:pt x="1760344" y="2052696"/>
                  </a:moveTo>
                  <a:lnTo>
                    <a:pt x="0" y="0"/>
                  </a:lnTo>
                  <a:lnTo>
                    <a:pt x="2664835" y="1338894"/>
                  </a:lnTo>
                  <a:lnTo>
                    <a:pt x="1760344" y="2052696"/>
                  </a:lnTo>
                  <a:close/>
                </a:path>
              </a:pathLst>
            </a:custGeom>
            <a:solidFill>
              <a:srgbClr val="EDEFC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sp>
          <p:nvSpPr>
            <p:cNvPr id="49" name="Freihandform 72"/>
            <p:cNvSpPr/>
            <p:nvPr/>
          </p:nvSpPr>
          <p:spPr>
            <a:xfrm>
              <a:off x="2065396" y="2898504"/>
              <a:ext cx="1968024" cy="19782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Lst>
              <a:ahLst/>
              <a:cxnLst>
                <a:cxn ang="0">
                  <a:pos x="connsiteX0" y="connsiteY0"/>
                </a:cxn>
                <a:cxn ang="0">
                  <a:pos x="connsiteX1" y="connsiteY1"/>
                </a:cxn>
                <a:cxn ang="0">
                  <a:pos x="connsiteX2" y="connsiteY2"/>
                </a:cxn>
                <a:cxn ang="0">
                  <a:pos x="connsiteX3" y="connsiteY3"/>
                </a:cxn>
              </a:cxnLst>
              <a:rect l="l" t="t" r="r" b="b"/>
              <a:pathLst>
                <a:path w="2415438" h="2542323">
                  <a:moveTo>
                    <a:pt x="1510949" y="2542323"/>
                  </a:moveTo>
                  <a:lnTo>
                    <a:pt x="0" y="0"/>
                  </a:lnTo>
                  <a:lnTo>
                    <a:pt x="2415438" y="1877485"/>
                  </a:lnTo>
                  <a:lnTo>
                    <a:pt x="1510949" y="2542323"/>
                  </a:lnTo>
                  <a:close/>
                </a:path>
              </a:pathLst>
            </a:custGeom>
            <a:solidFill>
              <a:srgbClr val="EDEFCD">
                <a:alpha val="49000"/>
              </a:srgbClr>
            </a:solidFill>
            <a:ln w="9525">
              <a:solidFill>
                <a:srgbClr val="AC8300">
                  <a:alpha val="5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cxnSp>
          <p:nvCxnSpPr>
            <p:cNvPr id="50" name="Gerade Verbindung mit Pfeil 140"/>
            <p:cNvCxnSpPr/>
            <p:nvPr/>
          </p:nvCxnSpPr>
          <p:spPr>
            <a:xfrm>
              <a:off x="2111115" y="2933499"/>
              <a:ext cx="1543911" cy="1643628"/>
            </a:xfrm>
            <a:prstGeom prst="straightConnector1">
              <a:avLst/>
            </a:prstGeom>
            <a:ln w="952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Freihandform 107"/>
            <p:cNvSpPr/>
            <p:nvPr/>
          </p:nvSpPr>
          <p:spPr>
            <a:xfrm>
              <a:off x="2451291" y="2386312"/>
              <a:ext cx="1574325" cy="24608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321915 w 2945403"/>
                <a:gd name="connsiteY4" fmla="*/ 88190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3163624"/>
                <a:gd name="connsiteY0" fmla="*/ 2395435 h 2920508"/>
                <a:gd name="connsiteX1" fmla="*/ 560555 w 3163624"/>
                <a:gd name="connsiteY1" fmla="*/ 2218709 h 2920508"/>
                <a:gd name="connsiteX2" fmla="*/ 279985 w 3163624"/>
                <a:gd name="connsiteY2" fmla="*/ 1108887 h 2920508"/>
                <a:gd name="connsiteX3" fmla="*/ 0 w 3163624"/>
                <a:gd name="connsiteY3" fmla="*/ 0 h 2920508"/>
                <a:gd name="connsiteX4" fmla="*/ 2321915 w 3163624"/>
                <a:gd name="connsiteY4" fmla="*/ 881909 h 2920508"/>
                <a:gd name="connsiteX5" fmla="*/ 3163624 w 3163624"/>
                <a:gd name="connsiteY5" fmla="*/ 1353701 h 2920508"/>
                <a:gd name="connsiteX6" fmla="*/ 1464615 w 3163624"/>
                <a:gd name="connsiteY6" fmla="*/ 2920508 h 2920508"/>
                <a:gd name="connsiteX7" fmla="*/ 606889 w 3163624"/>
                <a:gd name="connsiteY7" fmla="*/ 2395435 h 2920508"/>
                <a:gd name="connsiteX0" fmla="*/ 606889 w 3163624"/>
                <a:gd name="connsiteY0" fmla="*/ 2395435 h 2395435"/>
                <a:gd name="connsiteX1" fmla="*/ 560555 w 3163624"/>
                <a:gd name="connsiteY1" fmla="*/ 2218709 h 2395435"/>
                <a:gd name="connsiteX2" fmla="*/ 279985 w 3163624"/>
                <a:gd name="connsiteY2" fmla="*/ 1108887 h 2395435"/>
                <a:gd name="connsiteX3" fmla="*/ 0 w 3163624"/>
                <a:gd name="connsiteY3" fmla="*/ 0 h 2395435"/>
                <a:gd name="connsiteX4" fmla="*/ 2321915 w 3163624"/>
                <a:gd name="connsiteY4" fmla="*/ 881909 h 2395435"/>
                <a:gd name="connsiteX5" fmla="*/ 3163624 w 3163624"/>
                <a:gd name="connsiteY5" fmla="*/ 1353701 h 2395435"/>
                <a:gd name="connsiteX6" fmla="*/ 1791947 w 3163624"/>
                <a:gd name="connsiteY6" fmla="*/ 2381918 h 2395435"/>
                <a:gd name="connsiteX7" fmla="*/ 606889 w 3163624"/>
                <a:gd name="connsiteY7" fmla="*/ 2395435 h 2395435"/>
                <a:gd name="connsiteX0" fmla="*/ 871872 w 3163624"/>
                <a:gd name="connsiteY0" fmla="*/ 1889487 h 2381918"/>
                <a:gd name="connsiteX1" fmla="*/ 560555 w 3163624"/>
                <a:gd name="connsiteY1" fmla="*/ 2218709 h 2381918"/>
                <a:gd name="connsiteX2" fmla="*/ 279985 w 3163624"/>
                <a:gd name="connsiteY2" fmla="*/ 1108887 h 2381918"/>
                <a:gd name="connsiteX3" fmla="*/ 0 w 3163624"/>
                <a:gd name="connsiteY3" fmla="*/ 0 h 2381918"/>
                <a:gd name="connsiteX4" fmla="*/ 2321915 w 3163624"/>
                <a:gd name="connsiteY4" fmla="*/ 881909 h 2381918"/>
                <a:gd name="connsiteX5" fmla="*/ 3163624 w 3163624"/>
                <a:gd name="connsiteY5" fmla="*/ 1353701 h 2381918"/>
                <a:gd name="connsiteX6" fmla="*/ 1791947 w 3163624"/>
                <a:gd name="connsiteY6" fmla="*/ 2381918 h 2381918"/>
                <a:gd name="connsiteX7" fmla="*/ 871872 w 3163624"/>
                <a:gd name="connsiteY7" fmla="*/ 1889487 h 2381918"/>
                <a:gd name="connsiteX0" fmla="*/ 871872 w 3163624"/>
                <a:gd name="connsiteY0" fmla="*/ 1889487 h 2381918"/>
                <a:gd name="connsiteX1" fmla="*/ 279985 w 3163624"/>
                <a:gd name="connsiteY1" fmla="*/ 1108887 h 2381918"/>
                <a:gd name="connsiteX2" fmla="*/ 0 w 3163624"/>
                <a:gd name="connsiteY2" fmla="*/ 0 h 2381918"/>
                <a:gd name="connsiteX3" fmla="*/ 2321915 w 3163624"/>
                <a:gd name="connsiteY3" fmla="*/ 881909 h 2381918"/>
                <a:gd name="connsiteX4" fmla="*/ 3163624 w 3163624"/>
                <a:gd name="connsiteY4" fmla="*/ 1353701 h 2381918"/>
                <a:gd name="connsiteX5" fmla="*/ 1791947 w 3163624"/>
                <a:gd name="connsiteY5" fmla="*/ 2381918 h 2381918"/>
                <a:gd name="connsiteX6" fmla="*/ 871872 w 3163624"/>
                <a:gd name="connsiteY6" fmla="*/ 1889487 h 2381918"/>
                <a:gd name="connsiteX0" fmla="*/ 871872 w 3163624"/>
                <a:gd name="connsiteY0" fmla="*/ 1889487 h 2381918"/>
                <a:gd name="connsiteX1" fmla="*/ 0 w 3163624"/>
                <a:gd name="connsiteY1" fmla="*/ 0 h 2381918"/>
                <a:gd name="connsiteX2" fmla="*/ 2321915 w 3163624"/>
                <a:gd name="connsiteY2" fmla="*/ 881909 h 2381918"/>
                <a:gd name="connsiteX3" fmla="*/ 3163624 w 3163624"/>
                <a:gd name="connsiteY3" fmla="*/ 1353701 h 2381918"/>
                <a:gd name="connsiteX4" fmla="*/ 1791947 w 3163624"/>
                <a:gd name="connsiteY4" fmla="*/ 2381918 h 2381918"/>
                <a:gd name="connsiteX5" fmla="*/ 871872 w 3163624"/>
                <a:gd name="connsiteY5" fmla="*/ 1889487 h 2381918"/>
                <a:gd name="connsiteX0" fmla="*/ 871872 w 3163624"/>
                <a:gd name="connsiteY0" fmla="*/ 1889487 h 2430881"/>
                <a:gd name="connsiteX1" fmla="*/ 0 w 3163624"/>
                <a:gd name="connsiteY1" fmla="*/ 0 h 2430881"/>
                <a:gd name="connsiteX2" fmla="*/ 2321915 w 3163624"/>
                <a:gd name="connsiteY2" fmla="*/ 881909 h 2430881"/>
                <a:gd name="connsiteX3" fmla="*/ 3163624 w 3163624"/>
                <a:gd name="connsiteY3" fmla="*/ 1353701 h 2430881"/>
                <a:gd name="connsiteX4" fmla="*/ 1745185 w 3163624"/>
                <a:gd name="connsiteY4" fmla="*/ 2430881 h 2430881"/>
                <a:gd name="connsiteX5" fmla="*/ 871872 w 3163624"/>
                <a:gd name="connsiteY5" fmla="*/ 1889487 h 2430881"/>
                <a:gd name="connsiteX0" fmla="*/ 871872 w 3163624"/>
                <a:gd name="connsiteY0" fmla="*/ 1889487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871872 w 3163624"/>
                <a:gd name="connsiteY5" fmla="*/ 1889487 h 3589665"/>
                <a:gd name="connsiteX0" fmla="*/ 170446 w 3163624"/>
                <a:gd name="connsiteY0" fmla="*/ 3146196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3163624"/>
                <a:gd name="connsiteY0" fmla="*/ 3146196 h 3589665"/>
                <a:gd name="connsiteX1" fmla="*/ 0 w 3163624"/>
                <a:gd name="connsiteY1" fmla="*/ 0 h 3589665"/>
                <a:gd name="connsiteX2" fmla="*/ 1371094 w 3163624"/>
                <a:gd name="connsiteY2" fmla="*/ 1959088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2493373"/>
                <a:gd name="connsiteY0" fmla="*/ 3146196 h 3589665"/>
                <a:gd name="connsiteX1" fmla="*/ 0 w 2493373"/>
                <a:gd name="connsiteY1" fmla="*/ 0 h 3589665"/>
                <a:gd name="connsiteX2" fmla="*/ 1371094 w 2493373"/>
                <a:gd name="connsiteY2" fmla="*/ 1959088 h 3589665"/>
                <a:gd name="connsiteX3" fmla="*/ 2493373 w 2493373"/>
                <a:gd name="connsiteY3" fmla="*/ 2528806 h 3589665"/>
                <a:gd name="connsiteX4" fmla="*/ 1012585 w 2493373"/>
                <a:gd name="connsiteY4" fmla="*/ 3589665 h 3589665"/>
                <a:gd name="connsiteX5" fmla="*/ 170446 w 2493373"/>
                <a:gd name="connsiteY5" fmla="*/ 3146196 h 3589665"/>
                <a:gd name="connsiteX0" fmla="*/ 170446 w 2493373"/>
                <a:gd name="connsiteY0" fmla="*/ 3146196 h 3146196"/>
                <a:gd name="connsiteX1" fmla="*/ 0 w 2493373"/>
                <a:gd name="connsiteY1" fmla="*/ 0 h 3146196"/>
                <a:gd name="connsiteX2" fmla="*/ 1371094 w 2493373"/>
                <a:gd name="connsiteY2" fmla="*/ 1959088 h 3146196"/>
                <a:gd name="connsiteX3" fmla="*/ 2493373 w 2493373"/>
                <a:gd name="connsiteY3" fmla="*/ 2528806 h 3146196"/>
                <a:gd name="connsiteX4" fmla="*/ 170446 w 2493373"/>
                <a:gd name="connsiteY4" fmla="*/ 3146196 h 3146196"/>
                <a:gd name="connsiteX0" fmla="*/ 170446 w 1371094"/>
                <a:gd name="connsiteY0" fmla="*/ 3146196 h 3146196"/>
                <a:gd name="connsiteX1" fmla="*/ 0 w 1371094"/>
                <a:gd name="connsiteY1" fmla="*/ 0 h 3146196"/>
                <a:gd name="connsiteX2" fmla="*/ 1371094 w 1371094"/>
                <a:gd name="connsiteY2" fmla="*/ 1959088 h 3146196"/>
                <a:gd name="connsiteX3" fmla="*/ 170446 w 1371094"/>
                <a:gd name="connsiteY3" fmla="*/ 3146196 h 3146196"/>
                <a:gd name="connsiteX0" fmla="*/ 170446 w 1480205"/>
                <a:gd name="connsiteY0" fmla="*/ 3146196 h 3146196"/>
                <a:gd name="connsiteX1" fmla="*/ 0 w 1480205"/>
                <a:gd name="connsiteY1" fmla="*/ 0 h 3146196"/>
                <a:gd name="connsiteX2" fmla="*/ 1480205 w 1480205"/>
                <a:gd name="connsiteY2" fmla="*/ 2073334 h 3146196"/>
                <a:gd name="connsiteX3" fmla="*/ 170446 w 1480205"/>
                <a:gd name="connsiteY3" fmla="*/ 3146196 h 3146196"/>
                <a:gd name="connsiteX0" fmla="*/ 638063 w 1480205"/>
                <a:gd name="connsiteY0" fmla="*/ 3456293 h 3456293"/>
                <a:gd name="connsiteX1" fmla="*/ 0 w 1480205"/>
                <a:gd name="connsiteY1" fmla="*/ 0 h 3456293"/>
                <a:gd name="connsiteX2" fmla="*/ 1480205 w 1480205"/>
                <a:gd name="connsiteY2" fmla="*/ 2073334 h 3456293"/>
                <a:gd name="connsiteX3" fmla="*/ 638063 w 1480205"/>
                <a:gd name="connsiteY3" fmla="*/ 3456293 h 3456293"/>
                <a:gd name="connsiteX0" fmla="*/ 638063 w 1901061"/>
                <a:gd name="connsiteY0" fmla="*/ 3456293 h 3456293"/>
                <a:gd name="connsiteX1" fmla="*/ 0 w 1901061"/>
                <a:gd name="connsiteY1" fmla="*/ 0 h 3456293"/>
                <a:gd name="connsiteX2" fmla="*/ 1901061 w 1901061"/>
                <a:gd name="connsiteY2" fmla="*/ 2269185 h 3456293"/>
                <a:gd name="connsiteX3" fmla="*/ 638063 w 1901061"/>
                <a:gd name="connsiteY3" fmla="*/ 3456293 h 3456293"/>
                <a:gd name="connsiteX0" fmla="*/ 1043332 w 1901061"/>
                <a:gd name="connsiteY0" fmla="*/ 3162517 h 3162517"/>
                <a:gd name="connsiteX1" fmla="*/ 0 w 1901061"/>
                <a:gd name="connsiteY1" fmla="*/ 0 h 3162517"/>
                <a:gd name="connsiteX2" fmla="*/ 1901061 w 1901061"/>
                <a:gd name="connsiteY2" fmla="*/ 2269185 h 3162517"/>
                <a:gd name="connsiteX3" fmla="*/ 1043332 w 1901061"/>
                <a:gd name="connsiteY3" fmla="*/ 3162517 h 3162517"/>
                <a:gd name="connsiteX0" fmla="*/ 1043332 w 1932235"/>
                <a:gd name="connsiteY0" fmla="*/ 3162517 h 3162517"/>
                <a:gd name="connsiteX1" fmla="*/ 0 w 1932235"/>
                <a:gd name="connsiteY1" fmla="*/ 0 h 3162517"/>
                <a:gd name="connsiteX2" fmla="*/ 1932235 w 1932235"/>
                <a:gd name="connsiteY2" fmla="*/ 2513999 h 3162517"/>
                <a:gd name="connsiteX3" fmla="*/ 1043332 w 1932235"/>
                <a:gd name="connsiteY3" fmla="*/ 3162517 h 3162517"/>
              </a:gdLst>
              <a:ahLst/>
              <a:cxnLst>
                <a:cxn ang="0">
                  <a:pos x="connsiteX0" y="connsiteY0"/>
                </a:cxn>
                <a:cxn ang="0">
                  <a:pos x="connsiteX1" y="connsiteY1"/>
                </a:cxn>
                <a:cxn ang="0">
                  <a:pos x="connsiteX2" y="connsiteY2"/>
                </a:cxn>
                <a:cxn ang="0">
                  <a:pos x="connsiteX3" y="connsiteY3"/>
                </a:cxn>
              </a:cxnLst>
              <a:rect l="l" t="t" r="r" b="b"/>
              <a:pathLst>
                <a:path w="1932235" h="3162517">
                  <a:moveTo>
                    <a:pt x="1043332" y="3162517"/>
                  </a:moveTo>
                  <a:lnTo>
                    <a:pt x="0" y="0"/>
                  </a:lnTo>
                  <a:lnTo>
                    <a:pt x="1932235" y="2513999"/>
                  </a:lnTo>
                  <a:lnTo>
                    <a:pt x="1043332" y="3162517"/>
                  </a:lnTo>
                  <a:close/>
                </a:path>
              </a:pathLst>
            </a:custGeom>
            <a:solidFill>
              <a:srgbClr val="EDEFC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sp>
          <p:nvSpPr>
            <p:cNvPr id="52" name="Freihandform 108"/>
            <p:cNvSpPr/>
            <p:nvPr/>
          </p:nvSpPr>
          <p:spPr>
            <a:xfrm>
              <a:off x="2674718" y="1951145"/>
              <a:ext cx="1333025" cy="29053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321915 w 2945403"/>
                <a:gd name="connsiteY4" fmla="*/ 88190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3163624"/>
                <a:gd name="connsiteY0" fmla="*/ 2395435 h 2920508"/>
                <a:gd name="connsiteX1" fmla="*/ 560555 w 3163624"/>
                <a:gd name="connsiteY1" fmla="*/ 2218709 h 2920508"/>
                <a:gd name="connsiteX2" fmla="*/ 279985 w 3163624"/>
                <a:gd name="connsiteY2" fmla="*/ 1108887 h 2920508"/>
                <a:gd name="connsiteX3" fmla="*/ 0 w 3163624"/>
                <a:gd name="connsiteY3" fmla="*/ 0 h 2920508"/>
                <a:gd name="connsiteX4" fmla="*/ 2321915 w 3163624"/>
                <a:gd name="connsiteY4" fmla="*/ 881909 h 2920508"/>
                <a:gd name="connsiteX5" fmla="*/ 3163624 w 3163624"/>
                <a:gd name="connsiteY5" fmla="*/ 1353701 h 2920508"/>
                <a:gd name="connsiteX6" fmla="*/ 1464615 w 3163624"/>
                <a:gd name="connsiteY6" fmla="*/ 2920508 h 2920508"/>
                <a:gd name="connsiteX7" fmla="*/ 606889 w 3163624"/>
                <a:gd name="connsiteY7" fmla="*/ 2395435 h 2920508"/>
                <a:gd name="connsiteX0" fmla="*/ 606889 w 3163624"/>
                <a:gd name="connsiteY0" fmla="*/ 2395435 h 2395435"/>
                <a:gd name="connsiteX1" fmla="*/ 560555 w 3163624"/>
                <a:gd name="connsiteY1" fmla="*/ 2218709 h 2395435"/>
                <a:gd name="connsiteX2" fmla="*/ 279985 w 3163624"/>
                <a:gd name="connsiteY2" fmla="*/ 1108887 h 2395435"/>
                <a:gd name="connsiteX3" fmla="*/ 0 w 3163624"/>
                <a:gd name="connsiteY3" fmla="*/ 0 h 2395435"/>
                <a:gd name="connsiteX4" fmla="*/ 2321915 w 3163624"/>
                <a:gd name="connsiteY4" fmla="*/ 881909 h 2395435"/>
                <a:gd name="connsiteX5" fmla="*/ 3163624 w 3163624"/>
                <a:gd name="connsiteY5" fmla="*/ 1353701 h 2395435"/>
                <a:gd name="connsiteX6" fmla="*/ 1791947 w 3163624"/>
                <a:gd name="connsiteY6" fmla="*/ 2381918 h 2395435"/>
                <a:gd name="connsiteX7" fmla="*/ 606889 w 3163624"/>
                <a:gd name="connsiteY7" fmla="*/ 2395435 h 2395435"/>
                <a:gd name="connsiteX0" fmla="*/ 871872 w 3163624"/>
                <a:gd name="connsiteY0" fmla="*/ 1889487 h 2381918"/>
                <a:gd name="connsiteX1" fmla="*/ 560555 w 3163624"/>
                <a:gd name="connsiteY1" fmla="*/ 2218709 h 2381918"/>
                <a:gd name="connsiteX2" fmla="*/ 279985 w 3163624"/>
                <a:gd name="connsiteY2" fmla="*/ 1108887 h 2381918"/>
                <a:gd name="connsiteX3" fmla="*/ 0 w 3163624"/>
                <a:gd name="connsiteY3" fmla="*/ 0 h 2381918"/>
                <a:gd name="connsiteX4" fmla="*/ 2321915 w 3163624"/>
                <a:gd name="connsiteY4" fmla="*/ 881909 h 2381918"/>
                <a:gd name="connsiteX5" fmla="*/ 3163624 w 3163624"/>
                <a:gd name="connsiteY5" fmla="*/ 1353701 h 2381918"/>
                <a:gd name="connsiteX6" fmla="*/ 1791947 w 3163624"/>
                <a:gd name="connsiteY6" fmla="*/ 2381918 h 2381918"/>
                <a:gd name="connsiteX7" fmla="*/ 871872 w 3163624"/>
                <a:gd name="connsiteY7" fmla="*/ 1889487 h 2381918"/>
                <a:gd name="connsiteX0" fmla="*/ 871872 w 3163624"/>
                <a:gd name="connsiteY0" fmla="*/ 1889487 h 2381918"/>
                <a:gd name="connsiteX1" fmla="*/ 279985 w 3163624"/>
                <a:gd name="connsiteY1" fmla="*/ 1108887 h 2381918"/>
                <a:gd name="connsiteX2" fmla="*/ 0 w 3163624"/>
                <a:gd name="connsiteY2" fmla="*/ 0 h 2381918"/>
                <a:gd name="connsiteX3" fmla="*/ 2321915 w 3163624"/>
                <a:gd name="connsiteY3" fmla="*/ 881909 h 2381918"/>
                <a:gd name="connsiteX4" fmla="*/ 3163624 w 3163624"/>
                <a:gd name="connsiteY4" fmla="*/ 1353701 h 2381918"/>
                <a:gd name="connsiteX5" fmla="*/ 1791947 w 3163624"/>
                <a:gd name="connsiteY5" fmla="*/ 2381918 h 2381918"/>
                <a:gd name="connsiteX6" fmla="*/ 871872 w 3163624"/>
                <a:gd name="connsiteY6" fmla="*/ 1889487 h 2381918"/>
                <a:gd name="connsiteX0" fmla="*/ 871872 w 3163624"/>
                <a:gd name="connsiteY0" fmla="*/ 1889487 h 2381918"/>
                <a:gd name="connsiteX1" fmla="*/ 0 w 3163624"/>
                <a:gd name="connsiteY1" fmla="*/ 0 h 2381918"/>
                <a:gd name="connsiteX2" fmla="*/ 2321915 w 3163624"/>
                <a:gd name="connsiteY2" fmla="*/ 881909 h 2381918"/>
                <a:gd name="connsiteX3" fmla="*/ 3163624 w 3163624"/>
                <a:gd name="connsiteY3" fmla="*/ 1353701 h 2381918"/>
                <a:gd name="connsiteX4" fmla="*/ 1791947 w 3163624"/>
                <a:gd name="connsiteY4" fmla="*/ 2381918 h 2381918"/>
                <a:gd name="connsiteX5" fmla="*/ 871872 w 3163624"/>
                <a:gd name="connsiteY5" fmla="*/ 1889487 h 2381918"/>
                <a:gd name="connsiteX0" fmla="*/ 871872 w 3163624"/>
                <a:gd name="connsiteY0" fmla="*/ 1889487 h 2430881"/>
                <a:gd name="connsiteX1" fmla="*/ 0 w 3163624"/>
                <a:gd name="connsiteY1" fmla="*/ 0 h 2430881"/>
                <a:gd name="connsiteX2" fmla="*/ 2321915 w 3163624"/>
                <a:gd name="connsiteY2" fmla="*/ 881909 h 2430881"/>
                <a:gd name="connsiteX3" fmla="*/ 3163624 w 3163624"/>
                <a:gd name="connsiteY3" fmla="*/ 1353701 h 2430881"/>
                <a:gd name="connsiteX4" fmla="*/ 1745185 w 3163624"/>
                <a:gd name="connsiteY4" fmla="*/ 2430881 h 2430881"/>
                <a:gd name="connsiteX5" fmla="*/ 871872 w 3163624"/>
                <a:gd name="connsiteY5" fmla="*/ 1889487 h 2430881"/>
                <a:gd name="connsiteX0" fmla="*/ 871872 w 3163624"/>
                <a:gd name="connsiteY0" fmla="*/ 1889487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871872 w 3163624"/>
                <a:gd name="connsiteY5" fmla="*/ 1889487 h 3589665"/>
                <a:gd name="connsiteX0" fmla="*/ 170446 w 3163624"/>
                <a:gd name="connsiteY0" fmla="*/ 3146196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3163624"/>
                <a:gd name="connsiteY0" fmla="*/ 3146196 h 3589665"/>
                <a:gd name="connsiteX1" fmla="*/ 0 w 3163624"/>
                <a:gd name="connsiteY1" fmla="*/ 0 h 3589665"/>
                <a:gd name="connsiteX2" fmla="*/ 1371094 w 3163624"/>
                <a:gd name="connsiteY2" fmla="*/ 1959088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2493373"/>
                <a:gd name="connsiteY0" fmla="*/ 3146196 h 3589665"/>
                <a:gd name="connsiteX1" fmla="*/ 0 w 2493373"/>
                <a:gd name="connsiteY1" fmla="*/ 0 h 3589665"/>
                <a:gd name="connsiteX2" fmla="*/ 1371094 w 2493373"/>
                <a:gd name="connsiteY2" fmla="*/ 1959088 h 3589665"/>
                <a:gd name="connsiteX3" fmla="*/ 2493373 w 2493373"/>
                <a:gd name="connsiteY3" fmla="*/ 2528806 h 3589665"/>
                <a:gd name="connsiteX4" fmla="*/ 1012585 w 2493373"/>
                <a:gd name="connsiteY4" fmla="*/ 3589665 h 3589665"/>
                <a:gd name="connsiteX5" fmla="*/ 170446 w 2493373"/>
                <a:gd name="connsiteY5" fmla="*/ 3146196 h 3589665"/>
                <a:gd name="connsiteX0" fmla="*/ 0 w 2634672"/>
                <a:gd name="connsiteY0" fmla="*/ 3635824 h 3635824"/>
                <a:gd name="connsiteX1" fmla="*/ 141299 w 2634672"/>
                <a:gd name="connsiteY1" fmla="*/ 0 h 3635824"/>
                <a:gd name="connsiteX2" fmla="*/ 1512393 w 2634672"/>
                <a:gd name="connsiteY2" fmla="*/ 1959088 h 3635824"/>
                <a:gd name="connsiteX3" fmla="*/ 2634672 w 2634672"/>
                <a:gd name="connsiteY3" fmla="*/ 2528806 h 3635824"/>
                <a:gd name="connsiteX4" fmla="*/ 1153884 w 2634672"/>
                <a:gd name="connsiteY4" fmla="*/ 3589665 h 3635824"/>
                <a:gd name="connsiteX5" fmla="*/ 0 w 2634672"/>
                <a:gd name="connsiteY5" fmla="*/ 3635824 h 3635824"/>
                <a:gd name="connsiteX0" fmla="*/ 0 w 2634672"/>
                <a:gd name="connsiteY0" fmla="*/ 3635824 h 4160897"/>
                <a:gd name="connsiteX1" fmla="*/ 141299 w 2634672"/>
                <a:gd name="connsiteY1" fmla="*/ 0 h 4160897"/>
                <a:gd name="connsiteX2" fmla="*/ 1512393 w 2634672"/>
                <a:gd name="connsiteY2" fmla="*/ 1959088 h 4160897"/>
                <a:gd name="connsiteX3" fmla="*/ 2634672 w 2634672"/>
                <a:gd name="connsiteY3" fmla="*/ 2528806 h 4160897"/>
                <a:gd name="connsiteX4" fmla="*/ 888901 w 2634672"/>
                <a:gd name="connsiteY4" fmla="*/ 4160897 h 4160897"/>
                <a:gd name="connsiteX5" fmla="*/ 0 w 2634672"/>
                <a:gd name="connsiteY5" fmla="*/ 3635824 h 4160897"/>
                <a:gd name="connsiteX0" fmla="*/ 0 w 2354102"/>
                <a:gd name="connsiteY0" fmla="*/ 3635824 h 4160897"/>
                <a:gd name="connsiteX1" fmla="*/ 141299 w 2354102"/>
                <a:gd name="connsiteY1" fmla="*/ 0 h 4160897"/>
                <a:gd name="connsiteX2" fmla="*/ 1512393 w 2354102"/>
                <a:gd name="connsiteY2" fmla="*/ 1959088 h 4160897"/>
                <a:gd name="connsiteX3" fmla="*/ 2354102 w 2354102"/>
                <a:gd name="connsiteY3" fmla="*/ 3083717 h 4160897"/>
                <a:gd name="connsiteX4" fmla="*/ 888901 w 2354102"/>
                <a:gd name="connsiteY4" fmla="*/ 4160897 h 4160897"/>
                <a:gd name="connsiteX5" fmla="*/ 0 w 2354102"/>
                <a:gd name="connsiteY5" fmla="*/ 3635824 h 4160897"/>
                <a:gd name="connsiteX0" fmla="*/ 0 w 2354102"/>
                <a:gd name="connsiteY0" fmla="*/ 3635824 h 4160897"/>
                <a:gd name="connsiteX1" fmla="*/ 141299 w 2354102"/>
                <a:gd name="connsiteY1" fmla="*/ 0 h 4160897"/>
                <a:gd name="connsiteX2" fmla="*/ 1200648 w 2354102"/>
                <a:gd name="connsiteY2" fmla="*/ 2497678 h 4160897"/>
                <a:gd name="connsiteX3" fmla="*/ 2354102 w 2354102"/>
                <a:gd name="connsiteY3" fmla="*/ 3083717 h 4160897"/>
                <a:gd name="connsiteX4" fmla="*/ 888901 w 2354102"/>
                <a:gd name="connsiteY4" fmla="*/ 4160897 h 4160897"/>
                <a:gd name="connsiteX5" fmla="*/ 0 w 2354102"/>
                <a:gd name="connsiteY5" fmla="*/ 3635824 h 4160897"/>
                <a:gd name="connsiteX0" fmla="*/ 0 w 2354102"/>
                <a:gd name="connsiteY0" fmla="*/ 3635824 h 3635824"/>
                <a:gd name="connsiteX1" fmla="*/ 141299 w 2354102"/>
                <a:gd name="connsiteY1" fmla="*/ 0 h 3635824"/>
                <a:gd name="connsiteX2" fmla="*/ 1200648 w 2354102"/>
                <a:gd name="connsiteY2" fmla="*/ 2497678 h 3635824"/>
                <a:gd name="connsiteX3" fmla="*/ 2354102 w 2354102"/>
                <a:gd name="connsiteY3" fmla="*/ 3083717 h 3635824"/>
                <a:gd name="connsiteX4" fmla="*/ 0 w 2354102"/>
                <a:gd name="connsiteY4" fmla="*/ 3635824 h 3635824"/>
                <a:gd name="connsiteX0" fmla="*/ 0 w 1200648"/>
                <a:gd name="connsiteY0" fmla="*/ 3635824 h 3635824"/>
                <a:gd name="connsiteX1" fmla="*/ 141299 w 1200648"/>
                <a:gd name="connsiteY1" fmla="*/ 0 h 3635824"/>
                <a:gd name="connsiteX2" fmla="*/ 1200648 w 1200648"/>
                <a:gd name="connsiteY2" fmla="*/ 2497678 h 3635824"/>
                <a:gd name="connsiteX3" fmla="*/ 0 w 1200648"/>
                <a:gd name="connsiteY3" fmla="*/ 3635824 h 3635824"/>
                <a:gd name="connsiteX0" fmla="*/ 0 w 1278584"/>
                <a:gd name="connsiteY0" fmla="*/ 3635824 h 3635824"/>
                <a:gd name="connsiteX1" fmla="*/ 141299 w 1278584"/>
                <a:gd name="connsiteY1" fmla="*/ 0 h 3635824"/>
                <a:gd name="connsiteX2" fmla="*/ 1278584 w 1278584"/>
                <a:gd name="connsiteY2" fmla="*/ 2595604 h 3635824"/>
                <a:gd name="connsiteX3" fmla="*/ 0 w 1278584"/>
                <a:gd name="connsiteY3" fmla="*/ 3635824 h 3635824"/>
                <a:gd name="connsiteX0" fmla="*/ 326318 w 1137285"/>
                <a:gd name="connsiteY0" fmla="*/ 3962242 h 3962242"/>
                <a:gd name="connsiteX1" fmla="*/ 0 w 1137285"/>
                <a:gd name="connsiteY1" fmla="*/ 0 h 3962242"/>
                <a:gd name="connsiteX2" fmla="*/ 1137285 w 1137285"/>
                <a:gd name="connsiteY2" fmla="*/ 2595604 h 3962242"/>
                <a:gd name="connsiteX3" fmla="*/ 326318 w 1137285"/>
                <a:gd name="connsiteY3" fmla="*/ 3962242 h 3962242"/>
                <a:gd name="connsiteX0" fmla="*/ 326318 w 1636076"/>
                <a:gd name="connsiteY0" fmla="*/ 3962242 h 3962242"/>
                <a:gd name="connsiteX1" fmla="*/ 0 w 1636076"/>
                <a:gd name="connsiteY1" fmla="*/ 0 h 3962242"/>
                <a:gd name="connsiteX2" fmla="*/ 1636076 w 1636076"/>
                <a:gd name="connsiteY2" fmla="*/ 2791455 h 3962242"/>
                <a:gd name="connsiteX3" fmla="*/ 326318 w 1636076"/>
                <a:gd name="connsiteY3" fmla="*/ 3962242 h 3962242"/>
                <a:gd name="connsiteX0" fmla="*/ 762760 w 1636076"/>
                <a:gd name="connsiteY0" fmla="*/ 3733749 h 3733749"/>
                <a:gd name="connsiteX1" fmla="*/ 0 w 1636076"/>
                <a:gd name="connsiteY1" fmla="*/ 0 h 3733749"/>
                <a:gd name="connsiteX2" fmla="*/ 1636076 w 1636076"/>
                <a:gd name="connsiteY2" fmla="*/ 2791455 h 3733749"/>
                <a:gd name="connsiteX3" fmla="*/ 762760 w 1636076"/>
                <a:gd name="connsiteY3" fmla="*/ 3733749 h 3733749"/>
                <a:gd name="connsiteX0" fmla="*/ 762760 w 1636076"/>
                <a:gd name="connsiteY0" fmla="*/ 3733749 h 3733749"/>
                <a:gd name="connsiteX1" fmla="*/ 0 w 1636076"/>
                <a:gd name="connsiteY1" fmla="*/ 0 h 3733749"/>
                <a:gd name="connsiteX2" fmla="*/ 1636076 w 1636076"/>
                <a:gd name="connsiteY2" fmla="*/ 3052590 h 3733749"/>
                <a:gd name="connsiteX3" fmla="*/ 762760 w 1636076"/>
                <a:gd name="connsiteY3" fmla="*/ 3733749 h 3733749"/>
              </a:gdLst>
              <a:ahLst/>
              <a:cxnLst>
                <a:cxn ang="0">
                  <a:pos x="connsiteX0" y="connsiteY0"/>
                </a:cxn>
                <a:cxn ang="0">
                  <a:pos x="connsiteX1" y="connsiteY1"/>
                </a:cxn>
                <a:cxn ang="0">
                  <a:pos x="connsiteX2" y="connsiteY2"/>
                </a:cxn>
                <a:cxn ang="0">
                  <a:pos x="connsiteX3" y="connsiteY3"/>
                </a:cxn>
              </a:cxnLst>
              <a:rect l="l" t="t" r="r" b="b"/>
              <a:pathLst>
                <a:path w="1636076" h="3733749">
                  <a:moveTo>
                    <a:pt x="762760" y="3733749"/>
                  </a:moveTo>
                  <a:lnTo>
                    <a:pt x="0" y="0"/>
                  </a:lnTo>
                  <a:lnTo>
                    <a:pt x="1636076" y="3052590"/>
                  </a:lnTo>
                  <a:lnTo>
                    <a:pt x="762760" y="3733749"/>
                  </a:lnTo>
                  <a:close/>
                </a:path>
              </a:pathLst>
            </a:custGeom>
            <a:solidFill>
              <a:srgbClr val="EDEFC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grpSp>
      <p:sp>
        <p:nvSpPr>
          <p:cNvPr id="9" name="Foliennummernplatzhalter 8"/>
          <p:cNvSpPr>
            <a:spLocks noGrp="1"/>
          </p:cNvSpPr>
          <p:nvPr>
            <p:ph type="sldNum" sz="quarter" idx="12"/>
          </p:nvPr>
        </p:nvSpPr>
        <p:spPr/>
        <p:txBody>
          <a:bodyPr/>
          <a:lstStyle/>
          <a:p>
            <a:fld id="{0E5F5BB8-B058-4CAF-94F1-C60B474C680F}" type="slidenum">
              <a:rPr lang="de-DE" smtClean="0"/>
              <a:pPr/>
              <a:t>2</a:t>
            </a:fld>
            <a:endParaRPr lang="de-DE"/>
          </a:p>
        </p:txBody>
      </p:sp>
      <p:grpSp>
        <p:nvGrpSpPr>
          <p:cNvPr id="10" name="Gruppieren 9"/>
          <p:cNvGrpSpPr/>
          <p:nvPr/>
        </p:nvGrpSpPr>
        <p:grpSpPr>
          <a:xfrm>
            <a:off x="333375" y="864014"/>
            <a:ext cx="11449146" cy="5129080"/>
            <a:chOff x="365787" y="581020"/>
            <a:chExt cx="11449146" cy="5129080"/>
          </a:xfrm>
        </p:grpSpPr>
        <p:grpSp>
          <p:nvGrpSpPr>
            <p:cNvPr id="8" name="Gruppieren 7"/>
            <p:cNvGrpSpPr/>
            <p:nvPr/>
          </p:nvGrpSpPr>
          <p:grpSpPr>
            <a:xfrm>
              <a:off x="365787" y="581020"/>
              <a:ext cx="9036700" cy="5129080"/>
              <a:chOff x="365787" y="581020"/>
              <a:chExt cx="9036700" cy="5129080"/>
            </a:xfrm>
          </p:grpSpPr>
          <p:sp>
            <p:nvSpPr>
              <p:cNvPr id="39" name="TextBox 1"/>
              <p:cNvSpPr txBox="1"/>
              <p:nvPr/>
            </p:nvSpPr>
            <p:spPr>
              <a:xfrm>
                <a:off x="387101" y="3080426"/>
                <a:ext cx="9015386" cy="338554"/>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solidFill>
                      <a:srgbClr val="636359"/>
                    </a:solidFill>
                    <a:latin typeface="Work Sans" panose="00000500000000000000" pitchFamily="50" charset="0"/>
                    <a:cs typeface="Arial" panose="020B0604020202020204" pitchFamily="34" charset="0"/>
                  </a:rPr>
                  <a:t>Mathematical Formulation of </a:t>
                </a:r>
                <a:r>
                  <a:rPr lang="en-US" sz="1600" b="1" dirty="0">
                    <a:solidFill>
                      <a:srgbClr val="636359"/>
                    </a:solidFill>
                    <a:latin typeface="Work Sans" panose="00000500000000000000" pitchFamily="50" charset="0"/>
                    <a:cs typeface="Arial" panose="020B0604020202020204" pitchFamily="34" charset="0"/>
                  </a:rPr>
                  <a:t>Tomographic SAR </a:t>
                </a:r>
                <a:r>
                  <a:rPr lang="en-US" sz="1600" b="1" dirty="0" smtClean="0">
                    <a:solidFill>
                      <a:srgbClr val="636359"/>
                    </a:solidFill>
                    <a:latin typeface="Work Sans" panose="00000500000000000000" pitchFamily="50" charset="0"/>
                    <a:cs typeface="Arial" panose="020B0604020202020204" pitchFamily="34" charset="0"/>
                  </a:rPr>
                  <a:t>imaging</a:t>
                </a:r>
              </a:p>
            </p:txBody>
          </p:sp>
          <p:sp>
            <p:nvSpPr>
              <p:cNvPr id="40" name="Rectangle 39"/>
              <p:cNvSpPr/>
              <p:nvPr/>
            </p:nvSpPr>
            <p:spPr>
              <a:xfrm>
                <a:off x="644774" y="1580733"/>
                <a:ext cx="8643001" cy="523220"/>
              </a:xfrm>
              <a:prstGeom prst="rect">
                <a:avLst/>
              </a:prstGeom>
            </p:spPr>
            <p:txBody>
              <a:bodyPr wrap="square">
                <a:spAutoFit/>
              </a:bodyPr>
              <a:lstStyle/>
              <a:p>
                <a:pPr algn="just"/>
                <a:r>
                  <a:rPr lang="en-US" sz="1400" dirty="0" err="1" smtClean="0">
                    <a:solidFill>
                      <a:srgbClr val="B1AC4F"/>
                    </a:solidFill>
                    <a:latin typeface="Work Sans Light" panose="00000400000000000000" pitchFamily="50" charset="0"/>
                    <a:cs typeface="Arial" panose="020B0604020202020204" pitchFamily="34" charset="0"/>
                  </a:rPr>
                  <a:t>TomoSAR</a:t>
                </a:r>
                <a:r>
                  <a:rPr lang="en-US" sz="1400" dirty="0" smtClean="0">
                    <a:solidFill>
                      <a:srgbClr val="B1AC4F"/>
                    </a:solidFill>
                    <a:latin typeface="Work Sans Light" panose="00000400000000000000" pitchFamily="50" charset="0"/>
                    <a:cs typeface="Arial" panose="020B0604020202020204" pitchFamily="34" charset="0"/>
                  </a:rPr>
                  <a:t> imaging geometry &amp; data stack, </a:t>
                </a:r>
                <a:r>
                  <a:rPr lang="en-US" sz="1400" dirty="0" err="1">
                    <a:solidFill>
                      <a:srgbClr val="B1AC4F"/>
                    </a:solidFill>
                    <a:latin typeface="Work Sans Light" panose="00000400000000000000" pitchFamily="50" charset="0"/>
                    <a:cs typeface="Arial" panose="020B0604020202020204" pitchFamily="34" charset="0"/>
                  </a:rPr>
                  <a:t>T</a:t>
                </a:r>
                <a:r>
                  <a:rPr lang="en-US" sz="1400" dirty="0" err="1" smtClean="0">
                    <a:solidFill>
                      <a:srgbClr val="B1AC4F"/>
                    </a:solidFill>
                    <a:latin typeface="Work Sans Light" panose="00000400000000000000" pitchFamily="50" charset="0"/>
                    <a:cs typeface="Arial" panose="020B0604020202020204" pitchFamily="34" charset="0"/>
                  </a:rPr>
                  <a:t>omoSAR</a:t>
                </a:r>
                <a:r>
                  <a:rPr lang="en-US" sz="1400" dirty="0" smtClean="0">
                    <a:solidFill>
                      <a:srgbClr val="B1AC4F"/>
                    </a:solidFill>
                    <a:latin typeface="Work Sans Light" panose="00000400000000000000" pitchFamily="50" charset="0"/>
                    <a:cs typeface="Arial" panose="020B0604020202020204" pitchFamily="34" charset="0"/>
                  </a:rPr>
                  <a:t> estimations: reflectivity profiles, tomographic cube &amp; slices, </a:t>
                </a:r>
                <a:r>
                  <a:rPr lang="en-US" sz="1400" dirty="0" err="1" smtClean="0">
                    <a:solidFill>
                      <a:srgbClr val="B1AC4F"/>
                    </a:solidFill>
                    <a:latin typeface="Work Sans Light" panose="00000400000000000000" pitchFamily="50" charset="0"/>
                    <a:cs typeface="Arial" panose="020B0604020202020204" pitchFamily="34" charset="0"/>
                  </a:rPr>
                  <a:t>TomoSAR</a:t>
                </a:r>
                <a:r>
                  <a:rPr lang="en-US" sz="1400" dirty="0" smtClean="0">
                    <a:solidFill>
                      <a:srgbClr val="B1AC4F"/>
                    </a:solidFill>
                    <a:latin typeface="Work Sans Light" panose="00000400000000000000" pitchFamily="50" charset="0"/>
                    <a:cs typeface="Arial" panose="020B0604020202020204" pitchFamily="34" charset="0"/>
                  </a:rPr>
                  <a:t> aspects: </a:t>
                </a:r>
                <a:r>
                  <a:rPr lang="en-US" sz="1400" dirty="0" smtClean="0">
                    <a:solidFill>
                      <a:srgbClr val="B1AC4F"/>
                    </a:solidFill>
                    <a:latin typeface="Work Sans Light" panose="00000400000000000000" pitchFamily="50" charset="0"/>
                  </a:rPr>
                  <a:t>tomographic aperture, coordinate system &amp;  3D resolution cell</a:t>
                </a:r>
                <a:endParaRPr lang="en-US" sz="1400" dirty="0">
                  <a:solidFill>
                    <a:srgbClr val="B1AC4F"/>
                  </a:solidFill>
                </a:endParaRPr>
              </a:p>
            </p:txBody>
          </p:sp>
          <p:sp>
            <p:nvSpPr>
              <p:cNvPr id="55" name="Rectangle 54"/>
              <p:cNvSpPr/>
              <p:nvPr/>
            </p:nvSpPr>
            <p:spPr>
              <a:xfrm>
                <a:off x="644774" y="2478686"/>
                <a:ext cx="8643000" cy="523220"/>
              </a:xfrm>
              <a:prstGeom prst="rect">
                <a:avLst/>
              </a:prstGeom>
            </p:spPr>
            <p:txBody>
              <a:bodyPr wrap="square">
                <a:spAutoFit/>
              </a:bodyPr>
              <a:lstStyle/>
              <a:p>
                <a:pPr algn="just"/>
                <a:r>
                  <a:rPr lang="en-US" sz="1400" dirty="0">
                    <a:solidFill>
                      <a:srgbClr val="B1AC4F"/>
                    </a:solidFill>
                    <a:latin typeface="Work Sans Light" panose="00000400000000000000" pitchFamily="50" charset="0"/>
                  </a:rPr>
                  <a:t>t</a:t>
                </a:r>
                <a:r>
                  <a:rPr lang="en-US" sz="1400" dirty="0" smtClean="0">
                    <a:solidFill>
                      <a:srgbClr val="B1AC4F"/>
                    </a:solidFill>
                    <a:latin typeface="Work Sans Light" panose="00000400000000000000" pitchFamily="50" charset="0"/>
                  </a:rPr>
                  <a:t>omographic aperture, system bandwidth, sensor wavelength, </a:t>
                </a:r>
                <a:r>
                  <a:rPr lang="en-US" sz="1400" dirty="0">
                    <a:solidFill>
                      <a:srgbClr val="B1AC4F"/>
                    </a:solidFill>
                    <a:latin typeface="Work Sans Light" panose="00000400000000000000" pitchFamily="50" charset="0"/>
                  </a:rPr>
                  <a:t>scattering mechanisms, </a:t>
                </a:r>
                <a:r>
                  <a:rPr lang="en-US" sz="1400" dirty="0" smtClean="0">
                    <a:solidFill>
                      <a:srgbClr val="B1AC4F"/>
                    </a:solidFill>
                    <a:latin typeface="Work Sans Light" panose="00000400000000000000" pitchFamily="50" charset="0"/>
                  </a:rPr>
                  <a:t>polarization</a:t>
                </a:r>
                <a:r>
                  <a:rPr lang="en-US" sz="1400" dirty="0">
                    <a:solidFill>
                      <a:srgbClr val="B1AC4F"/>
                    </a:solidFill>
                    <a:latin typeface="Work Sans Light" panose="00000400000000000000" pitchFamily="50" charset="0"/>
                  </a:rPr>
                  <a:t>, weather &amp; </a:t>
                </a:r>
                <a:r>
                  <a:rPr lang="en-US" sz="1400" dirty="0" smtClean="0">
                    <a:solidFill>
                      <a:srgbClr val="B1AC4F"/>
                    </a:solidFill>
                    <a:latin typeface="Work Sans Light" panose="00000400000000000000" pitchFamily="50" charset="0"/>
                  </a:rPr>
                  <a:t>season</a:t>
                </a:r>
                <a:endParaRPr lang="en-US" sz="1400" dirty="0">
                  <a:solidFill>
                    <a:srgbClr val="B1AC4F"/>
                  </a:solidFill>
                  <a:latin typeface="Work Sans Light" panose="00000400000000000000" pitchFamily="50" charset="0"/>
                </a:endParaRPr>
              </a:p>
            </p:txBody>
          </p:sp>
          <p:sp>
            <p:nvSpPr>
              <p:cNvPr id="56" name="Rectangle 55"/>
              <p:cNvSpPr/>
              <p:nvPr/>
            </p:nvSpPr>
            <p:spPr>
              <a:xfrm>
                <a:off x="644774" y="3399630"/>
                <a:ext cx="8643000" cy="523220"/>
              </a:xfrm>
              <a:prstGeom prst="rect">
                <a:avLst/>
              </a:prstGeom>
            </p:spPr>
            <p:txBody>
              <a:bodyPr wrap="square">
                <a:spAutoFit/>
              </a:bodyPr>
              <a:lstStyle/>
              <a:p>
                <a:pPr algn="just"/>
                <a:r>
                  <a:rPr lang="en-US" sz="1400" dirty="0" err="1" smtClean="0">
                    <a:solidFill>
                      <a:srgbClr val="B1AC4F"/>
                    </a:solidFill>
                    <a:latin typeface="Work Sans Light" panose="00000400000000000000" pitchFamily="50" charset="0"/>
                  </a:rPr>
                  <a:t>T</a:t>
                </a:r>
                <a:r>
                  <a:rPr lang="en-US" sz="1400" dirty="0" err="1" smtClean="0">
                    <a:solidFill>
                      <a:srgbClr val="B1AC4F"/>
                    </a:solidFill>
                    <a:latin typeface="Work Sans Light" panose="00000400000000000000" pitchFamily="50" charset="0"/>
                  </a:rPr>
                  <a:t>omoSAR</a:t>
                </a:r>
                <a:r>
                  <a:rPr lang="en-US" sz="1400" dirty="0">
                    <a:solidFill>
                      <a:srgbClr val="B1AC4F"/>
                    </a:solidFill>
                    <a:latin typeface="Work Sans Light" panose="00000400000000000000" pitchFamily="50" charset="0"/>
                  </a:rPr>
                  <a:t> </a:t>
                </a:r>
                <a:r>
                  <a:rPr lang="en-US" sz="1400" dirty="0" smtClean="0">
                    <a:solidFill>
                      <a:srgbClr val="B1AC4F"/>
                    </a:solidFill>
                    <a:latin typeface="Work Sans Light" panose="00000400000000000000" pitchFamily="50" charset="0"/>
                  </a:rPr>
                  <a:t>imaging </a:t>
                </a:r>
                <a:r>
                  <a:rPr lang="en-US" sz="1400" dirty="0" smtClean="0">
                    <a:solidFill>
                      <a:srgbClr val="B1AC4F"/>
                    </a:solidFill>
                    <a:latin typeface="Work Sans Light" panose="00000400000000000000" pitchFamily="50" charset="0"/>
                  </a:rPr>
                  <a:t>model, linear system equation, reconstruction of the reflectivity profiles (inversion), constraints &amp; factors to consider for the inversion, inversion algorithms</a:t>
                </a:r>
                <a:endParaRPr lang="en-US" sz="1400" dirty="0">
                  <a:solidFill>
                    <a:srgbClr val="B1AC4F"/>
                  </a:solidFill>
                  <a:latin typeface="Work Sans Light" panose="00000400000000000000" pitchFamily="50" charset="0"/>
                </a:endParaRPr>
              </a:p>
            </p:txBody>
          </p:sp>
          <p:sp>
            <p:nvSpPr>
              <p:cNvPr id="57" name="Rectangle 56"/>
              <p:cNvSpPr/>
              <p:nvPr/>
            </p:nvSpPr>
            <p:spPr>
              <a:xfrm>
                <a:off x="644774" y="4287974"/>
                <a:ext cx="8726121" cy="307777"/>
              </a:xfrm>
              <a:prstGeom prst="rect">
                <a:avLst/>
              </a:prstGeom>
            </p:spPr>
            <p:txBody>
              <a:bodyPr wrap="square">
                <a:spAutoFit/>
              </a:bodyPr>
              <a:lstStyle/>
              <a:p>
                <a:r>
                  <a:rPr lang="en-US" sz="1400" dirty="0" err="1" smtClean="0">
                    <a:solidFill>
                      <a:srgbClr val="B1AC4F"/>
                    </a:solidFill>
                    <a:latin typeface="Work Sans Light" panose="00000400000000000000" pitchFamily="50" charset="0"/>
                  </a:rPr>
                  <a:t>Polarimetric</a:t>
                </a:r>
                <a:r>
                  <a:rPr lang="en-US" sz="1400" dirty="0" smtClean="0">
                    <a:solidFill>
                      <a:srgbClr val="B1AC4F"/>
                    </a:solidFill>
                    <a:latin typeface="Work Sans Light" panose="00000400000000000000" pitchFamily="50" charset="0"/>
                  </a:rPr>
                  <a:t> SAR Tomography, Differential SAR Tomography</a:t>
                </a:r>
                <a:endParaRPr lang="en-US" sz="1400" dirty="0">
                  <a:solidFill>
                    <a:srgbClr val="B1AC4F"/>
                  </a:solidFill>
                  <a:latin typeface="Work Sans Light" panose="00000400000000000000" pitchFamily="50" charset="0"/>
                </a:endParaRPr>
              </a:p>
            </p:txBody>
          </p:sp>
          <p:sp>
            <p:nvSpPr>
              <p:cNvPr id="58" name="Rectangle 57"/>
              <p:cNvSpPr/>
              <p:nvPr/>
            </p:nvSpPr>
            <p:spPr>
              <a:xfrm>
                <a:off x="635231" y="4978805"/>
                <a:ext cx="8726121" cy="307777"/>
              </a:xfrm>
              <a:prstGeom prst="rect">
                <a:avLst/>
              </a:prstGeom>
            </p:spPr>
            <p:txBody>
              <a:bodyPr wrap="square">
                <a:spAutoFit/>
              </a:bodyPr>
              <a:lstStyle/>
              <a:p>
                <a:r>
                  <a:rPr lang="en-US" sz="1400" dirty="0" smtClean="0">
                    <a:solidFill>
                      <a:srgbClr val="B1AC4F"/>
                    </a:solidFill>
                    <a:latin typeface="Work Sans Light" panose="00000400000000000000" pitchFamily="50" charset="0"/>
                  </a:rPr>
                  <a:t>Forest, Urban</a:t>
                </a:r>
                <a:r>
                  <a:rPr lang="en-US" sz="1400" dirty="0">
                    <a:solidFill>
                      <a:srgbClr val="B1AC4F"/>
                    </a:solidFill>
                    <a:latin typeface="Work Sans Light" panose="00000400000000000000" pitchFamily="50" charset="0"/>
                  </a:rPr>
                  <a:t>, Ice </a:t>
                </a:r>
                <a:r>
                  <a:rPr lang="en-US" sz="1400" dirty="0" smtClean="0">
                    <a:solidFill>
                      <a:srgbClr val="B1AC4F"/>
                    </a:solidFill>
                    <a:latin typeface="Work Sans Light" panose="00000400000000000000" pitchFamily="50" charset="0"/>
                  </a:rPr>
                  <a:t>&amp; </a:t>
                </a:r>
                <a:r>
                  <a:rPr lang="en-US" sz="1400" dirty="0">
                    <a:solidFill>
                      <a:srgbClr val="B1AC4F"/>
                    </a:solidFill>
                    <a:latin typeface="Work Sans Light" panose="00000400000000000000" pitchFamily="50" charset="0"/>
                  </a:rPr>
                  <a:t>Snow, </a:t>
                </a:r>
                <a:r>
                  <a:rPr lang="en-US" sz="1400" dirty="0" smtClean="0">
                    <a:solidFill>
                      <a:srgbClr val="B1AC4F"/>
                    </a:solidFill>
                    <a:latin typeface="Work Sans Light" panose="00000400000000000000" pitchFamily="50" charset="0"/>
                  </a:rPr>
                  <a:t>Agriculture Imaging</a:t>
                </a:r>
                <a:endParaRPr lang="en-US" sz="1400" dirty="0">
                  <a:solidFill>
                    <a:srgbClr val="B1AC4F"/>
                  </a:solidFill>
                  <a:latin typeface="Work Sans Light" panose="00000400000000000000" pitchFamily="50" charset="0"/>
                </a:endParaRPr>
              </a:p>
            </p:txBody>
          </p:sp>
          <p:sp>
            <p:nvSpPr>
              <p:cNvPr id="3" name="Rechteck 2"/>
              <p:cNvSpPr/>
              <p:nvPr/>
            </p:nvSpPr>
            <p:spPr>
              <a:xfrm>
                <a:off x="387101" y="581020"/>
                <a:ext cx="1737976" cy="338554"/>
              </a:xfrm>
              <a:prstGeom prst="rect">
                <a:avLst/>
              </a:prstGeom>
            </p:spPr>
            <p:txBody>
              <a:bodyPr wrap="none">
                <a:spAutoFit/>
              </a:bodyPr>
              <a:lstStyle/>
              <a:p>
                <a:pPr marL="285750" indent="-285750">
                  <a:buFont typeface="Arial" panose="020B0604020202020204" pitchFamily="34" charset="0"/>
                  <a:buChar char="•"/>
                </a:pPr>
                <a:r>
                  <a:rPr lang="en-US" sz="1600" b="1" dirty="0">
                    <a:solidFill>
                      <a:srgbClr val="636359"/>
                    </a:solidFill>
                    <a:latin typeface="Work Sans" panose="00000500000000000000" pitchFamily="50" charset="0"/>
                    <a:cs typeface="Arial" panose="020B0604020202020204" pitchFamily="34" charset="0"/>
                  </a:rPr>
                  <a:t>Introduction</a:t>
                </a:r>
              </a:p>
            </p:txBody>
          </p:sp>
          <p:sp>
            <p:nvSpPr>
              <p:cNvPr id="4" name="Rechteck 3"/>
              <p:cNvSpPr/>
              <p:nvPr/>
            </p:nvSpPr>
            <p:spPr>
              <a:xfrm>
                <a:off x="365787" y="1257300"/>
                <a:ext cx="2925801" cy="338554"/>
              </a:xfrm>
              <a:prstGeom prst="rect">
                <a:avLst/>
              </a:prstGeom>
            </p:spPr>
            <p:txBody>
              <a:bodyPr wrap="none">
                <a:spAutoFit/>
              </a:bodyPr>
              <a:lstStyle/>
              <a:p>
                <a:pPr marL="285750" indent="-285750">
                  <a:buFont typeface="Arial" panose="020B0604020202020204" pitchFamily="34" charset="0"/>
                  <a:buChar char="•"/>
                </a:pPr>
                <a:r>
                  <a:rPr lang="en-US" sz="1600" b="1" dirty="0">
                    <a:solidFill>
                      <a:srgbClr val="636359"/>
                    </a:solidFill>
                    <a:latin typeface="Work Sans" panose="00000500000000000000" pitchFamily="50" charset="0"/>
                    <a:cs typeface="Arial" panose="020B0604020202020204" pitchFamily="34" charset="0"/>
                  </a:rPr>
                  <a:t>SAR Tomography Basics</a:t>
                </a:r>
              </a:p>
            </p:txBody>
          </p:sp>
          <p:sp>
            <p:nvSpPr>
              <p:cNvPr id="5" name="Rechteck 4"/>
              <p:cNvSpPr/>
              <p:nvPr/>
            </p:nvSpPr>
            <p:spPr>
              <a:xfrm>
                <a:off x="365787" y="2162716"/>
                <a:ext cx="4943982" cy="338554"/>
              </a:xfrm>
              <a:prstGeom prst="rect">
                <a:avLst/>
              </a:prstGeom>
            </p:spPr>
            <p:txBody>
              <a:bodyPr wrap="none">
                <a:spAutoFit/>
              </a:bodyPr>
              <a:lstStyle/>
              <a:p>
                <a:pPr marL="285750" indent="-285750">
                  <a:buFont typeface="Arial" panose="020B0604020202020204" pitchFamily="34" charset="0"/>
                  <a:buChar char="•"/>
                </a:pPr>
                <a:r>
                  <a:rPr lang="en-US" sz="1600" b="1" dirty="0">
                    <a:solidFill>
                      <a:srgbClr val="636359"/>
                    </a:solidFill>
                    <a:latin typeface="Work Sans" panose="00000500000000000000" pitchFamily="50" charset="0"/>
                    <a:cs typeface="Arial" panose="020B0604020202020204" pitchFamily="34" charset="0"/>
                  </a:rPr>
                  <a:t>Factors Affecting Tomographic SAR imaging</a:t>
                </a:r>
              </a:p>
            </p:txBody>
          </p:sp>
          <p:sp>
            <p:nvSpPr>
              <p:cNvPr id="6" name="Rechteck 5"/>
              <p:cNvSpPr/>
              <p:nvPr/>
            </p:nvSpPr>
            <p:spPr>
              <a:xfrm>
                <a:off x="365787" y="3987567"/>
                <a:ext cx="2691763" cy="338554"/>
              </a:xfrm>
              <a:prstGeom prst="rect">
                <a:avLst/>
              </a:prstGeom>
            </p:spPr>
            <p:txBody>
              <a:bodyPr wrap="none">
                <a:spAutoFit/>
              </a:bodyPr>
              <a:lstStyle/>
              <a:p>
                <a:pPr marL="285750" indent="-285750">
                  <a:buFont typeface="Arial" panose="020B0604020202020204" pitchFamily="34" charset="0"/>
                  <a:buChar char="•"/>
                </a:pPr>
                <a:r>
                  <a:rPr lang="en-US" sz="1600" b="1" dirty="0">
                    <a:solidFill>
                      <a:srgbClr val="636359"/>
                    </a:solidFill>
                    <a:latin typeface="Work Sans" panose="00000500000000000000" pitchFamily="50" charset="0"/>
                    <a:cs typeface="Arial" panose="020B0604020202020204" pitchFamily="34" charset="0"/>
                  </a:rPr>
                  <a:t>Advanced Techniques</a:t>
                </a:r>
              </a:p>
            </p:txBody>
          </p:sp>
          <p:sp>
            <p:nvSpPr>
              <p:cNvPr id="7" name="Rechteck 6"/>
              <p:cNvSpPr/>
              <p:nvPr/>
            </p:nvSpPr>
            <p:spPr>
              <a:xfrm>
                <a:off x="365787" y="4663777"/>
                <a:ext cx="1781257" cy="338554"/>
              </a:xfrm>
              <a:prstGeom prst="rect">
                <a:avLst/>
              </a:prstGeom>
            </p:spPr>
            <p:txBody>
              <a:bodyPr wrap="none">
                <a:spAutoFit/>
              </a:bodyPr>
              <a:lstStyle/>
              <a:p>
                <a:pPr marL="285750" indent="-285750">
                  <a:buFont typeface="Arial" panose="020B0604020202020204" pitchFamily="34" charset="0"/>
                  <a:buChar char="•"/>
                </a:pPr>
                <a:r>
                  <a:rPr lang="en-US" sz="1600" b="1" dirty="0">
                    <a:solidFill>
                      <a:srgbClr val="636359"/>
                    </a:solidFill>
                    <a:latin typeface="Work Sans" panose="00000500000000000000" pitchFamily="50" charset="0"/>
                    <a:cs typeface="Arial" panose="020B0604020202020204" pitchFamily="34" charset="0"/>
                  </a:rPr>
                  <a:t>Case Studies</a:t>
                </a:r>
              </a:p>
            </p:txBody>
          </p:sp>
          <p:sp>
            <p:nvSpPr>
              <p:cNvPr id="28" name="Rechteck 27"/>
              <p:cNvSpPr/>
              <p:nvPr/>
            </p:nvSpPr>
            <p:spPr>
              <a:xfrm>
                <a:off x="365787" y="5371546"/>
                <a:ext cx="3496470" cy="338554"/>
              </a:xfrm>
              <a:prstGeom prst="rect">
                <a:avLst/>
              </a:prstGeom>
            </p:spPr>
            <p:txBody>
              <a:bodyPr wrap="none">
                <a:spAutoFit/>
              </a:bodyPr>
              <a:lstStyle/>
              <a:p>
                <a:pPr marL="285750" indent="-285750">
                  <a:buFont typeface="Arial" panose="020B0604020202020204" pitchFamily="34" charset="0"/>
                  <a:buChar char="•"/>
                </a:pPr>
                <a:r>
                  <a:rPr lang="en-US" sz="1600" b="1" dirty="0" smtClean="0">
                    <a:solidFill>
                      <a:srgbClr val="636359"/>
                    </a:solidFill>
                    <a:latin typeface="Work Sans" panose="00000500000000000000" pitchFamily="50" charset="0"/>
                    <a:cs typeface="Arial" panose="020B0604020202020204" pitchFamily="34" charset="0"/>
                  </a:rPr>
                  <a:t>References &amp; </a:t>
                </a:r>
                <a:r>
                  <a:rPr lang="en-US" sz="1600" b="1" dirty="0">
                    <a:solidFill>
                      <a:srgbClr val="636359"/>
                    </a:solidFill>
                    <a:latin typeface="Work Sans" panose="00000500000000000000" pitchFamily="50" charset="0"/>
                    <a:cs typeface="Arial" panose="020B0604020202020204" pitchFamily="34" charset="0"/>
                  </a:rPr>
                  <a:t>F</a:t>
                </a:r>
                <a:r>
                  <a:rPr lang="en-US" sz="1600" b="1" dirty="0" smtClean="0">
                    <a:solidFill>
                      <a:srgbClr val="636359"/>
                    </a:solidFill>
                    <a:latin typeface="Work Sans" panose="00000500000000000000" pitchFamily="50" charset="0"/>
                    <a:cs typeface="Arial" panose="020B0604020202020204" pitchFamily="34" charset="0"/>
                  </a:rPr>
                  <a:t>urther Reading</a:t>
                </a:r>
              </a:p>
            </p:txBody>
          </p:sp>
        </p:grpSp>
        <p:sp>
          <p:nvSpPr>
            <p:cNvPr id="30" name="Rectangle 39"/>
            <p:cNvSpPr/>
            <p:nvPr/>
          </p:nvSpPr>
          <p:spPr>
            <a:xfrm>
              <a:off x="654136" y="894812"/>
              <a:ext cx="11160797" cy="307777"/>
            </a:xfrm>
            <a:prstGeom prst="rect">
              <a:avLst/>
            </a:prstGeom>
          </p:spPr>
          <p:txBody>
            <a:bodyPr wrap="square">
              <a:spAutoFit/>
            </a:bodyPr>
            <a:lstStyle/>
            <a:p>
              <a:pPr algn="just"/>
              <a:r>
                <a:rPr lang="en-US" sz="1400" dirty="0">
                  <a:solidFill>
                    <a:srgbClr val="B1AC4F"/>
                  </a:solidFill>
                  <a:latin typeface="Work Sans Light" panose="00000400000000000000" pitchFamily="50" charset="0"/>
                  <a:cs typeface="Arial" panose="020B0604020202020204" pitchFamily="34" charset="0"/>
                </a:rPr>
                <a:t>t</a:t>
              </a:r>
              <a:r>
                <a:rPr lang="en-US" sz="1400" dirty="0" smtClean="0">
                  <a:solidFill>
                    <a:srgbClr val="B1AC4F"/>
                  </a:solidFill>
                  <a:latin typeface="Work Sans Light" panose="00000400000000000000" pitchFamily="50" charset="0"/>
                  <a:cs typeface="Arial" panose="020B0604020202020204" pitchFamily="34" charset="0"/>
                </a:rPr>
                <a:t>he aperture synthesis in azimuth (SAR), forming baseline (SAR </a:t>
              </a:r>
              <a:r>
                <a:rPr lang="en-US" sz="1400" dirty="0">
                  <a:solidFill>
                    <a:srgbClr val="B1AC4F"/>
                  </a:solidFill>
                  <a:latin typeface="Work Sans Light" panose="00000400000000000000" pitchFamily="50" charset="0"/>
                  <a:cs typeface="Arial" panose="020B0604020202020204" pitchFamily="34" charset="0"/>
                </a:rPr>
                <a:t>Interferometry), </a:t>
              </a:r>
              <a:r>
                <a:rPr lang="en-US" sz="1400" dirty="0" smtClean="0">
                  <a:solidFill>
                    <a:srgbClr val="B1AC4F"/>
                  </a:solidFill>
                  <a:latin typeface="Work Sans Light" panose="00000400000000000000" pitchFamily="50" charset="0"/>
                  <a:cs typeface="Arial" panose="020B0604020202020204" pitchFamily="34" charset="0"/>
                </a:rPr>
                <a:t>the </a:t>
              </a:r>
              <a:r>
                <a:rPr lang="en-US" sz="1400" dirty="0">
                  <a:solidFill>
                    <a:srgbClr val="B1AC4F"/>
                  </a:solidFill>
                  <a:latin typeface="Work Sans Light" panose="00000400000000000000" pitchFamily="50" charset="0"/>
                  <a:cs typeface="Arial" panose="020B0604020202020204" pitchFamily="34" charset="0"/>
                </a:rPr>
                <a:t>aperture synthesis in </a:t>
              </a:r>
              <a:r>
                <a:rPr lang="en-US" sz="1400" dirty="0" smtClean="0">
                  <a:solidFill>
                    <a:srgbClr val="B1AC4F"/>
                  </a:solidFill>
                  <a:latin typeface="Work Sans Light" panose="00000400000000000000" pitchFamily="50" charset="0"/>
                  <a:cs typeface="Arial" panose="020B0604020202020204" pitchFamily="34" charset="0"/>
                </a:rPr>
                <a:t>elevation (</a:t>
              </a:r>
              <a:r>
                <a:rPr lang="en-US" sz="1400" dirty="0" err="1" smtClean="0">
                  <a:solidFill>
                    <a:srgbClr val="B1AC4F"/>
                  </a:solidFill>
                  <a:latin typeface="Work Sans Light" panose="00000400000000000000" pitchFamily="50" charset="0"/>
                  <a:cs typeface="Arial" panose="020B0604020202020204" pitchFamily="34" charset="0"/>
                </a:rPr>
                <a:t>TomoSAR</a:t>
              </a:r>
              <a:r>
                <a:rPr lang="en-US" sz="1400" dirty="0" smtClean="0">
                  <a:solidFill>
                    <a:srgbClr val="B1AC4F"/>
                  </a:solidFill>
                  <a:latin typeface="Work Sans Light" panose="00000400000000000000" pitchFamily="50" charset="0"/>
                  <a:cs typeface="Arial" panose="020B0604020202020204" pitchFamily="34" charset="0"/>
                </a:rPr>
                <a:t>)</a:t>
              </a:r>
              <a:endParaRPr lang="en-US" sz="1400" dirty="0">
                <a:solidFill>
                  <a:srgbClr val="B1AC4F"/>
                </a:solidFill>
              </a:endParaRPr>
            </a:p>
          </p:txBody>
        </p:sp>
      </p:grpSp>
    </p:spTree>
    <p:extLst>
      <p:ext uri="{BB962C8B-B14F-4D97-AF65-F5344CB8AC3E}">
        <p14:creationId xmlns:p14="http://schemas.microsoft.com/office/powerpoint/2010/main" val="42498375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The effect of different </a:t>
            </a:r>
            <a:r>
              <a:rPr lang="en-US" dirty="0" smtClean="0"/>
              <a:t>sensor wavelength</a:t>
            </a:r>
            <a:endParaRPr lang="en-US" dirty="0"/>
          </a:p>
        </p:txBody>
      </p:sp>
      <p:sp>
        <p:nvSpPr>
          <p:cNvPr id="57" name="Arc 9"/>
          <p:cNvSpPr/>
          <p:nvPr/>
        </p:nvSpPr>
        <p:spPr>
          <a:xfrm rot="13329605" flipH="1">
            <a:off x="2625397" y="1208441"/>
            <a:ext cx="1961347" cy="4876481"/>
          </a:xfrm>
          <a:prstGeom prst="arc">
            <a:avLst>
              <a:gd name="adj1" fmla="val 17999730"/>
              <a:gd name="adj2" fmla="val 3551841"/>
            </a:avLst>
          </a:prstGeom>
          <a:ln>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1"/>
          <p:cNvPicPr>
            <a:picLocks noChangeAspect="1"/>
          </p:cNvPicPr>
          <p:nvPr/>
        </p:nvPicPr>
        <p:blipFill>
          <a:blip r:embed="rId3">
            <a:clrChange>
              <a:clrFrom>
                <a:srgbClr val="FFFFFF"/>
              </a:clrFrom>
              <a:clrTo>
                <a:srgbClr val="FFFFFF">
                  <a:alpha val="0"/>
                </a:srgbClr>
              </a:clrTo>
            </a:clrChange>
          </a:blip>
          <a:stretch>
            <a:fillRect/>
          </a:stretch>
        </p:blipFill>
        <p:spPr>
          <a:xfrm>
            <a:off x="6127129" y="863864"/>
            <a:ext cx="5988343" cy="4525926"/>
          </a:xfrm>
          <a:prstGeom prst="rect">
            <a:avLst/>
          </a:prstGeom>
        </p:spPr>
      </p:pic>
      <p:sp>
        <p:nvSpPr>
          <p:cNvPr id="38" name="Textfeld 1"/>
          <p:cNvSpPr txBox="1"/>
          <p:nvPr/>
        </p:nvSpPr>
        <p:spPr>
          <a:xfrm>
            <a:off x="465357" y="818333"/>
            <a:ext cx="5436707" cy="1384995"/>
          </a:xfrm>
          <a:prstGeom prst="rect">
            <a:avLst/>
          </a:prstGeom>
          <a:noFill/>
        </p:spPr>
        <p:txBody>
          <a:bodyPr wrap="square" rtlCol="0">
            <a:spAutoFit/>
          </a:bodyPr>
          <a:lstStyle/>
          <a:p>
            <a:pPr algn="just">
              <a:lnSpc>
                <a:spcPct val="150000"/>
              </a:lnSpc>
            </a:pPr>
            <a:r>
              <a:rPr lang="en-US" sz="1400" dirty="0" smtClean="0">
                <a:latin typeface="Work Sans" panose="00000500000000000000" pitchFamily="50" charset="0"/>
                <a:ea typeface="Cambria Math" panose="02040503050406030204" pitchFamily="18" charset="0"/>
                <a:cs typeface="Arial" panose="020B0604020202020204" pitchFamily="34" charset="0"/>
              </a:rPr>
              <a:t>Since the penetration depth depends on the wavelength of the sensor, the tomographic profiles differ accordingly. For example, in general in a forested area </a:t>
            </a:r>
            <a:r>
              <a:rPr lang="en-US" sz="1400" dirty="0" smtClean="0">
                <a:latin typeface="Work Sans" panose="00000500000000000000" pitchFamily="50" charset="0"/>
              </a:rPr>
              <a:t>the phase center elevation </a:t>
            </a:r>
            <a:r>
              <a:rPr lang="en-US" sz="1400" dirty="0">
                <a:latin typeface="Work Sans" panose="00000500000000000000" pitchFamily="50" charset="0"/>
                <a:ea typeface="Cambria Math" panose="02040503050406030204" pitchFamily="18" charset="0"/>
                <a:cs typeface="Arial" panose="020B0604020202020204" pitchFamily="34" charset="0"/>
              </a:rPr>
              <a:t>at</a:t>
            </a:r>
            <a:r>
              <a:rPr lang="en-US" sz="1400" dirty="0">
                <a:latin typeface="Work Sans" panose="00000500000000000000" pitchFamily="50" charset="0"/>
              </a:rPr>
              <a:t> L-band is </a:t>
            </a:r>
            <a:r>
              <a:rPr lang="en-US" sz="1400" dirty="0" smtClean="0">
                <a:latin typeface="Work Sans" panose="00000500000000000000" pitchFamily="50" charset="0"/>
              </a:rPr>
              <a:t>higher than at P-band. </a:t>
            </a:r>
            <a:endParaRPr lang="en-US" sz="1400" dirty="0" smtClean="0">
              <a:latin typeface="Work Sans" panose="00000500000000000000" pitchFamily="50" charset="0"/>
              <a:ea typeface="Cambria Math" panose="02040503050406030204" pitchFamily="18" charset="0"/>
              <a:cs typeface="Arial" panose="020B0604020202020204" pitchFamily="34" charset="0"/>
            </a:endParaRPr>
          </a:p>
        </p:txBody>
      </p:sp>
      <p:sp>
        <p:nvSpPr>
          <p:cNvPr id="21" name="Rechteck 16"/>
          <p:cNvSpPr/>
          <p:nvPr/>
        </p:nvSpPr>
        <p:spPr>
          <a:xfrm>
            <a:off x="6734081" y="5472970"/>
            <a:ext cx="5185718" cy="757130"/>
          </a:xfrm>
          <a:prstGeom prst="rect">
            <a:avLst/>
          </a:prstGeom>
        </p:spPr>
        <p:txBody>
          <a:bodyPr wrap="square">
            <a:spAutoFit/>
          </a:bodyPr>
          <a:lstStyle/>
          <a:p>
            <a:pPr algn="just">
              <a:lnSpc>
                <a:spcPct val="120000"/>
              </a:lnSpc>
            </a:pPr>
            <a:r>
              <a:rPr lang="en-US" sz="1200" dirty="0" smtClean="0">
                <a:solidFill>
                  <a:schemeClr val="tx1">
                    <a:lumMod val="75000"/>
                    <a:lumOff val="25000"/>
                  </a:schemeClr>
                </a:solidFill>
                <a:latin typeface="Work Sans" panose="00000500000000000000" pitchFamily="50" charset="0"/>
              </a:rPr>
              <a:t>Tomographic profiles of </a:t>
            </a:r>
            <a:r>
              <a:rPr lang="en-US" sz="1200" dirty="0">
                <a:solidFill>
                  <a:schemeClr val="tx1">
                    <a:lumMod val="75000"/>
                    <a:lumOff val="25000"/>
                  </a:schemeClr>
                </a:solidFill>
                <a:latin typeface="Work Sans" panose="00000500000000000000" pitchFamily="50" charset="0"/>
              </a:rPr>
              <a:t>L-band and P-band </a:t>
            </a:r>
            <a:r>
              <a:rPr lang="en-US" sz="1200" dirty="0" smtClean="0">
                <a:solidFill>
                  <a:schemeClr val="tx1">
                    <a:lumMod val="75000"/>
                    <a:lumOff val="25000"/>
                  </a:schemeClr>
                </a:solidFill>
                <a:latin typeface="Work Sans" panose="00000500000000000000" pitchFamily="50" charset="0"/>
              </a:rPr>
              <a:t>in HV polarization over a boreal forest. The white arrow indicates the looking angle, and green line is the LIDAR forest height </a:t>
            </a:r>
            <a:r>
              <a:rPr lang="en-US" sz="1200" dirty="0">
                <a:solidFill>
                  <a:schemeClr val="tx1">
                    <a:lumMod val="75000"/>
                    <a:lumOff val="25000"/>
                  </a:schemeClr>
                </a:solidFill>
                <a:latin typeface="Work Sans" panose="00000500000000000000" pitchFamily="50" charset="0"/>
              </a:rPr>
              <a:t>[</a:t>
            </a:r>
            <a:r>
              <a:rPr lang="en-US" sz="1200" dirty="0" err="1">
                <a:solidFill>
                  <a:schemeClr val="tx1">
                    <a:lumMod val="75000"/>
                    <a:lumOff val="25000"/>
                  </a:schemeClr>
                </a:solidFill>
                <a:latin typeface="Work Sans" panose="00000500000000000000" pitchFamily="50" charset="0"/>
              </a:rPr>
              <a:t>Tebaldini</a:t>
            </a:r>
            <a:r>
              <a:rPr lang="en-US" sz="1200" dirty="0">
                <a:solidFill>
                  <a:schemeClr val="tx1">
                    <a:lumMod val="75000"/>
                    <a:lumOff val="25000"/>
                  </a:schemeClr>
                </a:solidFill>
                <a:latin typeface="Work Sans" panose="00000500000000000000" pitchFamily="50" charset="0"/>
              </a:rPr>
              <a:t> </a:t>
            </a:r>
            <a:r>
              <a:rPr lang="en-US" altLang="de-DE" sz="12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&amp; Rocca</a:t>
            </a:r>
            <a:r>
              <a:rPr lang="en-US" sz="1200" dirty="0">
                <a:solidFill>
                  <a:schemeClr val="tx1">
                    <a:lumMod val="75000"/>
                    <a:lumOff val="25000"/>
                  </a:schemeClr>
                </a:solidFill>
                <a:latin typeface="Work Sans" panose="00000500000000000000" pitchFamily="50" charset="0"/>
              </a:rPr>
              <a:t> 2012</a:t>
            </a:r>
            <a:r>
              <a:rPr lang="en-US" sz="1200" dirty="0" smtClean="0">
                <a:solidFill>
                  <a:schemeClr val="tx1">
                    <a:lumMod val="75000"/>
                    <a:lumOff val="25000"/>
                  </a:schemeClr>
                </a:solidFill>
                <a:latin typeface="Work Sans" panose="00000500000000000000" pitchFamily="50" charset="0"/>
              </a:rPr>
              <a:t>]. </a:t>
            </a:r>
          </a:p>
        </p:txBody>
      </p:sp>
      <p:grpSp>
        <p:nvGrpSpPr>
          <p:cNvPr id="3" name="Group 2"/>
          <p:cNvGrpSpPr/>
          <p:nvPr/>
        </p:nvGrpSpPr>
        <p:grpSpPr>
          <a:xfrm>
            <a:off x="2287245" y="2733294"/>
            <a:ext cx="3349762" cy="3496806"/>
            <a:chOff x="831662" y="1076117"/>
            <a:chExt cx="3349762" cy="3496806"/>
          </a:xfrm>
        </p:grpSpPr>
        <p:grpSp>
          <p:nvGrpSpPr>
            <p:cNvPr id="50" name="Group 27"/>
            <p:cNvGrpSpPr/>
            <p:nvPr/>
          </p:nvGrpSpPr>
          <p:grpSpPr>
            <a:xfrm>
              <a:off x="1870963" y="2217711"/>
              <a:ext cx="2310461" cy="2355212"/>
              <a:chOff x="1855974" y="2407700"/>
              <a:chExt cx="2310461" cy="2355212"/>
            </a:xfrm>
          </p:grpSpPr>
          <p:grpSp>
            <p:nvGrpSpPr>
              <p:cNvPr id="51" name="Group 4"/>
              <p:cNvGrpSpPr/>
              <p:nvPr/>
            </p:nvGrpSpPr>
            <p:grpSpPr>
              <a:xfrm>
                <a:off x="1881542" y="2407700"/>
                <a:ext cx="2284893" cy="2355212"/>
                <a:chOff x="1881542" y="2407700"/>
                <a:chExt cx="2284893" cy="2355212"/>
              </a:xfrm>
            </p:grpSpPr>
            <p:grpSp>
              <p:nvGrpSpPr>
                <p:cNvPr id="53" name="Group 103"/>
                <p:cNvGrpSpPr/>
                <p:nvPr/>
              </p:nvGrpSpPr>
              <p:grpSpPr>
                <a:xfrm>
                  <a:off x="2620480" y="2407700"/>
                  <a:ext cx="1545955" cy="2184513"/>
                  <a:chOff x="3873196" y="3516281"/>
                  <a:chExt cx="1545955" cy="2184513"/>
                </a:xfrm>
              </p:grpSpPr>
              <p:pic>
                <p:nvPicPr>
                  <p:cNvPr id="55"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873196" y="3516281"/>
                    <a:ext cx="1296418" cy="2121455"/>
                  </a:xfrm>
                  <a:prstGeom prst="rect">
                    <a:avLst/>
                  </a:prstGeom>
                  <a:solidFill>
                    <a:schemeClr val="bg1"/>
                  </a:solidFill>
                </p:spPr>
              </p:pic>
              <p:pic>
                <p:nvPicPr>
                  <p:cNvPr id="56"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1497" y="3579339"/>
                    <a:ext cx="1117654" cy="2121455"/>
                  </a:xfrm>
                  <a:prstGeom prst="rect">
                    <a:avLst/>
                  </a:prstGeom>
                </p:spPr>
              </p:pic>
            </p:grpSp>
            <p:sp>
              <p:nvSpPr>
                <p:cNvPr id="54" name="Freihandform 47"/>
                <p:cNvSpPr/>
                <p:nvPr/>
              </p:nvSpPr>
              <p:spPr>
                <a:xfrm>
                  <a:off x="1881542" y="4529155"/>
                  <a:ext cx="2071444"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315517 w 2556733"/>
                    <a:gd name="connsiteY3" fmla="*/ 50623 h 233757"/>
                    <a:gd name="connsiteX4" fmla="*/ 2239027 w 2556733"/>
                    <a:gd name="connsiteY4" fmla="*/ 56019 h 233757"/>
                    <a:gd name="connsiteX5" fmla="*/ 2173803 w 2556733"/>
                    <a:gd name="connsiteY5" fmla="*/ 95534 h 233757"/>
                    <a:gd name="connsiteX6" fmla="*/ 2071444 w 2556733"/>
                    <a:gd name="connsiteY6" fmla="*/ 75062 h 233757"/>
                    <a:gd name="connsiteX7" fmla="*/ 2003206 w 2556733"/>
                    <a:gd name="connsiteY7" fmla="*/ 61415 h 233757"/>
                    <a:gd name="connsiteX8" fmla="*/ 1853080 w 2556733"/>
                    <a:gd name="connsiteY8" fmla="*/ 47767 h 233757"/>
                    <a:gd name="connsiteX9" fmla="*/ 1682483 w 2556733"/>
                    <a:gd name="connsiteY9" fmla="*/ 47767 h 233757"/>
                    <a:gd name="connsiteX10" fmla="*/ 1525534 w 2556733"/>
                    <a:gd name="connsiteY10" fmla="*/ 40943 h 233757"/>
                    <a:gd name="connsiteX11" fmla="*/ 1484591 w 2556733"/>
                    <a:gd name="connsiteY11" fmla="*/ 34119 h 233757"/>
                    <a:gd name="connsiteX12" fmla="*/ 1457295 w 2556733"/>
                    <a:gd name="connsiteY12" fmla="*/ 27295 h 233757"/>
                    <a:gd name="connsiteX13" fmla="*/ 1423176 w 2556733"/>
                    <a:gd name="connsiteY13" fmla="*/ 20471 h 233757"/>
                    <a:gd name="connsiteX14" fmla="*/ 1395880 w 2556733"/>
                    <a:gd name="connsiteY14" fmla="*/ 13648 h 233757"/>
                    <a:gd name="connsiteX15" fmla="*/ 1375409 w 2556733"/>
                    <a:gd name="connsiteY15" fmla="*/ 6824 h 233757"/>
                    <a:gd name="connsiteX16" fmla="*/ 1341289 w 2556733"/>
                    <a:gd name="connsiteY16" fmla="*/ 0 h 233757"/>
                    <a:gd name="connsiteX17" fmla="*/ 1163868 w 2556733"/>
                    <a:gd name="connsiteY17" fmla="*/ 6824 h 233757"/>
                    <a:gd name="connsiteX18" fmla="*/ 1102453 w 2556733"/>
                    <a:gd name="connsiteY18" fmla="*/ 34119 h 233757"/>
                    <a:gd name="connsiteX19" fmla="*/ 1081982 w 2556733"/>
                    <a:gd name="connsiteY19" fmla="*/ 40943 h 233757"/>
                    <a:gd name="connsiteX20" fmla="*/ 1054686 w 2556733"/>
                    <a:gd name="connsiteY20" fmla="*/ 54591 h 233757"/>
                    <a:gd name="connsiteX21" fmla="*/ 1020567 w 2556733"/>
                    <a:gd name="connsiteY21" fmla="*/ 61415 h 233757"/>
                    <a:gd name="connsiteX22" fmla="*/ 938680 w 2556733"/>
                    <a:gd name="connsiteY22" fmla="*/ 81886 h 233757"/>
                    <a:gd name="connsiteX23" fmla="*/ 918209 w 2556733"/>
                    <a:gd name="connsiteY23" fmla="*/ 88710 h 233757"/>
                    <a:gd name="connsiteX24" fmla="*/ 856794 w 2556733"/>
                    <a:gd name="connsiteY24" fmla="*/ 102358 h 233757"/>
                    <a:gd name="connsiteX25" fmla="*/ 836322 w 2556733"/>
                    <a:gd name="connsiteY25" fmla="*/ 116006 h 233757"/>
                    <a:gd name="connsiteX26" fmla="*/ 802203 w 2556733"/>
                    <a:gd name="connsiteY26" fmla="*/ 122830 h 233757"/>
                    <a:gd name="connsiteX27" fmla="*/ 781731 w 2556733"/>
                    <a:gd name="connsiteY27" fmla="*/ 129653 h 233757"/>
                    <a:gd name="connsiteX28" fmla="*/ 604310 w 2556733"/>
                    <a:gd name="connsiteY28" fmla="*/ 154728 h 233757"/>
                    <a:gd name="connsiteX29" fmla="*/ 545911 w 2556733"/>
                    <a:gd name="connsiteY29" fmla="*/ 147903 h 233757"/>
                    <a:gd name="connsiteX30" fmla="*/ 293427 w 2556733"/>
                    <a:gd name="connsiteY30" fmla="*/ 183609 h 233757"/>
                    <a:gd name="connsiteX31" fmla="*/ 178849 w 2556733"/>
                    <a:gd name="connsiteY31" fmla="*/ 187418 h 233757"/>
                    <a:gd name="connsiteX32" fmla="*/ 0 w 2556733"/>
                    <a:gd name="connsiteY32"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315517 w 2556733"/>
                    <a:gd name="connsiteY3" fmla="*/ 50623 h 233757"/>
                    <a:gd name="connsiteX4" fmla="*/ 2239027 w 2556733"/>
                    <a:gd name="connsiteY4" fmla="*/ 56019 h 233757"/>
                    <a:gd name="connsiteX5" fmla="*/ 2071444 w 2556733"/>
                    <a:gd name="connsiteY5" fmla="*/ 75062 h 233757"/>
                    <a:gd name="connsiteX6" fmla="*/ 2003206 w 2556733"/>
                    <a:gd name="connsiteY6" fmla="*/ 61415 h 233757"/>
                    <a:gd name="connsiteX7" fmla="*/ 1853080 w 2556733"/>
                    <a:gd name="connsiteY7" fmla="*/ 47767 h 233757"/>
                    <a:gd name="connsiteX8" fmla="*/ 1682483 w 2556733"/>
                    <a:gd name="connsiteY8" fmla="*/ 47767 h 233757"/>
                    <a:gd name="connsiteX9" fmla="*/ 1525534 w 2556733"/>
                    <a:gd name="connsiteY9" fmla="*/ 40943 h 233757"/>
                    <a:gd name="connsiteX10" fmla="*/ 1484591 w 2556733"/>
                    <a:gd name="connsiteY10" fmla="*/ 34119 h 233757"/>
                    <a:gd name="connsiteX11" fmla="*/ 1457295 w 2556733"/>
                    <a:gd name="connsiteY11" fmla="*/ 27295 h 233757"/>
                    <a:gd name="connsiteX12" fmla="*/ 1423176 w 2556733"/>
                    <a:gd name="connsiteY12" fmla="*/ 20471 h 233757"/>
                    <a:gd name="connsiteX13" fmla="*/ 1395880 w 2556733"/>
                    <a:gd name="connsiteY13" fmla="*/ 13648 h 233757"/>
                    <a:gd name="connsiteX14" fmla="*/ 1375409 w 2556733"/>
                    <a:gd name="connsiteY14" fmla="*/ 6824 h 233757"/>
                    <a:gd name="connsiteX15" fmla="*/ 1341289 w 2556733"/>
                    <a:gd name="connsiteY15" fmla="*/ 0 h 233757"/>
                    <a:gd name="connsiteX16" fmla="*/ 1163868 w 2556733"/>
                    <a:gd name="connsiteY16" fmla="*/ 6824 h 233757"/>
                    <a:gd name="connsiteX17" fmla="*/ 1102453 w 2556733"/>
                    <a:gd name="connsiteY17" fmla="*/ 34119 h 233757"/>
                    <a:gd name="connsiteX18" fmla="*/ 1081982 w 2556733"/>
                    <a:gd name="connsiteY18" fmla="*/ 40943 h 233757"/>
                    <a:gd name="connsiteX19" fmla="*/ 1054686 w 2556733"/>
                    <a:gd name="connsiteY19" fmla="*/ 54591 h 233757"/>
                    <a:gd name="connsiteX20" fmla="*/ 1020567 w 2556733"/>
                    <a:gd name="connsiteY20" fmla="*/ 61415 h 233757"/>
                    <a:gd name="connsiteX21" fmla="*/ 938680 w 2556733"/>
                    <a:gd name="connsiteY21" fmla="*/ 81886 h 233757"/>
                    <a:gd name="connsiteX22" fmla="*/ 918209 w 2556733"/>
                    <a:gd name="connsiteY22" fmla="*/ 88710 h 233757"/>
                    <a:gd name="connsiteX23" fmla="*/ 856794 w 2556733"/>
                    <a:gd name="connsiteY23" fmla="*/ 102358 h 233757"/>
                    <a:gd name="connsiteX24" fmla="*/ 836322 w 2556733"/>
                    <a:gd name="connsiteY24" fmla="*/ 116006 h 233757"/>
                    <a:gd name="connsiteX25" fmla="*/ 802203 w 2556733"/>
                    <a:gd name="connsiteY25" fmla="*/ 122830 h 233757"/>
                    <a:gd name="connsiteX26" fmla="*/ 781731 w 2556733"/>
                    <a:gd name="connsiteY26" fmla="*/ 129653 h 233757"/>
                    <a:gd name="connsiteX27" fmla="*/ 604310 w 2556733"/>
                    <a:gd name="connsiteY27" fmla="*/ 154728 h 233757"/>
                    <a:gd name="connsiteX28" fmla="*/ 545911 w 2556733"/>
                    <a:gd name="connsiteY28" fmla="*/ 147903 h 233757"/>
                    <a:gd name="connsiteX29" fmla="*/ 293427 w 2556733"/>
                    <a:gd name="connsiteY29" fmla="*/ 183609 h 233757"/>
                    <a:gd name="connsiteX30" fmla="*/ 178849 w 2556733"/>
                    <a:gd name="connsiteY30" fmla="*/ 187418 h 233757"/>
                    <a:gd name="connsiteX31" fmla="*/ 0 w 2556733"/>
                    <a:gd name="connsiteY31"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315517 w 2556733"/>
                    <a:gd name="connsiteY3" fmla="*/ 50623 h 233757"/>
                    <a:gd name="connsiteX4" fmla="*/ 2071444 w 2556733"/>
                    <a:gd name="connsiteY4" fmla="*/ 75062 h 233757"/>
                    <a:gd name="connsiteX5" fmla="*/ 2003206 w 2556733"/>
                    <a:gd name="connsiteY5" fmla="*/ 61415 h 233757"/>
                    <a:gd name="connsiteX6" fmla="*/ 1853080 w 2556733"/>
                    <a:gd name="connsiteY6" fmla="*/ 47767 h 233757"/>
                    <a:gd name="connsiteX7" fmla="*/ 1682483 w 2556733"/>
                    <a:gd name="connsiteY7" fmla="*/ 47767 h 233757"/>
                    <a:gd name="connsiteX8" fmla="*/ 1525534 w 2556733"/>
                    <a:gd name="connsiteY8" fmla="*/ 40943 h 233757"/>
                    <a:gd name="connsiteX9" fmla="*/ 1484591 w 2556733"/>
                    <a:gd name="connsiteY9" fmla="*/ 34119 h 233757"/>
                    <a:gd name="connsiteX10" fmla="*/ 1457295 w 2556733"/>
                    <a:gd name="connsiteY10" fmla="*/ 27295 h 233757"/>
                    <a:gd name="connsiteX11" fmla="*/ 1423176 w 2556733"/>
                    <a:gd name="connsiteY11" fmla="*/ 20471 h 233757"/>
                    <a:gd name="connsiteX12" fmla="*/ 1395880 w 2556733"/>
                    <a:gd name="connsiteY12" fmla="*/ 13648 h 233757"/>
                    <a:gd name="connsiteX13" fmla="*/ 1375409 w 2556733"/>
                    <a:gd name="connsiteY13" fmla="*/ 6824 h 233757"/>
                    <a:gd name="connsiteX14" fmla="*/ 1341289 w 2556733"/>
                    <a:gd name="connsiteY14" fmla="*/ 0 h 233757"/>
                    <a:gd name="connsiteX15" fmla="*/ 1163868 w 2556733"/>
                    <a:gd name="connsiteY15" fmla="*/ 6824 h 233757"/>
                    <a:gd name="connsiteX16" fmla="*/ 1102453 w 2556733"/>
                    <a:gd name="connsiteY16" fmla="*/ 34119 h 233757"/>
                    <a:gd name="connsiteX17" fmla="*/ 1081982 w 2556733"/>
                    <a:gd name="connsiteY17" fmla="*/ 40943 h 233757"/>
                    <a:gd name="connsiteX18" fmla="*/ 1054686 w 2556733"/>
                    <a:gd name="connsiteY18" fmla="*/ 54591 h 233757"/>
                    <a:gd name="connsiteX19" fmla="*/ 1020567 w 2556733"/>
                    <a:gd name="connsiteY19" fmla="*/ 61415 h 233757"/>
                    <a:gd name="connsiteX20" fmla="*/ 938680 w 2556733"/>
                    <a:gd name="connsiteY20" fmla="*/ 81886 h 233757"/>
                    <a:gd name="connsiteX21" fmla="*/ 918209 w 2556733"/>
                    <a:gd name="connsiteY21" fmla="*/ 88710 h 233757"/>
                    <a:gd name="connsiteX22" fmla="*/ 856794 w 2556733"/>
                    <a:gd name="connsiteY22" fmla="*/ 102358 h 233757"/>
                    <a:gd name="connsiteX23" fmla="*/ 836322 w 2556733"/>
                    <a:gd name="connsiteY23" fmla="*/ 116006 h 233757"/>
                    <a:gd name="connsiteX24" fmla="*/ 802203 w 2556733"/>
                    <a:gd name="connsiteY24" fmla="*/ 122830 h 233757"/>
                    <a:gd name="connsiteX25" fmla="*/ 781731 w 2556733"/>
                    <a:gd name="connsiteY25" fmla="*/ 129653 h 233757"/>
                    <a:gd name="connsiteX26" fmla="*/ 604310 w 2556733"/>
                    <a:gd name="connsiteY26" fmla="*/ 154728 h 233757"/>
                    <a:gd name="connsiteX27" fmla="*/ 545911 w 2556733"/>
                    <a:gd name="connsiteY27" fmla="*/ 147903 h 233757"/>
                    <a:gd name="connsiteX28" fmla="*/ 293427 w 2556733"/>
                    <a:gd name="connsiteY28" fmla="*/ 183609 h 233757"/>
                    <a:gd name="connsiteX29" fmla="*/ 178849 w 2556733"/>
                    <a:gd name="connsiteY29" fmla="*/ 187418 h 233757"/>
                    <a:gd name="connsiteX30" fmla="*/ 0 w 2556733"/>
                    <a:gd name="connsiteY30"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071444 w 2556733"/>
                    <a:gd name="connsiteY3" fmla="*/ 75062 h 233757"/>
                    <a:gd name="connsiteX4" fmla="*/ 2003206 w 2556733"/>
                    <a:gd name="connsiteY4" fmla="*/ 61415 h 233757"/>
                    <a:gd name="connsiteX5" fmla="*/ 1853080 w 2556733"/>
                    <a:gd name="connsiteY5" fmla="*/ 47767 h 233757"/>
                    <a:gd name="connsiteX6" fmla="*/ 1682483 w 2556733"/>
                    <a:gd name="connsiteY6" fmla="*/ 47767 h 233757"/>
                    <a:gd name="connsiteX7" fmla="*/ 1525534 w 2556733"/>
                    <a:gd name="connsiteY7" fmla="*/ 40943 h 233757"/>
                    <a:gd name="connsiteX8" fmla="*/ 1484591 w 2556733"/>
                    <a:gd name="connsiteY8" fmla="*/ 34119 h 233757"/>
                    <a:gd name="connsiteX9" fmla="*/ 1457295 w 2556733"/>
                    <a:gd name="connsiteY9" fmla="*/ 27295 h 233757"/>
                    <a:gd name="connsiteX10" fmla="*/ 1423176 w 2556733"/>
                    <a:gd name="connsiteY10" fmla="*/ 20471 h 233757"/>
                    <a:gd name="connsiteX11" fmla="*/ 1395880 w 2556733"/>
                    <a:gd name="connsiteY11" fmla="*/ 13648 h 233757"/>
                    <a:gd name="connsiteX12" fmla="*/ 1375409 w 2556733"/>
                    <a:gd name="connsiteY12" fmla="*/ 6824 h 233757"/>
                    <a:gd name="connsiteX13" fmla="*/ 1341289 w 2556733"/>
                    <a:gd name="connsiteY13" fmla="*/ 0 h 233757"/>
                    <a:gd name="connsiteX14" fmla="*/ 1163868 w 2556733"/>
                    <a:gd name="connsiteY14" fmla="*/ 6824 h 233757"/>
                    <a:gd name="connsiteX15" fmla="*/ 1102453 w 2556733"/>
                    <a:gd name="connsiteY15" fmla="*/ 34119 h 233757"/>
                    <a:gd name="connsiteX16" fmla="*/ 1081982 w 2556733"/>
                    <a:gd name="connsiteY16" fmla="*/ 40943 h 233757"/>
                    <a:gd name="connsiteX17" fmla="*/ 1054686 w 2556733"/>
                    <a:gd name="connsiteY17" fmla="*/ 54591 h 233757"/>
                    <a:gd name="connsiteX18" fmla="*/ 1020567 w 2556733"/>
                    <a:gd name="connsiteY18" fmla="*/ 61415 h 233757"/>
                    <a:gd name="connsiteX19" fmla="*/ 938680 w 2556733"/>
                    <a:gd name="connsiteY19" fmla="*/ 81886 h 233757"/>
                    <a:gd name="connsiteX20" fmla="*/ 918209 w 2556733"/>
                    <a:gd name="connsiteY20" fmla="*/ 88710 h 233757"/>
                    <a:gd name="connsiteX21" fmla="*/ 856794 w 2556733"/>
                    <a:gd name="connsiteY21" fmla="*/ 102358 h 233757"/>
                    <a:gd name="connsiteX22" fmla="*/ 836322 w 2556733"/>
                    <a:gd name="connsiteY22" fmla="*/ 116006 h 233757"/>
                    <a:gd name="connsiteX23" fmla="*/ 802203 w 2556733"/>
                    <a:gd name="connsiteY23" fmla="*/ 122830 h 233757"/>
                    <a:gd name="connsiteX24" fmla="*/ 781731 w 2556733"/>
                    <a:gd name="connsiteY24" fmla="*/ 129653 h 233757"/>
                    <a:gd name="connsiteX25" fmla="*/ 604310 w 2556733"/>
                    <a:gd name="connsiteY25" fmla="*/ 154728 h 233757"/>
                    <a:gd name="connsiteX26" fmla="*/ 545911 w 2556733"/>
                    <a:gd name="connsiteY26" fmla="*/ 147903 h 233757"/>
                    <a:gd name="connsiteX27" fmla="*/ 293427 w 2556733"/>
                    <a:gd name="connsiteY27" fmla="*/ 183609 h 233757"/>
                    <a:gd name="connsiteX28" fmla="*/ 178849 w 2556733"/>
                    <a:gd name="connsiteY28" fmla="*/ 187418 h 233757"/>
                    <a:gd name="connsiteX29" fmla="*/ 0 w 2556733"/>
                    <a:gd name="connsiteY29" fmla="*/ 233757 h 233757"/>
                    <a:gd name="connsiteX0" fmla="*/ 2556733 w 2556733"/>
                    <a:gd name="connsiteY0" fmla="*/ 44435 h 233757"/>
                    <a:gd name="connsiteX1" fmla="*/ 2473260 w 2556733"/>
                    <a:gd name="connsiteY1" fmla="*/ 83950 h 233757"/>
                    <a:gd name="connsiteX2" fmla="*/ 2071444 w 2556733"/>
                    <a:gd name="connsiteY2" fmla="*/ 75062 h 233757"/>
                    <a:gd name="connsiteX3" fmla="*/ 2003206 w 2556733"/>
                    <a:gd name="connsiteY3" fmla="*/ 61415 h 233757"/>
                    <a:gd name="connsiteX4" fmla="*/ 1853080 w 2556733"/>
                    <a:gd name="connsiteY4" fmla="*/ 47767 h 233757"/>
                    <a:gd name="connsiteX5" fmla="*/ 1682483 w 2556733"/>
                    <a:gd name="connsiteY5" fmla="*/ 47767 h 233757"/>
                    <a:gd name="connsiteX6" fmla="*/ 1525534 w 2556733"/>
                    <a:gd name="connsiteY6" fmla="*/ 40943 h 233757"/>
                    <a:gd name="connsiteX7" fmla="*/ 1484591 w 2556733"/>
                    <a:gd name="connsiteY7" fmla="*/ 34119 h 233757"/>
                    <a:gd name="connsiteX8" fmla="*/ 1457295 w 2556733"/>
                    <a:gd name="connsiteY8" fmla="*/ 27295 h 233757"/>
                    <a:gd name="connsiteX9" fmla="*/ 1423176 w 2556733"/>
                    <a:gd name="connsiteY9" fmla="*/ 20471 h 233757"/>
                    <a:gd name="connsiteX10" fmla="*/ 1395880 w 2556733"/>
                    <a:gd name="connsiteY10" fmla="*/ 13648 h 233757"/>
                    <a:gd name="connsiteX11" fmla="*/ 1375409 w 2556733"/>
                    <a:gd name="connsiteY11" fmla="*/ 6824 h 233757"/>
                    <a:gd name="connsiteX12" fmla="*/ 1341289 w 2556733"/>
                    <a:gd name="connsiteY12" fmla="*/ 0 h 233757"/>
                    <a:gd name="connsiteX13" fmla="*/ 1163868 w 2556733"/>
                    <a:gd name="connsiteY13" fmla="*/ 6824 h 233757"/>
                    <a:gd name="connsiteX14" fmla="*/ 1102453 w 2556733"/>
                    <a:gd name="connsiteY14" fmla="*/ 34119 h 233757"/>
                    <a:gd name="connsiteX15" fmla="*/ 1081982 w 2556733"/>
                    <a:gd name="connsiteY15" fmla="*/ 40943 h 233757"/>
                    <a:gd name="connsiteX16" fmla="*/ 1054686 w 2556733"/>
                    <a:gd name="connsiteY16" fmla="*/ 54591 h 233757"/>
                    <a:gd name="connsiteX17" fmla="*/ 1020567 w 2556733"/>
                    <a:gd name="connsiteY17" fmla="*/ 61415 h 233757"/>
                    <a:gd name="connsiteX18" fmla="*/ 938680 w 2556733"/>
                    <a:gd name="connsiteY18" fmla="*/ 81886 h 233757"/>
                    <a:gd name="connsiteX19" fmla="*/ 918209 w 2556733"/>
                    <a:gd name="connsiteY19" fmla="*/ 88710 h 233757"/>
                    <a:gd name="connsiteX20" fmla="*/ 856794 w 2556733"/>
                    <a:gd name="connsiteY20" fmla="*/ 102358 h 233757"/>
                    <a:gd name="connsiteX21" fmla="*/ 836322 w 2556733"/>
                    <a:gd name="connsiteY21" fmla="*/ 116006 h 233757"/>
                    <a:gd name="connsiteX22" fmla="*/ 802203 w 2556733"/>
                    <a:gd name="connsiteY22" fmla="*/ 122830 h 233757"/>
                    <a:gd name="connsiteX23" fmla="*/ 781731 w 2556733"/>
                    <a:gd name="connsiteY23" fmla="*/ 129653 h 233757"/>
                    <a:gd name="connsiteX24" fmla="*/ 604310 w 2556733"/>
                    <a:gd name="connsiteY24" fmla="*/ 154728 h 233757"/>
                    <a:gd name="connsiteX25" fmla="*/ 545911 w 2556733"/>
                    <a:gd name="connsiteY25" fmla="*/ 147903 h 233757"/>
                    <a:gd name="connsiteX26" fmla="*/ 293427 w 2556733"/>
                    <a:gd name="connsiteY26" fmla="*/ 183609 h 233757"/>
                    <a:gd name="connsiteX27" fmla="*/ 178849 w 2556733"/>
                    <a:gd name="connsiteY27" fmla="*/ 187418 h 233757"/>
                    <a:gd name="connsiteX28" fmla="*/ 0 w 2556733"/>
                    <a:gd name="connsiteY28" fmla="*/ 233757 h 233757"/>
                    <a:gd name="connsiteX0" fmla="*/ 2556733 w 2556733"/>
                    <a:gd name="connsiteY0" fmla="*/ 44435 h 233757"/>
                    <a:gd name="connsiteX1" fmla="*/ 2071444 w 2556733"/>
                    <a:gd name="connsiteY1" fmla="*/ 75062 h 233757"/>
                    <a:gd name="connsiteX2" fmla="*/ 2003206 w 2556733"/>
                    <a:gd name="connsiteY2" fmla="*/ 61415 h 233757"/>
                    <a:gd name="connsiteX3" fmla="*/ 1853080 w 2556733"/>
                    <a:gd name="connsiteY3" fmla="*/ 47767 h 233757"/>
                    <a:gd name="connsiteX4" fmla="*/ 1682483 w 2556733"/>
                    <a:gd name="connsiteY4" fmla="*/ 47767 h 233757"/>
                    <a:gd name="connsiteX5" fmla="*/ 1525534 w 2556733"/>
                    <a:gd name="connsiteY5" fmla="*/ 40943 h 233757"/>
                    <a:gd name="connsiteX6" fmla="*/ 1484591 w 2556733"/>
                    <a:gd name="connsiteY6" fmla="*/ 34119 h 233757"/>
                    <a:gd name="connsiteX7" fmla="*/ 1457295 w 2556733"/>
                    <a:gd name="connsiteY7" fmla="*/ 27295 h 233757"/>
                    <a:gd name="connsiteX8" fmla="*/ 1423176 w 2556733"/>
                    <a:gd name="connsiteY8" fmla="*/ 20471 h 233757"/>
                    <a:gd name="connsiteX9" fmla="*/ 1395880 w 2556733"/>
                    <a:gd name="connsiteY9" fmla="*/ 13648 h 233757"/>
                    <a:gd name="connsiteX10" fmla="*/ 1375409 w 2556733"/>
                    <a:gd name="connsiteY10" fmla="*/ 6824 h 233757"/>
                    <a:gd name="connsiteX11" fmla="*/ 1341289 w 2556733"/>
                    <a:gd name="connsiteY11" fmla="*/ 0 h 233757"/>
                    <a:gd name="connsiteX12" fmla="*/ 1163868 w 2556733"/>
                    <a:gd name="connsiteY12" fmla="*/ 6824 h 233757"/>
                    <a:gd name="connsiteX13" fmla="*/ 1102453 w 2556733"/>
                    <a:gd name="connsiteY13" fmla="*/ 34119 h 233757"/>
                    <a:gd name="connsiteX14" fmla="*/ 1081982 w 2556733"/>
                    <a:gd name="connsiteY14" fmla="*/ 40943 h 233757"/>
                    <a:gd name="connsiteX15" fmla="*/ 1054686 w 2556733"/>
                    <a:gd name="connsiteY15" fmla="*/ 54591 h 233757"/>
                    <a:gd name="connsiteX16" fmla="*/ 1020567 w 2556733"/>
                    <a:gd name="connsiteY16" fmla="*/ 61415 h 233757"/>
                    <a:gd name="connsiteX17" fmla="*/ 938680 w 2556733"/>
                    <a:gd name="connsiteY17" fmla="*/ 81886 h 233757"/>
                    <a:gd name="connsiteX18" fmla="*/ 918209 w 2556733"/>
                    <a:gd name="connsiteY18" fmla="*/ 88710 h 233757"/>
                    <a:gd name="connsiteX19" fmla="*/ 856794 w 2556733"/>
                    <a:gd name="connsiteY19" fmla="*/ 102358 h 233757"/>
                    <a:gd name="connsiteX20" fmla="*/ 836322 w 2556733"/>
                    <a:gd name="connsiteY20" fmla="*/ 116006 h 233757"/>
                    <a:gd name="connsiteX21" fmla="*/ 802203 w 2556733"/>
                    <a:gd name="connsiteY21" fmla="*/ 122830 h 233757"/>
                    <a:gd name="connsiteX22" fmla="*/ 781731 w 2556733"/>
                    <a:gd name="connsiteY22" fmla="*/ 129653 h 233757"/>
                    <a:gd name="connsiteX23" fmla="*/ 604310 w 2556733"/>
                    <a:gd name="connsiteY23" fmla="*/ 154728 h 233757"/>
                    <a:gd name="connsiteX24" fmla="*/ 545911 w 2556733"/>
                    <a:gd name="connsiteY24" fmla="*/ 147903 h 233757"/>
                    <a:gd name="connsiteX25" fmla="*/ 293427 w 2556733"/>
                    <a:gd name="connsiteY25" fmla="*/ 183609 h 233757"/>
                    <a:gd name="connsiteX26" fmla="*/ 178849 w 2556733"/>
                    <a:gd name="connsiteY26" fmla="*/ 187418 h 233757"/>
                    <a:gd name="connsiteX27" fmla="*/ 0 w 2556733"/>
                    <a:gd name="connsiteY27" fmla="*/ 233757 h 233757"/>
                    <a:gd name="connsiteX0" fmla="*/ 2071444 w 2071444"/>
                    <a:gd name="connsiteY0" fmla="*/ 75062 h 233757"/>
                    <a:gd name="connsiteX1" fmla="*/ 2003206 w 2071444"/>
                    <a:gd name="connsiteY1" fmla="*/ 61415 h 233757"/>
                    <a:gd name="connsiteX2" fmla="*/ 1853080 w 2071444"/>
                    <a:gd name="connsiteY2" fmla="*/ 47767 h 233757"/>
                    <a:gd name="connsiteX3" fmla="*/ 1682483 w 2071444"/>
                    <a:gd name="connsiteY3" fmla="*/ 47767 h 233757"/>
                    <a:gd name="connsiteX4" fmla="*/ 1525534 w 2071444"/>
                    <a:gd name="connsiteY4" fmla="*/ 40943 h 233757"/>
                    <a:gd name="connsiteX5" fmla="*/ 1484591 w 2071444"/>
                    <a:gd name="connsiteY5" fmla="*/ 34119 h 233757"/>
                    <a:gd name="connsiteX6" fmla="*/ 1457295 w 2071444"/>
                    <a:gd name="connsiteY6" fmla="*/ 27295 h 233757"/>
                    <a:gd name="connsiteX7" fmla="*/ 1423176 w 2071444"/>
                    <a:gd name="connsiteY7" fmla="*/ 20471 h 233757"/>
                    <a:gd name="connsiteX8" fmla="*/ 1395880 w 2071444"/>
                    <a:gd name="connsiteY8" fmla="*/ 13648 h 233757"/>
                    <a:gd name="connsiteX9" fmla="*/ 1375409 w 2071444"/>
                    <a:gd name="connsiteY9" fmla="*/ 6824 h 233757"/>
                    <a:gd name="connsiteX10" fmla="*/ 1341289 w 2071444"/>
                    <a:gd name="connsiteY10" fmla="*/ 0 h 233757"/>
                    <a:gd name="connsiteX11" fmla="*/ 1163868 w 2071444"/>
                    <a:gd name="connsiteY11" fmla="*/ 6824 h 233757"/>
                    <a:gd name="connsiteX12" fmla="*/ 1102453 w 2071444"/>
                    <a:gd name="connsiteY12" fmla="*/ 34119 h 233757"/>
                    <a:gd name="connsiteX13" fmla="*/ 1081982 w 2071444"/>
                    <a:gd name="connsiteY13" fmla="*/ 40943 h 233757"/>
                    <a:gd name="connsiteX14" fmla="*/ 1054686 w 2071444"/>
                    <a:gd name="connsiteY14" fmla="*/ 54591 h 233757"/>
                    <a:gd name="connsiteX15" fmla="*/ 1020567 w 2071444"/>
                    <a:gd name="connsiteY15" fmla="*/ 61415 h 233757"/>
                    <a:gd name="connsiteX16" fmla="*/ 938680 w 2071444"/>
                    <a:gd name="connsiteY16" fmla="*/ 81886 h 233757"/>
                    <a:gd name="connsiteX17" fmla="*/ 918209 w 2071444"/>
                    <a:gd name="connsiteY17" fmla="*/ 88710 h 233757"/>
                    <a:gd name="connsiteX18" fmla="*/ 856794 w 2071444"/>
                    <a:gd name="connsiteY18" fmla="*/ 102358 h 233757"/>
                    <a:gd name="connsiteX19" fmla="*/ 836322 w 2071444"/>
                    <a:gd name="connsiteY19" fmla="*/ 116006 h 233757"/>
                    <a:gd name="connsiteX20" fmla="*/ 802203 w 2071444"/>
                    <a:gd name="connsiteY20" fmla="*/ 122830 h 233757"/>
                    <a:gd name="connsiteX21" fmla="*/ 781731 w 2071444"/>
                    <a:gd name="connsiteY21" fmla="*/ 129653 h 233757"/>
                    <a:gd name="connsiteX22" fmla="*/ 604310 w 2071444"/>
                    <a:gd name="connsiteY22" fmla="*/ 154728 h 233757"/>
                    <a:gd name="connsiteX23" fmla="*/ 545911 w 2071444"/>
                    <a:gd name="connsiteY23" fmla="*/ 147903 h 233757"/>
                    <a:gd name="connsiteX24" fmla="*/ 293427 w 2071444"/>
                    <a:gd name="connsiteY24" fmla="*/ 183609 h 233757"/>
                    <a:gd name="connsiteX25" fmla="*/ 178849 w 2071444"/>
                    <a:gd name="connsiteY25" fmla="*/ 187418 h 233757"/>
                    <a:gd name="connsiteX26" fmla="*/ 0 w 2071444"/>
                    <a:gd name="connsiteY26"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1444" h="233757">
                      <a:moveTo>
                        <a:pt x="2071444" y="75062"/>
                      </a:move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accent4">
                      <a:lumMod val="50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Work Sans" panose="00000500000000000000" pitchFamily="50" charset="0"/>
                  </a:endParaRPr>
                </a:p>
              </p:txBody>
            </p:sp>
          </p:grpSp>
          <p:pic>
            <p:nvPicPr>
              <p:cNvPr id="52"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5974" y="2566706"/>
                <a:ext cx="1117654" cy="2121455"/>
              </a:xfrm>
              <a:prstGeom prst="rect">
                <a:avLst/>
              </a:prstGeom>
            </p:spPr>
          </p:pic>
        </p:grpSp>
        <p:cxnSp>
          <p:nvCxnSpPr>
            <p:cNvPr id="62" name="Straight Arrow Connector 53"/>
            <p:cNvCxnSpPr/>
            <p:nvPr/>
          </p:nvCxnSpPr>
          <p:spPr>
            <a:xfrm rot="240000">
              <a:off x="1883695" y="2236659"/>
              <a:ext cx="1372721" cy="1275966"/>
            </a:xfrm>
            <a:prstGeom prst="straightConnector1">
              <a:avLst/>
            </a:prstGeom>
            <a:ln w="25400">
              <a:solidFill>
                <a:schemeClr val="accent4">
                  <a:lumMod val="75000"/>
                </a:schemeClr>
              </a:solidFill>
              <a:headEnd type="triangle"/>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58"/>
            <p:cNvCxnSpPr/>
            <p:nvPr/>
          </p:nvCxnSpPr>
          <p:spPr>
            <a:xfrm rot="240000">
              <a:off x="1375632" y="2396809"/>
              <a:ext cx="2086092" cy="1913110"/>
            </a:xfrm>
            <a:prstGeom prst="straightConnector1">
              <a:avLst/>
            </a:prstGeom>
            <a:ln w="25400">
              <a:solidFill>
                <a:schemeClr val="accent2">
                  <a:lumMod val="75000"/>
                </a:schemeClr>
              </a:solidFill>
              <a:headEnd type="triangle"/>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59"/>
            <p:cNvCxnSpPr/>
            <p:nvPr/>
          </p:nvCxnSpPr>
          <p:spPr>
            <a:xfrm rot="240000">
              <a:off x="2516729" y="2184519"/>
              <a:ext cx="884683" cy="812448"/>
            </a:xfrm>
            <a:prstGeom prst="straightConnector1">
              <a:avLst/>
            </a:prstGeom>
            <a:ln w="25400">
              <a:solidFill>
                <a:srgbClr val="009900"/>
              </a:solidFill>
              <a:headEnd type="triangle"/>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1"/>
            <p:cNvCxnSpPr/>
            <p:nvPr/>
          </p:nvCxnSpPr>
          <p:spPr>
            <a:xfrm rot="240000">
              <a:off x="3137960" y="2095571"/>
              <a:ext cx="502596" cy="458513"/>
            </a:xfrm>
            <a:prstGeom prst="straightConnector1">
              <a:avLst/>
            </a:prstGeom>
            <a:ln w="25400">
              <a:solidFill>
                <a:srgbClr val="0070C0"/>
              </a:solidFill>
              <a:headEnd type="triangle"/>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82" name="Gerade Verbindung mit Pfeil 11"/>
            <p:cNvCxnSpPr/>
            <p:nvPr/>
          </p:nvCxnSpPr>
          <p:spPr>
            <a:xfrm>
              <a:off x="1024876" y="1076117"/>
              <a:ext cx="703252" cy="622256"/>
            </a:xfrm>
            <a:prstGeom prst="straightConnector1">
              <a:avLst/>
            </a:prstGeom>
            <a:ln>
              <a:solidFill>
                <a:schemeClr val="bg1">
                  <a:lumMod val="75000"/>
                </a:schemeClr>
              </a:solidFill>
              <a:prstDash val="dash"/>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Textfeld 164"/>
            <p:cNvSpPr txBox="1"/>
            <p:nvPr/>
          </p:nvSpPr>
          <p:spPr>
            <a:xfrm>
              <a:off x="2772030" y="1787079"/>
              <a:ext cx="1141709" cy="276999"/>
            </a:xfrm>
            <a:prstGeom prst="rect">
              <a:avLst/>
            </a:prstGeom>
            <a:noFill/>
          </p:spPr>
          <p:txBody>
            <a:bodyPr wrap="square" rtlCol="0">
              <a:spAutoFit/>
            </a:bodyPr>
            <a:lstStyle/>
            <a:p>
              <a:pPr algn="ctr"/>
              <a:r>
                <a:rPr lang="en-US" sz="1200" b="1" dirty="0" smtClean="0">
                  <a:solidFill>
                    <a:srgbClr val="0070C0"/>
                  </a:solidFill>
                  <a:latin typeface="Work Sans" panose="00000500000000000000" pitchFamily="50" charset="0"/>
                  <a:cs typeface="Arial" panose="020B0604020202020204" pitchFamily="34" charset="0"/>
                </a:rPr>
                <a:t>X-band</a:t>
              </a:r>
              <a:endParaRPr lang="en-US" sz="1200" b="1" dirty="0">
                <a:solidFill>
                  <a:srgbClr val="0070C0"/>
                </a:solidFill>
                <a:latin typeface="Work Sans" panose="00000500000000000000" pitchFamily="50" charset="0"/>
                <a:cs typeface="Arial" panose="020B0604020202020204" pitchFamily="34" charset="0"/>
              </a:endParaRPr>
            </a:p>
          </p:txBody>
        </p:sp>
        <p:sp>
          <p:nvSpPr>
            <p:cNvPr id="24" name="Textfeld 164"/>
            <p:cNvSpPr txBox="1"/>
            <p:nvPr/>
          </p:nvSpPr>
          <p:spPr>
            <a:xfrm>
              <a:off x="2125504" y="1912190"/>
              <a:ext cx="1011026" cy="276999"/>
            </a:xfrm>
            <a:prstGeom prst="rect">
              <a:avLst/>
            </a:prstGeom>
            <a:noFill/>
          </p:spPr>
          <p:txBody>
            <a:bodyPr wrap="square" rtlCol="0">
              <a:spAutoFit/>
            </a:bodyPr>
            <a:lstStyle/>
            <a:p>
              <a:pPr algn="ctr"/>
              <a:r>
                <a:rPr lang="en-US" sz="1200" b="1" dirty="0" smtClean="0">
                  <a:solidFill>
                    <a:srgbClr val="00B050"/>
                  </a:solidFill>
                  <a:latin typeface="Work Sans" panose="00000500000000000000" pitchFamily="50" charset="0"/>
                  <a:cs typeface="Arial" panose="020B0604020202020204" pitchFamily="34" charset="0"/>
                </a:rPr>
                <a:t>C-band</a:t>
              </a:r>
              <a:endParaRPr lang="en-US" sz="1200" b="1" dirty="0">
                <a:solidFill>
                  <a:srgbClr val="00B050"/>
                </a:solidFill>
                <a:latin typeface="Work Sans" panose="00000500000000000000" pitchFamily="50" charset="0"/>
                <a:cs typeface="Arial" panose="020B0604020202020204" pitchFamily="34" charset="0"/>
              </a:endParaRPr>
            </a:p>
          </p:txBody>
        </p:sp>
        <p:sp>
          <p:nvSpPr>
            <p:cNvPr id="25" name="Textfeld 164"/>
            <p:cNvSpPr txBox="1"/>
            <p:nvPr/>
          </p:nvSpPr>
          <p:spPr>
            <a:xfrm>
              <a:off x="1491506" y="1957729"/>
              <a:ext cx="986101" cy="276999"/>
            </a:xfrm>
            <a:prstGeom prst="rect">
              <a:avLst/>
            </a:prstGeom>
            <a:noFill/>
          </p:spPr>
          <p:txBody>
            <a:bodyPr wrap="square" rtlCol="0">
              <a:spAutoFit/>
            </a:bodyPr>
            <a:lstStyle/>
            <a:p>
              <a:pPr algn="ctr"/>
              <a:r>
                <a:rPr lang="en-US" sz="1200" b="1" dirty="0" smtClean="0">
                  <a:solidFill>
                    <a:schemeClr val="accent4">
                      <a:lumMod val="75000"/>
                    </a:schemeClr>
                  </a:solidFill>
                  <a:latin typeface="Work Sans" panose="00000500000000000000" pitchFamily="50" charset="0"/>
                  <a:cs typeface="Arial" panose="020B0604020202020204" pitchFamily="34" charset="0"/>
                </a:rPr>
                <a:t>L-band</a:t>
              </a:r>
              <a:endParaRPr lang="en-US" sz="1200" b="1" dirty="0">
                <a:solidFill>
                  <a:schemeClr val="accent4">
                    <a:lumMod val="75000"/>
                  </a:schemeClr>
                </a:solidFill>
                <a:latin typeface="Work Sans" panose="00000500000000000000" pitchFamily="50" charset="0"/>
                <a:cs typeface="Arial" panose="020B0604020202020204" pitchFamily="34" charset="0"/>
              </a:endParaRPr>
            </a:p>
          </p:txBody>
        </p:sp>
        <p:sp>
          <p:nvSpPr>
            <p:cNvPr id="26" name="Textfeld 164"/>
            <p:cNvSpPr txBox="1"/>
            <p:nvPr/>
          </p:nvSpPr>
          <p:spPr>
            <a:xfrm>
              <a:off x="831662" y="2054731"/>
              <a:ext cx="1012165" cy="276999"/>
            </a:xfrm>
            <a:prstGeom prst="rect">
              <a:avLst/>
            </a:prstGeom>
            <a:noFill/>
          </p:spPr>
          <p:txBody>
            <a:bodyPr wrap="square" rtlCol="0">
              <a:spAutoFit/>
            </a:bodyPr>
            <a:lstStyle/>
            <a:p>
              <a:pPr algn="ctr"/>
              <a:r>
                <a:rPr lang="en-US" sz="1200" b="1" dirty="0" smtClean="0">
                  <a:solidFill>
                    <a:schemeClr val="accent2">
                      <a:lumMod val="75000"/>
                    </a:schemeClr>
                  </a:solidFill>
                  <a:latin typeface="Work Sans" panose="00000500000000000000" pitchFamily="50" charset="0"/>
                  <a:cs typeface="Arial" panose="020B0604020202020204" pitchFamily="34" charset="0"/>
                </a:rPr>
                <a:t>P-band</a:t>
              </a:r>
              <a:endParaRPr lang="en-US" sz="1200" b="1" dirty="0">
                <a:solidFill>
                  <a:schemeClr val="accent2">
                    <a:lumMod val="75000"/>
                  </a:schemeClr>
                </a:solidFill>
                <a:latin typeface="Work Sans" panose="00000500000000000000" pitchFamily="50" charset="0"/>
                <a:cs typeface="Arial" panose="020B0604020202020204" pitchFamily="34" charset="0"/>
              </a:endParaRPr>
            </a:p>
          </p:txBody>
        </p:sp>
      </p:grpSp>
      <p:sp>
        <p:nvSpPr>
          <p:cNvPr id="27" name="Textfeld 164"/>
          <p:cNvSpPr txBox="1"/>
          <p:nvPr/>
        </p:nvSpPr>
        <p:spPr>
          <a:xfrm>
            <a:off x="8460499" y="816972"/>
            <a:ext cx="1732717" cy="338554"/>
          </a:xfrm>
          <a:prstGeom prst="rect">
            <a:avLst/>
          </a:prstGeom>
          <a:solidFill>
            <a:srgbClr val="FAFAFA"/>
          </a:solidFill>
        </p:spPr>
        <p:txBody>
          <a:bodyPr wrap="square" rtlCol="0">
            <a:spAutoFit/>
          </a:bodyPr>
          <a:lstStyle/>
          <a:p>
            <a:pPr algn="ctr"/>
            <a:r>
              <a:rPr lang="en-US" sz="1600" b="1" dirty="0" smtClean="0">
                <a:solidFill>
                  <a:schemeClr val="accent4">
                    <a:lumMod val="75000"/>
                  </a:schemeClr>
                </a:solidFill>
                <a:latin typeface="Work Sans" panose="00000500000000000000" pitchFamily="50" charset="0"/>
                <a:cs typeface="Arial" panose="020B0604020202020204" pitchFamily="34" charset="0"/>
              </a:rPr>
              <a:t>L-band - HV</a:t>
            </a:r>
            <a:endParaRPr lang="en-US" sz="1600" b="1" dirty="0">
              <a:solidFill>
                <a:schemeClr val="accent4">
                  <a:lumMod val="75000"/>
                </a:schemeClr>
              </a:solidFill>
              <a:latin typeface="Work Sans" panose="00000500000000000000" pitchFamily="50" charset="0"/>
              <a:cs typeface="Arial" panose="020B0604020202020204" pitchFamily="34" charset="0"/>
            </a:endParaRPr>
          </a:p>
        </p:txBody>
      </p:sp>
      <p:sp>
        <p:nvSpPr>
          <p:cNvPr id="28" name="Textfeld 164"/>
          <p:cNvSpPr txBox="1"/>
          <p:nvPr/>
        </p:nvSpPr>
        <p:spPr>
          <a:xfrm>
            <a:off x="8460499" y="3076720"/>
            <a:ext cx="1732717" cy="338554"/>
          </a:xfrm>
          <a:prstGeom prst="rect">
            <a:avLst/>
          </a:prstGeom>
          <a:solidFill>
            <a:srgbClr val="FAFAFA"/>
          </a:solidFill>
        </p:spPr>
        <p:txBody>
          <a:bodyPr wrap="square" rtlCol="0">
            <a:spAutoFit/>
          </a:bodyPr>
          <a:lstStyle/>
          <a:p>
            <a:pPr algn="ctr"/>
            <a:r>
              <a:rPr lang="en-US" sz="1600" b="1" dirty="0" smtClean="0">
                <a:solidFill>
                  <a:schemeClr val="accent2">
                    <a:lumMod val="75000"/>
                  </a:schemeClr>
                </a:solidFill>
                <a:latin typeface="Work Sans" panose="00000500000000000000" pitchFamily="50" charset="0"/>
                <a:cs typeface="Arial" panose="020B0604020202020204" pitchFamily="34" charset="0"/>
              </a:rPr>
              <a:t>P-band - HV</a:t>
            </a:r>
            <a:endParaRPr lang="en-US" sz="1600" b="1" dirty="0">
              <a:solidFill>
                <a:schemeClr val="accent2">
                  <a:lumMod val="75000"/>
                </a:schemeClr>
              </a:solidFill>
              <a:latin typeface="Work Sans" panose="00000500000000000000" pitchFamily="50" charset="0"/>
              <a:cs typeface="Arial" panose="020B0604020202020204" pitchFamily="34" charset="0"/>
            </a:endParaRPr>
          </a:p>
        </p:txBody>
      </p:sp>
      <p:sp>
        <p:nvSpPr>
          <p:cNvPr id="4" name="Foliennummernplatzhalter 3"/>
          <p:cNvSpPr>
            <a:spLocks noGrp="1"/>
          </p:cNvSpPr>
          <p:nvPr>
            <p:ph type="sldNum" sz="quarter" idx="12"/>
          </p:nvPr>
        </p:nvSpPr>
        <p:spPr/>
        <p:txBody>
          <a:bodyPr/>
          <a:lstStyle/>
          <a:p>
            <a:fld id="{0E5F5BB8-B058-4CAF-94F1-C60B474C680F}" type="slidenum">
              <a:rPr lang="de-DE" smtClean="0"/>
              <a:pPr/>
              <a:t>20</a:t>
            </a:fld>
            <a:endParaRPr lang="de-DE"/>
          </a:p>
        </p:txBody>
      </p:sp>
      <p:pic>
        <p:nvPicPr>
          <p:cNvPr id="35" name="Grafik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2693" y="2576564"/>
            <a:ext cx="466099" cy="252000"/>
          </a:xfrm>
          <a:prstGeom prst="rect">
            <a:avLst/>
          </a:prstGeom>
        </p:spPr>
      </p:pic>
    </p:spTree>
    <p:extLst>
      <p:ext uri="{BB962C8B-B14F-4D97-AF65-F5344CB8AC3E}">
        <p14:creationId xmlns:p14="http://schemas.microsoft.com/office/powerpoint/2010/main" val="37875039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The effect of different scattering mechanisms</a:t>
            </a:r>
          </a:p>
        </p:txBody>
      </p:sp>
      <p:grpSp>
        <p:nvGrpSpPr>
          <p:cNvPr id="3" name="Group 2"/>
          <p:cNvGrpSpPr/>
          <p:nvPr/>
        </p:nvGrpSpPr>
        <p:grpSpPr>
          <a:xfrm>
            <a:off x="120525" y="931157"/>
            <a:ext cx="5164918" cy="4296039"/>
            <a:chOff x="729959" y="1565714"/>
            <a:chExt cx="3891610" cy="3236936"/>
          </a:xfrm>
        </p:grpSpPr>
        <p:grpSp>
          <p:nvGrpSpPr>
            <p:cNvPr id="16" name="Group 103"/>
            <p:cNvGrpSpPr/>
            <p:nvPr/>
          </p:nvGrpSpPr>
          <p:grpSpPr>
            <a:xfrm>
              <a:off x="2620480" y="2407700"/>
              <a:ext cx="1545955" cy="2184513"/>
              <a:chOff x="3873196" y="3516281"/>
              <a:chExt cx="1545955" cy="2184513"/>
            </a:xfrm>
          </p:grpSpPr>
          <p:pic>
            <p:nvPicPr>
              <p:cNvPr id="17"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873196" y="3516281"/>
                <a:ext cx="1296418" cy="2121455"/>
              </a:xfrm>
              <a:prstGeom prst="rect">
                <a:avLst/>
              </a:prstGeom>
              <a:solidFill>
                <a:schemeClr val="bg1"/>
              </a:solidFill>
            </p:spPr>
          </p:pic>
          <p:pic>
            <p:nvPicPr>
              <p:cNvPr id="18"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1497" y="3579339"/>
                <a:ext cx="1117654" cy="2121455"/>
              </a:xfrm>
              <a:prstGeom prst="rect">
                <a:avLst/>
              </a:prstGeom>
            </p:spPr>
          </p:pic>
        </p:grpSp>
        <p:sp>
          <p:nvSpPr>
            <p:cNvPr id="19" name="Rounded Rectangle 87"/>
            <p:cNvSpPr/>
            <p:nvPr/>
          </p:nvSpPr>
          <p:spPr>
            <a:xfrm>
              <a:off x="2187274" y="2372021"/>
              <a:ext cx="2434295" cy="2430629"/>
            </a:xfrm>
            <a:prstGeom prst="round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Work Sans" panose="00000500000000000000" pitchFamily="50" charset="0"/>
              </a:endParaRPr>
            </a:p>
          </p:txBody>
        </p:sp>
        <p:sp>
          <p:nvSpPr>
            <p:cNvPr id="20" name="Textfeld 105"/>
            <p:cNvSpPr txBox="1"/>
            <p:nvPr/>
          </p:nvSpPr>
          <p:spPr>
            <a:xfrm rot="1664581">
              <a:off x="3565558" y="1832014"/>
              <a:ext cx="850543" cy="347851"/>
            </a:xfrm>
            <a:prstGeom prst="rect">
              <a:avLst/>
            </a:prstGeom>
            <a:noFill/>
          </p:spPr>
          <p:txBody>
            <a:bodyPr wrap="none" rtlCol="0">
              <a:spAutoFit/>
            </a:bodyPr>
            <a:lstStyle/>
            <a:p>
              <a:pPr algn="ctr"/>
              <a:r>
                <a:rPr lang="en-US" sz="1200" dirty="0">
                  <a:solidFill>
                    <a:schemeClr val="tx1">
                      <a:lumMod val="75000"/>
                      <a:lumOff val="25000"/>
                    </a:schemeClr>
                  </a:solidFill>
                  <a:latin typeface="Work Sans" panose="00000500000000000000" pitchFamily="50" charset="0"/>
                </a:rPr>
                <a:t>t</a:t>
              </a:r>
              <a:r>
                <a:rPr lang="en-US" sz="1200" dirty="0" smtClean="0">
                  <a:solidFill>
                    <a:schemeClr val="tx1">
                      <a:lumMod val="75000"/>
                      <a:lumOff val="25000"/>
                    </a:schemeClr>
                  </a:solidFill>
                  <a:latin typeface="Work Sans" panose="00000500000000000000" pitchFamily="50" charset="0"/>
                </a:rPr>
                <a:t>ransmitted </a:t>
              </a:r>
              <a:endParaRPr lang="en-US" sz="1200" dirty="0">
                <a:solidFill>
                  <a:schemeClr val="tx1">
                    <a:lumMod val="75000"/>
                    <a:lumOff val="25000"/>
                  </a:schemeClr>
                </a:solidFill>
                <a:latin typeface="Work Sans" panose="00000500000000000000" pitchFamily="50" charset="0"/>
              </a:endParaRPr>
            </a:p>
            <a:p>
              <a:pPr algn="ctr"/>
              <a:r>
                <a:rPr lang="en-US" sz="1200" dirty="0">
                  <a:solidFill>
                    <a:schemeClr val="tx1">
                      <a:lumMod val="75000"/>
                      <a:lumOff val="25000"/>
                    </a:schemeClr>
                  </a:solidFill>
                  <a:latin typeface="Work Sans" panose="00000500000000000000" pitchFamily="50" charset="0"/>
                </a:rPr>
                <a:t>pulse</a:t>
              </a:r>
            </a:p>
          </p:txBody>
        </p:sp>
        <p:sp>
          <p:nvSpPr>
            <p:cNvPr id="21" name="Freihandform 47"/>
            <p:cNvSpPr/>
            <p:nvPr/>
          </p:nvSpPr>
          <p:spPr>
            <a:xfrm>
              <a:off x="1881542" y="4529155"/>
              <a:ext cx="2071444"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315517 w 2556733"/>
                <a:gd name="connsiteY3" fmla="*/ 50623 h 233757"/>
                <a:gd name="connsiteX4" fmla="*/ 2239027 w 2556733"/>
                <a:gd name="connsiteY4" fmla="*/ 56019 h 233757"/>
                <a:gd name="connsiteX5" fmla="*/ 2173803 w 2556733"/>
                <a:gd name="connsiteY5" fmla="*/ 95534 h 233757"/>
                <a:gd name="connsiteX6" fmla="*/ 2071444 w 2556733"/>
                <a:gd name="connsiteY6" fmla="*/ 75062 h 233757"/>
                <a:gd name="connsiteX7" fmla="*/ 2003206 w 2556733"/>
                <a:gd name="connsiteY7" fmla="*/ 61415 h 233757"/>
                <a:gd name="connsiteX8" fmla="*/ 1853080 w 2556733"/>
                <a:gd name="connsiteY8" fmla="*/ 47767 h 233757"/>
                <a:gd name="connsiteX9" fmla="*/ 1682483 w 2556733"/>
                <a:gd name="connsiteY9" fmla="*/ 47767 h 233757"/>
                <a:gd name="connsiteX10" fmla="*/ 1525534 w 2556733"/>
                <a:gd name="connsiteY10" fmla="*/ 40943 h 233757"/>
                <a:gd name="connsiteX11" fmla="*/ 1484591 w 2556733"/>
                <a:gd name="connsiteY11" fmla="*/ 34119 h 233757"/>
                <a:gd name="connsiteX12" fmla="*/ 1457295 w 2556733"/>
                <a:gd name="connsiteY12" fmla="*/ 27295 h 233757"/>
                <a:gd name="connsiteX13" fmla="*/ 1423176 w 2556733"/>
                <a:gd name="connsiteY13" fmla="*/ 20471 h 233757"/>
                <a:gd name="connsiteX14" fmla="*/ 1395880 w 2556733"/>
                <a:gd name="connsiteY14" fmla="*/ 13648 h 233757"/>
                <a:gd name="connsiteX15" fmla="*/ 1375409 w 2556733"/>
                <a:gd name="connsiteY15" fmla="*/ 6824 h 233757"/>
                <a:gd name="connsiteX16" fmla="*/ 1341289 w 2556733"/>
                <a:gd name="connsiteY16" fmla="*/ 0 h 233757"/>
                <a:gd name="connsiteX17" fmla="*/ 1163868 w 2556733"/>
                <a:gd name="connsiteY17" fmla="*/ 6824 h 233757"/>
                <a:gd name="connsiteX18" fmla="*/ 1102453 w 2556733"/>
                <a:gd name="connsiteY18" fmla="*/ 34119 h 233757"/>
                <a:gd name="connsiteX19" fmla="*/ 1081982 w 2556733"/>
                <a:gd name="connsiteY19" fmla="*/ 40943 h 233757"/>
                <a:gd name="connsiteX20" fmla="*/ 1054686 w 2556733"/>
                <a:gd name="connsiteY20" fmla="*/ 54591 h 233757"/>
                <a:gd name="connsiteX21" fmla="*/ 1020567 w 2556733"/>
                <a:gd name="connsiteY21" fmla="*/ 61415 h 233757"/>
                <a:gd name="connsiteX22" fmla="*/ 938680 w 2556733"/>
                <a:gd name="connsiteY22" fmla="*/ 81886 h 233757"/>
                <a:gd name="connsiteX23" fmla="*/ 918209 w 2556733"/>
                <a:gd name="connsiteY23" fmla="*/ 88710 h 233757"/>
                <a:gd name="connsiteX24" fmla="*/ 856794 w 2556733"/>
                <a:gd name="connsiteY24" fmla="*/ 102358 h 233757"/>
                <a:gd name="connsiteX25" fmla="*/ 836322 w 2556733"/>
                <a:gd name="connsiteY25" fmla="*/ 116006 h 233757"/>
                <a:gd name="connsiteX26" fmla="*/ 802203 w 2556733"/>
                <a:gd name="connsiteY26" fmla="*/ 122830 h 233757"/>
                <a:gd name="connsiteX27" fmla="*/ 781731 w 2556733"/>
                <a:gd name="connsiteY27" fmla="*/ 129653 h 233757"/>
                <a:gd name="connsiteX28" fmla="*/ 604310 w 2556733"/>
                <a:gd name="connsiteY28" fmla="*/ 154728 h 233757"/>
                <a:gd name="connsiteX29" fmla="*/ 545911 w 2556733"/>
                <a:gd name="connsiteY29" fmla="*/ 147903 h 233757"/>
                <a:gd name="connsiteX30" fmla="*/ 293427 w 2556733"/>
                <a:gd name="connsiteY30" fmla="*/ 183609 h 233757"/>
                <a:gd name="connsiteX31" fmla="*/ 178849 w 2556733"/>
                <a:gd name="connsiteY31" fmla="*/ 187418 h 233757"/>
                <a:gd name="connsiteX32" fmla="*/ 0 w 2556733"/>
                <a:gd name="connsiteY32"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315517 w 2556733"/>
                <a:gd name="connsiteY3" fmla="*/ 50623 h 233757"/>
                <a:gd name="connsiteX4" fmla="*/ 2239027 w 2556733"/>
                <a:gd name="connsiteY4" fmla="*/ 56019 h 233757"/>
                <a:gd name="connsiteX5" fmla="*/ 2071444 w 2556733"/>
                <a:gd name="connsiteY5" fmla="*/ 75062 h 233757"/>
                <a:gd name="connsiteX6" fmla="*/ 2003206 w 2556733"/>
                <a:gd name="connsiteY6" fmla="*/ 61415 h 233757"/>
                <a:gd name="connsiteX7" fmla="*/ 1853080 w 2556733"/>
                <a:gd name="connsiteY7" fmla="*/ 47767 h 233757"/>
                <a:gd name="connsiteX8" fmla="*/ 1682483 w 2556733"/>
                <a:gd name="connsiteY8" fmla="*/ 47767 h 233757"/>
                <a:gd name="connsiteX9" fmla="*/ 1525534 w 2556733"/>
                <a:gd name="connsiteY9" fmla="*/ 40943 h 233757"/>
                <a:gd name="connsiteX10" fmla="*/ 1484591 w 2556733"/>
                <a:gd name="connsiteY10" fmla="*/ 34119 h 233757"/>
                <a:gd name="connsiteX11" fmla="*/ 1457295 w 2556733"/>
                <a:gd name="connsiteY11" fmla="*/ 27295 h 233757"/>
                <a:gd name="connsiteX12" fmla="*/ 1423176 w 2556733"/>
                <a:gd name="connsiteY12" fmla="*/ 20471 h 233757"/>
                <a:gd name="connsiteX13" fmla="*/ 1395880 w 2556733"/>
                <a:gd name="connsiteY13" fmla="*/ 13648 h 233757"/>
                <a:gd name="connsiteX14" fmla="*/ 1375409 w 2556733"/>
                <a:gd name="connsiteY14" fmla="*/ 6824 h 233757"/>
                <a:gd name="connsiteX15" fmla="*/ 1341289 w 2556733"/>
                <a:gd name="connsiteY15" fmla="*/ 0 h 233757"/>
                <a:gd name="connsiteX16" fmla="*/ 1163868 w 2556733"/>
                <a:gd name="connsiteY16" fmla="*/ 6824 h 233757"/>
                <a:gd name="connsiteX17" fmla="*/ 1102453 w 2556733"/>
                <a:gd name="connsiteY17" fmla="*/ 34119 h 233757"/>
                <a:gd name="connsiteX18" fmla="*/ 1081982 w 2556733"/>
                <a:gd name="connsiteY18" fmla="*/ 40943 h 233757"/>
                <a:gd name="connsiteX19" fmla="*/ 1054686 w 2556733"/>
                <a:gd name="connsiteY19" fmla="*/ 54591 h 233757"/>
                <a:gd name="connsiteX20" fmla="*/ 1020567 w 2556733"/>
                <a:gd name="connsiteY20" fmla="*/ 61415 h 233757"/>
                <a:gd name="connsiteX21" fmla="*/ 938680 w 2556733"/>
                <a:gd name="connsiteY21" fmla="*/ 81886 h 233757"/>
                <a:gd name="connsiteX22" fmla="*/ 918209 w 2556733"/>
                <a:gd name="connsiteY22" fmla="*/ 88710 h 233757"/>
                <a:gd name="connsiteX23" fmla="*/ 856794 w 2556733"/>
                <a:gd name="connsiteY23" fmla="*/ 102358 h 233757"/>
                <a:gd name="connsiteX24" fmla="*/ 836322 w 2556733"/>
                <a:gd name="connsiteY24" fmla="*/ 116006 h 233757"/>
                <a:gd name="connsiteX25" fmla="*/ 802203 w 2556733"/>
                <a:gd name="connsiteY25" fmla="*/ 122830 h 233757"/>
                <a:gd name="connsiteX26" fmla="*/ 781731 w 2556733"/>
                <a:gd name="connsiteY26" fmla="*/ 129653 h 233757"/>
                <a:gd name="connsiteX27" fmla="*/ 604310 w 2556733"/>
                <a:gd name="connsiteY27" fmla="*/ 154728 h 233757"/>
                <a:gd name="connsiteX28" fmla="*/ 545911 w 2556733"/>
                <a:gd name="connsiteY28" fmla="*/ 147903 h 233757"/>
                <a:gd name="connsiteX29" fmla="*/ 293427 w 2556733"/>
                <a:gd name="connsiteY29" fmla="*/ 183609 h 233757"/>
                <a:gd name="connsiteX30" fmla="*/ 178849 w 2556733"/>
                <a:gd name="connsiteY30" fmla="*/ 187418 h 233757"/>
                <a:gd name="connsiteX31" fmla="*/ 0 w 2556733"/>
                <a:gd name="connsiteY31"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315517 w 2556733"/>
                <a:gd name="connsiteY3" fmla="*/ 50623 h 233757"/>
                <a:gd name="connsiteX4" fmla="*/ 2071444 w 2556733"/>
                <a:gd name="connsiteY4" fmla="*/ 75062 h 233757"/>
                <a:gd name="connsiteX5" fmla="*/ 2003206 w 2556733"/>
                <a:gd name="connsiteY5" fmla="*/ 61415 h 233757"/>
                <a:gd name="connsiteX6" fmla="*/ 1853080 w 2556733"/>
                <a:gd name="connsiteY6" fmla="*/ 47767 h 233757"/>
                <a:gd name="connsiteX7" fmla="*/ 1682483 w 2556733"/>
                <a:gd name="connsiteY7" fmla="*/ 47767 h 233757"/>
                <a:gd name="connsiteX8" fmla="*/ 1525534 w 2556733"/>
                <a:gd name="connsiteY8" fmla="*/ 40943 h 233757"/>
                <a:gd name="connsiteX9" fmla="*/ 1484591 w 2556733"/>
                <a:gd name="connsiteY9" fmla="*/ 34119 h 233757"/>
                <a:gd name="connsiteX10" fmla="*/ 1457295 w 2556733"/>
                <a:gd name="connsiteY10" fmla="*/ 27295 h 233757"/>
                <a:gd name="connsiteX11" fmla="*/ 1423176 w 2556733"/>
                <a:gd name="connsiteY11" fmla="*/ 20471 h 233757"/>
                <a:gd name="connsiteX12" fmla="*/ 1395880 w 2556733"/>
                <a:gd name="connsiteY12" fmla="*/ 13648 h 233757"/>
                <a:gd name="connsiteX13" fmla="*/ 1375409 w 2556733"/>
                <a:gd name="connsiteY13" fmla="*/ 6824 h 233757"/>
                <a:gd name="connsiteX14" fmla="*/ 1341289 w 2556733"/>
                <a:gd name="connsiteY14" fmla="*/ 0 h 233757"/>
                <a:gd name="connsiteX15" fmla="*/ 1163868 w 2556733"/>
                <a:gd name="connsiteY15" fmla="*/ 6824 h 233757"/>
                <a:gd name="connsiteX16" fmla="*/ 1102453 w 2556733"/>
                <a:gd name="connsiteY16" fmla="*/ 34119 h 233757"/>
                <a:gd name="connsiteX17" fmla="*/ 1081982 w 2556733"/>
                <a:gd name="connsiteY17" fmla="*/ 40943 h 233757"/>
                <a:gd name="connsiteX18" fmla="*/ 1054686 w 2556733"/>
                <a:gd name="connsiteY18" fmla="*/ 54591 h 233757"/>
                <a:gd name="connsiteX19" fmla="*/ 1020567 w 2556733"/>
                <a:gd name="connsiteY19" fmla="*/ 61415 h 233757"/>
                <a:gd name="connsiteX20" fmla="*/ 938680 w 2556733"/>
                <a:gd name="connsiteY20" fmla="*/ 81886 h 233757"/>
                <a:gd name="connsiteX21" fmla="*/ 918209 w 2556733"/>
                <a:gd name="connsiteY21" fmla="*/ 88710 h 233757"/>
                <a:gd name="connsiteX22" fmla="*/ 856794 w 2556733"/>
                <a:gd name="connsiteY22" fmla="*/ 102358 h 233757"/>
                <a:gd name="connsiteX23" fmla="*/ 836322 w 2556733"/>
                <a:gd name="connsiteY23" fmla="*/ 116006 h 233757"/>
                <a:gd name="connsiteX24" fmla="*/ 802203 w 2556733"/>
                <a:gd name="connsiteY24" fmla="*/ 122830 h 233757"/>
                <a:gd name="connsiteX25" fmla="*/ 781731 w 2556733"/>
                <a:gd name="connsiteY25" fmla="*/ 129653 h 233757"/>
                <a:gd name="connsiteX26" fmla="*/ 604310 w 2556733"/>
                <a:gd name="connsiteY26" fmla="*/ 154728 h 233757"/>
                <a:gd name="connsiteX27" fmla="*/ 545911 w 2556733"/>
                <a:gd name="connsiteY27" fmla="*/ 147903 h 233757"/>
                <a:gd name="connsiteX28" fmla="*/ 293427 w 2556733"/>
                <a:gd name="connsiteY28" fmla="*/ 183609 h 233757"/>
                <a:gd name="connsiteX29" fmla="*/ 178849 w 2556733"/>
                <a:gd name="connsiteY29" fmla="*/ 187418 h 233757"/>
                <a:gd name="connsiteX30" fmla="*/ 0 w 2556733"/>
                <a:gd name="connsiteY30"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071444 w 2556733"/>
                <a:gd name="connsiteY3" fmla="*/ 75062 h 233757"/>
                <a:gd name="connsiteX4" fmla="*/ 2003206 w 2556733"/>
                <a:gd name="connsiteY4" fmla="*/ 61415 h 233757"/>
                <a:gd name="connsiteX5" fmla="*/ 1853080 w 2556733"/>
                <a:gd name="connsiteY5" fmla="*/ 47767 h 233757"/>
                <a:gd name="connsiteX6" fmla="*/ 1682483 w 2556733"/>
                <a:gd name="connsiteY6" fmla="*/ 47767 h 233757"/>
                <a:gd name="connsiteX7" fmla="*/ 1525534 w 2556733"/>
                <a:gd name="connsiteY7" fmla="*/ 40943 h 233757"/>
                <a:gd name="connsiteX8" fmla="*/ 1484591 w 2556733"/>
                <a:gd name="connsiteY8" fmla="*/ 34119 h 233757"/>
                <a:gd name="connsiteX9" fmla="*/ 1457295 w 2556733"/>
                <a:gd name="connsiteY9" fmla="*/ 27295 h 233757"/>
                <a:gd name="connsiteX10" fmla="*/ 1423176 w 2556733"/>
                <a:gd name="connsiteY10" fmla="*/ 20471 h 233757"/>
                <a:gd name="connsiteX11" fmla="*/ 1395880 w 2556733"/>
                <a:gd name="connsiteY11" fmla="*/ 13648 h 233757"/>
                <a:gd name="connsiteX12" fmla="*/ 1375409 w 2556733"/>
                <a:gd name="connsiteY12" fmla="*/ 6824 h 233757"/>
                <a:gd name="connsiteX13" fmla="*/ 1341289 w 2556733"/>
                <a:gd name="connsiteY13" fmla="*/ 0 h 233757"/>
                <a:gd name="connsiteX14" fmla="*/ 1163868 w 2556733"/>
                <a:gd name="connsiteY14" fmla="*/ 6824 h 233757"/>
                <a:gd name="connsiteX15" fmla="*/ 1102453 w 2556733"/>
                <a:gd name="connsiteY15" fmla="*/ 34119 h 233757"/>
                <a:gd name="connsiteX16" fmla="*/ 1081982 w 2556733"/>
                <a:gd name="connsiteY16" fmla="*/ 40943 h 233757"/>
                <a:gd name="connsiteX17" fmla="*/ 1054686 w 2556733"/>
                <a:gd name="connsiteY17" fmla="*/ 54591 h 233757"/>
                <a:gd name="connsiteX18" fmla="*/ 1020567 w 2556733"/>
                <a:gd name="connsiteY18" fmla="*/ 61415 h 233757"/>
                <a:gd name="connsiteX19" fmla="*/ 938680 w 2556733"/>
                <a:gd name="connsiteY19" fmla="*/ 81886 h 233757"/>
                <a:gd name="connsiteX20" fmla="*/ 918209 w 2556733"/>
                <a:gd name="connsiteY20" fmla="*/ 88710 h 233757"/>
                <a:gd name="connsiteX21" fmla="*/ 856794 w 2556733"/>
                <a:gd name="connsiteY21" fmla="*/ 102358 h 233757"/>
                <a:gd name="connsiteX22" fmla="*/ 836322 w 2556733"/>
                <a:gd name="connsiteY22" fmla="*/ 116006 h 233757"/>
                <a:gd name="connsiteX23" fmla="*/ 802203 w 2556733"/>
                <a:gd name="connsiteY23" fmla="*/ 122830 h 233757"/>
                <a:gd name="connsiteX24" fmla="*/ 781731 w 2556733"/>
                <a:gd name="connsiteY24" fmla="*/ 129653 h 233757"/>
                <a:gd name="connsiteX25" fmla="*/ 604310 w 2556733"/>
                <a:gd name="connsiteY25" fmla="*/ 154728 h 233757"/>
                <a:gd name="connsiteX26" fmla="*/ 545911 w 2556733"/>
                <a:gd name="connsiteY26" fmla="*/ 147903 h 233757"/>
                <a:gd name="connsiteX27" fmla="*/ 293427 w 2556733"/>
                <a:gd name="connsiteY27" fmla="*/ 183609 h 233757"/>
                <a:gd name="connsiteX28" fmla="*/ 178849 w 2556733"/>
                <a:gd name="connsiteY28" fmla="*/ 187418 h 233757"/>
                <a:gd name="connsiteX29" fmla="*/ 0 w 2556733"/>
                <a:gd name="connsiteY29" fmla="*/ 233757 h 233757"/>
                <a:gd name="connsiteX0" fmla="*/ 2556733 w 2556733"/>
                <a:gd name="connsiteY0" fmla="*/ 44435 h 233757"/>
                <a:gd name="connsiteX1" fmla="*/ 2473260 w 2556733"/>
                <a:gd name="connsiteY1" fmla="*/ 83950 h 233757"/>
                <a:gd name="connsiteX2" fmla="*/ 2071444 w 2556733"/>
                <a:gd name="connsiteY2" fmla="*/ 75062 h 233757"/>
                <a:gd name="connsiteX3" fmla="*/ 2003206 w 2556733"/>
                <a:gd name="connsiteY3" fmla="*/ 61415 h 233757"/>
                <a:gd name="connsiteX4" fmla="*/ 1853080 w 2556733"/>
                <a:gd name="connsiteY4" fmla="*/ 47767 h 233757"/>
                <a:gd name="connsiteX5" fmla="*/ 1682483 w 2556733"/>
                <a:gd name="connsiteY5" fmla="*/ 47767 h 233757"/>
                <a:gd name="connsiteX6" fmla="*/ 1525534 w 2556733"/>
                <a:gd name="connsiteY6" fmla="*/ 40943 h 233757"/>
                <a:gd name="connsiteX7" fmla="*/ 1484591 w 2556733"/>
                <a:gd name="connsiteY7" fmla="*/ 34119 h 233757"/>
                <a:gd name="connsiteX8" fmla="*/ 1457295 w 2556733"/>
                <a:gd name="connsiteY8" fmla="*/ 27295 h 233757"/>
                <a:gd name="connsiteX9" fmla="*/ 1423176 w 2556733"/>
                <a:gd name="connsiteY9" fmla="*/ 20471 h 233757"/>
                <a:gd name="connsiteX10" fmla="*/ 1395880 w 2556733"/>
                <a:gd name="connsiteY10" fmla="*/ 13648 h 233757"/>
                <a:gd name="connsiteX11" fmla="*/ 1375409 w 2556733"/>
                <a:gd name="connsiteY11" fmla="*/ 6824 h 233757"/>
                <a:gd name="connsiteX12" fmla="*/ 1341289 w 2556733"/>
                <a:gd name="connsiteY12" fmla="*/ 0 h 233757"/>
                <a:gd name="connsiteX13" fmla="*/ 1163868 w 2556733"/>
                <a:gd name="connsiteY13" fmla="*/ 6824 h 233757"/>
                <a:gd name="connsiteX14" fmla="*/ 1102453 w 2556733"/>
                <a:gd name="connsiteY14" fmla="*/ 34119 h 233757"/>
                <a:gd name="connsiteX15" fmla="*/ 1081982 w 2556733"/>
                <a:gd name="connsiteY15" fmla="*/ 40943 h 233757"/>
                <a:gd name="connsiteX16" fmla="*/ 1054686 w 2556733"/>
                <a:gd name="connsiteY16" fmla="*/ 54591 h 233757"/>
                <a:gd name="connsiteX17" fmla="*/ 1020567 w 2556733"/>
                <a:gd name="connsiteY17" fmla="*/ 61415 h 233757"/>
                <a:gd name="connsiteX18" fmla="*/ 938680 w 2556733"/>
                <a:gd name="connsiteY18" fmla="*/ 81886 h 233757"/>
                <a:gd name="connsiteX19" fmla="*/ 918209 w 2556733"/>
                <a:gd name="connsiteY19" fmla="*/ 88710 h 233757"/>
                <a:gd name="connsiteX20" fmla="*/ 856794 w 2556733"/>
                <a:gd name="connsiteY20" fmla="*/ 102358 h 233757"/>
                <a:gd name="connsiteX21" fmla="*/ 836322 w 2556733"/>
                <a:gd name="connsiteY21" fmla="*/ 116006 h 233757"/>
                <a:gd name="connsiteX22" fmla="*/ 802203 w 2556733"/>
                <a:gd name="connsiteY22" fmla="*/ 122830 h 233757"/>
                <a:gd name="connsiteX23" fmla="*/ 781731 w 2556733"/>
                <a:gd name="connsiteY23" fmla="*/ 129653 h 233757"/>
                <a:gd name="connsiteX24" fmla="*/ 604310 w 2556733"/>
                <a:gd name="connsiteY24" fmla="*/ 154728 h 233757"/>
                <a:gd name="connsiteX25" fmla="*/ 545911 w 2556733"/>
                <a:gd name="connsiteY25" fmla="*/ 147903 h 233757"/>
                <a:gd name="connsiteX26" fmla="*/ 293427 w 2556733"/>
                <a:gd name="connsiteY26" fmla="*/ 183609 h 233757"/>
                <a:gd name="connsiteX27" fmla="*/ 178849 w 2556733"/>
                <a:gd name="connsiteY27" fmla="*/ 187418 h 233757"/>
                <a:gd name="connsiteX28" fmla="*/ 0 w 2556733"/>
                <a:gd name="connsiteY28" fmla="*/ 233757 h 233757"/>
                <a:gd name="connsiteX0" fmla="*/ 2556733 w 2556733"/>
                <a:gd name="connsiteY0" fmla="*/ 44435 h 233757"/>
                <a:gd name="connsiteX1" fmla="*/ 2071444 w 2556733"/>
                <a:gd name="connsiteY1" fmla="*/ 75062 h 233757"/>
                <a:gd name="connsiteX2" fmla="*/ 2003206 w 2556733"/>
                <a:gd name="connsiteY2" fmla="*/ 61415 h 233757"/>
                <a:gd name="connsiteX3" fmla="*/ 1853080 w 2556733"/>
                <a:gd name="connsiteY3" fmla="*/ 47767 h 233757"/>
                <a:gd name="connsiteX4" fmla="*/ 1682483 w 2556733"/>
                <a:gd name="connsiteY4" fmla="*/ 47767 h 233757"/>
                <a:gd name="connsiteX5" fmla="*/ 1525534 w 2556733"/>
                <a:gd name="connsiteY5" fmla="*/ 40943 h 233757"/>
                <a:gd name="connsiteX6" fmla="*/ 1484591 w 2556733"/>
                <a:gd name="connsiteY6" fmla="*/ 34119 h 233757"/>
                <a:gd name="connsiteX7" fmla="*/ 1457295 w 2556733"/>
                <a:gd name="connsiteY7" fmla="*/ 27295 h 233757"/>
                <a:gd name="connsiteX8" fmla="*/ 1423176 w 2556733"/>
                <a:gd name="connsiteY8" fmla="*/ 20471 h 233757"/>
                <a:gd name="connsiteX9" fmla="*/ 1395880 w 2556733"/>
                <a:gd name="connsiteY9" fmla="*/ 13648 h 233757"/>
                <a:gd name="connsiteX10" fmla="*/ 1375409 w 2556733"/>
                <a:gd name="connsiteY10" fmla="*/ 6824 h 233757"/>
                <a:gd name="connsiteX11" fmla="*/ 1341289 w 2556733"/>
                <a:gd name="connsiteY11" fmla="*/ 0 h 233757"/>
                <a:gd name="connsiteX12" fmla="*/ 1163868 w 2556733"/>
                <a:gd name="connsiteY12" fmla="*/ 6824 h 233757"/>
                <a:gd name="connsiteX13" fmla="*/ 1102453 w 2556733"/>
                <a:gd name="connsiteY13" fmla="*/ 34119 h 233757"/>
                <a:gd name="connsiteX14" fmla="*/ 1081982 w 2556733"/>
                <a:gd name="connsiteY14" fmla="*/ 40943 h 233757"/>
                <a:gd name="connsiteX15" fmla="*/ 1054686 w 2556733"/>
                <a:gd name="connsiteY15" fmla="*/ 54591 h 233757"/>
                <a:gd name="connsiteX16" fmla="*/ 1020567 w 2556733"/>
                <a:gd name="connsiteY16" fmla="*/ 61415 h 233757"/>
                <a:gd name="connsiteX17" fmla="*/ 938680 w 2556733"/>
                <a:gd name="connsiteY17" fmla="*/ 81886 h 233757"/>
                <a:gd name="connsiteX18" fmla="*/ 918209 w 2556733"/>
                <a:gd name="connsiteY18" fmla="*/ 88710 h 233757"/>
                <a:gd name="connsiteX19" fmla="*/ 856794 w 2556733"/>
                <a:gd name="connsiteY19" fmla="*/ 102358 h 233757"/>
                <a:gd name="connsiteX20" fmla="*/ 836322 w 2556733"/>
                <a:gd name="connsiteY20" fmla="*/ 116006 h 233757"/>
                <a:gd name="connsiteX21" fmla="*/ 802203 w 2556733"/>
                <a:gd name="connsiteY21" fmla="*/ 122830 h 233757"/>
                <a:gd name="connsiteX22" fmla="*/ 781731 w 2556733"/>
                <a:gd name="connsiteY22" fmla="*/ 129653 h 233757"/>
                <a:gd name="connsiteX23" fmla="*/ 604310 w 2556733"/>
                <a:gd name="connsiteY23" fmla="*/ 154728 h 233757"/>
                <a:gd name="connsiteX24" fmla="*/ 545911 w 2556733"/>
                <a:gd name="connsiteY24" fmla="*/ 147903 h 233757"/>
                <a:gd name="connsiteX25" fmla="*/ 293427 w 2556733"/>
                <a:gd name="connsiteY25" fmla="*/ 183609 h 233757"/>
                <a:gd name="connsiteX26" fmla="*/ 178849 w 2556733"/>
                <a:gd name="connsiteY26" fmla="*/ 187418 h 233757"/>
                <a:gd name="connsiteX27" fmla="*/ 0 w 2556733"/>
                <a:gd name="connsiteY27" fmla="*/ 233757 h 233757"/>
                <a:gd name="connsiteX0" fmla="*/ 2071444 w 2071444"/>
                <a:gd name="connsiteY0" fmla="*/ 75062 h 233757"/>
                <a:gd name="connsiteX1" fmla="*/ 2003206 w 2071444"/>
                <a:gd name="connsiteY1" fmla="*/ 61415 h 233757"/>
                <a:gd name="connsiteX2" fmla="*/ 1853080 w 2071444"/>
                <a:gd name="connsiteY2" fmla="*/ 47767 h 233757"/>
                <a:gd name="connsiteX3" fmla="*/ 1682483 w 2071444"/>
                <a:gd name="connsiteY3" fmla="*/ 47767 h 233757"/>
                <a:gd name="connsiteX4" fmla="*/ 1525534 w 2071444"/>
                <a:gd name="connsiteY4" fmla="*/ 40943 h 233757"/>
                <a:gd name="connsiteX5" fmla="*/ 1484591 w 2071444"/>
                <a:gd name="connsiteY5" fmla="*/ 34119 h 233757"/>
                <a:gd name="connsiteX6" fmla="*/ 1457295 w 2071444"/>
                <a:gd name="connsiteY6" fmla="*/ 27295 h 233757"/>
                <a:gd name="connsiteX7" fmla="*/ 1423176 w 2071444"/>
                <a:gd name="connsiteY7" fmla="*/ 20471 h 233757"/>
                <a:gd name="connsiteX8" fmla="*/ 1395880 w 2071444"/>
                <a:gd name="connsiteY8" fmla="*/ 13648 h 233757"/>
                <a:gd name="connsiteX9" fmla="*/ 1375409 w 2071444"/>
                <a:gd name="connsiteY9" fmla="*/ 6824 h 233757"/>
                <a:gd name="connsiteX10" fmla="*/ 1341289 w 2071444"/>
                <a:gd name="connsiteY10" fmla="*/ 0 h 233757"/>
                <a:gd name="connsiteX11" fmla="*/ 1163868 w 2071444"/>
                <a:gd name="connsiteY11" fmla="*/ 6824 h 233757"/>
                <a:gd name="connsiteX12" fmla="*/ 1102453 w 2071444"/>
                <a:gd name="connsiteY12" fmla="*/ 34119 h 233757"/>
                <a:gd name="connsiteX13" fmla="*/ 1081982 w 2071444"/>
                <a:gd name="connsiteY13" fmla="*/ 40943 h 233757"/>
                <a:gd name="connsiteX14" fmla="*/ 1054686 w 2071444"/>
                <a:gd name="connsiteY14" fmla="*/ 54591 h 233757"/>
                <a:gd name="connsiteX15" fmla="*/ 1020567 w 2071444"/>
                <a:gd name="connsiteY15" fmla="*/ 61415 h 233757"/>
                <a:gd name="connsiteX16" fmla="*/ 938680 w 2071444"/>
                <a:gd name="connsiteY16" fmla="*/ 81886 h 233757"/>
                <a:gd name="connsiteX17" fmla="*/ 918209 w 2071444"/>
                <a:gd name="connsiteY17" fmla="*/ 88710 h 233757"/>
                <a:gd name="connsiteX18" fmla="*/ 856794 w 2071444"/>
                <a:gd name="connsiteY18" fmla="*/ 102358 h 233757"/>
                <a:gd name="connsiteX19" fmla="*/ 836322 w 2071444"/>
                <a:gd name="connsiteY19" fmla="*/ 116006 h 233757"/>
                <a:gd name="connsiteX20" fmla="*/ 802203 w 2071444"/>
                <a:gd name="connsiteY20" fmla="*/ 122830 h 233757"/>
                <a:gd name="connsiteX21" fmla="*/ 781731 w 2071444"/>
                <a:gd name="connsiteY21" fmla="*/ 129653 h 233757"/>
                <a:gd name="connsiteX22" fmla="*/ 604310 w 2071444"/>
                <a:gd name="connsiteY22" fmla="*/ 154728 h 233757"/>
                <a:gd name="connsiteX23" fmla="*/ 545911 w 2071444"/>
                <a:gd name="connsiteY23" fmla="*/ 147903 h 233757"/>
                <a:gd name="connsiteX24" fmla="*/ 293427 w 2071444"/>
                <a:gd name="connsiteY24" fmla="*/ 183609 h 233757"/>
                <a:gd name="connsiteX25" fmla="*/ 178849 w 2071444"/>
                <a:gd name="connsiteY25" fmla="*/ 187418 h 233757"/>
                <a:gd name="connsiteX26" fmla="*/ 0 w 2071444"/>
                <a:gd name="connsiteY26"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1444" h="233757">
                  <a:moveTo>
                    <a:pt x="2071444" y="75062"/>
                  </a:move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15875">
              <a:solidFill>
                <a:schemeClr val="accent2">
                  <a:lumMod val="50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Work Sans" panose="00000500000000000000" pitchFamily="50" charset="0"/>
              </a:endParaRPr>
            </a:p>
          </p:txBody>
        </p:sp>
        <p:cxnSp>
          <p:nvCxnSpPr>
            <p:cNvPr id="22" name="Straight Arrow Connector 57"/>
            <p:cNvCxnSpPr>
              <a:endCxn id="21" idx="21"/>
            </p:cNvCxnSpPr>
            <p:nvPr/>
          </p:nvCxnSpPr>
          <p:spPr>
            <a:xfrm>
              <a:off x="2035534" y="4127587"/>
              <a:ext cx="627739" cy="531221"/>
            </a:xfrm>
            <a:prstGeom prst="straightConnector1">
              <a:avLst/>
            </a:prstGeom>
            <a:ln w="25400">
              <a:solidFill>
                <a:schemeClr val="accent2">
                  <a:lumMod val="50000"/>
                </a:schemeClr>
              </a:solidFill>
              <a:headEnd type="triangle"/>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23" name="Group 77"/>
            <p:cNvGrpSpPr/>
            <p:nvPr/>
          </p:nvGrpSpPr>
          <p:grpSpPr>
            <a:xfrm>
              <a:off x="2115133" y="3931675"/>
              <a:ext cx="1007638" cy="658893"/>
              <a:chOff x="3404452" y="5222578"/>
              <a:chExt cx="651149" cy="450194"/>
            </a:xfrm>
          </p:grpSpPr>
          <p:cxnSp>
            <p:nvCxnSpPr>
              <p:cNvPr id="24" name="Straight Arrow Connector 73"/>
              <p:cNvCxnSpPr>
                <a:stCxn id="21" idx="15"/>
              </p:cNvCxnSpPr>
              <p:nvPr/>
            </p:nvCxnSpPr>
            <p:spPr>
              <a:xfrm flipV="1">
                <a:off x="3913004" y="5284071"/>
                <a:ext cx="142597" cy="388701"/>
              </a:xfrm>
              <a:prstGeom prst="straightConnector1">
                <a:avLst/>
              </a:prstGeom>
              <a:ln w="25400">
                <a:solidFill>
                  <a:srgbClr val="FFC000"/>
                </a:solidFill>
                <a:headEnd type="triangle"/>
                <a:tailEnd type="non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78"/>
              <p:cNvCxnSpPr/>
              <p:nvPr/>
            </p:nvCxnSpPr>
            <p:spPr>
              <a:xfrm>
                <a:off x="3404452" y="5222578"/>
                <a:ext cx="498396" cy="447464"/>
              </a:xfrm>
              <a:prstGeom prst="straightConnector1">
                <a:avLst/>
              </a:prstGeom>
              <a:ln w="25400">
                <a:solidFill>
                  <a:srgbClr val="FFC000"/>
                </a:solidFill>
                <a:headEnd type="triangle"/>
                <a:tailEnd type="non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26" name="Freihandform 31"/>
            <p:cNvSpPr/>
            <p:nvPr/>
          </p:nvSpPr>
          <p:spPr>
            <a:xfrm rot="1390492">
              <a:off x="3251925" y="2153409"/>
              <a:ext cx="1182674" cy="371908"/>
            </a:xfrm>
            <a:custGeom>
              <a:avLst/>
              <a:gdLst>
                <a:gd name="connsiteX0" fmla="*/ 0 w 2447925"/>
                <a:gd name="connsiteY0" fmla="*/ 876322 h 906246"/>
                <a:gd name="connsiteX1" fmla="*/ 95250 w 2447925"/>
                <a:gd name="connsiteY1" fmla="*/ 809647 h 906246"/>
                <a:gd name="connsiteX2" fmla="*/ 171450 w 2447925"/>
                <a:gd name="connsiteY2" fmla="*/ 781072 h 906246"/>
                <a:gd name="connsiteX3" fmla="*/ 323850 w 2447925"/>
                <a:gd name="connsiteY3" fmla="*/ 895372 h 906246"/>
                <a:gd name="connsiteX4" fmla="*/ 485775 w 2447925"/>
                <a:gd name="connsiteY4" fmla="*/ 733447 h 906246"/>
                <a:gd name="connsiteX5" fmla="*/ 619125 w 2447925"/>
                <a:gd name="connsiteY5" fmla="*/ 904897 h 906246"/>
                <a:gd name="connsiteX6" fmla="*/ 781050 w 2447925"/>
                <a:gd name="connsiteY6" fmla="*/ 619147 h 906246"/>
                <a:gd name="connsiteX7" fmla="*/ 923925 w 2447925"/>
                <a:gd name="connsiteY7" fmla="*/ 885847 h 906246"/>
                <a:gd name="connsiteX8" fmla="*/ 1247775 w 2447925"/>
                <a:gd name="connsiteY8" fmla="*/ 22 h 906246"/>
                <a:gd name="connsiteX9" fmla="*/ 1552575 w 2447925"/>
                <a:gd name="connsiteY9" fmla="*/ 857272 h 906246"/>
                <a:gd name="connsiteX10" fmla="*/ 1695450 w 2447925"/>
                <a:gd name="connsiteY10" fmla="*/ 619147 h 906246"/>
                <a:gd name="connsiteX11" fmla="*/ 1866900 w 2447925"/>
                <a:gd name="connsiteY11" fmla="*/ 895372 h 906246"/>
                <a:gd name="connsiteX12" fmla="*/ 1990725 w 2447925"/>
                <a:gd name="connsiteY12" fmla="*/ 704872 h 906246"/>
                <a:gd name="connsiteX13" fmla="*/ 2171700 w 2447925"/>
                <a:gd name="connsiteY13" fmla="*/ 895372 h 906246"/>
                <a:gd name="connsiteX14" fmla="*/ 2295525 w 2447925"/>
                <a:gd name="connsiteY14" fmla="*/ 781072 h 906246"/>
                <a:gd name="connsiteX15" fmla="*/ 2447925 w 2447925"/>
                <a:gd name="connsiteY15" fmla="*/ 895372 h 906246"/>
                <a:gd name="connsiteX0" fmla="*/ 0 w 2447925"/>
                <a:gd name="connsiteY0" fmla="*/ 876322 h 906246"/>
                <a:gd name="connsiteX1" fmla="*/ 171450 w 2447925"/>
                <a:gd name="connsiteY1" fmla="*/ 781072 h 906246"/>
                <a:gd name="connsiteX2" fmla="*/ 323850 w 2447925"/>
                <a:gd name="connsiteY2" fmla="*/ 895372 h 906246"/>
                <a:gd name="connsiteX3" fmla="*/ 485775 w 2447925"/>
                <a:gd name="connsiteY3" fmla="*/ 733447 h 906246"/>
                <a:gd name="connsiteX4" fmla="*/ 619125 w 2447925"/>
                <a:gd name="connsiteY4" fmla="*/ 904897 h 906246"/>
                <a:gd name="connsiteX5" fmla="*/ 781050 w 2447925"/>
                <a:gd name="connsiteY5" fmla="*/ 619147 h 906246"/>
                <a:gd name="connsiteX6" fmla="*/ 923925 w 2447925"/>
                <a:gd name="connsiteY6" fmla="*/ 885847 h 906246"/>
                <a:gd name="connsiteX7" fmla="*/ 1247775 w 2447925"/>
                <a:gd name="connsiteY7" fmla="*/ 22 h 906246"/>
                <a:gd name="connsiteX8" fmla="*/ 1552575 w 2447925"/>
                <a:gd name="connsiteY8" fmla="*/ 857272 h 906246"/>
                <a:gd name="connsiteX9" fmla="*/ 1695450 w 2447925"/>
                <a:gd name="connsiteY9" fmla="*/ 619147 h 906246"/>
                <a:gd name="connsiteX10" fmla="*/ 1866900 w 2447925"/>
                <a:gd name="connsiteY10" fmla="*/ 895372 h 906246"/>
                <a:gd name="connsiteX11" fmla="*/ 1990725 w 2447925"/>
                <a:gd name="connsiteY11" fmla="*/ 704872 h 906246"/>
                <a:gd name="connsiteX12" fmla="*/ 2171700 w 2447925"/>
                <a:gd name="connsiteY12" fmla="*/ 895372 h 906246"/>
                <a:gd name="connsiteX13" fmla="*/ 2295525 w 2447925"/>
                <a:gd name="connsiteY13" fmla="*/ 781072 h 906246"/>
                <a:gd name="connsiteX14" fmla="*/ 2447925 w 2447925"/>
                <a:gd name="connsiteY14" fmla="*/ 895372 h 906246"/>
                <a:gd name="connsiteX0" fmla="*/ 0 w 2409825"/>
                <a:gd name="connsiteY0" fmla="*/ 904897 h 906246"/>
                <a:gd name="connsiteX1" fmla="*/ 133350 w 2409825"/>
                <a:gd name="connsiteY1" fmla="*/ 781072 h 906246"/>
                <a:gd name="connsiteX2" fmla="*/ 285750 w 2409825"/>
                <a:gd name="connsiteY2" fmla="*/ 895372 h 906246"/>
                <a:gd name="connsiteX3" fmla="*/ 447675 w 2409825"/>
                <a:gd name="connsiteY3" fmla="*/ 733447 h 906246"/>
                <a:gd name="connsiteX4" fmla="*/ 581025 w 2409825"/>
                <a:gd name="connsiteY4" fmla="*/ 904897 h 906246"/>
                <a:gd name="connsiteX5" fmla="*/ 742950 w 2409825"/>
                <a:gd name="connsiteY5" fmla="*/ 619147 h 906246"/>
                <a:gd name="connsiteX6" fmla="*/ 885825 w 2409825"/>
                <a:gd name="connsiteY6" fmla="*/ 885847 h 906246"/>
                <a:gd name="connsiteX7" fmla="*/ 1209675 w 2409825"/>
                <a:gd name="connsiteY7" fmla="*/ 22 h 906246"/>
                <a:gd name="connsiteX8" fmla="*/ 1514475 w 2409825"/>
                <a:gd name="connsiteY8" fmla="*/ 857272 h 906246"/>
                <a:gd name="connsiteX9" fmla="*/ 1657350 w 2409825"/>
                <a:gd name="connsiteY9" fmla="*/ 619147 h 906246"/>
                <a:gd name="connsiteX10" fmla="*/ 1828800 w 2409825"/>
                <a:gd name="connsiteY10" fmla="*/ 895372 h 906246"/>
                <a:gd name="connsiteX11" fmla="*/ 1952625 w 2409825"/>
                <a:gd name="connsiteY11" fmla="*/ 704872 h 906246"/>
                <a:gd name="connsiteX12" fmla="*/ 2133600 w 2409825"/>
                <a:gd name="connsiteY12" fmla="*/ 895372 h 906246"/>
                <a:gd name="connsiteX13" fmla="*/ 2257425 w 2409825"/>
                <a:gd name="connsiteY13" fmla="*/ 781072 h 906246"/>
                <a:gd name="connsiteX14" fmla="*/ 2409825 w 2409825"/>
                <a:gd name="connsiteY14" fmla="*/ 895372 h 906246"/>
                <a:gd name="connsiteX0" fmla="*/ 0 w 2409825"/>
                <a:gd name="connsiteY0" fmla="*/ 904897 h 906246"/>
                <a:gd name="connsiteX1" fmla="*/ 133350 w 2409825"/>
                <a:gd name="connsiteY1" fmla="*/ 781072 h 906246"/>
                <a:gd name="connsiteX2" fmla="*/ 285750 w 2409825"/>
                <a:gd name="connsiteY2" fmla="*/ 895372 h 906246"/>
                <a:gd name="connsiteX3" fmla="*/ 447675 w 2409825"/>
                <a:gd name="connsiteY3" fmla="*/ 733447 h 906246"/>
                <a:gd name="connsiteX4" fmla="*/ 581025 w 2409825"/>
                <a:gd name="connsiteY4" fmla="*/ 904897 h 906246"/>
                <a:gd name="connsiteX5" fmla="*/ 742950 w 2409825"/>
                <a:gd name="connsiteY5" fmla="*/ 619147 h 906246"/>
                <a:gd name="connsiteX6" fmla="*/ 885825 w 2409825"/>
                <a:gd name="connsiteY6" fmla="*/ 885847 h 906246"/>
                <a:gd name="connsiteX7" fmla="*/ 1209675 w 2409825"/>
                <a:gd name="connsiteY7" fmla="*/ 22 h 906246"/>
                <a:gd name="connsiteX8" fmla="*/ 1514475 w 2409825"/>
                <a:gd name="connsiteY8" fmla="*/ 857272 h 906246"/>
                <a:gd name="connsiteX9" fmla="*/ 1657350 w 2409825"/>
                <a:gd name="connsiteY9" fmla="*/ 619147 h 906246"/>
                <a:gd name="connsiteX10" fmla="*/ 1828800 w 2409825"/>
                <a:gd name="connsiteY10" fmla="*/ 895372 h 906246"/>
                <a:gd name="connsiteX11" fmla="*/ 1990725 w 2409825"/>
                <a:gd name="connsiteY11" fmla="*/ 704872 h 906246"/>
                <a:gd name="connsiteX12" fmla="*/ 2133600 w 2409825"/>
                <a:gd name="connsiteY12" fmla="*/ 895372 h 906246"/>
                <a:gd name="connsiteX13" fmla="*/ 2257425 w 2409825"/>
                <a:gd name="connsiteY13" fmla="*/ 781072 h 906246"/>
                <a:gd name="connsiteX14" fmla="*/ 2409825 w 2409825"/>
                <a:gd name="connsiteY14" fmla="*/ 895372 h 906246"/>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57350 w 2409825"/>
                <a:gd name="connsiteY9" fmla="*/ 619147 h 906562"/>
                <a:gd name="connsiteX10" fmla="*/ 1828800 w 2409825"/>
                <a:gd name="connsiteY10" fmla="*/ 895372 h 906562"/>
                <a:gd name="connsiteX11" fmla="*/ 1990725 w 2409825"/>
                <a:gd name="connsiteY11" fmla="*/ 704872 h 906562"/>
                <a:gd name="connsiteX12" fmla="*/ 2133600 w 2409825"/>
                <a:gd name="connsiteY12" fmla="*/ 895372 h 906562"/>
                <a:gd name="connsiteX13" fmla="*/ 2257425 w 2409825"/>
                <a:gd name="connsiteY13" fmla="*/ 781072 h 906562"/>
                <a:gd name="connsiteX14" fmla="*/ 2409825 w 2409825"/>
                <a:gd name="connsiteY14" fmla="*/ 895372 h 906562"/>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57350 w 2409825"/>
                <a:gd name="connsiteY9" fmla="*/ 619147 h 906562"/>
                <a:gd name="connsiteX10" fmla="*/ 1828800 w 2409825"/>
                <a:gd name="connsiteY10" fmla="*/ 895372 h 906562"/>
                <a:gd name="connsiteX11" fmla="*/ 1990725 w 2409825"/>
                <a:gd name="connsiteY11" fmla="*/ 704872 h 906562"/>
                <a:gd name="connsiteX12" fmla="*/ 2133600 w 2409825"/>
                <a:gd name="connsiteY12" fmla="*/ 895372 h 906562"/>
                <a:gd name="connsiteX13" fmla="*/ 2295525 w 2409825"/>
                <a:gd name="connsiteY13" fmla="*/ 781072 h 906562"/>
                <a:gd name="connsiteX14" fmla="*/ 2409825 w 2409825"/>
                <a:gd name="connsiteY14" fmla="*/ 895372 h 906562"/>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95450 w 2409825"/>
                <a:gd name="connsiteY9" fmla="*/ 619147 h 906562"/>
                <a:gd name="connsiteX10" fmla="*/ 1828800 w 2409825"/>
                <a:gd name="connsiteY10" fmla="*/ 895372 h 906562"/>
                <a:gd name="connsiteX11" fmla="*/ 1990725 w 2409825"/>
                <a:gd name="connsiteY11" fmla="*/ 704872 h 906562"/>
                <a:gd name="connsiteX12" fmla="*/ 2133600 w 2409825"/>
                <a:gd name="connsiteY12" fmla="*/ 895372 h 906562"/>
                <a:gd name="connsiteX13" fmla="*/ 2295525 w 2409825"/>
                <a:gd name="connsiteY13" fmla="*/ 781072 h 906562"/>
                <a:gd name="connsiteX14" fmla="*/ 2409825 w 2409825"/>
                <a:gd name="connsiteY14" fmla="*/ 895372 h 906562"/>
                <a:gd name="connsiteX0" fmla="*/ 0 w 2409825"/>
                <a:gd name="connsiteY0" fmla="*/ 904897 h 906562"/>
                <a:gd name="connsiteX1" fmla="*/ 133350 w 2409825"/>
                <a:gd name="connsiteY1" fmla="*/ 781072 h 906562"/>
                <a:gd name="connsiteX2" fmla="*/ 285750 w 2409825"/>
                <a:gd name="connsiteY2" fmla="*/ 895372 h 906562"/>
                <a:gd name="connsiteX3" fmla="*/ 447675 w 2409825"/>
                <a:gd name="connsiteY3" fmla="*/ 733447 h 906562"/>
                <a:gd name="connsiteX4" fmla="*/ 581025 w 2409825"/>
                <a:gd name="connsiteY4" fmla="*/ 904897 h 906562"/>
                <a:gd name="connsiteX5" fmla="*/ 723900 w 2409825"/>
                <a:gd name="connsiteY5" fmla="*/ 647722 h 906562"/>
                <a:gd name="connsiteX6" fmla="*/ 885825 w 2409825"/>
                <a:gd name="connsiteY6" fmla="*/ 885847 h 906562"/>
                <a:gd name="connsiteX7" fmla="*/ 1209675 w 2409825"/>
                <a:gd name="connsiteY7" fmla="*/ 22 h 906562"/>
                <a:gd name="connsiteX8" fmla="*/ 1514475 w 2409825"/>
                <a:gd name="connsiteY8" fmla="*/ 857272 h 906562"/>
                <a:gd name="connsiteX9" fmla="*/ 1695450 w 2409825"/>
                <a:gd name="connsiteY9" fmla="*/ 619147 h 906562"/>
                <a:gd name="connsiteX10" fmla="*/ 1828800 w 2409825"/>
                <a:gd name="connsiteY10" fmla="*/ 895372 h 906562"/>
                <a:gd name="connsiteX11" fmla="*/ 2019300 w 2409825"/>
                <a:gd name="connsiteY11" fmla="*/ 704872 h 906562"/>
                <a:gd name="connsiteX12" fmla="*/ 2133600 w 2409825"/>
                <a:gd name="connsiteY12" fmla="*/ 895372 h 906562"/>
                <a:gd name="connsiteX13" fmla="*/ 2295525 w 2409825"/>
                <a:gd name="connsiteY13" fmla="*/ 781072 h 906562"/>
                <a:gd name="connsiteX14" fmla="*/ 2409825 w 2409825"/>
                <a:gd name="connsiteY14" fmla="*/ 895372 h 90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9825" h="906562">
                  <a:moveTo>
                    <a:pt x="0" y="904897"/>
                  </a:moveTo>
                  <a:cubicBezTo>
                    <a:pt x="35719" y="885053"/>
                    <a:pt x="85725" y="782659"/>
                    <a:pt x="133350" y="781072"/>
                  </a:cubicBezTo>
                  <a:cubicBezTo>
                    <a:pt x="180975" y="779485"/>
                    <a:pt x="233363" y="903309"/>
                    <a:pt x="285750" y="895372"/>
                  </a:cubicBezTo>
                  <a:cubicBezTo>
                    <a:pt x="338137" y="887435"/>
                    <a:pt x="398463" y="731860"/>
                    <a:pt x="447675" y="733447"/>
                  </a:cubicBezTo>
                  <a:cubicBezTo>
                    <a:pt x="496887" y="735034"/>
                    <a:pt x="534988" y="919184"/>
                    <a:pt x="581025" y="904897"/>
                  </a:cubicBezTo>
                  <a:cubicBezTo>
                    <a:pt x="627062" y="890610"/>
                    <a:pt x="673100" y="650897"/>
                    <a:pt x="723900" y="647722"/>
                  </a:cubicBezTo>
                  <a:cubicBezTo>
                    <a:pt x="774700" y="644547"/>
                    <a:pt x="804863" y="993797"/>
                    <a:pt x="885825" y="885847"/>
                  </a:cubicBezTo>
                  <a:cubicBezTo>
                    <a:pt x="966787" y="777897"/>
                    <a:pt x="1104900" y="4785"/>
                    <a:pt x="1209675" y="22"/>
                  </a:cubicBezTo>
                  <a:cubicBezTo>
                    <a:pt x="1314450" y="-4741"/>
                    <a:pt x="1433513" y="754085"/>
                    <a:pt x="1514475" y="857272"/>
                  </a:cubicBezTo>
                  <a:cubicBezTo>
                    <a:pt x="1595437" y="960459"/>
                    <a:pt x="1643063" y="612797"/>
                    <a:pt x="1695450" y="619147"/>
                  </a:cubicBezTo>
                  <a:cubicBezTo>
                    <a:pt x="1747837" y="625497"/>
                    <a:pt x="1774825" y="881085"/>
                    <a:pt x="1828800" y="895372"/>
                  </a:cubicBezTo>
                  <a:cubicBezTo>
                    <a:pt x="1882775" y="909660"/>
                    <a:pt x="1968500" y="704872"/>
                    <a:pt x="2019300" y="704872"/>
                  </a:cubicBezTo>
                  <a:cubicBezTo>
                    <a:pt x="2070100" y="704872"/>
                    <a:pt x="2087563" y="882672"/>
                    <a:pt x="2133600" y="895372"/>
                  </a:cubicBezTo>
                  <a:cubicBezTo>
                    <a:pt x="2179637" y="908072"/>
                    <a:pt x="2249488" y="781072"/>
                    <a:pt x="2295525" y="781072"/>
                  </a:cubicBezTo>
                  <a:cubicBezTo>
                    <a:pt x="2341562" y="781072"/>
                    <a:pt x="2356643" y="838222"/>
                    <a:pt x="2409825" y="895372"/>
                  </a:cubicBez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Work Sans" panose="00000500000000000000" pitchFamily="50" charset="0"/>
              </a:endParaRPr>
            </a:p>
          </p:txBody>
        </p:sp>
        <p:grpSp>
          <p:nvGrpSpPr>
            <p:cNvPr id="27" name="Group 80"/>
            <p:cNvGrpSpPr/>
            <p:nvPr/>
          </p:nvGrpSpPr>
          <p:grpSpPr>
            <a:xfrm rot="21214704">
              <a:off x="2419284" y="2160132"/>
              <a:ext cx="1186312" cy="852065"/>
              <a:chOff x="3913496" y="3421855"/>
              <a:chExt cx="700900" cy="601451"/>
            </a:xfrm>
          </p:grpSpPr>
          <p:cxnSp>
            <p:nvCxnSpPr>
              <p:cNvPr id="28" name="Straight Arrow Connector 79"/>
              <p:cNvCxnSpPr/>
              <p:nvPr/>
            </p:nvCxnSpPr>
            <p:spPr>
              <a:xfrm>
                <a:off x="4186761" y="3486129"/>
                <a:ext cx="427635" cy="537177"/>
              </a:xfrm>
              <a:prstGeom prst="straightConnector1">
                <a:avLst/>
              </a:prstGeom>
              <a:ln w="25400">
                <a:solidFill>
                  <a:schemeClr val="accent6">
                    <a:lumMod val="75000"/>
                  </a:schemeClr>
                </a:solidFill>
                <a:headEnd type="none"/>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81"/>
              <p:cNvCxnSpPr/>
              <p:nvPr/>
            </p:nvCxnSpPr>
            <p:spPr>
              <a:xfrm>
                <a:off x="3913496" y="3421855"/>
                <a:ext cx="427635" cy="537177"/>
              </a:xfrm>
              <a:prstGeom prst="straightConnector1">
                <a:avLst/>
              </a:prstGeom>
              <a:ln w="25400">
                <a:solidFill>
                  <a:schemeClr val="accent6">
                    <a:lumMod val="75000"/>
                  </a:schemeClr>
                </a:solidFill>
                <a:headEnd type="triangle"/>
                <a:tailEnd type="non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grpSp>
        <p:cxnSp>
          <p:nvCxnSpPr>
            <p:cNvPr id="30" name="Straight Arrow Connector 91"/>
            <p:cNvCxnSpPr/>
            <p:nvPr/>
          </p:nvCxnSpPr>
          <p:spPr>
            <a:xfrm>
              <a:off x="2471576" y="2870421"/>
              <a:ext cx="1211794" cy="1016934"/>
            </a:xfrm>
            <a:prstGeom prst="straightConnector1">
              <a:avLst/>
            </a:prstGeom>
            <a:ln w="25400">
              <a:solidFill>
                <a:srgbClr val="9A9600"/>
              </a:solidFill>
              <a:headEnd type="none"/>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93"/>
            <p:cNvCxnSpPr/>
            <p:nvPr/>
          </p:nvCxnSpPr>
          <p:spPr>
            <a:xfrm flipH="1">
              <a:off x="3413168" y="3862787"/>
              <a:ext cx="240641" cy="706723"/>
            </a:xfrm>
            <a:prstGeom prst="straightConnector1">
              <a:avLst/>
            </a:prstGeom>
            <a:ln w="25400">
              <a:solidFill>
                <a:srgbClr val="9A9600"/>
              </a:solidFill>
              <a:headEnd type="none"/>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96"/>
            <p:cNvCxnSpPr/>
            <p:nvPr/>
          </p:nvCxnSpPr>
          <p:spPr>
            <a:xfrm flipH="1" flipV="1">
              <a:off x="2500761" y="3749981"/>
              <a:ext cx="897128" cy="805164"/>
            </a:xfrm>
            <a:prstGeom prst="straightConnector1">
              <a:avLst/>
            </a:prstGeom>
            <a:ln w="25400">
              <a:solidFill>
                <a:srgbClr val="9A9600"/>
              </a:solidFill>
              <a:headEnd type="none"/>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78"/>
            <p:cNvCxnSpPr/>
            <p:nvPr/>
          </p:nvCxnSpPr>
          <p:spPr>
            <a:xfrm>
              <a:off x="2358187" y="3388136"/>
              <a:ext cx="771256" cy="654897"/>
            </a:xfrm>
            <a:prstGeom prst="straightConnector1">
              <a:avLst/>
            </a:prstGeom>
            <a:ln w="25400">
              <a:solidFill>
                <a:srgbClr val="FFC000"/>
              </a:solidFill>
              <a:headEnd type="none"/>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4" name="Textfeld 164"/>
            <p:cNvSpPr txBox="1"/>
            <p:nvPr/>
          </p:nvSpPr>
          <p:spPr>
            <a:xfrm>
              <a:off x="1860450" y="1802285"/>
              <a:ext cx="1485696" cy="394231"/>
            </a:xfrm>
            <a:prstGeom prst="rect">
              <a:avLst/>
            </a:prstGeom>
            <a:noFill/>
          </p:spPr>
          <p:txBody>
            <a:bodyPr wrap="square" rtlCol="0">
              <a:spAutoFit/>
            </a:bodyPr>
            <a:lstStyle/>
            <a:p>
              <a:pPr algn="ctr"/>
              <a:r>
                <a:rPr lang="en-US" sz="1400" dirty="0" smtClean="0">
                  <a:solidFill>
                    <a:schemeClr val="accent6">
                      <a:lumMod val="75000"/>
                    </a:schemeClr>
                  </a:solidFill>
                  <a:latin typeface="Work Sans" panose="00000500000000000000" pitchFamily="50" charset="0"/>
                  <a:cs typeface="Arial" panose="020B0604020202020204" pitchFamily="34" charset="0"/>
                </a:rPr>
                <a:t>backscatter from the canopy</a:t>
              </a:r>
              <a:endParaRPr lang="en-US" sz="1400" dirty="0">
                <a:solidFill>
                  <a:schemeClr val="accent6">
                    <a:lumMod val="75000"/>
                  </a:schemeClr>
                </a:solidFill>
                <a:latin typeface="Work Sans" panose="00000500000000000000" pitchFamily="50" charset="0"/>
                <a:cs typeface="Arial" panose="020B0604020202020204" pitchFamily="34" charset="0"/>
              </a:endParaRPr>
            </a:p>
          </p:txBody>
        </p:sp>
        <p:sp>
          <p:nvSpPr>
            <p:cNvPr id="35" name="Textfeld 163"/>
            <p:cNvSpPr txBox="1"/>
            <p:nvPr/>
          </p:nvSpPr>
          <p:spPr>
            <a:xfrm>
              <a:off x="1161457" y="3164242"/>
              <a:ext cx="1546189" cy="394231"/>
            </a:xfrm>
            <a:prstGeom prst="rect">
              <a:avLst/>
            </a:prstGeom>
            <a:noFill/>
          </p:spPr>
          <p:txBody>
            <a:bodyPr wrap="square" rtlCol="0">
              <a:spAutoFit/>
            </a:bodyPr>
            <a:lstStyle/>
            <a:p>
              <a:pPr algn="ctr"/>
              <a:r>
                <a:rPr lang="en-US" sz="1400" dirty="0">
                  <a:solidFill>
                    <a:schemeClr val="accent4">
                      <a:lumMod val="75000"/>
                    </a:schemeClr>
                  </a:solidFill>
                  <a:latin typeface="Work Sans" panose="00000500000000000000" pitchFamily="50" charset="0"/>
                  <a:cs typeface="Arial" panose="020B0604020202020204" pitchFamily="34" charset="0"/>
                </a:rPr>
                <a:t>t</a:t>
              </a:r>
              <a:r>
                <a:rPr lang="en-US" sz="1400" dirty="0" smtClean="0">
                  <a:solidFill>
                    <a:schemeClr val="accent4">
                      <a:lumMod val="75000"/>
                    </a:schemeClr>
                  </a:solidFill>
                  <a:latin typeface="Work Sans" panose="00000500000000000000" pitchFamily="50" charset="0"/>
                  <a:cs typeface="Arial" panose="020B0604020202020204" pitchFamily="34" charset="0"/>
                </a:rPr>
                <a:t>runk-ground </a:t>
              </a:r>
            </a:p>
            <a:p>
              <a:pPr algn="ctr"/>
              <a:r>
                <a:rPr lang="en-US" sz="1400" dirty="0" smtClean="0">
                  <a:solidFill>
                    <a:schemeClr val="accent4">
                      <a:lumMod val="75000"/>
                    </a:schemeClr>
                  </a:solidFill>
                  <a:latin typeface="Work Sans" panose="00000500000000000000" pitchFamily="50" charset="0"/>
                  <a:cs typeface="Arial" panose="020B0604020202020204" pitchFamily="34" charset="0"/>
                </a:rPr>
                <a:t>scattering</a:t>
              </a:r>
              <a:endParaRPr lang="en-US" sz="1400" dirty="0">
                <a:solidFill>
                  <a:schemeClr val="accent4">
                    <a:lumMod val="75000"/>
                  </a:schemeClr>
                </a:solidFill>
                <a:latin typeface="Work Sans" panose="00000500000000000000" pitchFamily="50" charset="0"/>
                <a:cs typeface="Arial" panose="020B0604020202020204" pitchFamily="34" charset="0"/>
              </a:endParaRPr>
            </a:p>
          </p:txBody>
        </p:sp>
        <p:sp>
          <p:nvSpPr>
            <p:cNvPr id="36" name="Textfeld 163"/>
            <p:cNvSpPr txBox="1"/>
            <p:nvPr/>
          </p:nvSpPr>
          <p:spPr>
            <a:xfrm>
              <a:off x="1155422" y="2617360"/>
              <a:ext cx="1735339" cy="394231"/>
            </a:xfrm>
            <a:prstGeom prst="rect">
              <a:avLst/>
            </a:prstGeom>
            <a:noFill/>
          </p:spPr>
          <p:txBody>
            <a:bodyPr wrap="square" rtlCol="0">
              <a:spAutoFit/>
            </a:bodyPr>
            <a:lstStyle/>
            <a:p>
              <a:pPr algn="ctr"/>
              <a:r>
                <a:rPr lang="en-US" sz="1400" dirty="0" smtClean="0">
                  <a:solidFill>
                    <a:srgbClr val="9A9600"/>
                  </a:solidFill>
                  <a:latin typeface="Work Sans" panose="00000500000000000000" pitchFamily="50" charset="0"/>
                  <a:cs typeface="Arial" panose="020B0604020202020204" pitchFamily="34" charset="0"/>
                </a:rPr>
                <a:t>c</a:t>
              </a:r>
              <a:r>
                <a:rPr lang="en-US" sz="1400" dirty="0">
                  <a:solidFill>
                    <a:srgbClr val="9A9600"/>
                  </a:solidFill>
                  <a:latin typeface="Work Sans" panose="00000500000000000000" pitchFamily="50" charset="0"/>
                  <a:cs typeface="Arial" panose="020B0604020202020204" pitchFamily="34" charset="0"/>
                </a:rPr>
                <a:t>anopy-ground </a:t>
              </a:r>
              <a:r>
                <a:rPr lang="en-US" sz="1400" dirty="0" smtClean="0">
                  <a:solidFill>
                    <a:srgbClr val="9A9600"/>
                  </a:solidFill>
                  <a:latin typeface="Work Sans" panose="00000500000000000000" pitchFamily="50" charset="0"/>
                  <a:cs typeface="Arial" panose="020B0604020202020204" pitchFamily="34" charset="0"/>
                </a:rPr>
                <a:t>scattering</a:t>
              </a:r>
              <a:endParaRPr lang="en-US" sz="1400" dirty="0">
                <a:solidFill>
                  <a:srgbClr val="9A9600"/>
                </a:solidFill>
                <a:latin typeface="Work Sans" panose="00000500000000000000" pitchFamily="50" charset="0"/>
                <a:cs typeface="Arial" panose="020B0604020202020204" pitchFamily="34" charset="0"/>
              </a:endParaRPr>
            </a:p>
          </p:txBody>
        </p:sp>
        <p:sp>
          <p:nvSpPr>
            <p:cNvPr id="37" name="Textfeld 164"/>
            <p:cNvSpPr txBox="1"/>
            <p:nvPr/>
          </p:nvSpPr>
          <p:spPr>
            <a:xfrm>
              <a:off x="729959" y="3921730"/>
              <a:ext cx="1485696" cy="394231"/>
            </a:xfrm>
            <a:prstGeom prst="rect">
              <a:avLst/>
            </a:prstGeom>
            <a:noFill/>
          </p:spPr>
          <p:txBody>
            <a:bodyPr wrap="square" rtlCol="0">
              <a:spAutoFit/>
            </a:bodyPr>
            <a:lstStyle/>
            <a:p>
              <a:pPr algn="ctr"/>
              <a:r>
                <a:rPr lang="en-US" sz="1400" dirty="0" smtClean="0">
                  <a:solidFill>
                    <a:schemeClr val="accent2">
                      <a:lumMod val="50000"/>
                    </a:schemeClr>
                  </a:solidFill>
                  <a:latin typeface="Work Sans" panose="00000500000000000000" pitchFamily="50" charset="0"/>
                  <a:cs typeface="Arial" panose="020B0604020202020204" pitchFamily="34" charset="0"/>
                </a:rPr>
                <a:t>backscatter from the ground</a:t>
              </a:r>
              <a:endParaRPr lang="en-US" sz="1400" dirty="0">
                <a:solidFill>
                  <a:schemeClr val="accent2">
                    <a:lumMod val="50000"/>
                  </a:schemeClr>
                </a:solidFill>
                <a:latin typeface="Work Sans" panose="00000500000000000000" pitchFamily="50" charset="0"/>
                <a:cs typeface="Arial" panose="020B0604020202020204" pitchFamily="34" charset="0"/>
              </a:endParaRPr>
            </a:p>
          </p:txBody>
        </p:sp>
        <p:cxnSp>
          <p:nvCxnSpPr>
            <p:cNvPr id="49" name="Gerade Verbindung mit Pfeil 48"/>
            <p:cNvCxnSpPr/>
            <p:nvPr/>
          </p:nvCxnSpPr>
          <p:spPr>
            <a:xfrm>
              <a:off x="861565" y="1565714"/>
              <a:ext cx="703252" cy="622256"/>
            </a:xfrm>
            <a:prstGeom prst="straightConnector1">
              <a:avLst/>
            </a:prstGeom>
            <a:ln>
              <a:solidFill>
                <a:schemeClr val="bg1">
                  <a:lumMod val="75000"/>
                </a:schemeClr>
              </a:solidFill>
              <a:prstDash val="dash"/>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50" name="Textfeld 1"/>
          <p:cNvSpPr txBox="1"/>
          <p:nvPr/>
        </p:nvSpPr>
        <p:spPr>
          <a:xfrm>
            <a:off x="5915522" y="1472843"/>
            <a:ext cx="6213385" cy="1384995"/>
          </a:xfrm>
          <a:prstGeom prst="rect">
            <a:avLst/>
          </a:prstGeom>
          <a:noFill/>
        </p:spPr>
        <p:txBody>
          <a:bodyPr wrap="square" rtlCol="0">
            <a:spAutoFit/>
          </a:bodyPr>
          <a:lstStyle/>
          <a:p>
            <a:pPr>
              <a:lnSpc>
                <a:spcPct val="150000"/>
              </a:lnSpc>
            </a:pPr>
            <a:r>
              <a:rPr lang="en-US" sz="1400" dirty="0" smtClean="0">
                <a:latin typeface="Work Sans" panose="00000500000000000000" pitchFamily="50" charset="0"/>
                <a:ea typeface="Cambria Math" panose="02040503050406030204" pitchFamily="18" charset="0"/>
                <a:cs typeface="Arial" panose="020B0604020202020204" pitchFamily="34" charset="0"/>
              </a:rPr>
              <a:t>Different scattering mechanisms (SM) result in different reflectivity profiles. For example, forest scenarios can be characterized by : double-bounce, </a:t>
            </a:r>
            <a:r>
              <a:rPr lang="en-US" sz="1400" dirty="0">
                <a:latin typeface="Work Sans" panose="00000500000000000000" pitchFamily="50" charset="0"/>
                <a:ea typeface="Cambria Math" panose="02040503050406030204" pitchFamily="18" charset="0"/>
                <a:cs typeface="Arial" panose="020B0604020202020204" pitchFamily="34" charset="0"/>
              </a:rPr>
              <a:t>surface and volume scattering mechanisms</a:t>
            </a:r>
            <a:r>
              <a:rPr lang="en-US" sz="1400" dirty="0" smtClean="0">
                <a:latin typeface="Work Sans" panose="00000500000000000000" pitchFamily="50" charset="0"/>
                <a:ea typeface="Cambria Math" panose="02040503050406030204" pitchFamily="18" charset="0"/>
                <a:cs typeface="Arial" panose="020B0604020202020204" pitchFamily="34" charset="0"/>
              </a:rPr>
              <a:t>.</a:t>
            </a:r>
          </a:p>
          <a:p>
            <a:pPr>
              <a:lnSpc>
                <a:spcPct val="150000"/>
              </a:lnSpc>
            </a:pPr>
            <a:endParaRPr lang="en-US" sz="1400" dirty="0" smtClean="0">
              <a:latin typeface="Work Sans" panose="00000500000000000000" pitchFamily="50" charset="0"/>
              <a:ea typeface="Cambria Math" panose="02040503050406030204" pitchFamily="18" charset="0"/>
              <a:cs typeface="Arial" panose="020B0604020202020204" pitchFamily="34" charset="0"/>
            </a:endParaRPr>
          </a:p>
        </p:txBody>
      </p:sp>
      <p:grpSp>
        <p:nvGrpSpPr>
          <p:cNvPr id="7" name="Group 6"/>
          <p:cNvGrpSpPr/>
          <p:nvPr/>
        </p:nvGrpSpPr>
        <p:grpSpPr>
          <a:xfrm rot="18648174">
            <a:off x="4034833" y="3083218"/>
            <a:ext cx="3458022" cy="3266099"/>
            <a:chOff x="7200689" y="723283"/>
            <a:chExt cx="3690409" cy="3485589"/>
          </a:xfrm>
        </p:grpSpPr>
        <p:grpSp>
          <p:nvGrpSpPr>
            <p:cNvPr id="38" name="Gruppieren 37"/>
            <p:cNvGrpSpPr/>
            <p:nvPr/>
          </p:nvGrpSpPr>
          <p:grpSpPr>
            <a:xfrm rot="3148986">
              <a:off x="7359527" y="791090"/>
              <a:ext cx="3485589" cy="3349976"/>
              <a:chOff x="3282369" y="3697312"/>
              <a:chExt cx="2540305" cy="2359419"/>
            </a:xfrm>
          </p:grpSpPr>
          <p:sp>
            <p:nvSpPr>
              <p:cNvPr id="39" name="Freihandform 114"/>
              <p:cNvSpPr/>
              <p:nvPr/>
            </p:nvSpPr>
            <p:spPr>
              <a:xfrm rot="18300488">
                <a:off x="4809425" y="4462860"/>
                <a:ext cx="890784" cy="268928"/>
              </a:xfrm>
              <a:custGeom>
                <a:avLst/>
                <a:gdLst>
                  <a:gd name="connsiteX0" fmla="*/ 0 w 793215"/>
                  <a:gd name="connsiteY0" fmla="*/ 573056 h 664271"/>
                  <a:gd name="connsiteX1" fmla="*/ 231354 w 793215"/>
                  <a:gd name="connsiteY1" fmla="*/ 584073 h 664271"/>
                  <a:gd name="connsiteX2" fmla="*/ 451692 w 793215"/>
                  <a:gd name="connsiteY2" fmla="*/ 179 h 664271"/>
                  <a:gd name="connsiteX3" fmla="*/ 627962 w 793215"/>
                  <a:gd name="connsiteY3" fmla="*/ 650174 h 664271"/>
                  <a:gd name="connsiteX4" fmla="*/ 793215 w 793215"/>
                  <a:gd name="connsiteY4" fmla="*/ 462887 h 664271"/>
                  <a:gd name="connsiteX5" fmla="*/ 793215 w 793215"/>
                  <a:gd name="connsiteY5" fmla="*/ 462887 h 664271"/>
                  <a:gd name="connsiteX0" fmla="*/ 0 w 738131"/>
                  <a:gd name="connsiteY0" fmla="*/ 573056 h 664271"/>
                  <a:gd name="connsiteX1" fmla="*/ 176270 w 738131"/>
                  <a:gd name="connsiteY1" fmla="*/ 584073 h 664271"/>
                  <a:gd name="connsiteX2" fmla="*/ 396608 w 738131"/>
                  <a:gd name="connsiteY2" fmla="*/ 179 h 664271"/>
                  <a:gd name="connsiteX3" fmla="*/ 572878 w 738131"/>
                  <a:gd name="connsiteY3" fmla="*/ 650174 h 664271"/>
                  <a:gd name="connsiteX4" fmla="*/ 738131 w 738131"/>
                  <a:gd name="connsiteY4" fmla="*/ 462887 h 664271"/>
                  <a:gd name="connsiteX5" fmla="*/ 738131 w 738131"/>
                  <a:gd name="connsiteY5" fmla="*/ 462887 h 664271"/>
                  <a:gd name="connsiteX0" fmla="*/ 0 w 903384"/>
                  <a:gd name="connsiteY0" fmla="*/ 573056 h 665093"/>
                  <a:gd name="connsiteX1" fmla="*/ 176270 w 903384"/>
                  <a:gd name="connsiteY1" fmla="*/ 584073 h 665093"/>
                  <a:gd name="connsiteX2" fmla="*/ 396608 w 903384"/>
                  <a:gd name="connsiteY2" fmla="*/ 179 h 665093"/>
                  <a:gd name="connsiteX3" fmla="*/ 572878 w 903384"/>
                  <a:gd name="connsiteY3" fmla="*/ 650174 h 665093"/>
                  <a:gd name="connsiteX4" fmla="*/ 738131 w 903384"/>
                  <a:gd name="connsiteY4" fmla="*/ 462887 h 665093"/>
                  <a:gd name="connsiteX5" fmla="*/ 903384 w 903384"/>
                  <a:gd name="connsiteY5" fmla="*/ 540005 h 665093"/>
                  <a:gd name="connsiteX0" fmla="*/ 0 w 903384"/>
                  <a:gd name="connsiteY0" fmla="*/ 573056 h 691852"/>
                  <a:gd name="connsiteX1" fmla="*/ 176270 w 903384"/>
                  <a:gd name="connsiteY1" fmla="*/ 584073 h 691852"/>
                  <a:gd name="connsiteX2" fmla="*/ 396608 w 903384"/>
                  <a:gd name="connsiteY2" fmla="*/ 179 h 691852"/>
                  <a:gd name="connsiteX3" fmla="*/ 572878 w 903384"/>
                  <a:gd name="connsiteY3" fmla="*/ 650174 h 691852"/>
                  <a:gd name="connsiteX4" fmla="*/ 738131 w 903384"/>
                  <a:gd name="connsiteY4" fmla="*/ 617123 h 691852"/>
                  <a:gd name="connsiteX5" fmla="*/ 903384 w 903384"/>
                  <a:gd name="connsiteY5" fmla="*/ 540005 h 691852"/>
                  <a:gd name="connsiteX0" fmla="*/ 0 w 738131"/>
                  <a:gd name="connsiteY0" fmla="*/ 573056 h 691852"/>
                  <a:gd name="connsiteX1" fmla="*/ 176270 w 738131"/>
                  <a:gd name="connsiteY1" fmla="*/ 584073 h 691852"/>
                  <a:gd name="connsiteX2" fmla="*/ 396608 w 738131"/>
                  <a:gd name="connsiteY2" fmla="*/ 179 h 691852"/>
                  <a:gd name="connsiteX3" fmla="*/ 572878 w 738131"/>
                  <a:gd name="connsiteY3" fmla="*/ 650174 h 691852"/>
                  <a:gd name="connsiteX4" fmla="*/ 738131 w 738131"/>
                  <a:gd name="connsiteY4" fmla="*/ 617123 h 691852"/>
                  <a:gd name="connsiteX0" fmla="*/ 0 w 749148"/>
                  <a:gd name="connsiteY0" fmla="*/ 573056 h 695146"/>
                  <a:gd name="connsiteX1" fmla="*/ 176270 w 749148"/>
                  <a:gd name="connsiteY1" fmla="*/ 584073 h 695146"/>
                  <a:gd name="connsiteX2" fmla="*/ 396608 w 749148"/>
                  <a:gd name="connsiteY2" fmla="*/ 179 h 695146"/>
                  <a:gd name="connsiteX3" fmla="*/ 572878 w 749148"/>
                  <a:gd name="connsiteY3" fmla="*/ 650174 h 695146"/>
                  <a:gd name="connsiteX4" fmla="*/ 749148 w 749148"/>
                  <a:gd name="connsiteY4" fmla="*/ 628140 h 695146"/>
                  <a:gd name="connsiteX0" fmla="*/ 0 w 694064"/>
                  <a:gd name="connsiteY0" fmla="*/ 584074 h 695147"/>
                  <a:gd name="connsiteX1" fmla="*/ 121186 w 694064"/>
                  <a:gd name="connsiteY1" fmla="*/ 584074 h 695147"/>
                  <a:gd name="connsiteX2" fmla="*/ 341524 w 694064"/>
                  <a:gd name="connsiteY2" fmla="*/ 180 h 695147"/>
                  <a:gd name="connsiteX3" fmla="*/ 517794 w 694064"/>
                  <a:gd name="connsiteY3" fmla="*/ 650175 h 695147"/>
                  <a:gd name="connsiteX4" fmla="*/ 694064 w 694064"/>
                  <a:gd name="connsiteY4" fmla="*/ 628141 h 695147"/>
                  <a:gd name="connsiteX0" fmla="*/ 0 w 694064"/>
                  <a:gd name="connsiteY0" fmla="*/ 583940 h 671386"/>
                  <a:gd name="connsiteX1" fmla="*/ 121186 w 694064"/>
                  <a:gd name="connsiteY1" fmla="*/ 583940 h 671386"/>
                  <a:gd name="connsiteX2" fmla="*/ 341524 w 694064"/>
                  <a:gd name="connsiteY2" fmla="*/ 46 h 671386"/>
                  <a:gd name="connsiteX3" fmla="*/ 528810 w 694064"/>
                  <a:gd name="connsiteY3" fmla="*/ 616990 h 671386"/>
                  <a:gd name="connsiteX4" fmla="*/ 694064 w 694064"/>
                  <a:gd name="connsiteY4" fmla="*/ 628007 h 671386"/>
                  <a:gd name="connsiteX0" fmla="*/ 0 w 727114"/>
                  <a:gd name="connsiteY0" fmla="*/ 583940 h 659519"/>
                  <a:gd name="connsiteX1" fmla="*/ 121186 w 727114"/>
                  <a:gd name="connsiteY1" fmla="*/ 583940 h 659519"/>
                  <a:gd name="connsiteX2" fmla="*/ 341524 w 727114"/>
                  <a:gd name="connsiteY2" fmla="*/ 46 h 659519"/>
                  <a:gd name="connsiteX3" fmla="*/ 528810 w 727114"/>
                  <a:gd name="connsiteY3" fmla="*/ 616990 h 659519"/>
                  <a:gd name="connsiteX4" fmla="*/ 727114 w 727114"/>
                  <a:gd name="connsiteY4" fmla="*/ 594957 h 659519"/>
                  <a:gd name="connsiteX0" fmla="*/ 0 w 528810"/>
                  <a:gd name="connsiteY0" fmla="*/ 583940 h 641563"/>
                  <a:gd name="connsiteX1" fmla="*/ 121186 w 528810"/>
                  <a:gd name="connsiteY1" fmla="*/ 583940 h 641563"/>
                  <a:gd name="connsiteX2" fmla="*/ 341524 w 528810"/>
                  <a:gd name="connsiteY2" fmla="*/ 46 h 641563"/>
                  <a:gd name="connsiteX3" fmla="*/ 528810 w 528810"/>
                  <a:gd name="connsiteY3" fmla="*/ 616990 h 641563"/>
                  <a:gd name="connsiteX0" fmla="*/ 0 w 407624"/>
                  <a:gd name="connsiteY0" fmla="*/ 583940 h 616990"/>
                  <a:gd name="connsiteX1" fmla="*/ 220338 w 407624"/>
                  <a:gd name="connsiteY1" fmla="*/ 46 h 616990"/>
                  <a:gd name="connsiteX2" fmla="*/ 407624 w 407624"/>
                  <a:gd name="connsiteY2" fmla="*/ 616990 h 616990"/>
                  <a:gd name="connsiteX0" fmla="*/ 0 w 407624"/>
                  <a:gd name="connsiteY0" fmla="*/ 597949 h 630999"/>
                  <a:gd name="connsiteX1" fmla="*/ 220338 w 407624"/>
                  <a:gd name="connsiteY1" fmla="*/ 14055 h 630999"/>
                  <a:gd name="connsiteX2" fmla="*/ 407624 w 407624"/>
                  <a:gd name="connsiteY2" fmla="*/ 630999 h 630999"/>
                  <a:gd name="connsiteX0" fmla="*/ 0 w 407624"/>
                  <a:gd name="connsiteY0" fmla="*/ 583938 h 616988"/>
                  <a:gd name="connsiteX1" fmla="*/ 220338 w 407624"/>
                  <a:gd name="connsiteY1" fmla="*/ 44 h 616988"/>
                  <a:gd name="connsiteX2" fmla="*/ 407624 w 407624"/>
                  <a:gd name="connsiteY2" fmla="*/ 616988 h 616988"/>
                  <a:gd name="connsiteX0" fmla="*/ 0 w 407624"/>
                  <a:gd name="connsiteY0" fmla="*/ 583968 h 617018"/>
                  <a:gd name="connsiteX1" fmla="*/ 220338 w 407624"/>
                  <a:gd name="connsiteY1" fmla="*/ 74 h 617018"/>
                  <a:gd name="connsiteX2" fmla="*/ 374555 w 407624"/>
                  <a:gd name="connsiteY2" fmla="*/ 543856 h 617018"/>
                  <a:gd name="connsiteX3" fmla="*/ 407624 w 407624"/>
                  <a:gd name="connsiteY3" fmla="*/ 617018 h 617018"/>
                  <a:gd name="connsiteX0" fmla="*/ 0 w 463210"/>
                  <a:gd name="connsiteY0" fmla="*/ 583968 h 609072"/>
                  <a:gd name="connsiteX1" fmla="*/ 220338 w 463210"/>
                  <a:gd name="connsiteY1" fmla="*/ 74 h 609072"/>
                  <a:gd name="connsiteX2" fmla="*/ 374555 w 463210"/>
                  <a:gd name="connsiteY2" fmla="*/ 543856 h 609072"/>
                  <a:gd name="connsiteX3" fmla="*/ 463210 w 463210"/>
                  <a:gd name="connsiteY3" fmla="*/ 606121 h 609072"/>
                  <a:gd name="connsiteX0" fmla="*/ 7009 w 470219"/>
                  <a:gd name="connsiteY0" fmla="*/ 583968 h 609072"/>
                  <a:gd name="connsiteX1" fmla="*/ 19777 w 470219"/>
                  <a:gd name="connsiteY1" fmla="*/ 539961 h 609072"/>
                  <a:gd name="connsiteX2" fmla="*/ 227347 w 470219"/>
                  <a:gd name="connsiteY2" fmla="*/ 74 h 609072"/>
                  <a:gd name="connsiteX3" fmla="*/ 381564 w 470219"/>
                  <a:gd name="connsiteY3" fmla="*/ 543856 h 609072"/>
                  <a:gd name="connsiteX4" fmla="*/ 470219 w 470219"/>
                  <a:gd name="connsiteY4" fmla="*/ 606121 h 609072"/>
                  <a:gd name="connsiteX0" fmla="*/ 0 w 510991"/>
                  <a:gd name="connsiteY0" fmla="*/ 577549 h 609072"/>
                  <a:gd name="connsiteX1" fmla="*/ 60549 w 510991"/>
                  <a:gd name="connsiteY1" fmla="*/ 539961 h 609072"/>
                  <a:gd name="connsiteX2" fmla="*/ 268119 w 510991"/>
                  <a:gd name="connsiteY2" fmla="*/ 74 h 609072"/>
                  <a:gd name="connsiteX3" fmla="*/ 422336 w 510991"/>
                  <a:gd name="connsiteY3" fmla="*/ 543856 h 609072"/>
                  <a:gd name="connsiteX4" fmla="*/ 510991 w 510991"/>
                  <a:gd name="connsiteY4" fmla="*/ 606121 h 609072"/>
                  <a:gd name="connsiteX0" fmla="*/ 0 w 510991"/>
                  <a:gd name="connsiteY0" fmla="*/ 577791 h 609314"/>
                  <a:gd name="connsiteX1" fmla="*/ 115044 w 510991"/>
                  <a:gd name="connsiteY1" fmla="*/ 467080 h 609314"/>
                  <a:gd name="connsiteX2" fmla="*/ 268119 w 510991"/>
                  <a:gd name="connsiteY2" fmla="*/ 316 h 609314"/>
                  <a:gd name="connsiteX3" fmla="*/ 422336 w 510991"/>
                  <a:gd name="connsiteY3" fmla="*/ 544098 h 609314"/>
                  <a:gd name="connsiteX4" fmla="*/ 510991 w 510991"/>
                  <a:gd name="connsiteY4" fmla="*/ 606363 h 609314"/>
                  <a:gd name="connsiteX0" fmla="*/ 0 w 510991"/>
                  <a:gd name="connsiteY0" fmla="*/ 577490 h 606063"/>
                  <a:gd name="connsiteX1" fmla="*/ 115044 w 510991"/>
                  <a:gd name="connsiteY1" fmla="*/ 466779 h 606063"/>
                  <a:gd name="connsiteX2" fmla="*/ 268119 w 510991"/>
                  <a:gd name="connsiteY2" fmla="*/ 15 h 606063"/>
                  <a:gd name="connsiteX3" fmla="*/ 357920 w 510991"/>
                  <a:gd name="connsiteY3" fmla="*/ 483624 h 606063"/>
                  <a:gd name="connsiteX4" fmla="*/ 510991 w 510991"/>
                  <a:gd name="connsiteY4" fmla="*/ 606062 h 606063"/>
                  <a:gd name="connsiteX0" fmla="*/ 0 w 510991"/>
                  <a:gd name="connsiteY0" fmla="*/ 579100 h 607671"/>
                  <a:gd name="connsiteX1" fmla="*/ 115044 w 510991"/>
                  <a:gd name="connsiteY1" fmla="*/ 468389 h 607671"/>
                  <a:gd name="connsiteX2" fmla="*/ 268119 w 510991"/>
                  <a:gd name="connsiteY2" fmla="*/ 1625 h 607671"/>
                  <a:gd name="connsiteX3" fmla="*/ 436898 w 510991"/>
                  <a:gd name="connsiteY3" fmla="*/ 325362 h 607671"/>
                  <a:gd name="connsiteX4" fmla="*/ 510991 w 510991"/>
                  <a:gd name="connsiteY4" fmla="*/ 607672 h 607671"/>
                  <a:gd name="connsiteX0" fmla="*/ 0 w 510991"/>
                  <a:gd name="connsiteY0" fmla="*/ 438120 h 466693"/>
                  <a:gd name="connsiteX1" fmla="*/ 115044 w 510991"/>
                  <a:gd name="connsiteY1" fmla="*/ 327409 h 466693"/>
                  <a:gd name="connsiteX2" fmla="*/ 276720 w 510991"/>
                  <a:gd name="connsiteY2" fmla="*/ 3504 h 466693"/>
                  <a:gd name="connsiteX3" fmla="*/ 436898 w 510991"/>
                  <a:gd name="connsiteY3" fmla="*/ 184382 h 466693"/>
                  <a:gd name="connsiteX4" fmla="*/ 510991 w 510991"/>
                  <a:gd name="connsiteY4" fmla="*/ 466692 h 466693"/>
                  <a:gd name="connsiteX0" fmla="*/ 0 w 510991"/>
                  <a:gd name="connsiteY0" fmla="*/ 435909 h 464480"/>
                  <a:gd name="connsiteX1" fmla="*/ 115044 w 510991"/>
                  <a:gd name="connsiteY1" fmla="*/ 325198 h 464480"/>
                  <a:gd name="connsiteX2" fmla="*/ 276720 w 510991"/>
                  <a:gd name="connsiteY2" fmla="*/ 1293 h 464480"/>
                  <a:gd name="connsiteX3" fmla="*/ 414332 w 510991"/>
                  <a:gd name="connsiteY3" fmla="*/ 227850 h 464480"/>
                  <a:gd name="connsiteX4" fmla="*/ 510991 w 510991"/>
                  <a:gd name="connsiteY4" fmla="*/ 464481 h 464480"/>
                  <a:gd name="connsiteX0" fmla="*/ 0 w 510991"/>
                  <a:gd name="connsiteY0" fmla="*/ 434713 h 463286"/>
                  <a:gd name="connsiteX1" fmla="*/ 94395 w 510991"/>
                  <a:gd name="connsiteY1" fmla="*/ 251324 h 463286"/>
                  <a:gd name="connsiteX2" fmla="*/ 276720 w 510991"/>
                  <a:gd name="connsiteY2" fmla="*/ 97 h 463286"/>
                  <a:gd name="connsiteX3" fmla="*/ 414332 w 510991"/>
                  <a:gd name="connsiteY3" fmla="*/ 226654 h 463286"/>
                  <a:gd name="connsiteX4" fmla="*/ 510991 w 510991"/>
                  <a:gd name="connsiteY4" fmla="*/ 463285 h 463286"/>
                  <a:gd name="connsiteX0" fmla="*/ 0 w 510991"/>
                  <a:gd name="connsiteY0" fmla="*/ 377689 h 406260"/>
                  <a:gd name="connsiteX1" fmla="*/ 94395 w 510991"/>
                  <a:gd name="connsiteY1" fmla="*/ 194300 h 406260"/>
                  <a:gd name="connsiteX2" fmla="*/ 248514 w 510991"/>
                  <a:gd name="connsiteY2" fmla="*/ 171 h 406260"/>
                  <a:gd name="connsiteX3" fmla="*/ 414332 w 510991"/>
                  <a:gd name="connsiteY3" fmla="*/ 169630 h 406260"/>
                  <a:gd name="connsiteX4" fmla="*/ 510991 w 510991"/>
                  <a:gd name="connsiteY4" fmla="*/ 406261 h 406260"/>
                  <a:gd name="connsiteX0" fmla="*/ 0 w 510991"/>
                  <a:gd name="connsiteY0" fmla="*/ 377538 h 406111"/>
                  <a:gd name="connsiteX1" fmla="*/ 94395 w 510991"/>
                  <a:gd name="connsiteY1" fmla="*/ 194149 h 406111"/>
                  <a:gd name="connsiteX2" fmla="*/ 248514 w 510991"/>
                  <a:gd name="connsiteY2" fmla="*/ 20 h 406111"/>
                  <a:gd name="connsiteX3" fmla="*/ 397408 w 510991"/>
                  <a:gd name="connsiteY3" fmla="*/ 203739 h 406111"/>
                  <a:gd name="connsiteX4" fmla="*/ 510991 w 510991"/>
                  <a:gd name="connsiteY4" fmla="*/ 406110 h 406111"/>
                  <a:gd name="connsiteX0" fmla="*/ 0 w 510991"/>
                  <a:gd name="connsiteY0" fmla="*/ 377538 h 406109"/>
                  <a:gd name="connsiteX1" fmla="*/ 94395 w 510991"/>
                  <a:gd name="connsiteY1" fmla="*/ 194149 h 406109"/>
                  <a:gd name="connsiteX2" fmla="*/ 248514 w 510991"/>
                  <a:gd name="connsiteY2" fmla="*/ 20 h 406109"/>
                  <a:gd name="connsiteX3" fmla="*/ 397408 w 510991"/>
                  <a:gd name="connsiteY3" fmla="*/ 203739 h 406109"/>
                  <a:gd name="connsiteX4" fmla="*/ 510991 w 510991"/>
                  <a:gd name="connsiteY4" fmla="*/ 406110 h 406109"/>
                  <a:gd name="connsiteX0" fmla="*/ 0 w 510991"/>
                  <a:gd name="connsiteY0" fmla="*/ 377522 h 406095"/>
                  <a:gd name="connsiteX1" fmla="*/ 94395 w 510991"/>
                  <a:gd name="connsiteY1" fmla="*/ 194133 h 406095"/>
                  <a:gd name="connsiteX2" fmla="*/ 248514 w 510991"/>
                  <a:gd name="connsiteY2" fmla="*/ 4 h 406095"/>
                  <a:gd name="connsiteX3" fmla="*/ 404053 w 510991"/>
                  <a:gd name="connsiteY3" fmla="*/ 190274 h 406095"/>
                  <a:gd name="connsiteX4" fmla="*/ 510991 w 510991"/>
                  <a:gd name="connsiteY4" fmla="*/ 406094 h 406095"/>
                  <a:gd name="connsiteX0" fmla="*/ 0 w 510991"/>
                  <a:gd name="connsiteY0" fmla="*/ 377522 h 406093"/>
                  <a:gd name="connsiteX1" fmla="*/ 94395 w 510991"/>
                  <a:gd name="connsiteY1" fmla="*/ 194133 h 406093"/>
                  <a:gd name="connsiteX2" fmla="*/ 248514 w 510991"/>
                  <a:gd name="connsiteY2" fmla="*/ 4 h 406093"/>
                  <a:gd name="connsiteX3" fmla="*/ 404053 w 510991"/>
                  <a:gd name="connsiteY3" fmla="*/ 190274 h 406093"/>
                  <a:gd name="connsiteX4" fmla="*/ 510991 w 510991"/>
                  <a:gd name="connsiteY4" fmla="*/ 406094 h 406093"/>
                  <a:gd name="connsiteX0" fmla="*/ 0 w 510991"/>
                  <a:gd name="connsiteY0" fmla="*/ 377522 h 406095"/>
                  <a:gd name="connsiteX1" fmla="*/ 94395 w 510991"/>
                  <a:gd name="connsiteY1" fmla="*/ 194133 h 406095"/>
                  <a:gd name="connsiteX2" fmla="*/ 248514 w 510991"/>
                  <a:gd name="connsiteY2" fmla="*/ 4 h 406095"/>
                  <a:gd name="connsiteX3" fmla="*/ 404053 w 510991"/>
                  <a:gd name="connsiteY3" fmla="*/ 190274 h 406095"/>
                  <a:gd name="connsiteX4" fmla="*/ 510991 w 510991"/>
                  <a:gd name="connsiteY4" fmla="*/ 406094 h 406095"/>
                  <a:gd name="connsiteX0" fmla="*/ 0 w 510991"/>
                  <a:gd name="connsiteY0" fmla="*/ 383094 h 411665"/>
                  <a:gd name="connsiteX1" fmla="*/ 94395 w 510991"/>
                  <a:gd name="connsiteY1" fmla="*/ 199705 h 411665"/>
                  <a:gd name="connsiteX2" fmla="*/ 172420 w 510991"/>
                  <a:gd name="connsiteY2" fmla="*/ 63905 h 411665"/>
                  <a:gd name="connsiteX3" fmla="*/ 248514 w 510991"/>
                  <a:gd name="connsiteY3" fmla="*/ 5576 h 411665"/>
                  <a:gd name="connsiteX4" fmla="*/ 404053 w 510991"/>
                  <a:gd name="connsiteY4" fmla="*/ 195846 h 411665"/>
                  <a:gd name="connsiteX5" fmla="*/ 510991 w 510991"/>
                  <a:gd name="connsiteY5" fmla="*/ 411666 h 411665"/>
                  <a:gd name="connsiteX0" fmla="*/ 0 w 510991"/>
                  <a:gd name="connsiteY0" fmla="*/ 371488 h 400061"/>
                  <a:gd name="connsiteX1" fmla="*/ 94395 w 510991"/>
                  <a:gd name="connsiteY1" fmla="*/ 188099 h 400061"/>
                  <a:gd name="connsiteX2" fmla="*/ 172420 w 510991"/>
                  <a:gd name="connsiteY2" fmla="*/ 52299 h 400061"/>
                  <a:gd name="connsiteX3" fmla="*/ 292288 w 510991"/>
                  <a:gd name="connsiteY3" fmla="*/ 6866 h 400061"/>
                  <a:gd name="connsiteX4" fmla="*/ 404053 w 510991"/>
                  <a:gd name="connsiteY4" fmla="*/ 184240 h 400061"/>
                  <a:gd name="connsiteX5" fmla="*/ 510991 w 510991"/>
                  <a:gd name="connsiteY5" fmla="*/ 400060 h 400061"/>
                  <a:gd name="connsiteX0" fmla="*/ 0 w 510991"/>
                  <a:gd name="connsiteY0" fmla="*/ 359018 h 387589"/>
                  <a:gd name="connsiteX1" fmla="*/ 94395 w 510991"/>
                  <a:gd name="connsiteY1" fmla="*/ 175629 h 387589"/>
                  <a:gd name="connsiteX2" fmla="*/ 172420 w 510991"/>
                  <a:gd name="connsiteY2" fmla="*/ 39829 h 387589"/>
                  <a:gd name="connsiteX3" fmla="*/ 298646 w 510991"/>
                  <a:gd name="connsiteY3" fmla="*/ 9208 h 387589"/>
                  <a:gd name="connsiteX4" fmla="*/ 404053 w 510991"/>
                  <a:gd name="connsiteY4" fmla="*/ 171770 h 387589"/>
                  <a:gd name="connsiteX5" fmla="*/ 510991 w 510991"/>
                  <a:gd name="connsiteY5" fmla="*/ 387590 h 387589"/>
                  <a:gd name="connsiteX0" fmla="*/ 0 w 502419"/>
                  <a:gd name="connsiteY0" fmla="*/ 359018 h 426067"/>
                  <a:gd name="connsiteX1" fmla="*/ 94395 w 502419"/>
                  <a:gd name="connsiteY1" fmla="*/ 175629 h 426067"/>
                  <a:gd name="connsiteX2" fmla="*/ 172420 w 502419"/>
                  <a:gd name="connsiteY2" fmla="*/ 39829 h 426067"/>
                  <a:gd name="connsiteX3" fmla="*/ 298646 w 502419"/>
                  <a:gd name="connsiteY3" fmla="*/ 9208 h 426067"/>
                  <a:gd name="connsiteX4" fmla="*/ 404053 w 502419"/>
                  <a:gd name="connsiteY4" fmla="*/ 171770 h 426067"/>
                  <a:gd name="connsiteX5" fmla="*/ 502419 w 502419"/>
                  <a:gd name="connsiteY5" fmla="*/ 426067 h 426067"/>
                  <a:gd name="connsiteX0" fmla="*/ 0 w 496516"/>
                  <a:gd name="connsiteY0" fmla="*/ 359018 h 391352"/>
                  <a:gd name="connsiteX1" fmla="*/ 94395 w 496516"/>
                  <a:gd name="connsiteY1" fmla="*/ 175629 h 391352"/>
                  <a:gd name="connsiteX2" fmla="*/ 172420 w 496516"/>
                  <a:gd name="connsiteY2" fmla="*/ 39829 h 391352"/>
                  <a:gd name="connsiteX3" fmla="*/ 298646 w 496516"/>
                  <a:gd name="connsiteY3" fmla="*/ 9208 h 391352"/>
                  <a:gd name="connsiteX4" fmla="*/ 404053 w 496516"/>
                  <a:gd name="connsiteY4" fmla="*/ 171770 h 391352"/>
                  <a:gd name="connsiteX5" fmla="*/ 496516 w 496516"/>
                  <a:gd name="connsiteY5" fmla="*/ 391352 h 391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516" h="391352">
                    <a:moveTo>
                      <a:pt x="0" y="359018"/>
                    </a:moveTo>
                    <a:cubicBezTo>
                      <a:pt x="2128" y="351684"/>
                      <a:pt x="57672" y="272945"/>
                      <a:pt x="94395" y="175629"/>
                    </a:cubicBezTo>
                    <a:cubicBezTo>
                      <a:pt x="123132" y="122431"/>
                      <a:pt x="146734" y="72184"/>
                      <a:pt x="172420" y="39829"/>
                    </a:cubicBezTo>
                    <a:cubicBezTo>
                      <a:pt x="198106" y="7474"/>
                      <a:pt x="260041" y="-12782"/>
                      <a:pt x="298646" y="9208"/>
                    </a:cubicBezTo>
                    <a:cubicBezTo>
                      <a:pt x="337252" y="31198"/>
                      <a:pt x="359777" y="81905"/>
                      <a:pt x="404053" y="171770"/>
                    </a:cubicBezTo>
                    <a:cubicBezTo>
                      <a:pt x="447865" y="249087"/>
                      <a:pt x="491005" y="379158"/>
                      <a:pt x="496516" y="391352"/>
                    </a:cubicBezTo>
                  </a:path>
                </a:pathLst>
              </a:cu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Work Sans" panose="00000500000000000000" pitchFamily="50" charset="0"/>
                </a:endParaRPr>
              </a:p>
            </p:txBody>
          </p:sp>
          <p:sp>
            <p:nvSpPr>
              <p:cNvPr id="41" name="Textfeld 163"/>
              <p:cNvSpPr txBox="1"/>
              <p:nvPr/>
            </p:nvSpPr>
            <p:spPr>
              <a:xfrm rot="18388152">
                <a:off x="3881519" y="4712741"/>
                <a:ext cx="1301375" cy="224309"/>
              </a:xfrm>
              <a:prstGeom prst="rect">
                <a:avLst/>
              </a:prstGeom>
              <a:noFill/>
            </p:spPr>
            <p:txBody>
              <a:bodyPr wrap="square" rtlCol="0">
                <a:spAutoFit/>
              </a:bodyPr>
              <a:lstStyle/>
              <a:p>
                <a:pPr algn="ctr"/>
                <a:r>
                  <a:rPr lang="en-US" sz="1400" b="1" dirty="0" smtClean="0">
                    <a:solidFill>
                      <a:srgbClr val="9A9600"/>
                    </a:solidFill>
                    <a:latin typeface="Work Sans" panose="00000500000000000000" pitchFamily="50" charset="0"/>
                    <a:cs typeface="Arial" panose="020B0604020202020204" pitchFamily="34" charset="0"/>
                  </a:rPr>
                  <a:t>canopy- ground</a:t>
                </a:r>
                <a:endParaRPr lang="en-US" sz="1400" b="1" dirty="0">
                  <a:solidFill>
                    <a:srgbClr val="9A9600"/>
                  </a:solidFill>
                  <a:latin typeface="Work Sans" panose="00000500000000000000" pitchFamily="50" charset="0"/>
                  <a:cs typeface="Arial" panose="020B0604020202020204" pitchFamily="34" charset="0"/>
                </a:endParaRPr>
              </a:p>
            </p:txBody>
          </p:sp>
          <p:sp>
            <p:nvSpPr>
              <p:cNvPr id="42" name="Freihandform 113"/>
              <p:cNvSpPr/>
              <p:nvPr/>
            </p:nvSpPr>
            <p:spPr>
              <a:xfrm rot="18441379">
                <a:off x="3832894" y="4569446"/>
                <a:ext cx="319799" cy="1420849"/>
              </a:xfrm>
              <a:custGeom>
                <a:avLst/>
                <a:gdLst>
                  <a:gd name="connsiteX0" fmla="*/ 0 w 793215"/>
                  <a:gd name="connsiteY0" fmla="*/ 573056 h 664271"/>
                  <a:gd name="connsiteX1" fmla="*/ 231354 w 793215"/>
                  <a:gd name="connsiteY1" fmla="*/ 584073 h 664271"/>
                  <a:gd name="connsiteX2" fmla="*/ 451692 w 793215"/>
                  <a:gd name="connsiteY2" fmla="*/ 179 h 664271"/>
                  <a:gd name="connsiteX3" fmla="*/ 627962 w 793215"/>
                  <a:gd name="connsiteY3" fmla="*/ 650174 h 664271"/>
                  <a:gd name="connsiteX4" fmla="*/ 793215 w 793215"/>
                  <a:gd name="connsiteY4" fmla="*/ 462887 h 664271"/>
                  <a:gd name="connsiteX5" fmla="*/ 793215 w 793215"/>
                  <a:gd name="connsiteY5" fmla="*/ 462887 h 664271"/>
                  <a:gd name="connsiteX0" fmla="*/ 0 w 738131"/>
                  <a:gd name="connsiteY0" fmla="*/ 573056 h 664271"/>
                  <a:gd name="connsiteX1" fmla="*/ 176270 w 738131"/>
                  <a:gd name="connsiteY1" fmla="*/ 584073 h 664271"/>
                  <a:gd name="connsiteX2" fmla="*/ 396608 w 738131"/>
                  <a:gd name="connsiteY2" fmla="*/ 179 h 664271"/>
                  <a:gd name="connsiteX3" fmla="*/ 572878 w 738131"/>
                  <a:gd name="connsiteY3" fmla="*/ 650174 h 664271"/>
                  <a:gd name="connsiteX4" fmla="*/ 738131 w 738131"/>
                  <a:gd name="connsiteY4" fmla="*/ 462887 h 664271"/>
                  <a:gd name="connsiteX5" fmla="*/ 738131 w 738131"/>
                  <a:gd name="connsiteY5" fmla="*/ 462887 h 664271"/>
                  <a:gd name="connsiteX0" fmla="*/ 0 w 903384"/>
                  <a:gd name="connsiteY0" fmla="*/ 573056 h 665093"/>
                  <a:gd name="connsiteX1" fmla="*/ 176270 w 903384"/>
                  <a:gd name="connsiteY1" fmla="*/ 584073 h 665093"/>
                  <a:gd name="connsiteX2" fmla="*/ 396608 w 903384"/>
                  <a:gd name="connsiteY2" fmla="*/ 179 h 665093"/>
                  <a:gd name="connsiteX3" fmla="*/ 572878 w 903384"/>
                  <a:gd name="connsiteY3" fmla="*/ 650174 h 665093"/>
                  <a:gd name="connsiteX4" fmla="*/ 738131 w 903384"/>
                  <a:gd name="connsiteY4" fmla="*/ 462887 h 665093"/>
                  <a:gd name="connsiteX5" fmla="*/ 903384 w 903384"/>
                  <a:gd name="connsiteY5" fmla="*/ 540005 h 665093"/>
                  <a:gd name="connsiteX0" fmla="*/ 0 w 903384"/>
                  <a:gd name="connsiteY0" fmla="*/ 573056 h 691852"/>
                  <a:gd name="connsiteX1" fmla="*/ 176270 w 903384"/>
                  <a:gd name="connsiteY1" fmla="*/ 584073 h 691852"/>
                  <a:gd name="connsiteX2" fmla="*/ 396608 w 903384"/>
                  <a:gd name="connsiteY2" fmla="*/ 179 h 691852"/>
                  <a:gd name="connsiteX3" fmla="*/ 572878 w 903384"/>
                  <a:gd name="connsiteY3" fmla="*/ 650174 h 691852"/>
                  <a:gd name="connsiteX4" fmla="*/ 738131 w 903384"/>
                  <a:gd name="connsiteY4" fmla="*/ 617123 h 691852"/>
                  <a:gd name="connsiteX5" fmla="*/ 903384 w 903384"/>
                  <a:gd name="connsiteY5" fmla="*/ 540005 h 691852"/>
                  <a:gd name="connsiteX0" fmla="*/ 0 w 738131"/>
                  <a:gd name="connsiteY0" fmla="*/ 573056 h 691852"/>
                  <a:gd name="connsiteX1" fmla="*/ 176270 w 738131"/>
                  <a:gd name="connsiteY1" fmla="*/ 584073 h 691852"/>
                  <a:gd name="connsiteX2" fmla="*/ 396608 w 738131"/>
                  <a:gd name="connsiteY2" fmla="*/ 179 h 691852"/>
                  <a:gd name="connsiteX3" fmla="*/ 572878 w 738131"/>
                  <a:gd name="connsiteY3" fmla="*/ 650174 h 691852"/>
                  <a:gd name="connsiteX4" fmla="*/ 738131 w 738131"/>
                  <a:gd name="connsiteY4" fmla="*/ 617123 h 691852"/>
                  <a:gd name="connsiteX0" fmla="*/ 0 w 749148"/>
                  <a:gd name="connsiteY0" fmla="*/ 573056 h 695146"/>
                  <a:gd name="connsiteX1" fmla="*/ 176270 w 749148"/>
                  <a:gd name="connsiteY1" fmla="*/ 584073 h 695146"/>
                  <a:gd name="connsiteX2" fmla="*/ 396608 w 749148"/>
                  <a:gd name="connsiteY2" fmla="*/ 179 h 695146"/>
                  <a:gd name="connsiteX3" fmla="*/ 572878 w 749148"/>
                  <a:gd name="connsiteY3" fmla="*/ 650174 h 695146"/>
                  <a:gd name="connsiteX4" fmla="*/ 749148 w 749148"/>
                  <a:gd name="connsiteY4" fmla="*/ 628140 h 695146"/>
                  <a:gd name="connsiteX0" fmla="*/ 0 w 694064"/>
                  <a:gd name="connsiteY0" fmla="*/ 584074 h 695147"/>
                  <a:gd name="connsiteX1" fmla="*/ 121186 w 694064"/>
                  <a:gd name="connsiteY1" fmla="*/ 584074 h 695147"/>
                  <a:gd name="connsiteX2" fmla="*/ 341524 w 694064"/>
                  <a:gd name="connsiteY2" fmla="*/ 180 h 695147"/>
                  <a:gd name="connsiteX3" fmla="*/ 517794 w 694064"/>
                  <a:gd name="connsiteY3" fmla="*/ 650175 h 695147"/>
                  <a:gd name="connsiteX4" fmla="*/ 694064 w 694064"/>
                  <a:gd name="connsiteY4" fmla="*/ 628141 h 695147"/>
                  <a:gd name="connsiteX0" fmla="*/ 0 w 694064"/>
                  <a:gd name="connsiteY0" fmla="*/ 583940 h 671386"/>
                  <a:gd name="connsiteX1" fmla="*/ 121186 w 694064"/>
                  <a:gd name="connsiteY1" fmla="*/ 583940 h 671386"/>
                  <a:gd name="connsiteX2" fmla="*/ 341524 w 694064"/>
                  <a:gd name="connsiteY2" fmla="*/ 46 h 671386"/>
                  <a:gd name="connsiteX3" fmla="*/ 528810 w 694064"/>
                  <a:gd name="connsiteY3" fmla="*/ 616990 h 671386"/>
                  <a:gd name="connsiteX4" fmla="*/ 694064 w 694064"/>
                  <a:gd name="connsiteY4" fmla="*/ 628007 h 671386"/>
                  <a:gd name="connsiteX0" fmla="*/ 0 w 727114"/>
                  <a:gd name="connsiteY0" fmla="*/ 583940 h 659519"/>
                  <a:gd name="connsiteX1" fmla="*/ 121186 w 727114"/>
                  <a:gd name="connsiteY1" fmla="*/ 583940 h 659519"/>
                  <a:gd name="connsiteX2" fmla="*/ 341524 w 727114"/>
                  <a:gd name="connsiteY2" fmla="*/ 46 h 659519"/>
                  <a:gd name="connsiteX3" fmla="*/ 528810 w 727114"/>
                  <a:gd name="connsiteY3" fmla="*/ 616990 h 659519"/>
                  <a:gd name="connsiteX4" fmla="*/ 727114 w 727114"/>
                  <a:gd name="connsiteY4" fmla="*/ 594957 h 659519"/>
                  <a:gd name="connsiteX0" fmla="*/ 0 w 528810"/>
                  <a:gd name="connsiteY0" fmla="*/ 583940 h 641563"/>
                  <a:gd name="connsiteX1" fmla="*/ 121186 w 528810"/>
                  <a:gd name="connsiteY1" fmla="*/ 583940 h 641563"/>
                  <a:gd name="connsiteX2" fmla="*/ 341524 w 528810"/>
                  <a:gd name="connsiteY2" fmla="*/ 46 h 641563"/>
                  <a:gd name="connsiteX3" fmla="*/ 528810 w 528810"/>
                  <a:gd name="connsiteY3" fmla="*/ 616990 h 641563"/>
                  <a:gd name="connsiteX0" fmla="*/ 0 w 407624"/>
                  <a:gd name="connsiteY0" fmla="*/ 583940 h 616990"/>
                  <a:gd name="connsiteX1" fmla="*/ 220338 w 407624"/>
                  <a:gd name="connsiteY1" fmla="*/ 46 h 616990"/>
                  <a:gd name="connsiteX2" fmla="*/ 407624 w 407624"/>
                  <a:gd name="connsiteY2" fmla="*/ 616990 h 616990"/>
                  <a:gd name="connsiteX0" fmla="*/ 0 w 407624"/>
                  <a:gd name="connsiteY0" fmla="*/ 597949 h 630999"/>
                  <a:gd name="connsiteX1" fmla="*/ 220338 w 407624"/>
                  <a:gd name="connsiteY1" fmla="*/ 14055 h 630999"/>
                  <a:gd name="connsiteX2" fmla="*/ 407624 w 407624"/>
                  <a:gd name="connsiteY2" fmla="*/ 630999 h 630999"/>
                  <a:gd name="connsiteX0" fmla="*/ 0 w 407624"/>
                  <a:gd name="connsiteY0" fmla="*/ 583938 h 616988"/>
                  <a:gd name="connsiteX1" fmla="*/ 220338 w 407624"/>
                  <a:gd name="connsiteY1" fmla="*/ 44 h 616988"/>
                  <a:gd name="connsiteX2" fmla="*/ 407624 w 407624"/>
                  <a:gd name="connsiteY2" fmla="*/ 616988 h 616988"/>
                  <a:gd name="connsiteX0" fmla="*/ 0 w 407624"/>
                  <a:gd name="connsiteY0" fmla="*/ 583968 h 617018"/>
                  <a:gd name="connsiteX1" fmla="*/ 220338 w 407624"/>
                  <a:gd name="connsiteY1" fmla="*/ 74 h 617018"/>
                  <a:gd name="connsiteX2" fmla="*/ 374555 w 407624"/>
                  <a:gd name="connsiteY2" fmla="*/ 543856 h 617018"/>
                  <a:gd name="connsiteX3" fmla="*/ 407624 w 407624"/>
                  <a:gd name="connsiteY3" fmla="*/ 617018 h 617018"/>
                  <a:gd name="connsiteX0" fmla="*/ 0 w 463210"/>
                  <a:gd name="connsiteY0" fmla="*/ 583968 h 609072"/>
                  <a:gd name="connsiteX1" fmla="*/ 220338 w 463210"/>
                  <a:gd name="connsiteY1" fmla="*/ 74 h 609072"/>
                  <a:gd name="connsiteX2" fmla="*/ 374555 w 463210"/>
                  <a:gd name="connsiteY2" fmla="*/ 543856 h 609072"/>
                  <a:gd name="connsiteX3" fmla="*/ 463210 w 463210"/>
                  <a:gd name="connsiteY3" fmla="*/ 606121 h 609072"/>
                  <a:gd name="connsiteX0" fmla="*/ 7009 w 470219"/>
                  <a:gd name="connsiteY0" fmla="*/ 583968 h 609072"/>
                  <a:gd name="connsiteX1" fmla="*/ 19777 w 470219"/>
                  <a:gd name="connsiteY1" fmla="*/ 539961 h 609072"/>
                  <a:gd name="connsiteX2" fmla="*/ 227347 w 470219"/>
                  <a:gd name="connsiteY2" fmla="*/ 74 h 609072"/>
                  <a:gd name="connsiteX3" fmla="*/ 381564 w 470219"/>
                  <a:gd name="connsiteY3" fmla="*/ 543856 h 609072"/>
                  <a:gd name="connsiteX4" fmla="*/ 470219 w 470219"/>
                  <a:gd name="connsiteY4" fmla="*/ 606121 h 609072"/>
                  <a:gd name="connsiteX0" fmla="*/ 0 w 510991"/>
                  <a:gd name="connsiteY0" fmla="*/ 577549 h 609072"/>
                  <a:gd name="connsiteX1" fmla="*/ 60549 w 510991"/>
                  <a:gd name="connsiteY1" fmla="*/ 539961 h 609072"/>
                  <a:gd name="connsiteX2" fmla="*/ 268119 w 510991"/>
                  <a:gd name="connsiteY2" fmla="*/ 74 h 609072"/>
                  <a:gd name="connsiteX3" fmla="*/ 422336 w 510991"/>
                  <a:gd name="connsiteY3" fmla="*/ 543856 h 609072"/>
                  <a:gd name="connsiteX4" fmla="*/ 510991 w 510991"/>
                  <a:gd name="connsiteY4" fmla="*/ 606121 h 609072"/>
                  <a:gd name="connsiteX0" fmla="*/ 0 w 510991"/>
                  <a:gd name="connsiteY0" fmla="*/ 577791 h 609314"/>
                  <a:gd name="connsiteX1" fmla="*/ 115044 w 510991"/>
                  <a:gd name="connsiteY1" fmla="*/ 467080 h 609314"/>
                  <a:gd name="connsiteX2" fmla="*/ 268119 w 510991"/>
                  <a:gd name="connsiteY2" fmla="*/ 316 h 609314"/>
                  <a:gd name="connsiteX3" fmla="*/ 422336 w 510991"/>
                  <a:gd name="connsiteY3" fmla="*/ 544098 h 609314"/>
                  <a:gd name="connsiteX4" fmla="*/ 510991 w 510991"/>
                  <a:gd name="connsiteY4" fmla="*/ 606363 h 609314"/>
                  <a:gd name="connsiteX0" fmla="*/ 0 w 510991"/>
                  <a:gd name="connsiteY0" fmla="*/ 577490 h 606063"/>
                  <a:gd name="connsiteX1" fmla="*/ 115044 w 510991"/>
                  <a:gd name="connsiteY1" fmla="*/ 466779 h 606063"/>
                  <a:gd name="connsiteX2" fmla="*/ 268119 w 510991"/>
                  <a:gd name="connsiteY2" fmla="*/ 15 h 606063"/>
                  <a:gd name="connsiteX3" fmla="*/ 357920 w 510991"/>
                  <a:gd name="connsiteY3" fmla="*/ 483624 h 606063"/>
                  <a:gd name="connsiteX4" fmla="*/ 510991 w 510991"/>
                  <a:gd name="connsiteY4" fmla="*/ 606062 h 606063"/>
                  <a:gd name="connsiteX0" fmla="*/ 0 w 510991"/>
                  <a:gd name="connsiteY0" fmla="*/ 577571 h 606144"/>
                  <a:gd name="connsiteX1" fmla="*/ 115044 w 510991"/>
                  <a:gd name="connsiteY1" fmla="*/ 466860 h 606144"/>
                  <a:gd name="connsiteX2" fmla="*/ 268119 w 510991"/>
                  <a:gd name="connsiteY2" fmla="*/ 96 h 606144"/>
                  <a:gd name="connsiteX3" fmla="*/ 405102 w 510991"/>
                  <a:gd name="connsiteY3" fmla="*/ 509031 h 606144"/>
                  <a:gd name="connsiteX4" fmla="*/ 510991 w 510991"/>
                  <a:gd name="connsiteY4" fmla="*/ 606143 h 606144"/>
                  <a:gd name="connsiteX0" fmla="*/ 0 w 510991"/>
                  <a:gd name="connsiteY0" fmla="*/ 577518 h 606091"/>
                  <a:gd name="connsiteX1" fmla="*/ 82843 w 510991"/>
                  <a:gd name="connsiteY1" fmla="*/ 480466 h 606091"/>
                  <a:gd name="connsiteX2" fmla="*/ 268119 w 510991"/>
                  <a:gd name="connsiteY2" fmla="*/ 43 h 606091"/>
                  <a:gd name="connsiteX3" fmla="*/ 405102 w 510991"/>
                  <a:gd name="connsiteY3" fmla="*/ 508978 h 606091"/>
                  <a:gd name="connsiteX4" fmla="*/ 510991 w 510991"/>
                  <a:gd name="connsiteY4" fmla="*/ 606090 h 606091"/>
                  <a:gd name="connsiteX0" fmla="*/ 0 w 510991"/>
                  <a:gd name="connsiteY0" fmla="*/ 577498 h 606069"/>
                  <a:gd name="connsiteX1" fmla="*/ 82843 w 510991"/>
                  <a:gd name="connsiteY1" fmla="*/ 480446 h 606069"/>
                  <a:gd name="connsiteX2" fmla="*/ 268119 w 510991"/>
                  <a:gd name="connsiteY2" fmla="*/ 23 h 606069"/>
                  <a:gd name="connsiteX3" fmla="*/ 368855 w 510991"/>
                  <a:gd name="connsiteY3" fmla="*/ 500339 h 606069"/>
                  <a:gd name="connsiteX4" fmla="*/ 510991 w 510991"/>
                  <a:gd name="connsiteY4" fmla="*/ 606070 h 606069"/>
                  <a:gd name="connsiteX0" fmla="*/ 0 w 510991"/>
                  <a:gd name="connsiteY0" fmla="*/ 577482 h 606054"/>
                  <a:gd name="connsiteX1" fmla="*/ 119091 w 510991"/>
                  <a:gd name="connsiteY1" fmla="*/ 489047 h 606054"/>
                  <a:gd name="connsiteX2" fmla="*/ 268119 w 510991"/>
                  <a:gd name="connsiteY2" fmla="*/ 7 h 606054"/>
                  <a:gd name="connsiteX3" fmla="*/ 368855 w 510991"/>
                  <a:gd name="connsiteY3" fmla="*/ 500323 h 606054"/>
                  <a:gd name="connsiteX4" fmla="*/ 510991 w 510991"/>
                  <a:gd name="connsiteY4" fmla="*/ 606054 h 606054"/>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85 h 606057"/>
                  <a:gd name="connsiteX1" fmla="*/ 119091 w 510991"/>
                  <a:gd name="connsiteY1" fmla="*/ 489050 h 606057"/>
                  <a:gd name="connsiteX2" fmla="*/ 268119 w 510991"/>
                  <a:gd name="connsiteY2" fmla="*/ 10 h 606057"/>
                  <a:gd name="connsiteX3" fmla="*/ 366148 w 510991"/>
                  <a:gd name="connsiteY3" fmla="*/ 475171 h 606057"/>
                  <a:gd name="connsiteX4" fmla="*/ 510991 w 510991"/>
                  <a:gd name="connsiteY4" fmla="*/ 606057 h 606057"/>
                  <a:gd name="connsiteX0" fmla="*/ 0 w 510991"/>
                  <a:gd name="connsiteY0" fmla="*/ 577483 h 606055"/>
                  <a:gd name="connsiteX1" fmla="*/ 142353 w 510991"/>
                  <a:gd name="connsiteY1" fmla="*/ 486408 h 606055"/>
                  <a:gd name="connsiteX2" fmla="*/ 268119 w 510991"/>
                  <a:gd name="connsiteY2" fmla="*/ 8 h 606055"/>
                  <a:gd name="connsiteX3" fmla="*/ 366148 w 510991"/>
                  <a:gd name="connsiteY3" fmla="*/ 475169 h 606055"/>
                  <a:gd name="connsiteX4" fmla="*/ 510991 w 510991"/>
                  <a:gd name="connsiteY4" fmla="*/ 606055 h 606055"/>
                  <a:gd name="connsiteX0" fmla="*/ 0 w 510991"/>
                  <a:gd name="connsiteY0" fmla="*/ 577491 h 606063"/>
                  <a:gd name="connsiteX1" fmla="*/ 142353 w 510991"/>
                  <a:gd name="connsiteY1" fmla="*/ 486416 h 606063"/>
                  <a:gd name="connsiteX2" fmla="*/ 268119 w 510991"/>
                  <a:gd name="connsiteY2" fmla="*/ 16 h 606063"/>
                  <a:gd name="connsiteX3" fmla="*/ 386979 w 510991"/>
                  <a:gd name="connsiteY3" fmla="*/ 504642 h 606063"/>
                  <a:gd name="connsiteX4" fmla="*/ 510991 w 510991"/>
                  <a:gd name="connsiteY4" fmla="*/ 606063 h 606063"/>
                  <a:gd name="connsiteX0" fmla="*/ 0 w 510991"/>
                  <a:gd name="connsiteY0" fmla="*/ 577477 h 606049"/>
                  <a:gd name="connsiteX1" fmla="*/ 135998 w 510991"/>
                  <a:gd name="connsiteY1" fmla="*/ 509404 h 606049"/>
                  <a:gd name="connsiteX2" fmla="*/ 268119 w 510991"/>
                  <a:gd name="connsiteY2" fmla="*/ 2 h 606049"/>
                  <a:gd name="connsiteX3" fmla="*/ 386979 w 510991"/>
                  <a:gd name="connsiteY3" fmla="*/ 504628 h 606049"/>
                  <a:gd name="connsiteX4" fmla="*/ 510991 w 510991"/>
                  <a:gd name="connsiteY4" fmla="*/ 606049 h 606049"/>
                  <a:gd name="connsiteX0" fmla="*/ 0 w 512207"/>
                  <a:gd name="connsiteY0" fmla="*/ 593529 h 606049"/>
                  <a:gd name="connsiteX1" fmla="*/ 137214 w 512207"/>
                  <a:gd name="connsiteY1" fmla="*/ 509404 h 606049"/>
                  <a:gd name="connsiteX2" fmla="*/ 269335 w 512207"/>
                  <a:gd name="connsiteY2" fmla="*/ 2 h 606049"/>
                  <a:gd name="connsiteX3" fmla="*/ 388195 w 512207"/>
                  <a:gd name="connsiteY3" fmla="*/ 504628 h 606049"/>
                  <a:gd name="connsiteX4" fmla="*/ 512207 w 512207"/>
                  <a:gd name="connsiteY4" fmla="*/ 606049 h 606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07" h="606049">
                    <a:moveTo>
                      <a:pt x="0" y="593529"/>
                    </a:moveTo>
                    <a:cubicBezTo>
                      <a:pt x="2128" y="586195"/>
                      <a:pt x="92325" y="608325"/>
                      <a:pt x="137214" y="509404"/>
                    </a:cubicBezTo>
                    <a:cubicBezTo>
                      <a:pt x="182103" y="410483"/>
                      <a:pt x="227505" y="798"/>
                      <a:pt x="269335" y="2"/>
                    </a:cubicBezTo>
                    <a:cubicBezTo>
                      <a:pt x="311165" y="-794"/>
                      <a:pt x="356981" y="401804"/>
                      <a:pt x="388195" y="504628"/>
                    </a:cubicBezTo>
                    <a:cubicBezTo>
                      <a:pt x="433610" y="602658"/>
                      <a:pt x="506696" y="593855"/>
                      <a:pt x="512207" y="606049"/>
                    </a:cubicBezTo>
                  </a:path>
                </a:pathLst>
              </a:cu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Work Sans" panose="00000500000000000000" pitchFamily="50" charset="0"/>
                </a:endParaRPr>
              </a:p>
            </p:txBody>
          </p:sp>
          <p:sp>
            <p:nvSpPr>
              <p:cNvPr id="43" name="Freihandform 113"/>
              <p:cNvSpPr/>
              <p:nvPr/>
            </p:nvSpPr>
            <p:spPr>
              <a:xfrm rot="18441379">
                <a:off x="4065218" y="5285529"/>
                <a:ext cx="554105" cy="539573"/>
              </a:xfrm>
              <a:custGeom>
                <a:avLst/>
                <a:gdLst>
                  <a:gd name="connsiteX0" fmla="*/ 0 w 793215"/>
                  <a:gd name="connsiteY0" fmla="*/ 573056 h 664271"/>
                  <a:gd name="connsiteX1" fmla="*/ 231354 w 793215"/>
                  <a:gd name="connsiteY1" fmla="*/ 584073 h 664271"/>
                  <a:gd name="connsiteX2" fmla="*/ 451692 w 793215"/>
                  <a:gd name="connsiteY2" fmla="*/ 179 h 664271"/>
                  <a:gd name="connsiteX3" fmla="*/ 627962 w 793215"/>
                  <a:gd name="connsiteY3" fmla="*/ 650174 h 664271"/>
                  <a:gd name="connsiteX4" fmla="*/ 793215 w 793215"/>
                  <a:gd name="connsiteY4" fmla="*/ 462887 h 664271"/>
                  <a:gd name="connsiteX5" fmla="*/ 793215 w 793215"/>
                  <a:gd name="connsiteY5" fmla="*/ 462887 h 664271"/>
                  <a:gd name="connsiteX0" fmla="*/ 0 w 738131"/>
                  <a:gd name="connsiteY0" fmla="*/ 573056 h 664271"/>
                  <a:gd name="connsiteX1" fmla="*/ 176270 w 738131"/>
                  <a:gd name="connsiteY1" fmla="*/ 584073 h 664271"/>
                  <a:gd name="connsiteX2" fmla="*/ 396608 w 738131"/>
                  <a:gd name="connsiteY2" fmla="*/ 179 h 664271"/>
                  <a:gd name="connsiteX3" fmla="*/ 572878 w 738131"/>
                  <a:gd name="connsiteY3" fmla="*/ 650174 h 664271"/>
                  <a:gd name="connsiteX4" fmla="*/ 738131 w 738131"/>
                  <a:gd name="connsiteY4" fmla="*/ 462887 h 664271"/>
                  <a:gd name="connsiteX5" fmla="*/ 738131 w 738131"/>
                  <a:gd name="connsiteY5" fmla="*/ 462887 h 664271"/>
                  <a:gd name="connsiteX0" fmla="*/ 0 w 903384"/>
                  <a:gd name="connsiteY0" fmla="*/ 573056 h 665093"/>
                  <a:gd name="connsiteX1" fmla="*/ 176270 w 903384"/>
                  <a:gd name="connsiteY1" fmla="*/ 584073 h 665093"/>
                  <a:gd name="connsiteX2" fmla="*/ 396608 w 903384"/>
                  <a:gd name="connsiteY2" fmla="*/ 179 h 665093"/>
                  <a:gd name="connsiteX3" fmla="*/ 572878 w 903384"/>
                  <a:gd name="connsiteY3" fmla="*/ 650174 h 665093"/>
                  <a:gd name="connsiteX4" fmla="*/ 738131 w 903384"/>
                  <a:gd name="connsiteY4" fmla="*/ 462887 h 665093"/>
                  <a:gd name="connsiteX5" fmla="*/ 903384 w 903384"/>
                  <a:gd name="connsiteY5" fmla="*/ 540005 h 665093"/>
                  <a:gd name="connsiteX0" fmla="*/ 0 w 903384"/>
                  <a:gd name="connsiteY0" fmla="*/ 573056 h 691852"/>
                  <a:gd name="connsiteX1" fmla="*/ 176270 w 903384"/>
                  <a:gd name="connsiteY1" fmla="*/ 584073 h 691852"/>
                  <a:gd name="connsiteX2" fmla="*/ 396608 w 903384"/>
                  <a:gd name="connsiteY2" fmla="*/ 179 h 691852"/>
                  <a:gd name="connsiteX3" fmla="*/ 572878 w 903384"/>
                  <a:gd name="connsiteY3" fmla="*/ 650174 h 691852"/>
                  <a:gd name="connsiteX4" fmla="*/ 738131 w 903384"/>
                  <a:gd name="connsiteY4" fmla="*/ 617123 h 691852"/>
                  <a:gd name="connsiteX5" fmla="*/ 903384 w 903384"/>
                  <a:gd name="connsiteY5" fmla="*/ 540005 h 691852"/>
                  <a:gd name="connsiteX0" fmla="*/ 0 w 738131"/>
                  <a:gd name="connsiteY0" fmla="*/ 573056 h 691852"/>
                  <a:gd name="connsiteX1" fmla="*/ 176270 w 738131"/>
                  <a:gd name="connsiteY1" fmla="*/ 584073 h 691852"/>
                  <a:gd name="connsiteX2" fmla="*/ 396608 w 738131"/>
                  <a:gd name="connsiteY2" fmla="*/ 179 h 691852"/>
                  <a:gd name="connsiteX3" fmla="*/ 572878 w 738131"/>
                  <a:gd name="connsiteY3" fmla="*/ 650174 h 691852"/>
                  <a:gd name="connsiteX4" fmla="*/ 738131 w 738131"/>
                  <a:gd name="connsiteY4" fmla="*/ 617123 h 691852"/>
                  <a:gd name="connsiteX0" fmla="*/ 0 w 749148"/>
                  <a:gd name="connsiteY0" fmla="*/ 573056 h 695146"/>
                  <a:gd name="connsiteX1" fmla="*/ 176270 w 749148"/>
                  <a:gd name="connsiteY1" fmla="*/ 584073 h 695146"/>
                  <a:gd name="connsiteX2" fmla="*/ 396608 w 749148"/>
                  <a:gd name="connsiteY2" fmla="*/ 179 h 695146"/>
                  <a:gd name="connsiteX3" fmla="*/ 572878 w 749148"/>
                  <a:gd name="connsiteY3" fmla="*/ 650174 h 695146"/>
                  <a:gd name="connsiteX4" fmla="*/ 749148 w 749148"/>
                  <a:gd name="connsiteY4" fmla="*/ 628140 h 695146"/>
                  <a:gd name="connsiteX0" fmla="*/ 0 w 694064"/>
                  <a:gd name="connsiteY0" fmla="*/ 584074 h 695147"/>
                  <a:gd name="connsiteX1" fmla="*/ 121186 w 694064"/>
                  <a:gd name="connsiteY1" fmla="*/ 584074 h 695147"/>
                  <a:gd name="connsiteX2" fmla="*/ 341524 w 694064"/>
                  <a:gd name="connsiteY2" fmla="*/ 180 h 695147"/>
                  <a:gd name="connsiteX3" fmla="*/ 517794 w 694064"/>
                  <a:gd name="connsiteY3" fmla="*/ 650175 h 695147"/>
                  <a:gd name="connsiteX4" fmla="*/ 694064 w 694064"/>
                  <a:gd name="connsiteY4" fmla="*/ 628141 h 695147"/>
                  <a:gd name="connsiteX0" fmla="*/ 0 w 694064"/>
                  <a:gd name="connsiteY0" fmla="*/ 583940 h 671386"/>
                  <a:gd name="connsiteX1" fmla="*/ 121186 w 694064"/>
                  <a:gd name="connsiteY1" fmla="*/ 583940 h 671386"/>
                  <a:gd name="connsiteX2" fmla="*/ 341524 w 694064"/>
                  <a:gd name="connsiteY2" fmla="*/ 46 h 671386"/>
                  <a:gd name="connsiteX3" fmla="*/ 528810 w 694064"/>
                  <a:gd name="connsiteY3" fmla="*/ 616990 h 671386"/>
                  <a:gd name="connsiteX4" fmla="*/ 694064 w 694064"/>
                  <a:gd name="connsiteY4" fmla="*/ 628007 h 671386"/>
                  <a:gd name="connsiteX0" fmla="*/ 0 w 727114"/>
                  <a:gd name="connsiteY0" fmla="*/ 583940 h 659519"/>
                  <a:gd name="connsiteX1" fmla="*/ 121186 w 727114"/>
                  <a:gd name="connsiteY1" fmla="*/ 583940 h 659519"/>
                  <a:gd name="connsiteX2" fmla="*/ 341524 w 727114"/>
                  <a:gd name="connsiteY2" fmla="*/ 46 h 659519"/>
                  <a:gd name="connsiteX3" fmla="*/ 528810 w 727114"/>
                  <a:gd name="connsiteY3" fmla="*/ 616990 h 659519"/>
                  <a:gd name="connsiteX4" fmla="*/ 727114 w 727114"/>
                  <a:gd name="connsiteY4" fmla="*/ 594957 h 659519"/>
                  <a:gd name="connsiteX0" fmla="*/ 0 w 528810"/>
                  <a:gd name="connsiteY0" fmla="*/ 583940 h 641563"/>
                  <a:gd name="connsiteX1" fmla="*/ 121186 w 528810"/>
                  <a:gd name="connsiteY1" fmla="*/ 583940 h 641563"/>
                  <a:gd name="connsiteX2" fmla="*/ 341524 w 528810"/>
                  <a:gd name="connsiteY2" fmla="*/ 46 h 641563"/>
                  <a:gd name="connsiteX3" fmla="*/ 528810 w 528810"/>
                  <a:gd name="connsiteY3" fmla="*/ 616990 h 641563"/>
                  <a:gd name="connsiteX0" fmla="*/ 0 w 407624"/>
                  <a:gd name="connsiteY0" fmla="*/ 583940 h 616990"/>
                  <a:gd name="connsiteX1" fmla="*/ 220338 w 407624"/>
                  <a:gd name="connsiteY1" fmla="*/ 46 h 616990"/>
                  <a:gd name="connsiteX2" fmla="*/ 407624 w 407624"/>
                  <a:gd name="connsiteY2" fmla="*/ 616990 h 616990"/>
                  <a:gd name="connsiteX0" fmla="*/ 0 w 407624"/>
                  <a:gd name="connsiteY0" fmla="*/ 597949 h 630999"/>
                  <a:gd name="connsiteX1" fmla="*/ 220338 w 407624"/>
                  <a:gd name="connsiteY1" fmla="*/ 14055 h 630999"/>
                  <a:gd name="connsiteX2" fmla="*/ 407624 w 407624"/>
                  <a:gd name="connsiteY2" fmla="*/ 630999 h 630999"/>
                  <a:gd name="connsiteX0" fmla="*/ 0 w 407624"/>
                  <a:gd name="connsiteY0" fmla="*/ 583938 h 616988"/>
                  <a:gd name="connsiteX1" fmla="*/ 220338 w 407624"/>
                  <a:gd name="connsiteY1" fmla="*/ 44 h 616988"/>
                  <a:gd name="connsiteX2" fmla="*/ 407624 w 407624"/>
                  <a:gd name="connsiteY2" fmla="*/ 616988 h 616988"/>
                  <a:gd name="connsiteX0" fmla="*/ 0 w 407624"/>
                  <a:gd name="connsiteY0" fmla="*/ 583968 h 617018"/>
                  <a:gd name="connsiteX1" fmla="*/ 220338 w 407624"/>
                  <a:gd name="connsiteY1" fmla="*/ 74 h 617018"/>
                  <a:gd name="connsiteX2" fmla="*/ 374555 w 407624"/>
                  <a:gd name="connsiteY2" fmla="*/ 543856 h 617018"/>
                  <a:gd name="connsiteX3" fmla="*/ 407624 w 407624"/>
                  <a:gd name="connsiteY3" fmla="*/ 617018 h 617018"/>
                  <a:gd name="connsiteX0" fmla="*/ 0 w 463210"/>
                  <a:gd name="connsiteY0" fmla="*/ 583968 h 609072"/>
                  <a:gd name="connsiteX1" fmla="*/ 220338 w 463210"/>
                  <a:gd name="connsiteY1" fmla="*/ 74 h 609072"/>
                  <a:gd name="connsiteX2" fmla="*/ 374555 w 463210"/>
                  <a:gd name="connsiteY2" fmla="*/ 543856 h 609072"/>
                  <a:gd name="connsiteX3" fmla="*/ 463210 w 463210"/>
                  <a:gd name="connsiteY3" fmla="*/ 606121 h 609072"/>
                  <a:gd name="connsiteX0" fmla="*/ 7009 w 470219"/>
                  <a:gd name="connsiteY0" fmla="*/ 583968 h 609072"/>
                  <a:gd name="connsiteX1" fmla="*/ 19777 w 470219"/>
                  <a:gd name="connsiteY1" fmla="*/ 539961 h 609072"/>
                  <a:gd name="connsiteX2" fmla="*/ 227347 w 470219"/>
                  <a:gd name="connsiteY2" fmla="*/ 74 h 609072"/>
                  <a:gd name="connsiteX3" fmla="*/ 381564 w 470219"/>
                  <a:gd name="connsiteY3" fmla="*/ 543856 h 609072"/>
                  <a:gd name="connsiteX4" fmla="*/ 470219 w 470219"/>
                  <a:gd name="connsiteY4" fmla="*/ 606121 h 609072"/>
                  <a:gd name="connsiteX0" fmla="*/ 0 w 510991"/>
                  <a:gd name="connsiteY0" fmla="*/ 577549 h 609072"/>
                  <a:gd name="connsiteX1" fmla="*/ 60549 w 510991"/>
                  <a:gd name="connsiteY1" fmla="*/ 539961 h 609072"/>
                  <a:gd name="connsiteX2" fmla="*/ 268119 w 510991"/>
                  <a:gd name="connsiteY2" fmla="*/ 74 h 609072"/>
                  <a:gd name="connsiteX3" fmla="*/ 422336 w 510991"/>
                  <a:gd name="connsiteY3" fmla="*/ 543856 h 609072"/>
                  <a:gd name="connsiteX4" fmla="*/ 510991 w 510991"/>
                  <a:gd name="connsiteY4" fmla="*/ 606121 h 609072"/>
                  <a:gd name="connsiteX0" fmla="*/ 0 w 510991"/>
                  <a:gd name="connsiteY0" fmla="*/ 577791 h 609314"/>
                  <a:gd name="connsiteX1" fmla="*/ 115044 w 510991"/>
                  <a:gd name="connsiteY1" fmla="*/ 467080 h 609314"/>
                  <a:gd name="connsiteX2" fmla="*/ 268119 w 510991"/>
                  <a:gd name="connsiteY2" fmla="*/ 316 h 609314"/>
                  <a:gd name="connsiteX3" fmla="*/ 422336 w 510991"/>
                  <a:gd name="connsiteY3" fmla="*/ 544098 h 609314"/>
                  <a:gd name="connsiteX4" fmla="*/ 510991 w 510991"/>
                  <a:gd name="connsiteY4" fmla="*/ 606363 h 609314"/>
                  <a:gd name="connsiteX0" fmla="*/ 0 w 510991"/>
                  <a:gd name="connsiteY0" fmla="*/ 577490 h 606063"/>
                  <a:gd name="connsiteX1" fmla="*/ 115044 w 510991"/>
                  <a:gd name="connsiteY1" fmla="*/ 466779 h 606063"/>
                  <a:gd name="connsiteX2" fmla="*/ 268119 w 510991"/>
                  <a:gd name="connsiteY2" fmla="*/ 15 h 606063"/>
                  <a:gd name="connsiteX3" fmla="*/ 357920 w 510991"/>
                  <a:gd name="connsiteY3" fmla="*/ 483624 h 606063"/>
                  <a:gd name="connsiteX4" fmla="*/ 510991 w 510991"/>
                  <a:gd name="connsiteY4" fmla="*/ 606062 h 606063"/>
                  <a:gd name="connsiteX0" fmla="*/ 0 w 510991"/>
                  <a:gd name="connsiteY0" fmla="*/ 577571 h 606144"/>
                  <a:gd name="connsiteX1" fmla="*/ 115044 w 510991"/>
                  <a:gd name="connsiteY1" fmla="*/ 466860 h 606144"/>
                  <a:gd name="connsiteX2" fmla="*/ 268119 w 510991"/>
                  <a:gd name="connsiteY2" fmla="*/ 96 h 606144"/>
                  <a:gd name="connsiteX3" fmla="*/ 405102 w 510991"/>
                  <a:gd name="connsiteY3" fmla="*/ 509031 h 606144"/>
                  <a:gd name="connsiteX4" fmla="*/ 510991 w 510991"/>
                  <a:gd name="connsiteY4" fmla="*/ 606143 h 606144"/>
                  <a:gd name="connsiteX0" fmla="*/ 0 w 510991"/>
                  <a:gd name="connsiteY0" fmla="*/ 577518 h 606091"/>
                  <a:gd name="connsiteX1" fmla="*/ 82843 w 510991"/>
                  <a:gd name="connsiteY1" fmla="*/ 480466 h 606091"/>
                  <a:gd name="connsiteX2" fmla="*/ 268119 w 510991"/>
                  <a:gd name="connsiteY2" fmla="*/ 43 h 606091"/>
                  <a:gd name="connsiteX3" fmla="*/ 405102 w 510991"/>
                  <a:gd name="connsiteY3" fmla="*/ 508978 h 606091"/>
                  <a:gd name="connsiteX4" fmla="*/ 510991 w 510991"/>
                  <a:gd name="connsiteY4" fmla="*/ 606090 h 606091"/>
                  <a:gd name="connsiteX0" fmla="*/ 0 w 510991"/>
                  <a:gd name="connsiteY0" fmla="*/ 577498 h 606069"/>
                  <a:gd name="connsiteX1" fmla="*/ 82843 w 510991"/>
                  <a:gd name="connsiteY1" fmla="*/ 480446 h 606069"/>
                  <a:gd name="connsiteX2" fmla="*/ 268119 w 510991"/>
                  <a:gd name="connsiteY2" fmla="*/ 23 h 606069"/>
                  <a:gd name="connsiteX3" fmla="*/ 368855 w 510991"/>
                  <a:gd name="connsiteY3" fmla="*/ 500339 h 606069"/>
                  <a:gd name="connsiteX4" fmla="*/ 510991 w 510991"/>
                  <a:gd name="connsiteY4" fmla="*/ 606070 h 606069"/>
                  <a:gd name="connsiteX0" fmla="*/ 0 w 510991"/>
                  <a:gd name="connsiteY0" fmla="*/ 577482 h 606054"/>
                  <a:gd name="connsiteX1" fmla="*/ 119091 w 510991"/>
                  <a:gd name="connsiteY1" fmla="*/ 489047 h 606054"/>
                  <a:gd name="connsiteX2" fmla="*/ 268119 w 510991"/>
                  <a:gd name="connsiteY2" fmla="*/ 7 h 606054"/>
                  <a:gd name="connsiteX3" fmla="*/ 368855 w 510991"/>
                  <a:gd name="connsiteY3" fmla="*/ 500323 h 606054"/>
                  <a:gd name="connsiteX4" fmla="*/ 510991 w 510991"/>
                  <a:gd name="connsiteY4" fmla="*/ 606054 h 606054"/>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85 h 606057"/>
                  <a:gd name="connsiteX1" fmla="*/ 119091 w 510991"/>
                  <a:gd name="connsiteY1" fmla="*/ 489050 h 606057"/>
                  <a:gd name="connsiteX2" fmla="*/ 268119 w 510991"/>
                  <a:gd name="connsiteY2" fmla="*/ 10 h 606057"/>
                  <a:gd name="connsiteX3" fmla="*/ 366148 w 510991"/>
                  <a:gd name="connsiteY3" fmla="*/ 475171 h 606057"/>
                  <a:gd name="connsiteX4" fmla="*/ 510991 w 510991"/>
                  <a:gd name="connsiteY4" fmla="*/ 606057 h 606057"/>
                  <a:gd name="connsiteX0" fmla="*/ 0 w 510991"/>
                  <a:gd name="connsiteY0" fmla="*/ 577483 h 606055"/>
                  <a:gd name="connsiteX1" fmla="*/ 142353 w 510991"/>
                  <a:gd name="connsiteY1" fmla="*/ 486408 h 606055"/>
                  <a:gd name="connsiteX2" fmla="*/ 268119 w 510991"/>
                  <a:gd name="connsiteY2" fmla="*/ 8 h 606055"/>
                  <a:gd name="connsiteX3" fmla="*/ 366148 w 510991"/>
                  <a:gd name="connsiteY3" fmla="*/ 475169 h 606055"/>
                  <a:gd name="connsiteX4" fmla="*/ 510991 w 510991"/>
                  <a:gd name="connsiteY4" fmla="*/ 606055 h 606055"/>
                  <a:gd name="connsiteX0" fmla="*/ 0 w 510991"/>
                  <a:gd name="connsiteY0" fmla="*/ 577491 h 606063"/>
                  <a:gd name="connsiteX1" fmla="*/ 142353 w 510991"/>
                  <a:gd name="connsiteY1" fmla="*/ 486416 h 606063"/>
                  <a:gd name="connsiteX2" fmla="*/ 268119 w 510991"/>
                  <a:gd name="connsiteY2" fmla="*/ 16 h 606063"/>
                  <a:gd name="connsiteX3" fmla="*/ 386979 w 510991"/>
                  <a:gd name="connsiteY3" fmla="*/ 504642 h 606063"/>
                  <a:gd name="connsiteX4" fmla="*/ 510991 w 510991"/>
                  <a:gd name="connsiteY4" fmla="*/ 606063 h 606063"/>
                  <a:gd name="connsiteX0" fmla="*/ 0 w 510991"/>
                  <a:gd name="connsiteY0" fmla="*/ 577477 h 606049"/>
                  <a:gd name="connsiteX1" fmla="*/ 135998 w 510991"/>
                  <a:gd name="connsiteY1" fmla="*/ 509404 h 606049"/>
                  <a:gd name="connsiteX2" fmla="*/ 268119 w 510991"/>
                  <a:gd name="connsiteY2" fmla="*/ 2 h 606049"/>
                  <a:gd name="connsiteX3" fmla="*/ 386979 w 510991"/>
                  <a:gd name="connsiteY3" fmla="*/ 504628 h 606049"/>
                  <a:gd name="connsiteX4" fmla="*/ 510991 w 510991"/>
                  <a:gd name="connsiteY4" fmla="*/ 606049 h 606049"/>
                  <a:gd name="connsiteX0" fmla="*/ 0 w 512207"/>
                  <a:gd name="connsiteY0" fmla="*/ 593529 h 606049"/>
                  <a:gd name="connsiteX1" fmla="*/ 137214 w 512207"/>
                  <a:gd name="connsiteY1" fmla="*/ 509404 h 606049"/>
                  <a:gd name="connsiteX2" fmla="*/ 269335 w 512207"/>
                  <a:gd name="connsiteY2" fmla="*/ 2 h 606049"/>
                  <a:gd name="connsiteX3" fmla="*/ 388195 w 512207"/>
                  <a:gd name="connsiteY3" fmla="*/ 504628 h 606049"/>
                  <a:gd name="connsiteX4" fmla="*/ 512207 w 512207"/>
                  <a:gd name="connsiteY4" fmla="*/ 606049 h 606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07" h="606049">
                    <a:moveTo>
                      <a:pt x="0" y="593529"/>
                    </a:moveTo>
                    <a:cubicBezTo>
                      <a:pt x="2128" y="586195"/>
                      <a:pt x="92325" y="608325"/>
                      <a:pt x="137214" y="509404"/>
                    </a:cubicBezTo>
                    <a:cubicBezTo>
                      <a:pt x="182103" y="410483"/>
                      <a:pt x="227505" y="798"/>
                      <a:pt x="269335" y="2"/>
                    </a:cubicBezTo>
                    <a:cubicBezTo>
                      <a:pt x="311165" y="-794"/>
                      <a:pt x="356981" y="401804"/>
                      <a:pt x="388195" y="504628"/>
                    </a:cubicBezTo>
                    <a:cubicBezTo>
                      <a:pt x="433610" y="602658"/>
                      <a:pt x="506696" y="593855"/>
                      <a:pt x="512207" y="606049"/>
                    </a:cubicBezTo>
                  </a:path>
                </a:pathLst>
              </a:custGeom>
              <a:noFill/>
              <a:ln w="31750">
                <a:solidFill>
                  <a:srgbClr val="9A9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Work Sans" panose="00000500000000000000" pitchFamily="50" charset="0"/>
                </a:endParaRPr>
              </a:p>
            </p:txBody>
          </p:sp>
          <p:sp>
            <p:nvSpPr>
              <p:cNvPr id="44" name="Textfeld 163"/>
              <p:cNvSpPr txBox="1">
                <a:spLocks noChangeAspect="1"/>
              </p:cNvSpPr>
              <p:nvPr/>
            </p:nvSpPr>
            <p:spPr>
              <a:xfrm rot="18360000">
                <a:off x="3818394" y="4723025"/>
                <a:ext cx="888660" cy="224309"/>
              </a:xfrm>
              <a:prstGeom prst="rect">
                <a:avLst/>
              </a:prstGeom>
              <a:noFill/>
            </p:spPr>
            <p:txBody>
              <a:bodyPr wrap="square" rtlCol="0">
                <a:spAutoFit/>
              </a:bodyPr>
              <a:lstStyle/>
              <a:p>
                <a:r>
                  <a:rPr lang="en-US" sz="1400" b="1" dirty="0" smtClean="0">
                    <a:solidFill>
                      <a:schemeClr val="accent2">
                        <a:lumMod val="50000"/>
                      </a:schemeClr>
                    </a:solidFill>
                    <a:latin typeface="Work Sans" panose="00000500000000000000" pitchFamily="50" charset="0"/>
                    <a:cs typeface="Arial" panose="020B0604020202020204" pitchFamily="34" charset="0"/>
                  </a:rPr>
                  <a:t>ground</a:t>
                </a:r>
                <a:endParaRPr lang="en-US" sz="1400" b="1" dirty="0">
                  <a:solidFill>
                    <a:schemeClr val="accent2">
                      <a:lumMod val="50000"/>
                    </a:schemeClr>
                  </a:solidFill>
                  <a:latin typeface="Work Sans" panose="00000500000000000000" pitchFamily="50" charset="0"/>
                  <a:cs typeface="Arial" panose="020B0604020202020204" pitchFamily="34" charset="0"/>
                </a:endParaRPr>
              </a:p>
            </p:txBody>
          </p:sp>
          <p:sp>
            <p:nvSpPr>
              <p:cNvPr id="45" name="Textfeld 164"/>
              <p:cNvSpPr txBox="1"/>
              <p:nvPr/>
            </p:nvSpPr>
            <p:spPr>
              <a:xfrm rot="18360000">
                <a:off x="4314082" y="4342367"/>
                <a:ext cx="1514420" cy="224309"/>
              </a:xfrm>
              <a:prstGeom prst="rect">
                <a:avLst/>
              </a:prstGeom>
              <a:noFill/>
            </p:spPr>
            <p:txBody>
              <a:bodyPr wrap="square" rtlCol="0">
                <a:spAutoFit/>
              </a:bodyPr>
              <a:lstStyle/>
              <a:p>
                <a:pPr algn="ctr"/>
                <a:r>
                  <a:rPr lang="en-US" sz="1400" b="1" dirty="0" smtClean="0">
                    <a:solidFill>
                      <a:schemeClr val="accent6">
                        <a:lumMod val="75000"/>
                      </a:schemeClr>
                    </a:solidFill>
                    <a:latin typeface="Work Sans" panose="00000500000000000000" pitchFamily="50" charset="0"/>
                    <a:cs typeface="Arial" panose="020B0604020202020204" pitchFamily="34" charset="0"/>
                  </a:rPr>
                  <a:t>canopy</a:t>
                </a:r>
                <a:endParaRPr lang="en-US" sz="1400" b="1" dirty="0">
                  <a:solidFill>
                    <a:schemeClr val="accent6">
                      <a:lumMod val="75000"/>
                    </a:schemeClr>
                  </a:solidFill>
                  <a:latin typeface="Work Sans" panose="00000500000000000000" pitchFamily="50" charset="0"/>
                  <a:cs typeface="Arial" panose="020B0604020202020204" pitchFamily="34" charset="0"/>
                </a:endParaRPr>
              </a:p>
            </p:txBody>
          </p:sp>
          <p:sp>
            <p:nvSpPr>
              <p:cNvPr id="46" name="Textfeld 163"/>
              <p:cNvSpPr txBox="1"/>
              <p:nvPr/>
            </p:nvSpPr>
            <p:spPr>
              <a:xfrm rot="18388152">
                <a:off x="3270832" y="4458108"/>
                <a:ext cx="1354187" cy="224309"/>
              </a:xfrm>
              <a:prstGeom prst="rect">
                <a:avLst/>
              </a:prstGeom>
              <a:noFill/>
            </p:spPr>
            <p:txBody>
              <a:bodyPr wrap="square" rtlCol="0">
                <a:spAutoFit/>
              </a:bodyPr>
              <a:lstStyle/>
              <a:p>
                <a:pPr algn="ctr"/>
                <a:r>
                  <a:rPr lang="en-US" sz="1400" b="1" dirty="0" smtClean="0">
                    <a:solidFill>
                      <a:schemeClr val="accent4">
                        <a:lumMod val="75000"/>
                      </a:schemeClr>
                    </a:solidFill>
                    <a:latin typeface="Work Sans" panose="00000500000000000000" pitchFamily="50" charset="0"/>
                    <a:cs typeface="Arial" panose="020B0604020202020204" pitchFamily="34" charset="0"/>
                  </a:rPr>
                  <a:t>trunk- ground</a:t>
                </a:r>
                <a:endParaRPr lang="en-US" sz="1400" b="1" dirty="0">
                  <a:solidFill>
                    <a:schemeClr val="accent4">
                      <a:lumMod val="75000"/>
                    </a:schemeClr>
                  </a:solidFill>
                  <a:latin typeface="Work Sans" panose="00000500000000000000" pitchFamily="50" charset="0"/>
                  <a:cs typeface="Arial" panose="020B0604020202020204" pitchFamily="34" charset="0"/>
                </a:endParaRPr>
              </a:p>
            </p:txBody>
          </p:sp>
          <p:cxnSp>
            <p:nvCxnSpPr>
              <p:cNvPr id="47" name="Gerade Verbindung 108"/>
              <p:cNvCxnSpPr/>
              <p:nvPr/>
            </p:nvCxnSpPr>
            <p:spPr>
              <a:xfrm rot="21402840" flipV="1">
                <a:off x="4197636" y="4181646"/>
                <a:ext cx="1625038" cy="1875085"/>
              </a:xfrm>
              <a:prstGeom prst="line">
                <a:avLst/>
              </a:prstGeom>
              <a:ln w="12700">
                <a:solidFill>
                  <a:schemeClr val="tx1">
                    <a:lumMod val="65000"/>
                    <a:lumOff val="3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0" name="Freihandform 113"/>
              <p:cNvSpPr/>
              <p:nvPr/>
            </p:nvSpPr>
            <p:spPr>
              <a:xfrm rot="18441379">
                <a:off x="3751038" y="5004767"/>
                <a:ext cx="880184" cy="903048"/>
              </a:xfrm>
              <a:custGeom>
                <a:avLst/>
                <a:gdLst>
                  <a:gd name="connsiteX0" fmla="*/ 0 w 793215"/>
                  <a:gd name="connsiteY0" fmla="*/ 573056 h 664271"/>
                  <a:gd name="connsiteX1" fmla="*/ 231354 w 793215"/>
                  <a:gd name="connsiteY1" fmla="*/ 584073 h 664271"/>
                  <a:gd name="connsiteX2" fmla="*/ 451692 w 793215"/>
                  <a:gd name="connsiteY2" fmla="*/ 179 h 664271"/>
                  <a:gd name="connsiteX3" fmla="*/ 627962 w 793215"/>
                  <a:gd name="connsiteY3" fmla="*/ 650174 h 664271"/>
                  <a:gd name="connsiteX4" fmla="*/ 793215 w 793215"/>
                  <a:gd name="connsiteY4" fmla="*/ 462887 h 664271"/>
                  <a:gd name="connsiteX5" fmla="*/ 793215 w 793215"/>
                  <a:gd name="connsiteY5" fmla="*/ 462887 h 664271"/>
                  <a:gd name="connsiteX0" fmla="*/ 0 w 738131"/>
                  <a:gd name="connsiteY0" fmla="*/ 573056 h 664271"/>
                  <a:gd name="connsiteX1" fmla="*/ 176270 w 738131"/>
                  <a:gd name="connsiteY1" fmla="*/ 584073 h 664271"/>
                  <a:gd name="connsiteX2" fmla="*/ 396608 w 738131"/>
                  <a:gd name="connsiteY2" fmla="*/ 179 h 664271"/>
                  <a:gd name="connsiteX3" fmla="*/ 572878 w 738131"/>
                  <a:gd name="connsiteY3" fmla="*/ 650174 h 664271"/>
                  <a:gd name="connsiteX4" fmla="*/ 738131 w 738131"/>
                  <a:gd name="connsiteY4" fmla="*/ 462887 h 664271"/>
                  <a:gd name="connsiteX5" fmla="*/ 738131 w 738131"/>
                  <a:gd name="connsiteY5" fmla="*/ 462887 h 664271"/>
                  <a:gd name="connsiteX0" fmla="*/ 0 w 903384"/>
                  <a:gd name="connsiteY0" fmla="*/ 573056 h 665093"/>
                  <a:gd name="connsiteX1" fmla="*/ 176270 w 903384"/>
                  <a:gd name="connsiteY1" fmla="*/ 584073 h 665093"/>
                  <a:gd name="connsiteX2" fmla="*/ 396608 w 903384"/>
                  <a:gd name="connsiteY2" fmla="*/ 179 h 665093"/>
                  <a:gd name="connsiteX3" fmla="*/ 572878 w 903384"/>
                  <a:gd name="connsiteY3" fmla="*/ 650174 h 665093"/>
                  <a:gd name="connsiteX4" fmla="*/ 738131 w 903384"/>
                  <a:gd name="connsiteY4" fmla="*/ 462887 h 665093"/>
                  <a:gd name="connsiteX5" fmla="*/ 903384 w 903384"/>
                  <a:gd name="connsiteY5" fmla="*/ 540005 h 665093"/>
                  <a:gd name="connsiteX0" fmla="*/ 0 w 903384"/>
                  <a:gd name="connsiteY0" fmla="*/ 573056 h 691852"/>
                  <a:gd name="connsiteX1" fmla="*/ 176270 w 903384"/>
                  <a:gd name="connsiteY1" fmla="*/ 584073 h 691852"/>
                  <a:gd name="connsiteX2" fmla="*/ 396608 w 903384"/>
                  <a:gd name="connsiteY2" fmla="*/ 179 h 691852"/>
                  <a:gd name="connsiteX3" fmla="*/ 572878 w 903384"/>
                  <a:gd name="connsiteY3" fmla="*/ 650174 h 691852"/>
                  <a:gd name="connsiteX4" fmla="*/ 738131 w 903384"/>
                  <a:gd name="connsiteY4" fmla="*/ 617123 h 691852"/>
                  <a:gd name="connsiteX5" fmla="*/ 903384 w 903384"/>
                  <a:gd name="connsiteY5" fmla="*/ 540005 h 691852"/>
                  <a:gd name="connsiteX0" fmla="*/ 0 w 738131"/>
                  <a:gd name="connsiteY0" fmla="*/ 573056 h 691852"/>
                  <a:gd name="connsiteX1" fmla="*/ 176270 w 738131"/>
                  <a:gd name="connsiteY1" fmla="*/ 584073 h 691852"/>
                  <a:gd name="connsiteX2" fmla="*/ 396608 w 738131"/>
                  <a:gd name="connsiteY2" fmla="*/ 179 h 691852"/>
                  <a:gd name="connsiteX3" fmla="*/ 572878 w 738131"/>
                  <a:gd name="connsiteY3" fmla="*/ 650174 h 691852"/>
                  <a:gd name="connsiteX4" fmla="*/ 738131 w 738131"/>
                  <a:gd name="connsiteY4" fmla="*/ 617123 h 691852"/>
                  <a:gd name="connsiteX0" fmla="*/ 0 w 749148"/>
                  <a:gd name="connsiteY0" fmla="*/ 573056 h 695146"/>
                  <a:gd name="connsiteX1" fmla="*/ 176270 w 749148"/>
                  <a:gd name="connsiteY1" fmla="*/ 584073 h 695146"/>
                  <a:gd name="connsiteX2" fmla="*/ 396608 w 749148"/>
                  <a:gd name="connsiteY2" fmla="*/ 179 h 695146"/>
                  <a:gd name="connsiteX3" fmla="*/ 572878 w 749148"/>
                  <a:gd name="connsiteY3" fmla="*/ 650174 h 695146"/>
                  <a:gd name="connsiteX4" fmla="*/ 749148 w 749148"/>
                  <a:gd name="connsiteY4" fmla="*/ 628140 h 695146"/>
                  <a:gd name="connsiteX0" fmla="*/ 0 w 694064"/>
                  <a:gd name="connsiteY0" fmla="*/ 584074 h 695147"/>
                  <a:gd name="connsiteX1" fmla="*/ 121186 w 694064"/>
                  <a:gd name="connsiteY1" fmla="*/ 584074 h 695147"/>
                  <a:gd name="connsiteX2" fmla="*/ 341524 w 694064"/>
                  <a:gd name="connsiteY2" fmla="*/ 180 h 695147"/>
                  <a:gd name="connsiteX3" fmla="*/ 517794 w 694064"/>
                  <a:gd name="connsiteY3" fmla="*/ 650175 h 695147"/>
                  <a:gd name="connsiteX4" fmla="*/ 694064 w 694064"/>
                  <a:gd name="connsiteY4" fmla="*/ 628141 h 695147"/>
                  <a:gd name="connsiteX0" fmla="*/ 0 w 694064"/>
                  <a:gd name="connsiteY0" fmla="*/ 583940 h 671386"/>
                  <a:gd name="connsiteX1" fmla="*/ 121186 w 694064"/>
                  <a:gd name="connsiteY1" fmla="*/ 583940 h 671386"/>
                  <a:gd name="connsiteX2" fmla="*/ 341524 w 694064"/>
                  <a:gd name="connsiteY2" fmla="*/ 46 h 671386"/>
                  <a:gd name="connsiteX3" fmla="*/ 528810 w 694064"/>
                  <a:gd name="connsiteY3" fmla="*/ 616990 h 671386"/>
                  <a:gd name="connsiteX4" fmla="*/ 694064 w 694064"/>
                  <a:gd name="connsiteY4" fmla="*/ 628007 h 671386"/>
                  <a:gd name="connsiteX0" fmla="*/ 0 w 727114"/>
                  <a:gd name="connsiteY0" fmla="*/ 583940 h 659519"/>
                  <a:gd name="connsiteX1" fmla="*/ 121186 w 727114"/>
                  <a:gd name="connsiteY1" fmla="*/ 583940 h 659519"/>
                  <a:gd name="connsiteX2" fmla="*/ 341524 w 727114"/>
                  <a:gd name="connsiteY2" fmla="*/ 46 h 659519"/>
                  <a:gd name="connsiteX3" fmla="*/ 528810 w 727114"/>
                  <a:gd name="connsiteY3" fmla="*/ 616990 h 659519"/>
                  <a:gd name="connsiteX4" fmla="*/ 727114 w 727114"/>
                  <a:gd name="connsiteY4" fmla="*/ 594957 h 659519"/>
                  <a:gd name="connsiteX0" fmla="*/ 0 w 528810"/>
                  <a:gd name="connsiteY0" fmla="*/ 583940 h 641563"/>
                  <a:gd name="connsiteX1" fmla="*/ 121186 w 528810"/>
                  <a:gd name="connsiteY1" fmla="*/ 583940 h 641563"/>
                  <a:gd name="connsiteX2" fmla="*/ 341524 w 528810"/>
                  <a:gd name="connsiteY2" fmla="*/ 46 h 641563"/>
                  <a:gd name="connsiteX3" fmla="*/ 528810 w 528810"/>
                  <a:gd name="connsiteY3" fmla="*/ 616990 h 641563"/>
                  <a:gd name="connsiteX0" fmla="*/ 0 w 407624"/>
                  <a:gd name="connsiteY0" fmla="*/ 583940 h 616990"/>
                  <a:gd name="connsiteX1" fmla="*/ 220338 w 407624"/>
                  <a:gd name="connsiteY1" fmla="*/ 46 h 616990"/>
                  <a:gd name="connsiteX2" fmla="*/ 407624 w 407624"/>
                  <a:gd name="connsiteY2" fmla="*/ 616990 h 616990"/>
                  <a:gd name="connsiteX0" fmla="*/ 0 w 407624"/>
                  <a:gd name="connsiteY0" fmla="*/ 597949 h 630999"/>
                  <a:gd name="connsiteX1" fmla="*/ 220338 w 407624"/>
                  <a:gd name="connsiteY1" fmla="*/ 14055 h 630999"/>
                  <a:gd name="connsiteX2" fmla="*/ 407624 w 407624"/>
                  <a:gd name="connsiteY2" fmla="*/ 630999 h 630999"/>
                  <a:gd name="connsiteX0" fmla="*/ 0 w 407624"/>
                  <a:gd name="connsiteY0" fmla="*/ 583938 h 616988"/>
                  <a:gd name="connsiteX1" fmla="*/ 220338 w 407624"/>
                  <a:gd name="connsiteY1" fmla="*/ 44 h 616988"/>
                  <a:gd name="connsiteX2" fmla="*/ 407624 w 407624"/>
                  <a:gd name="connsiteY2" fmla="*/ 616988 h 616988"/>
                  <a:gd name="connsiteX0" fmla="*/ 0 w 407624"/>
                  <a:gd name="connsiteY0" fmla="*/ 583968 h 617018"/>
                  <a:gd name="connsiteX1" fmla="*/ 220338 w 407624"/>
                  <a:gd name="connsiteY1" fmla="*/ 74 h 617018"/>
                  <a:gd name="connsiteX2" fmla="*/ 374555 w 407624"/>
                  <a:gd name="connsiteY2" fmla="*/ 543856 h 617018"/>
                  <a:gd name="connsiteX3" fmla="*/ 407624 w 407624"/>
                  <a:gd name="connsiteY3" fmla="*/ 617018 h 617018"/>
                  <a:gd name="connsiteX0" fmla="*/ 0 w 463210"/>
                  <a:gd name="connsiteY0" fmla="*/ 583968 h 609072"/>
                  <a:gd name="connsiteX1" fmla="*/ 220338 w 463210"/>
                  <a:gd name="connsiteY1" fmla="*/ 74 h 609072"/>
                  <a:gd name="connsiteX2" fmla="*/ 374555 w 463210"/>
                  <a:gd name="connsiteY2" fmla="*/ 543856 h 609072"/>
                  <a:gd name="connsiteX3" fmla="*/ 463210 w 463210"/>
                  <a:gd name="connsiteY3" fmla="*/ 606121 h 609072"/>
                  <a:gd name="connsiteX0" fmla="*/ 7009 w 470219"/>
                  <a:gd name="connsiteY0" fmla="*/ 583968 h 609072"/>
                  <a:gd name="connsiteX1" fmla="*/ 19777 w 470219"/>
                  <a:gd name="connsiteY1" fmla="*/ 539961 h 609072"/>
                  <a:gd name="connsiteX2" fmla="*/ 227347 w 470219"/>
                  <a:gd name="connsiteY2" fmla="*/ 74 h 609072"/>
                  <a:gd name="connsiteX3" fmla="*/ 381564 w 470219"/>
                  <a:gd name="connsiteY3" fmla="*/ 543856 h 609072"/>
                  <a:gd name="connsiteX4" fmla="*/ 470219 w 470219"/>
                  <a:gd name="connsiteY4" fmla="*/ 606121 h 609072"/>
                  <a:gd name="connsiteX0" fmla="*/ 0 w 510991"/>
                  <a:gd name="connsiteY0" fmla="*/ 577549 h 609072"/>
                  <a:gd name="connsiteX1" fmla="*/ 60549 w 510991"/>
                  <a:gd name="connsiteY1" fmla="*/ 539961 h 609072"/>
                  <a:gd name="connsiteX2" fmla="*/ 268119 w 510991"/>
                  <a:gd name="connsiteY2" fmla="*/ 74 h 609072"/>
                  <a:gd name="connsiteX3" fmla="*/ 422336 w 510991"/>
                  <a:gd name="connsiteY3" fmla="*/ 543856 h 609072"/>
                  <a:gd name="connsiteX4" fmla="*/ 510991 w 510991"/>
                  <a:gd name="connsiteY4" fmla="*/ 606121 h 609072"/>
                  <a:gd name="connsiteX0" fmla="*/ 0 w 510991"/>
                  <a:gd name="connsiteY0" fmla="*/ 577791 h 609314"/>
                  <a:gd name="connsiteX1" fmla="*/ 115044 w 510991"/>
                  <a:gd name="connsiteY1" fmla="*/ 467080 h 609314"/>
                  <a:gd name="connsiteX2" fmla="*/ 268119 w 510991"/>
                  <a:gd name="connsiteY2" fmla="*/ 316 h 609314"/>
                  <a:gd name="connsiteX3" fmla="*/ 422336 w 510991"/>
                  <a:gd name="connsiteY3" fmla="*/ 544098 h 609314"/>
                  <a:gd name="connsiteX4" fmla="*/ 510991 w 510991"/>
                  <a:gd name="connsiteY4" fmla="*/ 606363 h 609314"/>
                  <a:gd name="connsiteX0" fmla="*/ 0 w 510991"/>
                  <a:gd name="connsiteY0" fmla="*/ 577490 h 606063"/>
                  <a:gd name="connsiteX1" fmla="*/ 115044 w 510991"/>
                  <a:gd name="connsiteY1" fmla="*/ 466779 h 606063"/>
                  <a:gd name="connsiteX2" fmla="*/ 268119 w 510991"/>
                  <a:gd name="connsiteY2" fmla="*/ 15 h 606063"/>
                  <a:gd name="connsiteX3" fmla="*/ 357920 w 510991"/>
                  <a:gd name="connsiteY3" fmla="*/ 483624 h 606063"/>
                  <a:gd name="connsiteX4" fmla="*/ 510991 w 510991"/>
                  <a:gd name="connsiteY4" fmla="*/ 606062 h 606063"/>
                  <a:gd name="connsiteX0" fmla="*/ 0 w 510991"/>
                  <a:gd name="connsiteY0" fmla="*/ 577571 h 606144"/>
                  <a:gd name="connsiteX1" fmla="*/ 115044 w 510991"/>
                  <a:gd name="connsiteY1" fmla="*/ 466860 h 606144"/>
                  <a:gd name="connsiteX2" fmla="*/ 268119 w 510991"/>
                  <a:gd name="connsiteY2" fmla="*/ 96 h 606144"/>
                  <a:gd name="connsiteX3" fmla="*/ 405102 w 510991"/>
                  <a:gd name="connsiteY3" fmla="*/ 509031 h 606144"/>
                  <a:gd name="connsiteX4" fmla="*/ 510991 w 510991"/>
                  <a:gd name="connsiteY4" fmla="*/ 606143 h 606144"/>
                  <a:gd name="connsiteX0" fmla="*/ 0 w 510991"/>
                  <a:gd name="connsiteY0" fmla="*/ 577518 h 606091"/>
                  <a:gd name="connsiteX1" fmla="*/ 82843 w 510991"/>
                  <a:gd name="connsiteY1" fmla="*/ 480466 h 606091"/>
                  <a:gd name="connsiteX2" fmla="*/ 268119 w 510991"/>
                  <a:gd name="connsiteY2" fmla="*/ 43 h 606091"/>
                  <a:gd name="connsiteX3" fmla="*/ 405102 w 510991"/>
                  <a:gd name="connsiteY3" fmla="*/ 508978 h 606091"/>
                  <a:gd name="connsiteX4" fmla="*/ 510991 w 510991"/>
                  <a:gd name="connsiteY4" fmla="*/ 606090 h 606091"/>
                  <a:gd name="connsiteX0" fmla="*/ 0 w 510991"/>
                  <a:gd name="connsiteY0" fmla="*/ 577498 h 606069"/>
                  <a:gd name="connsiteX1" fmla="*/ 82843 w 510991"/>
                  <a:gd name="connsiteY1" fmla="*/ 480446 h 606069"/>
                  <a:gd name="connsiteX2" fmla="*/ 268119 w 510991"/>
                  <a:gd name="connsiteY2" fmla="*/ 23 h 606069"/>
                  <a:gd name="connsiteX3" fmla="*/ 368855 w 510991"/>
                  <a:gd name="connsiteY3" fmla="*/ 500339 h 606069"/>
                  <a:gd name="connsiteX4" fmla="*/ 510991 w 510991"/>
                  <a:gd name="connsiteY4" fmla="*/ 606070 h 606069"/>
                  <a:gd name="connsiteX0" fmla="*/ 0 w 510991"/>
                  <a:gd name="connsiteY0" fmla="*/ 577482 h 606054"/>
                  <a:gd name="connsiteX1" fmla="*/ 119091 w 510991"/>
                  <a:gd name="connsiteY1" fmla="*/ 489047 h 606054"/>
                  <a:gd name="connsiteX2" fmla="*/ 268119 w 510991"/>
                  <a:gd name="connsiteY2" fmla="*/ 7 h 606054"/>
                  <a:gd name="connsiteX3" fmla="*/ 368855 w 510991"/>
                  <a:gd name="connsiteY3" fmla="*/ 500323 h 606054"/>
                  <a:gd name="connsiteX4" fmla="*/ 510991 w 510991"/>
                  <a:gd name="connsiteY4" fmla="*/ 606054 h 606054"/>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76 h 606048"/>
                  <a:gd name="connsiteX1" fmla="*/ 119091 w 510991"/>
                  <a:gd name="connsiteY1" fmla="*/ 489041 h 606048"/>
                  <a:gd name="connsiteX2" fmla="*/ 268119 w 510991"/>
                  <a:gd name="connsiteY2" fmla="*/ 1 h 606048"/>
                  <a:gd name="connsiteX3" fmla="*/ 388194 w 510991"/>
                  <a:gd name="connsiteY3" fmla="*/ 488573 h 606048"/>
                  <a:gd name="connsiteX4" fmla="*/ 510991 w 510991"/>
                  <a:gd name="connsiteY4" fmla="*/ 606048 h 606048"/>
                  <a:gd name="connsiteX0" fmla="*/ 0 w 510991"/>
                  <a:gd name="connsiteY0" fmla="*/ 577485 h 606057"/>
                  <a:gd name="connsiteX1" fmla="*/ 119091 w 510991"/>
                  <a:gd name="connsiteY1" fmla="*/ 489050 h 606057"/>
                  <a:gd name="connsiteX2" fmla="*/ 268119 w 510991"/>
                  <a:gd name="connsiteY2" fmla="*/ 10 h 606057"/>
                  <a:gd name="connsiteX3" fmla="*/ 366148 w 510991"/>
                  <a:gd name="connsiteY3" fmla="*/ 475171 h 606057"/>
                  <a:gd name="connsiteX4" fmla="*/ 510991 w 510991"/>
                  <a:gd name="connsiteY4" fmla="*/ 606057 h 606057"/>
                  <a:gd name="connsiteX0" fmla="*/ 0 w 510991"/>
                  <a:gd name="connsiteY0" fmla="*/ 577483 h 606055"/>
                  <a:gd name="connsiteX1" fmla="*/ 142353 w 510991"/>
                  <a:gd name="connsiteY1" fmla="*/ 486408 h 606055"/>
                  <a:gd name="connsiteX2" fmla="*/ 268119 w 510991"/>
                  <a:gd name="connsiteY2" fmla="*/ 8 h 606055"/>
                  <a:gd name="connsiteX3" fmla="*/ 366148 w 510991"/>
                  <a:gd name="connsiteY3" fmla="*/ 475169 h 606055"/>
                  <a:gd name="connsiteX4" fmla="*/ 510991 w 510991"/>
                  <a:gd name="connsiteY4" fmla="*/ 606055 h 606055"/>
                  <a:gd name="connsiteX0" fmla="*/ 0 w 510991"/>
                  <a:gd name="connsiteY0" fmla="*/ 577491 h 606063"/>
                  <a:gd name="connsiteX1" fmla="*/ 142353 w 510991"/>
                  <a:gd name="connsiteY1" fmla="*/ 486416 h 606063"/>
                  <a:gd name="connsiteX2" fmla="*/ 268119 w 510991"/>
                  <a:gd name="connsiteY2" fmla="*/ 16 h 606063"/>
                  <a:gd name="connsiteX3" fmla="*/ 386979 w 510991"/>
                  <a:gd name="connsiteY3" fmla="*/ 504642 h 606063"/>
                  <a:gd name="connsiteX4" fmla="*/ 510991 w 510991"/>
                  <a:gd name="connsiteY4" fmla="*/ 606063 h 606063"/>
                  <a:gd name="connsiteX0" fmla="*/ 0 w 510991"/>
                  <a:gd name="connsiteY0" fmla="*/ 577477 h 606049"/>
                  <a:gd name="connsiteX1" fmla="*/ 135998 w 510991"/>
                  <a:gd name="connsiteY1" fmla="*/ 509404 h 606049"/>
                  <a:gd name="connsiteX2" fmla="*/ 268119 w 510991"/>
                  <a:gd name="connsiteY2" fmla="*/ 2 h 606049"/>
                  <a:gd name="connsiteX3" fmla="*/ 386979 w 510991"/>
                  <a:gd name="connsiteY3" fmla="*/ 504628 h 606049"/>
                  <a:gd name="connsiteX4" fmla="*/ 510991 w 510991"/>
                  <a:gd name="connsiteY4" fmla="*/ 606049 h 606049"/>
                  <a:gd name="connsiteX0" fmla="*/ 0 w 512207"/>
                  <a:gd name="connsiteY0" fmla="*/ 593529 h 606049"/>
                  <a:gd name="connsiteX1" fmla="*/ 137214 w 512207"/>
                  <a:gd name="connsiteY1" fmla="*/ 509404 h 606049"/>
                  <a:gd name="connsiteX2" fmla="*/ 269335 w 512207"/>
                  <a:gd name="connsiteY2" fmla="*/ 2 h 606049"/>
                  <a:gd name="connsiteX3" fmla="*/ 388195 w 512207"/>
                  <a:gd name="connsiteY3" fmla="*/ 504628 h 606049"/>
                  <a:gd name="connsiteX4" fmla="*/ 512207 w 512207"/>
                  <a:gd name="connsiteY4" fmla="*/ 606049 h 606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07" h="606049">
                    <a:moveTo>
                      <a:pt x="0" y="593529"/>
                    </a:moveTo>
                    <a:cubicBezTo>
                      <a:pt x="2128" y="586195"/>
                      <a:pt x="92325" y="608325"/>
                      <a:pt x="137214" y="509404"/>
                    </a:cubicBezTo>
                    <a:cubicBezTo>
                      <a:pt x="182103" y="410483"/>
                      <a:pt x="227505" y="798"/>
                      <a:pt x="269335" y="2"/>
                    </a:cubicBezTo>
                    <a:cubicBezTo>
                      <a:pt x="311165" y="-794"/>
                      <a:pt x="356981" y="401804"/>
                      <a:pt x="388195" y="504628"/>
                    </a:cubicBezTo>
                    <a:cubicBezTo>
                      <a:pt x="433610" y="602658"/>
                      <a:pt x="506696" y="593855"/>
                      <a:pt x="512207" y="606049"/>
                    </a:cubicBezTo>
                  </a:path>
                </a:pathLst>
              </a:custGeom>
              <a:no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Work Sans" panose="00000500000000000000" pitchFamily="50" charset="0"/>
                </a:endParaRPr>
              </a:p>
            </p:txBody>
          </p:sp>
        </p:grpSp>
        <p:cxnSp>
          <p:nvCxnSpPr>
            <p:cNvPr id="52" name="Gerade Verbindung 108"/>
            <p:cNvCxnSpPr/>
            <p:nvPr/>
          </p:nvCxnSpPr>
          <p:spPr>
            <a:xfrm flipV="1">
              <a:off x="7492411" y="1229825"/>
              <a:ext cx="19941" cy="1978455"/>
            </a:xfrm>
            <a:prstGeom prst="line">
              <a:avLst/>
            </a:prstGeom>
            <a:ln w="12700">
              <a:solidFill>
                <a:schemeClr val="tx1">
                  <a:lumMod val="65000"/>
                  <a:lumOff val="3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3" name="Textfeld 105"/>
            <p:cNvSpPr txBox="1"/>
            <p:nvPr/>
          </p:nvSpPr>
          <p:spPr>
            <a:xfrm rot="16200000">
              <a:off x="6817999" y="1524846"/>
              <a:ext cx="1060994" cy="295614"/>
            </a:xfrm>
            <a:prstGeom prst="rect">
              <a:avLst/>
            </a:prstGeom>
            <a:noFill/>
          </p:spPr>
          <p:txBody>
            <a:bodyPr wrap="none" rtlCol="0">
              <a:spAutoFit/>
            </a:bodyPr>
            <a:lstStyle/>
            <a:p>
              <a:pPr algn="ctr"/>
              <a:r>
                <a:rPr lang="en-US" sz="1200" dirty="0" smtClean="0">
                  <a:solidFill>
                    <a:schemeClr val="tx1">
                      <a:lumMod val="75000"/>
                      <a:lumOff val="25000"/>
                    </a:schemeClr>
                  </a:solidFill>
                  <a:latin typeface="Work Sans" panose="00000500000000000000" pitchFamily="50" charset="0"/>
                </a:rPr>
                <a:t>reflectivity</a:t>
              </a:r>
              <a:endParaRPr lang="en-US" sz="1200" dirty="0">
                <a:solidFill>
                  <a:schemeClr val="tx1">
                    <a:lumMod val="75000"/>
                    <a:lumOff val="25000"/>
                  </a:schemeClr>
                </a:solidFill>
                <a:latin typeface="Work Sans" panose="00000500000000000000" pitchFamily="50" charset="0"/>
              </a:endParaRPr>
            </a:p>
          </p:txBody>
        </p:sp>
        <p:sp>
          <p:nvSpPr>
            <p:cNvPr id="54" name="Textfeld 105"/>
            <p:cNvSpPr txBox="1"/>
            <p:nvPr/>
          </p:nvSpPr>
          <p:spPr>
            <a:xfrm rot="21404420">
              <a:off x="10192779" y="3131856"/>
              <a:ext cx="698319" cy="295614"/>
            </a:xfrm>
            <a:prstGeom prst="rect">
              <a:avLst/>
            </a:prstGeom>
            <a:noFill/>
          </p:spPr>
          <p:txBody>
            <a:bodyPr wrap="none" rtlCol="0">
              <a:spAutoFit/>
            </a:bodyPr>
            <a:lstStyle/>
            <a:p>
              <a:pPr algn="ctr"/>
              <a:r>
                <a:rPr lang="en-US" sz="1200" dirty="0" smtClean="0">
                  <a:solidFill>
                    <a:schemeClr val="tx1">
                      <a:lumMod val="75000"/>
                      <a:lumOff val="25000"/>
                    </a:schemeClr>
                  </a:solidFill>
                  <a:latin typeface="Work Sans" panose="00000500000000000000" pitchFamily="50" charset="0"/>
                </a:rPr>
                <a:t>height</a:t>
              </a:r>
              <a:endParaRPr lang="en-US" sz="1200" dirty="0">
                <a:solidFill>
                  <a:schemeClr val="tx1">
                    <a:lumMod val="75000"/>
                    <a:lumOff val="25000"/>
                  </a:schemeClr>
                </a:solidFill>
                <a:latin typeface="Work Sans" panose="00000500000000000000" pitchFamily="50" charset="0"/>
              </a:endParaRPr>
            </a:p>
          </p:txBody>
        </p:sp>
      </p:grpSp>
      <p:grpSp>
        <p:nvGrpSpPr>
          <p:cNvPr id="4" name="Gruppieren 3"/>
          <p:cNvGrpSpPr/>
          <p:nvPr/>
        </p:nvGrpSpPr>
        <p:grpSpPr>
          <a:xfrm>
            <a:off x="7670336" y="2960464"/>
            <a:ext cx="4421656" cy="1938245"/>
            <a:chOff x="7602962" y="3558461"/>
            <a:chExt cx="4421656" cy="1938245"/>
          </a:xfrm>
        </p:grpSpPr>
        <p:sp>
          <p:nvSpPr>
            <p:cNvPr id="55" name="Textfeld 163"/>
            <p:cNvSpPr txBox="1"/>
            <p:nvPr/>
          </p:nvSpPr>
          <p:spPr>
            <a:xfrm>
              <a:off x="7602962" y="3558461"/>
              <a:ext cx="4421656" cy="461665"/>
            </a:xfrm>
            <a:prstGeom prst="rect">
              <a:avLst/>
            </a:prstGeom>
            <a:noFill/>
          </p:spPr>
          <p:txBody>
            <a:bodyPr wrap="square" rtlCol="0">
              <a:spAutoFit/>
            </a:bodyPr>
            <a:lstStyle/>
            <a:p>
              <a:pPr algn="just"/>
              <a:r>
                <a:rPr lang="en-US" sz="1200" dirty="0" smtClean="0">
                  <a:solidFill>
                    <a:schemeClr val="accent4">
                      <a:lumMod val="75000"/>
                    </a:schemeClr>
                  </a:solidFill>
                  <a:latin typeface="Work Sans" panose="00000500000000000000" pitchFamily="50" charset="0"/>
                  <a:cs typeface="Arial" panose="020B0604020202020204" pitchFamily="34" charset="0"/>
                </a:rPr>
                <a:t>trunk-ground: </a:t>
              </a:r>
              <a:r>
                <a:rPr lang="en-US" sz="1200" dirty="0" smtClean="0">
                  <a:solidFill>
                    <a:schemeClr val="bg2">
                      <a:lumMod val="25000"/>
                    </a:schemeClr>
                  </a:solidFill>
                  <a:latin typeface="Work Sans" panose="00000500000000000000" pitchFamily="50" charset="0"/>
                  <a:cs typeface="Arial" panose="020B0604020202020204" pitchFamily="34" charset="0"/>
                </a:rPr>
                <a:t>double bounce SM </a:t>
              </a:r>
              <a:r>
                <a:rPr lang="en-US" sz="1200" dirty="0">
                  <a:solidFill>
                    <a:schemeClr val="bg2">
                      <a:lumMod val="25000"/>
                    </a:schemeClr>
                  </a:solidFill>
                  <a:latin typeface="Work Sans" panose="00000500000000000000" pitchFamily="50" charset="0"/>
                  <a:cs typeface="Arial" panose="020B0604020202020204" pitchFamily="34" charset="0"/>
                </a:rPr>
                <a:t>with ground </a:t>
              </a:r>
              <a:r>
                <a:rPr lang="en-US" sz="1200" dirty="0" smtClean="0">
                  <a:solidFill>
                    <a:schemeClr val="bg2">
                      <a:lumMod val="25000"/>
                    </a:schemeClr>
                  </a:solidFill>
                  <a:latin typeface="Work Sans" panose="00000500000000000000" pitchFamily="50" charset="0"/>
                  <a:cs typeface="Arial" panose="020B0604020202020204" pitchFamily="34" charset="0"/>
                </a:rPr>
                <a:t>locked phase center (the peak of the reflectivity)</a:t>
              </a:r>
              <a:endParaRPr lang="en-US" sz="1200" dirty="0">
                <a:solidFill>
                  <a:schemeClr val="bg2">
                    <a:lumMod val="25000"/>
                  </a:schemeClr>
                </a:solidFill>
                <a:latin typeface="Work Sans" panose="00000500000000000000" pitchFamily="50" charset="0"/>
                <a:cs typeface="Arial" panose="020B0604020202020204" pitchFamily="34" charset="0"/>
              </a:endParaRPr>
            </a:p>
          </p:txBody>
        </p:sp>
        <p:sp>
          <p:nvSpPr>
            <p:cNvPr id="56" name="Textfeld 163"/>
            <p:cNvSpPr txBox="1"/>
            <p:nvPr/>
          </p:nvSpPr>
          <p:spPr>
            <a:xfrm>
              <a:off x="7602962" y="4117327"/>
              <a:ext cx="4421656" cy="461665"/>
            </a:xfrm>
            <a:prstGeom prst="rect">
              <a:avLst/>
            </a:prstGeom>
            <a:noFill/>
          </p:spPr>
          <p:txBody>
            <a:bodyPr wrap="square" rtlCol="0">
              <a:spAutoFit/>
            </a:bodyPr>
            <a:lstStyle/>
            <a:p>
              <a:pPr algn="just"/>
              <a:r>
                <a:rPr lang="en-US" sz="1200" dirty="0" smtClean="0">
                  <a:solidFill>
                    <a:schemeClr val="accent2">
                      <a:lumMod val="50000"/>
                    </a:schemeClr>
                  </a:solidFill>
                  <a:latin typeface="Work Sans" panose="00000500000000000000" pitchFamily="50" charset="0"/>
                  <a:cs typeface="Arial" panose="020B0604020202020204" pitchFamily="34" charset="0"/>
                </a:rPr>
                <a:t>ground &amp; </a:t>
              </a:r>
              <a:r>
                <a:rPr lang="en-US" sz="1200" dirty="0" smtClean="0">
                  <a:solidFill>
                    <a:srgbClr val="9A9600"/>
                  </a:solidFill>
                  <a:latin typeface="Work Sans" panose="00000500000000000000" pitchFamily="50" charset="0"/>
                  <a:cs typeface="Arial" panose="020B0604020202020204" pitchFamily="34" charset="0"/>
                </a:rPr>
                <a:t>canopy-ground : </a:t>
              </a:r>
              <a:r>
                <a:rPr lang="en-US" sz="1200" dirty="0" smtClean="0">
                  <a:solidFill>
                    <a:schemeClr val="bg2">
                      <a:lumMod val="25000"/>
                    </a:schemeClr>
                  </a:solidFill>
                  <a:latin typeface="Work Sans" panose="00000500000000000000" pitchFamily="50" charset="0"/>
                  <a:cs typeface="Arial" panose="020B0604020202020204" pitchFamily="34" charset="0"/>
                </a:rPr>
                <a:t> surface SM </a:t>
              </a:r>
              <a:r>
                <a:rPr lang="en-US" sz="1200" dirty="0">
                  <a:solidFill>
                    <a:schemeClr val="bg2">
                      <a:lumMod val="25000"/>
                    </a:schemeClr>
                  </a:solidFill>
                  <a:latin typeface="Work Sans" panose="00000500000000000000" pitchFamily="50" charset="0"/>
                  <a:cs typeface="Arial" panose="020B0604020202020204" pitchFamily="34" charset="0"/>
                </a:rPr>
                <a:t>with ground locked phase center </a:t>
              </a:r>
            </a:p>
          </p:txBody>
        </p:sp>
        <p:sp>
          <p:nvSpPr>
            <p:cNvPr id="57" name="Textfeld 163"/>
            <p:cNvSpPr txBox="1"/>
            <p:nvPr/>
          </p:nvSpPr>
          <p:spPr>
            <a:xfrm>
              <a:off x="7602962" y="4665709"/>
              <a:ext cx="4421656" cy="830997"/>
            </a:xfrm>
            <a:prstGeom prst="rect">
              <a:avLst/>
            </a:prstGeom>
            <a:noFill/>
          </p:spPr>
          <p:txBody>
            <a:bodyPr wrap="square" rtlCol="0">
              <a:spAutoFit/>
            </a:bodyPr>
            <a:lstStyle/>
            <a:p>
              <a:pPr algn="just"/>
              <a:r>
                <a:rPr lang="en-US" sz="1200" dirty="0" smtClean="0">
                  <a:solidFill>
                    <a:schemeClr val="accent6">
                      <a:lumMod val="75000"/>
                    </a:schemeClr>
                  </a:solidFill>
                  <a:latin typeface="Work Sans" panose="00000500000000000000" pitchFamily="50" charset="0"/>
                  <a:cs typeface="Arial" panose="020B0604020202020204" pitchFamily="34" charset="0"/>
                </a:rPr>
                <a:t>canopy:</a:t>
              </a:r>
              <a:r>
                <a:rPr lang="en-US" sz="1200" dirty="0" smtClean="0">
                  <a:solidFill>
                    <a:schemeClr val="bg2">
                      <a:lumMod val="25000"/>
                    </a:schemeClr>
                  </a:solidFill>
                  <a:latin typeface="Work Sans" panose="00000500000000000000" pitchFamily="50" charset="0"/>
                  <a:cs typeface="Arial" panose="020B0604020202020204" pitchFamily="34" charset="0"/>
                </a:rPr>
                <a:t> volume SM </a:t>
              </a:r>
              <a:r>
                <a:rPr lang="en-US" sz="1200" dirty="0">
                  <a:solidFill>
                    <a:schemeClr val="bg2">
                      <a:lumMod val="25000"/>
                    </a:schemeClr>
                  </a:solidFill>
                  <a:latin typeface="Work Sans" panose="00000500000000000000" pitchFamily="50" charset="0"/>
                  <a:cs typeface="Arial" panose="020B0604020202020204" pitchFamily="34" charset="0"/>
                </a:rPr>
                <a:t>with </a:t>
              </a:r>
              <a:r>
                <a:rPr lang="en-US" sz="1200" dirty="0" smtClean="0">
                  <a:solidFill>
                    <a:schemeClr val="bg2">
                      <a:lumMod val="25000"/>
                    </a:schemeClr>
                  </a:solidFill>
                  <a:latin typeface="Work Sans" panose="00000500000000000000" pitchFamily="50" charset="0"/>
                  <a:cs typeface="Arial" panose="020B0604020202020204" pitchFamily="34" charset="0"/>
                </a:rPr>
                <a:t>phase center located above the ground, depending on the canopy height, and the associated reflectivity curve is spread along the cross-range</a:t>
              </a:r>
              <a:endParaRPr lang="en-US" sz="1200" dirty="0">
                <a:solidFill>
                  <a:schemeClr val="bg2">
                    <a:lumMod val="25000"/>
                  </a:schemeClr>
                </a:solidFill>
                <a:latin typeface="Work Sans" panose="00000500000000000000" pitchFamily="50" charset="0"/>
                <a:cs typeface="Arial" panose="020B0604020202020204" pitchFamily="34" charset="0"/>
              </a:endParaRPr>
            </a:p>
          </p:txBody>
        </p:sp>
      </p:grpSp>
      <p:sp>
        <p:nvSpPr>
          <p:cNvPr id="51" name="Rectangle 50"/>
          <p:cNvSpPr/>
          <p:nvPr/>
        </p:nvSpPr>
        <p:spPr>
          <a:xfrm>
            <a:off x="10514939" y="5869825"/>
            <a:ext cx="1677061" cy="307777"/>
          </a:xfrm>
          <a:prstGeom prst="rect">
            <a:avLst/>
          </a:prstGeom>
        </p:spPr>
        <p:txBody>
          <a:bodyPr wrap="none">
            <a:spAutoFit/>
          </a:bodyPr>
          <a:lstStyle/>
          <a:p>
            <a:pPr algn="r"/>
            <a:r>
              <a:rPr lang="en-US" sz="1400" dirty="0" smtClean="0">
                <a:solidFill>
                  <a:schemeClr val="tx1">
                    <a:lumMod val="65000"/>
                    <a:lumOff val="35000"/>
                  </a:schemeClr>
                </a:solidFill>
                <a:latin typeface="Work Sans" panose="00000500000000000000" pitchFamily="50" charset="0"/>
              </a:rPr>
              <a:t>[</a:t>
            </a:r>
            <a:r>
              <a:rPr lang="en-US" sz="1400" dirty="0" err="1" smtClean="0">
                <a:solidFill>
                  <a:schemeClr val="tx1">
                    <a:lumMod val="65000"/>
                    <a:lumOff val="35000"/>
                  </a:schemeClr>
                </a:solidFill>
                <a:latin typeface="Work Sans" panose="00000500000000000000" pitchFamily="50" charset="0"/>
              </a:rPr>
              <a:t>Tebaldini</a:t>
            </a:r>
            <a:r>
              <a:rPr lang="en-US" sz="1400" dirty="0" smtClean="0">
                <a:solidFill>
                  <a:schemeClr val="tx1">
                    <a:lumMod val="65000"/>
                    <a:lumOff val="35000"/>
                  </a:schemeClr>
                </a:solidFill>
                <a:latin typeface="Work Sans" panose="00000500000000000000" pitchFamily="50" charset="0"/>
              </a:rPr>
              <a:t>, 2012] </a:t>
            </a:r>
            <a:endParaRPr lang="en-US" sz="1400" dirty="0">
              <a:solidFill>
                <a:schemeClr val="tx1">
                  <a:lumMod val="65000"/>
                  <a:lumOff val="35000"/>
                </a:schemeClr>
              </a:solidFill>
              <a:latin typeface="Work Sans" panose="00000500000000000000" pitchFamily="50" charset="0"/>
            </a:endParaRPr>
          </a:p>
        </p:txBody>
      </p:sp>
      <p:sp>
        <p:nvSpPr>
          <p:cNvPr id="5" name="Foliennummernplatzhalter 4"/>
          <p:cNvSpPr>
            <a:spLocks noGrp="1"/>
          </p:cNvSpPr>
          <p:nvPr>
            <p:ph type="sldNum" sz="quarter" idx="12"/>
          </p:nvPr>
        </p:nvSpPr>
        <p:spPr/>
        <p:txBody>
          <a:bodyPr/>
          <a:lstStyle/>
          <a:p>
            <a:fld id="{0E5F5BB8-B058-4CAF-94F1-C60B474C680F}" type="slidenum">
              <a:rPr lang="de-DE" smtClean="0"/>
              <a:pPr/>
              <a:t>21</a:t>
            </a:fld>
            <a:endParaRPr lang="de-DE"/>
          </a:p>
        </p:txBody>
      </p:sp>
      <p:pic>
        <p:nvPicPr>
          <p:cNvPr id="59" name="Grafik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42" y="747082"/>
            <a:ext cx="532685" cy="288000"/>
          </a:xfrm>
          <a:prstGeom prst="rect">
            <a:avLst/>
          </a:prstGeom>
        </p:spPr>
      </p:pic>
    </p:spTree>
    <p:extLst>
      <p:ext uri="{BB962C8B-B14F-4D97-AF65-F5344CB8AC3E}">
        <p14:creationId xmlns:p14="http://schemas.microsoft.com/office/powerpoint/2010/main" val="33003985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The effect of different polarization</a:t>
            </a:r>
          </a:p>
        </p:txBody>
      </p:sp>
      <p:pic>
        <p:nvPicPr>
          <p:cNvPr id="3" name="Picture 1"/>
          <p:cNvPicPr>
            <a:picLocks noChangeAspect="1"/>
          </p:cNvPicPr>
          <p:nvPr/>
        </p:nvPicPr>
        <p:blipFill>
          <a:blip r:embed="rId3"/>
          <a:stretch>
            <a:fillRect/>
          </a:stretch>
        </p:blipFill>
        <p:spPr>
          <a:xfrm>
            <a:off x="6751112" y="618472"/>
            <a:ext cx="4961159" cy="5433650"/>
          </a:xfrm>
          <a:prstGeom prst="rect">
            <a:avLst/>
          </a:prstGeom>
        </p:spPr>
      </p:pic>
      <p:sp>
        <p:nvSpPr>
          <p:cNvPr id="6" name="TextBox 7"/>
          <p:cNvSpPr txBox="1"/>
          <p:nvPr/>
        </p:nvSpPr>
        <p:spPr>
          <a:xfrm>
            <a:off x="215365" y="3981337"/>
            <a:ext cx="6449178" cy="2172903"/>
          </a:xfrm>
          <a:prstGeom prst="rect">
            <a:avLst/>
          </a:prstGeom>
          <a:noFill/>
        </p:spPr>
        <p:txBody>
          <a:bodyPr wrap="square" rtlCol="0">
            <a:spAutoFit/>
          </a:bodyPr>
          <a:lstStyle/>
          <a:p>
            <a:pPr algn="just">
              <a:lnSpc>
                <a:spcPct val="120000"/>
              </a:lnSpc>
              <a:spcAft>
                <a:spcPts val="1200"/>
              </a:spcAft>
            </a:pPr>
            <a:r>
              <a:rPr lang="en-US" sz="1200" dirty="0">
                <a:latin typeface="Work Sans" panose="00000500000000000000" pitchFamily="50" charset="0"/>
              </a:rPr>
              <a:t>Tomographic analysis </a:t>
            </a:r>
            <a:r>
              <a:rPr lang="en-US" sz="1200" dirty="0" smtClean="0">
                <a:latin typeface="Work Sans" panose="00000500000000000000" pitchFamily="50" charset="0"/>
              </a:rPr>
              <a:t>of the three polarization channels with Capon </a:t>
            </a:r>
            <a:r>
              <a:rPr lang="en-US" sz="1200" dirty="0">
                <a:latin typeface="Work Sans" panose="00000500000000000000" pitchFamily="50" charset="0"/>
              </a:rPr>
              <a:t>spectra </a:t>
            </a:r>
            <a:r>
              <a:rPr lang="en-US" sz="1200" dirty="0" smtClean="0">
                <a:latin typeface="Work Sans" panose="00000500000000000000" pitchFamily="50" charset="0"/>
              </a:rPr>
              <a:t>as reported in </a:t>
            </a:r>
            <a:r>
              <a:rPr lang="en-US" sz="1200" dirty="0">
                <a:latin typeface="Work Sans" panose="00000500000000000000" pitchFamily="50" charset="0"/>
              </a:rPr>
              <a:t>[</a:t>
            </a:r>
            <a:r>
              <a:rPr lang="en-US" sz="1200" dirty="0" err="1">
                <a:latin typeface="Work Sans" panose="00000500000000000000" pitchFamily="50" charset="0"/>
              </a:rPr>
              <a:t>Tebaldini</a:t>
            </a:r>
            <a:r>
              <a:rPr lang="en-US" sz="1200" dirty="0">
                <a:latin typeface="Work Sans" panose="00000500000000000000" pitchFamily="50" charset="0"/>
              </a:rPr>
              <a:t>, 2012] </a:t>
            </a:r>
            <a:r>
              <a:rPr lang="en-US" sz="1200" dirty="0" smtClean="0">
                <a:latin typeface="Work Sans" panose="00000500000000000000" pitchFamily="50" charset="0"/>
              </a:rPr>
              <a:t>: HH, HV and </a:t>
            </a:r>
            <a:r>
              <a:rPr lang="en-US" sz="1200" dirty="0" smtClean="0">
                <a:latin typeface="Work Sans" panose="00000500000000000000" pitchFamily="50" charset="0"/>
              </a:rPr>
              <a:t>VV</a:t>
            </a:r>
            <a:endParaRPr lang="en-US" sz="1200" dirty="0" smtClean="0">
              <a:latin typeface="Work Sans" panose="00000500000000000000" pitchFamily="50" charset="0"/>
            </a:endParaRPr>
          </a:p>
          <a:p>
            <a:pPr marL="285750" indent="-285750">
              <a:lnSpc>
                <a:spcPct val="120000"/>
              </a:lnSpc>
              <a:buFont typeface="Arial" panose="020B0604020202020204" pitchFamily="34" charset="0"/>
              <a:buChar char="•"/>
            </a:pPr>
            <a:r>
              <a:rPr lang="en-US" sz="1200" b="1" dirty="0" smtClean="0">
                <a:latin typeface="Work Sans" panose="00000500000000000000" pitchFamily="50" charset="0"/>
              </a:rPr>
              <a:t>HH &amp; VV: </a:t>
            </a:r>
            <a:r>
              <a:rPr lang="en-US" sz="1200" dirty="0" smtClean="0">
                <a:latin typeface="Work Sans" panose="00000500000000000000" pitchFamily="50" charset="0"/>
              </a:rPr>
              <a:t>characterized by a narrow phase center located mainly at the ground which relates to the scattering mechanisms of double bounce contribution from trunk-ground and canopy-ground interactions </a:t>
            </a:r>
          </a:p>
          <a:p>
            <a:pPr>
              <a:lnSpc>
                <a:spcPct val="120000"/>
              </a:lnSpc>
              <a:spcAft>
                <a:spcPts val="1200"/>
              </a:spcAft>
            </a:pPr>
            <a:r>
              <a:rPr lang="en-US" sz="1200" dirty="0">
                <a:latin typeface="Work Sans" panose="00000500000000000000" pitchFamily="50" charset="0"/>
              </a:rPr>
              <a:t> </a:t>
            </a:r>
            <a:r>
              <a:rPr lang="en-US" sz="1200" dirty="0" smtClean="0">
                <a:latin typeface="Work Sans" panose="00000500000000000000" pitchFamily="50" charset="0"/>
              </a:rPr>
              <a:t>   (vegetation is barely visible</a:t>
            </a:r>
            <a:r>
              <a:rPr lang="en-US" sz="1200" dirty="0" smtClean="0">
                <a:latin typeface="Work Sans" panose="00000500000000000000" pitchFamily="50" charset="0"/>
              </a:rPr>
              <a:t>)</a:t>
            </a:r>
            <a:endParaRPr lang="en-US" sz="1200" dirty="0" smtClean="0">
              <a:latin typeface="Work Sans" panose="00000500000000000000" pitchFamily="50" charset="0"/>
            </a:endParaRPr>
          </a:p>
          <a:p>
            <a:pPr marL="285750" indent="-285750">
              <a:lnSpc>
                <a:spcPct val="120000"/>
              </a:lnSpc>
              <a:buFont typeface="Arial" panose="020B0604020202020204" pitchFamily="34" charset="0"/>
              <a:buChar char="•"/>
            </a:pPr>
            <a:r>
              <a:rPr lang="en-US" sz="1200" b="1" dirty="0" smtClean="0">
                <a:latin typeface="Work Sans" panose="00000500000000000000" pitchFamily="50" charset="0"/>
              </a:rPr>
              <a:t>HV : </a:t>
            </a:r>
            <a:r>
              <a:rPr lang="en-US" sz="1200" dirty="0" smtClean="0">
                <a:latin typeface="Work Sans" panose="00000500000000000000" pitchFamily="50" charset="0"/>
              </a:rPr>
              <a:t>the contribution from the vegetation, relating to the </a:t>
            </a:r>
            <a:r>
              <a:rPr lang="en-US" sz="1200" dirty="0">
                <a:latin typeface="Work Sans" panose="00000500000000000000" pitchFamily="50" charset="0"/>
              </a:rPr>
              <a:t>v</a:t>
            </a:r>
            <a:r>
              <a:rPr lang="en-US" sz="1200" dirty="0" smtClean="0">
                <a:latin typeface="Work Sans" panose="00000500000000000000" pitchFamily="50" charset="0"/>
              </a:rPr>
              <a:t>olumetric scattering, is more visible in HV but contribution from ground is still dominant </a:t>
            </a:r>
          </a:p>
        </p:txBody>
      </p:sp>
      <p:sp>
        <p:nvSpPr>
          <p:cNvPr id="9" name="Textfeld 19"/>
          <p:cNvSpPr txBox="1"/>
          <p:nvPr/>
        </p:nvSpPr>
        <p:spPr>
          <a:xfrm>
            <a:off x="8867950" y="892145"/>
            <a:ext cx="727481" cy="276999"/>
          </a:xfrm>
          <a:prstGeom prst="rect">
            <a:avLst/>
          </a:prstGeom>
          <a:noFill/>
          <a:ln>
            <a:noFill/>
          </a:ln>
        </p:spPr>
        <p:txBody>
          <a:bodyPr wrap="square" rtlCol="0">
            <a:spAutoFit/>
          </a:bodyPr>
          <a:lstStyle/>
          <a:p>
            <a:r>
              <a:rPr lang="en-US" sz="1200" dirty="0" smtClean="0">
                <a:solidFill>
                  <a:schemeClr val="bg1"/>
                </a:solidFill>
                <a:latin typeface="Work Sans" panose="00000500000000000000" pitchFamily="50" charset="0"/>
              </a:rPr>
              <a:t>forest</a:t>
            </a:r>
            <a:endParaRPr lang="en-US" sz="1200" dirty="0">
              <a:solidFill>
                <a:schemeClr val="bg1"/>
              </a:solidFill>
              <a:latin typeface="Work Sans" panose="00000500000000000000" pitchFamily="50" charset="0"/>
            </a:endParaRPr>
          </a:p>
        </p:txBody>
      </p:sp>
      <p:sp>
        <p:nvSpPr>
          <p:cNvPr id="10" name="Textfeld 20"/>
          <p:cNvSpPr txBox="1"/>
          <p:nvPr/>
        </p:nvSpPr>
        <p:spPr>
          <a:xfrm>
            <a:off x="7704857" y="892146"/>
            <a:ext cx="749917" cy="276999"/>
          </a:xfrm>
          <a:prstGeom prst="rect">
            <a:avLst/>
          </a:prstGeom>
          <a:noFill/>
          <a:ln>
            <a:noFill/>
          </a:ln>
        </p:spPr>
        <p:txBody>
          <a:bodyPr wrap="square" rtlCol="0">
            <a:spAutoFit/>
          </a:bodyPr>
          <a:lstStyle/>
          <a:p>
            <a:r>
              <a:rPr lang="en-US" sz="1200" dirty="0" smtClean="0">
                <a:solidFill>
                  <a:schemeClr val="bg1"/>
                </a:solidFill>
                <a:latin typeface="Work Sans" panose="00000500000000000000" pitchFamily="50" charset="0"/>
              </a:rPr>
              <a:t>ground</a:t>
            </a:r>
            <a:endParaRPr lang="en-US" sz="1200" dirty="0">
              <a:solidFill>
                <a:schemeClr val="bg1"/>
              </a:solidFill>
              <a:latin typeface="Work Sans" panose="00000500000000000000" pitchFamily="50" charset="0"/>
            </a:endParaRPr>
          </a:p>
        </p:txBody>
      </p:sp>
      <p:sp>
        <p:nvSpPr>
          <p:cNvPr id="4" name="TextBox 3"/>
          <p:cNvSpPr txBox="1"/>
          <p:nvPr/>
        </p:nvSpPr>
        <p:spPr>
          <a:xfrm>
            <a:off x="2285797" y="1205943"/>
            <a:ext cx="4378746" cy="609398"/>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en-US" sz="1400" dirty="0" smtClean="0">
                <a:solidFill>
                  <a:schemeClr val="tx1">
                    <a:lumMod val="95000"/>
                    <a:lumOff val="5000"/>
                  </a:schemeClr>
                </a:solidFill>
                <a:latin typeface="Work Sans" panose="00000500000000000000" pitchFamily="50" charset="0"/>
              </a:rPr>
              <a:t>type of polarization </a:t>
            </a:r>
            <a:r>
              <a:rPr lang="en-US" sz="1400" dirty="0" smtClean="0">
                <a:solidFill>
                  <a:schemeClr val="tx1">
                    <a:lumMod val="95000"/>
                    <a:lumOff val="5000"/>
                  </a:schemeClr>
                </a:solidFill>
                <a:latin typeface="Work Sans" panose="00000500000000000000" pitchFamily="50" charset="0"/>
              </a:rPr>
              <a:t>affects</a:t>
            </a:r>
            <a:r>
              <a:rPr lang="en-US" sz="1400" dirty="0" smtClean="0">
                <a:solidFill>
                  <a:schemeClr val="tx1">
                    <a:lumMod val="95000"/>
                    <a:lumOff val="5000"/>
                  </a:schemeClr>
                </a:solidFill>
                <a:latin typeface="Work Sans" panose="00000500000000000000" pitchFamily="50" charset="0"/>
              </a:rPr>
              <a:t> the sensitivity to different scattering mechanisms.</a:t>
            </a:r>
            <a:endParaRPr lang="en-US" sz="1400" dirty="0" smtClean="0">
              <a:solidFill>
                <a:schemeClr val="tx1">
                  <a:lumMod val="95000"/>
                  <a:lumOff val="5000"/>
                </a:schemeClr>
              </a:solidFill>
              <a:latin typeface="Work Sans" panose="00000500000000000000" pitchFamily="50" charset="0"/>
            </a:endParaRPr>
          </a:p>
        </p:txBody>
      </p:sp>
      <p:sp>
        <p:nvSpPr>
          <p:cNvPr id="12" name="Rectangle 50"/>
          <p:cNvSpPr/>
          <p:nvPr/>
        </p:nvSpPr>
        <p:spPr>
          <a:xfrm>
            <a:off x="10514939" y="5869825"/>
            <a:ext cx="1677061" cy="307777"/>
          </a:xfrm>
          <a:prstGeom prst="rect">
            <a:avLst/>
          </a:prstGeom>
        </p:spPr>
        <p:txBody>
          <a:bodyPr wrap="none">
            <a:spAutoFit/>
          </a:bodyPr>
          <a:lstStyle/>
          <a:p>
            <a:pPr algn="r"/>
            <a:r>
              <a:rPr lang="en-US" sz="1400" dirty="0" smtClean="0">
                <a:solidFill>
                  <a:schemeClr val="tx1">
                    <a:lumMod val="65000"/>
                    <a:lumOff val="35000"/>
                  </a:schemeClr>
                </a:solidFill>
                <a:latin typeface="Work Sans" panose="00000500000000000000" pitchFamily="50" charset="0"/>
              </a:rPr>
              <a:t>[</a:t>
            </a:r>
            <a:r>
              <a:rPr lang="en-US" sz="1400" dirty="0" err="1" smtClean="0">
                <a:solidFill>
                  <a:schemeClr val="tx1">
                    <a:lumMod val="65000"/>
                    <a:lumOff val="35000"/>
                  </a:schemeClr>
                </a:solidFill>
                <a:latin typeface="Work Sans" panose="00000500000000000000" pitchFamily="50" charset="0"/>
              </a:rPr>
              <a:t>Tebaldini</a:t>
            </a:r>
            <a:r>
              <a:rPr lang="en-US" sz="1400" dirty="0" smtClean="0">
                <a:solidFill>
                  <a:schemeClr val="tx1">
                    <a:lumMod val="65000"/>
                    <a:lumOff val="35000"/>
                  </a:schemeClr>
                </a:solidFill>
                <a:latin typeface="Work Sans" panose="00000500000000000000" pitchFamily="50" charset="0"/>
              </a:rPr>
              <a:t>, 2012] </a:t>
            </a:r>
            <a:endParaRPr lang="en-US" sz="1400" dirty="0">
              <a:solidFill>
                <a:schemeClr val="tx1">
                  <a:lumMod val="65000"/>
                  <a:lumOff val="35000"/>
                </a:schemeClr>
              </a:solidFill>
              <a:latin typeface="Work Sans" panose="00000500000000000000" pitchFamily="50" charset="0"/>
            </a:endParaRPr>
          </a:p>
        </p:txBody>
      </p:sp>
      <p:sp>
        <p:nvSpPr>
          <p:cNvPr id="5" name="Foliennummernplatzhalter 4"/>
          <p:cNvSpPr>
            <a:spLocks noGrp="1"/>
          </p:cNvSpPr>
          <p:nvPr>
            <p:ph type="sldNum" sz="quarter" idx="12"/>
          </p:nvPr>
        </p:nvSpPr>
        <p:spPr/>
        <p:txBody>
          <a:bodyPr/>
          <a:lstStyle/>
          <a:p>
            <a:fld id="{0E5F5BB8-B058-4CAF-94F1-C60B474C680F}" type="slidenum">
              <a:rPr lang="de-DE" smtClean="0"/>
              <a:pPr/>
              <a:t>22</a:t>
            </a:fld>
            <a:endParaRPr lang="de-DE"/>
          </a:p>
        </p:txBody>
      </p:sp>
      <p:grpSp>
        <p:nvGrpSpPr>
          <p:cNvPr id="18" name="Group 27"/>
          <p:cNvGrpSpPr/>
          <p:nvPr/>
        </p:nvGrpSpPr>
        <p:grpSpPr>
          <a:xfrm>
            <a:off x="1217393" y="2374373"/>
            <a:ext cx="1209169" cy="1249080"/>
            <a:chOff x="1855974" y="2407700"/>
            <a:chExt cx="2310461" cy="2355212"/>
          </a:xfrm>
        </p:grpSpPr>
        <p:grpSp>
          <p:nvGrpSpPr>
            <p:cNvPr id="28" name="Group 4"/>
            <p:cNvGrpSpPr/>
            <p:nvPr/>
          </p:nvGrpSpPr>
          <p:grpSpPr>
            <a:xfrm>
              <a:off x="1881542" y="2407700"/>
              <a:ext cx="2284893" cy="2355212"/>
              <a:chOff x="1881542" y="2407700"/>
              <a:chExt cx="2284893" cy="2355212"/>
            </a:xfrm>
          </p:grpSpPr>
          <p:grpSp>
            <p:nvGrpSpPr>
              <p:cNvPr id="30" name="Group 103"/>
              <p:cNvGrpSpPr/>
              <p:nvPr/>
            </p:nvGrpSpPr>
            <p:grpSpPr>
              <a:xfrm>
                <a:off x="2620480" y="2407700"/>
                <a:ext cx="1545955" cy="2184513"/>
                <a:chOff x="3873196" y="3516281"/>
                <a:chExt cx="1545955" cy="2184513"/>
              </a:xfrm>
            </p:grpSpPr>
            <p:pic>
              <p:nvPicPr>
                <p:cNvPr id="3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873196" y="3516281"/>
                  <a:ext cx="1296418" cy="2121455"/>
                </a:xfrm>
                <a:prstGeom prst="rect">
                  <a:avLst/>
                </a:prstGeom>
                <a:solidFill>
                  <a:schemeClr val="bg1"/>
                </a:solidFill>
              </p:spPr>
            </p:pic>
            <p:pic>
              <p:nvPicPr>
                <p:cNvPr id="33"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1497" y="3579339"/>
                  <a:ext cx="1117654" cy="2121455"/>
                </a:xfrm>
                <a:prstGeom prst="rect">
                  <a:avLst/>
                </a:prstGeom>
              </p:spPr>
            </p:pic>
          </p:grpSp>
          <p:sp>
            <p:nvSpPr>
              <p:cNvPr id="31" name="Freihandform 47"/>
              <p:cNvSpPr/>
              <p:nvPr/>
            </p:nvSpPr>
            <p:spPr>
              <a:xfrm>
                <a:off x="1881542" y="4529155"/>
                <a:ext cx="2071444"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315517 w 2556733"/>
                  <a:gd name="connsiteY3" fmla="*/ 50623 h 233757"/>
                  <a:gd name="connsiteX4" fmla="*/ 2239027 w 2556733"/>
                  <a:gd name="connsiteY4" fmla="*/ 56019 h 233757"/>
                  <a:gd name="connsiteX5" fmla="*/ 2173803 w 2556733"/>
                  <a:gd name="connsiteY5" fmla="*/ 95534 h 233757"/>
                  <a:gd name="connsiteX6" fmla="*/ 2071444 w 2556733"/>
                  <a:gd name="connsiteY6" fmla="*/ 75062 h 233757"/>
                  <a:gd name="connsiteX7" fmla="*/ 2003206 w 2556733"/>
                  <a:gd name="connsiteY7" fmla="*/ 61415 h 233757"/>
                  <a:gd name="connsiteX8" fmla="*/ 1853080 w 2556733"/>
                  <a:gd name="connsiteY8" fmla="*/ 47767 h 233757"/>
                  <a:gd name="connsiteX9" fmla="*/ 1682483 w 2556733"/>
                  <a:gd name="connsiteY9" fmla="*/ 47767 h 233757"/>
                  <a:gd name="connsiteX10" fmla="*/ 1525534 w 2556733"/>
                  <a:gd name="connsiteY10" fmla="*/ 40943 h 233757"/>
                  <a:gd name="connsiteX11" fmla="*/ 1484591 w 2556733"/>
                  <a:gd name="connsiteY11" fmla="*/ 34119 h 233757"/>
                  <a:gd name="connsiteX12" fmla="*/ 1457295 w 2556733"/>
                  <a:gd name="connsiteY12" fmla="*/ 27295 h 233757"/>
                  <a:gd name="connsiteX13" fmla="*/ 1423176 w 2556733"/>
                  <a:gd name="connsiteY13" fmla="*/ 20471 h 233757"/>
                  <a:gd name="connsiteX14" fmla="*/ 1395880 w 2556733"/>
                  <a:gd name="connsiteY14" fmla="*/ 13648 h 233757"/>
                  <a:gd name="connsiteX15" fmla="*/ 1375409 w 2556733"/>
                  <a:gd name="connsiteY15" fmla="*/ 6824 h 233757"/>
                  <a:gd name="connsiteX16" fmla="*/ 1341289 w 2556733"/>
                  <a:gd name="connsiteY16" fmla="*/ 0 h 233757"/>
                  <a:gd name="connsiteX17" fmla="*/ 1163868 w 2556733"/>
                  <a:gd name="connsiteY17" fmla="*/ 6824 h 233757"/>
                  <a:gd name="connsiteX18" fmla="*/ 1102453 w 2556733"/>
                  <a:gd name="connsiteY18" fmla="*/ 34119 h 233757"/>
                  <a:gd name="connsiteX19" fmla="*/ 1081982 w 2556733"/>
                  <a:gd name="connsiteY19" fmla="*/ 40943 h 233757"/>
                  <a:gd name="connsiteX20" fmla="*/ 1054686 w 2556733"/>
                  <a:gd name="connsiteY20" fmla="*/ 54591 h 233757"/>
                  <a:gd name="connsiteX21" fmla="*/ 1020567 w 2556733"/>
                  <a:gd name="connsiteY21" fmla="*/ 61415 h 233757"/>
                  <a:gd name="connsiteX22" fmla="*/ 938680 w 2556733"/>
                  <a:gd name="connsiteY22" fmla="*/ 81886 h 233757"/>
                  <a:gd name="connsiteX23" fmla="*/ 918209 w 2556733"/>
                  <a:gd name="connsiteY23" fmla="*/ 88710 h 233757"/>
                  <a:gd name="connsiteX24" fmla="*/ 856794 w 2556733"/>
                  <a:gd name="connsiteY24" fmla="*/ 102358 h 233757"/>
                  <a:gd name="connsiteX25" fmla="*/ 836322 w 2556733"/>
                  <a:gd name="connsiteY25" fmla="*/ 116006 h 233757"/>
                  <a:gd name="connsiteX26" fmla="*/ 802203 w 2556733"/>
                  <a:gd name="connsiteY26" fmla="*/ 122830 h 233757"/>
                  <a:gd name="connsiteX27" fmla="*/ 781731 w 2556733"/>
                  <a:gd name="connsiteY27" fmla="*/ 129653 h 233757"/>
                  <a:gd name="connsiteX28" fmla="*/ 604310 w 2556733"/>
                  <a:gd name="connsiteY28" fmla="*/ 154728 h 233757"/>
                  <a:gd name="connsiteX29" fmla="*/ 545911 w 2556733"/>
                  <a:gd name="connsiteY29" fmla="*/ 147903 h 233757"/>
                  <a:gd name="connsiteX30" fmla="*/ 293427 w 2556733"/>
                  <a:gd name="connsiteY30" fmla="*/ 183609 h 233757"/>
                  <a:gd name="connsiteX31" fmla="*/ 178849 w 2556733"/>
                  <a:gd name="connsiteY31" fmla="*/ 187418 h 233757"/>
                  <a:gd name="connsiteX32" fmla="*/ 0 w 2556733"/>
                  <a:gd name="connsiteY32"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315517 w 2556733"/>
                  <a:gd name="connsiteY3" fmla="*/ 50623 h 233757"/>
                  <a:gd name="connsiteX4" fmla="*/ 2239027 w 2556733"/>
                  <a:gd name="connsiteY4" fmla="*/ 56019 h 233757"/>
                  <a:gd name="connsiteX5" fmla="*/ 2071444 w 2556733"/>
                  <a:gd name="connsiteY5" fmla="*/ 75062 h 233757"/>
                  <a:gd name="connsiteX6" fmla="*/ 2003206 w 2556733"/>
                  <a:gd name="connsiteY6" fmla="*/ 61415 h 233757"/>
                  <a:gd name="connsiteX7" fmla="*/ 1853080 w 2556733"/>
                  <a:gd name="connsiteY7" fmla="*/ 47767 h 233757"/>
                  <a:gd name="connsiteX8" fmla="*/ 1682483 w 2556733"/>
                  <a:gd name="connsiteY8" fmla="*/ 47767 h 233757"/>
                  <a:gd name="connsiteX9" fmla="*/ 1525534 w 2556733"/>
                  <a:gd name="connsiteY9" fmla="*/ 40943 h 233757"/>
                  <a:gd name="connsiteX10" fmla="*/ 1484591 w 2556733"/>
                  <a:gd name="connsiteY10" fmla="*/ 34119 h 233757"/>
                  <a:gd name="connsiteX11" fmla="*/ 1457295 w 2556733"/>
                  <a:gd name="connsiteY11" fmla="*/ 27295 h 233757"/>
                  <a:gd name="connsiteX12" fmla="*/ 1423176 w 2556733"/>
                  <a:gd name="connsiteY12" fmla="*/ 20471 h 233757"/>
                  <a:gd name="connsiteX13" fmla="*/ 1395880 w 2556733"/>
                  <a:gd name="connsiteY13" fmla="*/ 13648 h 233757"/>
                  <a:gd name="connsiteX14" fmla="*/ 1375409 w 2556733"/>
                  <a:gd name="connsiteY14" fmla="*/ 6824 h 233757"/>
                  <a:gd name="connsiteX15" fmla="*/ 1341289 w 2556733"/>
                  <a:gd name="connsiteY15" fmla="*/ 0 h 233757"/>
                  <a:gd name="connsiteX16" fmla="*/ 1163868 w 2556733"/>
                  <a:gd name="connsiteY16" fmla="*/ 6824 h 233757"/>
                  <a:gd name="connsiteX17" fmla="*/ 1102453 w 2556733"/>
                  <a:gd name="connsiteY17" fmla="*/ 34119 h 233757"/>
                  <a:gd name="connsiteX18" fmla="*/ 1081982 w 2556733"/>
                  <a:gd name="connsiteY18" fmla="*/ 40943 h 233757"/>
                  <a:gd name="connsiteX19" fmla="*/ 1054686 w 2556733"/>
                  <a:gd name="connsiteY19" fmla="*/ 54591 h 233757"/>
                  <a:gd name="connsiteX20" fmla="*/ 1020567 w 2556733"/>
                  <a:gd name="connsiteY20" fmla="*/ 61415 h 233757"/>
                  <a:gd name="connsiteX21" fmla="*/ 938680 w 2556733"/>
                  <a:gd name="connsiteY21" fmla="*/ 81886 h 233757"/>
                  <a:gd name="connsiteX22" fmla="*/ 918209 w 2556733"/>
                  <a:gd name="connsiteY22" fmla="*/ 88710 h 233757"/>
                  <a:gd name="connsiteX23" fmla="*/ 856794 w 2556733"/>
                  <a:gd name="connsiteY23" fmla="*/ 102358 h 233757"/>
                  <a:gd name="connsiteX24" fmla="*/ 836322 w 2556733"/>
                  <a:gd name="connsiteY24" fmla="*/ 116006 h 233757"/>
                  <a:gd name="connsiteX25" fmla="*/ 802203 w 2556733"/>
                  <a:gd name="connsiteY25" fmla="*/ 122830 h 233757"/>
                  <a:gd name="connsiteX26" fmla="*/ 781731 w 2556733"/>
                  <a:gd name="connsiteY26" fmla="*/ 129653 h 233757"/>
                  <a:gd name="connsiteX27" fmla="*/ 604310 w 2556733"/>
                  <a:gd name="connsiteY27" fmla="*/ 154728 h 233757"/>
                  <a:gd name="connsiteX28" fmla="*/ 545911 w 2556733"/>
                  <a:gd name="connsiteY28" fmla="*/ 147903 h 233757"/>
                  <a:gd name="connsiteX29" fmla="*/ 293427 w 2556733"/>
                  <a:gd name="connsiteY29" fmla="*/ 183609 h 233757"/>
                  <a:gd name="connsiteX30" fmla="*/ 178849 w 2556733"/>
                  <a:gd name="connsiteY30" fmla="*/ 187418 h 233757"/>
                  <a:gd name="connsiteX31" fmla="*/ 0 w 2556733"/>
                  <a:gd name="connsiteY31"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315517 w 2556733"/>
                  <a:gd name="connsiteY3" fmla="*/ 50623 h 233757"/>
                  <a:gd name="connsiteX4" fmla="*/ 2071444 w 2556733"/>
                  <a:gd name="connsiteY4" fmla="*/ 75062 h 233757"/>
                  <a:gd name="connsiteX5" fmla="*/ 2003206 w 2556733"/>
                  <a:gd name="connsiteY5" fmla="*/ 61415 h 233757"/>
                  <a:gd name="connsiteX6" fmla="*/ 1853080 w 2556733"/>
                  <a:gd name="connsiteY6" fmla="*/ 47767 h 233757"/>
                  <a:gd name="connsiteX7" fmla="*/ 1682483 w 2556733"/>
                  <a:gd name="connsiteY7" fmla="*/ 47767 h 233757"/>
                  <a:gd name="connsiteX8" fmla="*/ 1525534 w 2556733"/>
                  <a:gd name="connsiteY8" fmla="*/ 40943 h 233757"/>
                  <a:gd name="connsiteX9" fmla="*/ 1484591 w 2556733"/>
                  <a:gd name="connsiteY9" fmla="*/ 34119 h 233757"/>
                  <a:gd name="connsiteX10" fmla="*/ 1457295 w 2556733"/>
                  <a:gd name="connsiteY10" fmla="*/ 27295 h 233757"/>
                  <a:gd name="connsiteX11" fmla="*/ 1423176 w 2556733"/>
                  <a:gd name="connsiteY11" fmla="*/ 20471 h 233757"/>
                  <a:gd name="connsiteX12" fmla="*/ 1395880 w 2556733"/>
                  <a:gd name="connsiteY12" fmla="*/ 13648 h 233757"/>
                  <a:gd name="connsiteX13" fmla="*/ 1375409 w 2556733"/>
                  <a:gd name="connsiteY13" fmla="*/ 6824 h 233757"/>
                  <a:gd name="connsiteX14" fmla="*/ 1341289 w 2556733"/>
                  <a:gd name="connsiteY14" fmla="*/ 0 h 233757"/>
                  <a:gd name="connsiteX15" fmla="*/ 1163868 w 2556733"/>
                  <a:gd name="connsiteY15" fmla="*/ 6824 h 233757"/>
                  <a:gd name="connsiteX16" fmla="*/ 1102453 w 2556733"/>
                  <a:gd name="connsiteY16" fmla="*/ 34119 h 233757"/>
                  <a:gd name="connsiteX17" fmla="*/ 1081982 w 2556733"/>
                  <a:gd name="connsiteY17" fmla="*/ 40943 h 233757"/>
                  <a:gd name="connsiteX18" fmla="*/ 1054686 w 2556733"/>
                  <a:gd name="connsiteY18" fmla="*/ 54591 h 233757"/>
                  <a:gd name="connsiteX19" fmla="*/ 1020567 w 2556733"/>
                  <a:gd name="connsiteY19" fmla="*/ 61415 h 233757"/>
                  <a:gd name="connsiteX20" fmla="*/ 938680 w 2556733"/>
                  <a:gd name="connsiteY20" fmla="*/ 81886 h 233757"/>
                  <a:gd name="connsiteX21" fmla="*/ 918209 w 2556733"/>
                  <a:gd name="connsiteY21" fmla="*/ 88710 h 233757"/>
                  <a:gd name="connsiteX22" fmla="*/ 856794 w 2556733"/>
                  <a:gd name="connsiteY22" fmla="*/ 102358 h 233757"/>
                  <a:gd name="connsiteX23" fmla="*/ 836322 w 2556733"/>
                  <a:gd name="connsiteY23" fmla="*/ 116006 h 233757"/>
                  <a:gd name="connsiteX24" fmla="*/ 802203 w 2556733"/>
                  <a:gd name="connsiteY24" fmla="*/ 122830 h 233757"/>
                  <a:gd name="connsiteX25" fmla="*/ 781731 w 2556733"/>
                  <a:gd name="connsiteY25" fmla="*/ 129653 h 233757"/>
                  <a:gd name="connsiteX26" fmla="*/ 604310 w 2556733"/>
                  <a:gd name="connsiteY26" fmla="*/ 154728 h 233757"/>
                  <a:gd name="connsiteX27" fmla="*/ 545911 w 2556733"/>
                  <a:gd name="connsiteY27" fmla="*/ 147903 h 233757"/>
                  <a:gd name="connsiteX28" fmla="*/ 293427 w 2556733"/>
                  <a:gd name="connsiteY28" fmla="*/ 183609 h 233757"/>
                  <a:gd name="connsiteX29" fmla="*/ 178849 w 2556733"/>
                  <a:gd name="connsiteY29" fmla="*/ 187418 h 233757"/>
                  <a:gd name="connsiteX30" fmla="*/ 0 w 2556733"/>
                  <a:gd name="connsiteY30" fmla="*/ 233757 h 233757"/>
                  <a:gd name="connsiteX0" fmla="*/ 2556733 w 2556733"/>
                  <a:gd name="connsiteY0" fmla="*/ 44435 h 233757"/>
                  <a:gd name="connsiteX1" fmla="*/ 2473260 w 2556733"/>
                  <a:gd name="connsiteY1" fmla="*/ 83950 h 233757"/>
                  <a:gd name="connsiteX2" fmla="*/ 2392167 w 2556733"/>
                  <a:gd name="connsiteY2" fmla="*/ 57447 h 233757"/>
                  <a:gd name="connsiteX3" fmla="*/ 2071444 w 2556733"/>
                  <a:gd name="connsiteY3" fmla="*/ 75062 h 233757"/>
                  <a:gd name="connsiteX4" fmla="*/ 2003206 w 2556733"/>
                  <a:gd name="connsiteY4" fmla="*/ 61415 h 233757"/>
                  <a:gd name="connsiteX5" fmla="*/ 1853080 w 2556733"/>
                  <a:gd name="connsiteY5" fmla="*/ 47767 h 233757"/>
                  <a:gd name="connsiteX6" fmla="*/ 1682483 w 2556733"/>
                  <a:gd name="connsiteY6" fmla="*/ 47767 h 233757"/>
                  <a:gd name="connsiteX7" fmla="*/ 1525534 w 2556733"/>
                  <a:gd name="connsiteY7" fmla="*/ 40943 h 233757"/>
                  <a:gd name="connsiteX8" fmla="*/ 1484591 w 2556733"/>
                  <a:gd name="connsiteY8" fmla="*/ 34119 h 233757"/>
                  <a:gd name="connsiteX9" fmla="*/ 1457295 w 2556733"/>
                  <a:gd name="connsiteY9" fmla="*/ 27295 h 233757"/>
                  <a:gd name="connsiteX10" fmla="*/ 1423176 w 2556733"/>
                  <a:gd name="connsiteY10" fmla="*/ 20471 h 233757"/>
                  <a:gd name="connsiteX11" fmla="*/ 1395880 w 2556733"/>
                  <a:gd name="connsiteY11" fmla="*/ 13648 h 233757"/>
                  <a:gd name="connsiteX12" fmla="*/ 1375409 w 2556733"/>
                  <a:gd name="connsiteY12" fmla="*/ 6824 h 233757"/>
                  <a:gd name="connsiteX13" fmla="*/ 1341289 w 2556733"/>
                  <a:gd name="connsiteY13" fmla="*/ 0 h 233757"/>
                  <a:gd name="connsiteX14" fmla="*/ 1163868 w 2556733"/>
                  <a:gd name="connsiteY14" fmla="*/ 6824 h 233757"/>
                  <a:gd name="connsiteX15" fmla="*/ 1102453 w 2556733"/>
                  <a:gd name="connsiteY15" fmla="*/ 34119 h 233757"/>
                  <a:gd name="connsiteX16" fmla="*/ 1081982 w 2556733"/>
                  <a:gd name="connsiteY16" fmla="*/ 40943 h 233757"/>
                  <a:gd name="connsiteX17" fmla="*/ 1054686 w 2556733"/>
                  <a:gd name="connsiteY17" fmla="*/ 54591 h 233757"/>
                  <a:gd name="connsiteX18" fmla="*/ 1020567 w 2556733"/>
                  <a:gd name="connsiteY18" fmla="*/ 61415 h 233757"/>
                  <a:gd name="connsiteX19" fmla="*/ 938680 w 2556733"/>
                  <a:gd name="connsiteY19" fmla="*/ 81886 h 233757"/>
                  <a:gd name="connsiteX20" fmla="*/ 918209 w 2556733"/>
                  <a:gd name="connsiteY20" fmla="*/ 88710 h 233757"/>
                  <a:gd name="connsiteX21" fmla="*/ 856794 w 2556733"/>
                  <a:gd name="connsiteY21" fmla="*/ 102358 h 233757"/>
                  <a:gd name="connsiteX22" fmla="*/ 836322 w 2556733"/>
                  <a:gd name="connsiteY22" fmla="*/ 116006 h 233757"/>
                  <a:gd name="connsiteX23" fmla="*/ 802203 w 2556733"/>
                  <a:gd name="connsiteY23" fmla="*/ 122830 h 233757"/>
                  <a:gd name="connsiteX24" fmla="*/ 781731 w 2556733"/>
                  <a:gd name="connsiteY24" fmla="*/ 129653 h 233757"/>
                  <a:gd name="connsiteX25" fmla="*/ 604310 w 2556733"/>
                  <a:gd name="connsiteY25" fmla="*/ 154728 h 233757"/>
                  <a:gd name="connsiteX26" fmla="*/ 545911 w 2556733"/>
                  <a:gd name="connsiteY26" fmla="*/ 147903 h 233757"/>
                  <a:gd name="connsiteX27" fmla="*/ 293427 w 2556733"/>
                  <a:gd name="connsiteY27" fmla="*/ 183609 h 233757"/>
                  <a:gd name="connsiteX28" fmla="*/ 178849 w 2556733"/>
                  <a:gd name="connsiteY28" fmla="*/ 187418 h 233757"/>
                  <a:gd name="connsiteX29" fmla="*/ 0 w 2556733"/>
                  <a:gd name="connsiteY29" fmla="*/ 233757 h 233757"/>
                  <a:gd name="connsiteX0" fmla="*/ 2556733 w 2556733"/>
                  <a:gd name="connsiteY0" fmla="*/ 44435 h 233757"/>
                  <a:gd name="connsiteX1" fmla="*/ 2473260 w 2556733"/>
                  <a:gd name="connsiteY1" fmla="*/ 83950 h 233757"/>
                  <a:gd name="connsiteX2" fmla="*/ 2071444 w 2556733"/>
                  <a:gd name="connsiteY2" fmla="*/ 75062 h 233757"/>
                  <a:gd name="connsiteX3" fmla="*/ 2003206 w 2556733"/>
                  <a:gd name="connsiteY3" fmla="*/ 61415 h 233757"/>
                  <a:gd name="connsiteX4" fmla="*/ 1853080 w 2556733"/>
                  <a:gd name="connsiteY4" fmla="*/ 47767 h 233757"/>
                  <a:gd name="connsiteX5" fmla="*/ 1682483 w 2556733"/>
                  <a:gd name="connsiteY5" fmla="*/ 47767 h 233757"/>
                  <a:gd name="connsiteX6" fmla="*/ 1525534 w 2556733"/>
                  <a:gd name="connsiteY6" fmla="*/ 40943 h 233757"/>
                  <a:gd name="connsiteX7" fmla="*/ 1484591 w 2556733"/>
                  <a:gd name="connsiteY7" fmla="*/ 34119 h 233757"/>
                  <a:gd name="connsiteX8" fmla="*/ 1457295 w 2556733"/>
                  <a:gd name="connsiteY8" fmla="*/ 27295 h 233757"/>
                  <a:gd name="connsiteX9" fmla="*/ 1423176 w 2556733"/>
                  <a:gd name="connsiteY9" fmla="*/ 20471 h 233757"/>
                  <a:gd name="connsiteX10" fmla="*/ 1395880 w 2556733"/>
                  <a:gd name="connsiteY10" fmla="*/ 13648 h 233757"/>
                  <a:gd name="connsiteX11" fmla="*/ 1375409 w 2556733"/>
                  <a:gd name="connsiteY11" fmla="*/ 6824 h 233757"/>
                  <a:gd name="connsiteX12" fmla="*/ 1341289 w 2556733"/>
                  <a:gd name="connsiteY12" fmla="*/ 0 h 233757"/>
                  <a:gd name="connsiteX13" fmla="*/ 1163868 w 2556733"/>
                  <a:gd name="connsiteY13" fmla="*/ 6824 h 233757"/>
                  <a:gd name="connsiteX14" fmla="*/ 1102453 w 2556733"/>
                  <a:gd name="connsiteY14" fmla="*/ 34119 h 233757"/>
                  <a:gd name="connsiteX15" fmla="*/ 1081982 w 2556733"/>
                  <a:gd name="connsiteY15" fmla="*/ 40943 h 233757"/>
                  <a:gd name="connsiteX16" fmla="*/ 1054686 w 2556733"/>
                  <a:gd name="connsiteY16" fmla="*/ 54591 h 233757"/>
                  <a:gd name="connsiteX17" fmla="*/ 1020567 w 2556733"/>
                  <a:gd name="connsiteY17" fmla="*/ 61415 h 233757"/>
                  <a:gd name="connsiteX18" fmla="*/ 938680 w 2556733"/>
                  <a:gd name="connsiteY18" fmla="*/ 81886 h 233757"/>
                  <a:gd name="connsiteX19" fmla="*/ 918209 w 2556733"/>
                  <a:gd name="connsiteY19" fmla="*/ 88710 h 233757"/>
                  <a:gd name="connsiteX20" fmla="*/ 856794 w 2556733"/>
                  <a:gd name="connsiteY20" fmla="*/ 102358 h 233757"/>
                  <a:gd name="connsiteX21" fmla="*/ 836322 w 2556733"/>
                  <a:gd name="connsiteY21" fmla="*/ 116006 h 233757"/>
                  <a:gd name="connsiteX22" fmla="*/ 802203 w 2556733"/>
                  <a:gd name="connsiteY22" fmla="*/ 122830 h 233757"/>
                  <a:gd name="connsiteX23" fmla="*/ 781731 w 2556733"/>
                  <a:gd name="connsiteY23" fmla="*/ 129653 h 233757"/>
                  <a:gd name="connsiteX24" fmla="*/ 604310 w 2556733"/>
                  <a:gd name="connsiteY24" fmla="*/ 154728 h 233757"/>
                  <a:gd name="connsiteX25" fmla="*/ 545911 w 2556733"/>
                  <a:gd name="connsiteY25" fmla="*/ 147903 h 233757"/>
                  <a:gd name="connsiteX26" fmla="*/ 293427 w 2556733"/>
                  <a:gd name="connsiteY26" fmla="*/ 183609 h 233757"/>
                  <a:gd name="connsiteX27" fmla="*/ 178849 w 2556733"/>
                  <a:gd name="connsiteY27" fmla="*/ 187418 h 233757"/>
                  <a:gd name="connsiteX28" fmla="*/ 0 w 2556733"/>
                  <a:gd name="connsiteY28" fmla="*/ 233757 h 233757"/>
                  <a:gd name="connsiteX0" fmla="*/ 2556733 w 2556733"/>
                  <a:gd name="connsiteY0" fmla="*/ 44435 h 233757"/>
                  <a:gd name="connsiteX1" fmla="*/ 2071444 w 2556733"/>
                  <a:gd name="connsiteY1" fmla="*/ 75062 h 233757"/>
                  <a:gd name="connsiteX2" fmla="*/ 2003206 w 2556733"/>
                  <a:gd name="connsiteY2" fmla="*/ 61415 h 233757"/>
                  <a:gd name="connsiteX3" fmla="*/ 1853080 w 2556733"/>
                  <a:gd name="connsiteY3" fmla="*/ 47767 h 233757"/>
                  <a:gd name="connsiteX4" fmla="*/ 1682483 w 2556733"/>
                  <a:gd name="connsiteY4" fmla="*/ 47767 h 233757"/>
                  <a:gd name="connsiteX5" fmla="*/ 1525534 w 2556733"/>
                  <a:gd name="connsiteY5" fmla="*/ 40943 h 233757"/>
                  <a:gd name="connsiteX6" fmla="*/ 1484591 w 2556733"/>
                  <a:gd name="connsiteY6" fmla="*/ 34119 h 233757"/>
                  <a:gd name="connsiteX7" fmla="*/ 1457295 w 2556733"/>
                  <a:gd name="connsiteY7" fmla="*/ 27295 h 233757"/>
                  <a:gd name="connsiteX8" fmla="*/ 1423176 w 2556733"/>
                  <a:gd name="connsiteY8" fmla="*/ 20471 h 233757"/>
                  <a:gd name="connsiteX9" fmla="*/ 1395880 w 2556733"/>
                  <a:gd name="connsiteY9" fmla="*/ 13648 h 233757"/>
                  <a:gd name="connsiteX10" fmla="*/ 1375409 w 2556733"/>
                  <a:gd name="connsiteY10" fmla="*/ 6824 h 233757"/>
                  <a:gd name="connsiteX11" fmla="*/ 1341289 w 2556733"/>
                  <a:gd name="connsiteY11" fmla="*/ 0 h 233757"/>
                  <a:gd name="connsiteX12" fmla="*/ 1163868 w 2556733"/>
                  <a:gd name="connsiteY12" fmla="*/ 6824 h 233757"/>
                  <a:gd name="connsiteX13" fmla="*/ 1102453 w 2556733"/>
                  <a:gd name="connsiteY13" fmla="*/ 34119 h 233757"/>
                  <a:gd name="connsiteX14" fmla="*/ 1081982 w 2556733"/>
                  <a:gd name="connsiteY14" fmla="*/ 40943 h 233757"/>
                  <a:gd name="connsiteX15" fmla="*/ 1054686 w 2556733"/>
                  <a:gd name="connsiteY15" fmla="*/ 54591 h 233757"/>
                  <a:gd name="connsiteX16" fmla="*/ 1020567 w 2556733"/>
                  <a:gd name="connsiteY16" fmla="*/ 61415 h 233757"/>
                  <a:gd name="connsiteX17" fmla="*/ 938680 w 2556733"/>
                  <a:gd name="connsiteY17" fmla="*/ 81886 h 233757"/>
                  <a:gd name="connsiteX18" fmla="*/ 918209 w 2556733"/>
                  <a:gd name="connsiteY18" fmla="*/ 88710 h 233757"/>
                  <a:gd name="connsiteX19" fmla="*/ 856794 w 2556733"/>
                  <a:gd name="connsiteY19" fmla="*/ 102358 h 233757"/>
                  <a:gd name="connsiteX20" fmla="*/ 836322 w 2556733"/>
                  <a:gd name="connsiteY20" fmla="*/ 116006 h 233757"/>
                  <a:gd name="connsiteX21" fmla="*/ 802203 w 2556733"/>
                  <a:gd name="connsiteY21" fmla="*/ 122830 h 233757"/>
                  <a:gd name="connsiteX22" fmla="*/ 781731 w 2556733"/>
                  <a:gd name="connsiteY22" fmla="*/ 129653 h 233757"/>
                  <a:gd name="connsiteX23" fmla="*/ 604310 w 2556733"/>
                  <a:gd name="connsiteY23" fmla="*/ 154728 h 233757"/>
                  <a:gd name="connsiteX24" fmla="*/ 545911 w 2556733"/>
                  <a:gd name="connsiteY24" fmla="*/ 147903 h 233757"/>
                  <a:gd name="connsiteX25" fmla="*/ 293427 w 2556733"/>
                  <a:gd name="connsiteY25" fmla="*/ 183609 h 233757"/>
                  <a:gd name="connsiteX26" fmla="*/ 178849 w 2556733"/>
                  <a:gd name="connsiteY26" fmla="*/ 187418 h 233757"/>
                  <a:gd name="connsiteX27" fmla="*/ 0 w 2556733"/>
                  <a:gd name="connsiteY27" fmla="*/ 233757 h 233757"/>
                  <a:gd name="connsiteX0" fmla="*/ 2071444 w 2071444"/>
                  <a:gd name="connsiteY0" fmla="*/ 75062 h 233757"/>
                  <a:gd name="connsiteX1" fmla="*/ 2003206 w 2071444"/>
                  <a:gd name="connsiteY1" fmla="*/ 61415 h 233757"/>
                  <a:gd name="connsiteX2" fmla="*/ 1853080 w 2071444"/>
                  <a:gd name="connsiteY2" fmla="*/ 47767 h 233757"/>
                  <a:gd name="connsiteX3" fmla="*/ 1682483 w 2071444"/>
                  <a:gd name="connsiteY3" fmla="*/ 47767 h 233757"/>
                  <a:gd name="connsiteX4" fmla="*/ 1525534 w 2071444"/>
                  <a:gd name="connsiteY4" fmla="*/ 40943 h 233757"/>
                  <a:gd name="connsiteX5" fmla="*/ 1484591 w 2071444"/>
                  <a:gd name="connsiteY5" fmla="*/ 34119 h 233757"/>
                  <a:gd name="connsiteX6" fmla="*/ 1457295 w 2071444"/>
                  <a:gd name="connsiteY6" fmla="*/ 27295 h 233757"/>
                  <a:gd name="connsiteX7" fmla="*/ 1423176 w 2071444"/>
                  <a:gd name="connsiteY7" fmla="*/ 20471 h 233757"/>
                  <a:gd name="connsiteX8" fmla="*/ 1395880 w 2071444"/>
                  <a:gd name="connsiteY8" fmla="*/ 13648 h 233757"/>
                  <a:gd name="connsiteX9" fmla="*/ 1375409 w 2071444"/>
                  <a:gd name="connsiteY9" fmla="*/ 6824 h 233757"/>
                  <a:gd name="connsiteX10" fmla="*/ 1341289 w 2071444"/>
                  <a:gd name="connsiteY10" fmla="*/ 0 h 233757"/>
                  <a:gd name="connsiteX11" fmla="*/ 1163868 w 2071444"/>
                  <a:gd name="connsiteY11" fmla="*/ 6824 h 233757"/>
                  <a:gd name="connsiteX12" fmla="*/ 1102453 w 2071444"/>
                  <a:gd name="connsiteY12" fmla="*/ 34119 h 233757"/>
                  <a:gd name="connsiteX13" fmla="*/ 1081982 w 2071444"/>
                  <a:gd name="connsiteY13" fmla="*/ 40943 h 233757"/>
                  <a:gd name="connsiteX14" fmla="*/ 1054686 w 2071444"/>
                  <a:gd name="connsiteY14" fmla="*/ 54591 h 233757"/>
                  <a:gd name="connsiteX15" fmla="*/ 1020567 w 2071444"/>
                  <a:gd name="connsiteY15" fmla="*/ 61415 h 233757"/>
                  <a:gd name="connsiteX16" fmla="*/ 938680 w 2071444"/>
                  <a:gd name="connsiteY16" fmla="*/ 81886 h 233757"/>
                  <a:gd name="connsiteX17" fmla="*/ 918209 w 2071444"/>
                  <a:gd name="connsiteY17" fmla="*/ 88710 h 233757"/>
                  <a:gd name="connsiteX18" fmla="*/ 856794 w 2071444"/>
                  <a:gd name="connsiteY18" fmla="*/ 102358 h 233757"/>
                  <a:gd name="connsiteX19" fmla="*/ 836322 w 2071444"/>
                  <a:gd name="connsiteY19" fmla="*/ 116006 h 233757"/>
                  <a:gd name="connsiteX20" fmla="*/ 802203 w 2071444"/>
                  <a:gd name="connsiteY20" fmla="*/ 122830 h 233757"/>
                  <a:gd name="connsiteX21" fmla="*/ 781731 w 2071444"/>
                  <a:gd name="connsiteY21" fmla="*/ 129653 h 233757"/>
                  <a:gd name="connsiteX22" fmla="*/ 604310 w 2071444"/>
                  <a:gd name="connsiteY22" fmla="*/ 154728 h 233757"/>
                  <a:gd name="connsiteX23" fmla="*/ 545911 w 2071444"/>
                  <a:gd name="connsiteY23" fmla="*/ 147903 h 233757"/>
                  <a:gd name="connsiteX24" fmla="*/ 293427 w 2071444"/>
                  <a:gd name="connsiteY24" fmla="*/ 183609 h 233757"/>
                  <a:gd name="connsiteX25" fmla="*/ 178849 w 2071444"/>
                  <a:gd name="connsiteY25" fmla="*/ 187418 h 233757"/>
                  <a:gd name="connsiteX26" fmla="*/ 0 w 2071444"/>
                  <a:gd name="connsiteY26"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1444" h="233757">
                    <a:moveTo>
                      <a:pt x="2071444" y="75062"/>
                    </a:move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accent4">
                    <a:lumMod val="50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Work Sans" panose="00000500000000000000" pitchFamily="50" charset="0"/>
                </a:endParaRPr>
              </a:p>
            </p:txBody>
          </p:sp>
        </p:grpSp>
        <p:pic>
          <p:nvPicPr>
            <p:cNvPr id="29" name="Picture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5974" y="2566706"/>
              <a:ext cx="1117654" cy="2121455"/>
            </a:xfrm>
            <a:prstGeom prst="rect">
              <a:avLst/>
            </a:prstGeom>
          </p:spPr>
        </p:pic>
      </p:grpSp>
      <p:grpSp>
        <p:nvGrpSpPr>
          <p:cNvPr id="83" name="Gruppieren 82"/>
          <p:cNvGrpSpPr/>
          <p:nvPr/>
        </p:nvGrpSpPr>
        <p:grpSpPr>
          <a:xfrm rot="694030">
            <a:off x="276690" y="1136029"/>
            <a:ext cx="1619990" cy="1151309"/>
            <a:chOff x="254701" y="1829862"/>
            <a:chExt cx="1619990" cy="1151309"/>
          </a:xfrm>
        </p:grpSpPr>
        <p:cxnSp>
          <p:nvCxnSpPr>
            <p:cNvPr id="61" name="Gerader Verbinder 60"/>
            <p:cNvCxnSpPr>
              <a:endCxn id="59" idx="2"/>
            </p:cNvCxnSpPr>
            <p:nvPr/>
          </p:nvCxnSpPr>
          <p:spPr>
            <a:xfrm rot="827882" flipV="1">
              <a:off x="1110906" y="2365407"/>
              <a:ext cx="254968" cy="110765"/>
            </a:xfrm>
            <a:prstGeom prst="line">
              <a:avLst/>
            </a:prstGeom>
            <a:ln>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Gerader Verbinder 61"/>
            <p:cNvCxnSpPr/>
            <p:nvPr/>
          </p:nvCxnSpPr>
          <p:spPr>
            <a:xfrm rot="827882" flipV="1">
              <a:off x="1377080" y="2297328"/>
              <a:ext cx="12006" cy="285785"/>
            </a:xfrm>
            <a:prstGeom prst="line">
              <a:avLst/>
            </a:prstGeom>
            <a:ln>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Gerader Verbinder 62"/>
            <p:cNvCxnSpPr/>
            <p:nvPr/>
          </p:nvCxnSpPr>
          <p:spPr>
            <a:xfrm rot="11627882" flipV="1">
              <a:off x="1040425" y="2446889"/>
              <a:ext cx="12006" cy="285785"/>
            </a:xfrm>
            <a:prstGeom prst="line">
              <a:avLst/>
            </a:prstGeom>
            <a:ln>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rot="827882" flipH="1">
              <a:off x="580754" y="2279038"/>
              <a:ext cx="249293" cy="128825"/>
            </a:xfrm>
            <a:prstGeom prst="line">
              <a:avLst/>
            </a:prstGeom>
            <a:ln>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Gerader Verbinder 64"/>
            <p:cNvCxnSpPr/>
            <p:nvPr/>
          </p:nvCxnSpPr>
          <p:spPr>
            <a:xfrm rot="827882" flipH="1">
              <a:off x="1049575" y="2535617"/>
              <a:ext cx="279606" cy="143762"/>
            </a:xfrm>
            <a:prstGeom prst="line">
              <a:avLst/>
            </a:prstGeom>
            <a:ln>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Gerader Verbinder 65"/>
            <p:cNvCxnSpPr/>
            <p:nvPr/>
          </p:nvCxnSpPr>
          <p:spPr>
            <a:xfrm rot="827882" flipV="1">
              <a:off x="1583682" y="2625123"/>
              <a:ext cx="254968" cy="110765"/>
            </a:xfrm>
            <a:prstGeom prst="line">
              <a:avLst/>
            </a:prstGeom>
            <a:ln>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Gerader Verbinder 66"/>
            <p:cNvCxnSpPr/>
            <p:nvPr/>
          </p:nvCxnSpPr>
          <p:spPr>
            <a:xfrm rot="827882" flipV="1">
              <a:off x="889731" y="2037475"/>
              <a:ext cx="12006" cy="285785"/>
            </a:xfrm>
            <a:prstGeom prst="line">
              <a:avLst/>
            </a:prstGeom>
            <a:ln>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53"/>
            <p:cNvCxnSpPr/>
            <p:nvPr/>
          </p:nvCxnSpPr>
          <p:spPr>
            <a:xfrm>
              <a:off x="615257" y="2179915"/>
              <a:ext cx="1189569" cy="653745"/>
            </a:xfrm>
            <a:prstGeom prst="straightConnector1">
              <a:avLst/>
            </a:prstGeom>
            <a:ln w="25400">
              <a:solidFill>
                <a:schemeClr val="accent3">
                  <a:lumMod val="60000"/>
                  <a:lumOff val="40000"/>
                </a:schemeClr>
              </a:solidFill>
              <a:headEnd type="none"/>
              <a:tailEnd type="triangle"/>
            </a:ln>
            <a:effectLst>
              <a:outerShdw blurRad="50800" dist="381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69" name="Gerader Verbinder 68"/>
            <p:cNvCxnSpPr/>
            <p:nvPr/>
          </p:nvCxnSpPr>
          <p:spPr>
            <a:xfrm rot="11627882" flipV="1">
              <a:off x="1516257" y="2695386"/>
              <a:ext cx="12006" cy="285785"/>
            </a:xfrm>
            <a:prstGeom prst="line">
              <a:avLst/>
            </a:prstGeom>
            <a:ln>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Grafik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905970">
              <a:off x="254701" y="1829862"/>
              <a:ext cx="466099" cy="252000"/>
            </a:xfrm>
            <a:prstGeom prst="rect">
              <a:avLst/>
            </a:prstGeom>
          </p:spPr>
        </p:pic>
        <p:sp>
          <p:nvSpPr>
            <p:cNvPr id="60" name="Freihandform 59"/>
            <p:cNvSpPr/>
            <p:nvPr/>
          </p:nvSpPr>
          <p:spPr>
            <a:xfrm rot="827882">
              <a:off x="708642" y="2103096"/>
              <a:ext cx="1021068" cy="810655"/>
            </a:xfrm>
            <a:custGeom>
              <a:avLst/>
              <a:gdLst>
                <a:gd name="connsiteX0" fmla="*/ 0 w 1304925"/>
                <a:gd name="connsiteY0" fmla="*/ 328353 h 1957128"/>
                <a:gd name="connsiteX1" fmla="*/ 428625 w 1304925"/>
                <a:gd name="connsiteY1" fmla="*/ 99753 h 1957128"/>
                <a:gd name="connsiteX2" fmla="*/ 628650 w 1304925"/>
                <a:gd name="connsiteY2" fmla="*/ 1757103 h 1957128"/>
                <a:gd name="connsiteX3" fmla="*/ 1019175 w 1304925"/>
                <a:gd name="connsiteY3" fmla="*/ 718878 h 1957128"/>
                <a:gd name="connsiteX4" fmla="*/ 1304925 w 1304925"/>
                <a:gd name="connsiteY4" fmla="*/ 1957128 h 1957128"/>
                <a:gd name="connsiteX0" fmla="*/ 0 w 1257300"/>
                <a:gd name="connsiteY0" fmla="*/ 385095 h 1937670"/>
                <a:gd name="connsiteX1" fmla="*/ 381000 w 1257300"/>
                <a:gd name="connsiteY1" fmla="*/ 80295 h 1937670"/>
                <a:gd name="connsiteX2" fmla="*/ 581025 w 1257300"/>
                <a:gd name="connsiteY2" fmla="*/ 1737645 h 1937670"/>
                <a:gd name="connsiteX3" fmla="*/ 971550 w 1257300"/>
                <a:gd name="connsiteY3" fmla="*/ 699420 h 1937670"/>
                <a:gd name="connsiteX4" fmla="*/ 1257300 w 1257300"/>
                <a:gd name="connsiteY4" fmla="*/ 1937670 h 1937670"/>
                <a:gd name="connsiteX0" fmla="*/ 0 w 1257300"/>
                <a:gd name="connsiteY0" fmla="*/ 378770 h 1931345"/>
                <a:gd name="connsiteX1" fmla="*/ 381000 w 1257300"/>
                <a:gd name="connsiteY1" fmla="*/ 73970 h 1931345"/>
                <a:gd name="connsiteX2" fmla="*/ 581025 w 1257300"/>
                <a:gd name="connsiteY2" fmla="*/ 1731320 h 1931345"/>
                <a:gd name="connsiteX3" fmla="*/ 971550 w 1257300"/>
                <a:gd name="connsiteY3" fmla="*/ 693095 h 1931345"/>
                <a:gd name="connsiteX4" fmla="*/ 1257300 w 1257300"/>
                <a:gd name="connsiteY4" fmla="*/ 1931345 h 1931345"/>
                <a:gd name="connsiteX0" fmla="*/ 0 w 1257300"/>
                <a:gd name="connsiteY0" fmla="*/ 314820 h 1867395"/>
                <a:gd name="connsiteX1" fmla="*/ 381000 w 1257300"/>
                <a:gd name="connsiteY1" fmla="*/ 10020 h 1867395"/>
                <a:gd name="connsiteX2" fmla="*/ 581025 w 1257300"/>
                <a:gd name="connsiteY2" fmla="*/ 1667370 h 1867395"/>
                <a:gd name="connsiteX3" fmla="*/ 971550 w 1257300"/>
                <a:gd name="connsiteY3" fmla="*/ 629145 h 1867395"/>
                <a:gd name="connsiteX4" fmla="*/ 1257300 w 1257300"/>
                <a:gd name="connsiteY4" fmla="*/ 1867395 h 1867395"/>
                <a:gd name="connsiteX0" fmla="*/ 0 w 1200150"/>
                <a:gd name="connsiteY0" fmla="*/ 456873 h 1914198"/>
                <a:gd name="connsiteX1" fmla="*/ 323850 w 1200150"/>
                <a:gd name="connsiteY1" fmla="*/ 56823 h 1914198"/>
                <a:gd name="connsiteX2" fmla="*/ 523875 w 1200150"/>
                <a:gd name="connsiteY2" fmla="*/ 1714173 h 1914198"/>
                <a:gd name="connsiteX3" fmla="*/ 914400 w 1200150"/>
                <a:gd name="connsiteY3" fmla="*/ 675948 h 1914198"/>
                <a:gd name="connsiteX4" fmla="*/ 1200150 w 1200150"/>
                <a:gd name="connsiteY4" fmla="*/ 1914198 h 1914198"/>
                <a:gd name="connsiteX0" fmla="*/ 0 w 1200150"/>
                <a:gd name="connsiteY0" fmla="*/ 400094 h 1857419"/>
                <a:gd name="connsiteX1" fmla="*/ 323850 w 1200150"/>
                <a:gd name="connsiteY1" fmla="*/ 44 h 1857419"/>
                <a:gd name="connsiteX2" fmla="*/ 523875 w 1200150"/>
                <a:gd name="connsiteY2" fmla="*/ 1657394 h 1857419"/>
                <a:gd name="connsiteX3" fmla="*/ 914400 w 1200150"/>
                <a:gd name="connsiteY3" fmla="*/ 619169 h 1857419"/>
                <a:gd name="connsiteX4" fmla="*/ 1200150 w 1200150"/>
                <a:gd name="connsiteY4" fmla="*/ 1857419 h 1857419"/>
                <a:gd name="connsiteX0" fmla="*/ 0 w 1114425"/>
                <a:gd name="connsiteY0" fmla="*/ 400094 h 1664322"/>
                <a:gd name="connsiteX1" fmla="*/ 323850 w 1114425"/>
                <a:gd name="connsiteY1" fmla="*/ 44 h 1664322"/>
                <a:gd name="connsiteX2" fmla="*/ 523875 w 1114425"/>
                <a:gd name="connsiteY2" fmla="*/ 1657394 h 1664322"/>
                <a:gd name="connsiteX3" fmla="*/ 914400 w 1114425"/>
                <a:gd name="connsiteY3" fmla="*/ 619169 h 1664322"/>
                <a:gd name="connsiteX4" fmla="*/ 1114425 w 1114425"/>
                <a:gd name="connsiteY4" fmla="*/ 1304969 h 1664322"/>
                <a:gd name="connsiteX0" fmla="*/ 0 w 1133475"/>
                <a:gd name="connsiteY0" fmla="*/ 400094 h 1664077"/>
                <a:gd name="connsiteX1" fmla="*/ 323850 w 1133475"/>
                <a:gd name="connsiteY1" fmla="*/ 44 h 1664077"/>
                <a:gd name="connsiteX2" fmla="*/ 523875 w 1133475"/>
                <a:gd name="connsiteY2" fmla="*/ 1657394 h 1664077"/>
                <a:gd name="connsiteX3" fmla="*/ 914400 w 1133475"/>
                <a:gd name="connsiteY3" fmla="*/ 619169 h 1664077"/>
                <a:gd name="connsiteX4" fmla="*/ 1133475 w 1133475"/>
                <a:gd name="connsiteY4" fmla="*/ 1562144 h 1664077"/>
                <a:gd name="connsiteX0" fmla="*/ 0 w 1133475"/>
                <a:gd name="connsiteY0" fmla="*/ 476291 h 1741873"/>
                <a:gd name="connsiteX1" fmla="*/ 219075 w 1133475"/>
                <a:gd name="connsiteY1" fmla="*/ 41 h 1741873"/>
                <a:gd name="connsiteX2" fmla="*/ 523875 w 1133475"/>
                <a:gd name="connsiteY2" fmla="*/ 1733591 h 1741873"/>
                <a:gd name="connsiteX3" fmla="*/ 914400 w 1133475"/>
                <a:gd name="connsiteY3" fmla="*/ 695366 h 1741873"/>
                <a:gd name="connsiteX4" fmla="*/ 1133475 w 1133475"/>
                <a:gd name="connsiteY4" fmla="*/ 1638341 h 1741873"/>
                <a:gd name="connsiteX0" fmla="*/ 0 w 1133475"/>
                <a:gd name="connsiteY0" fmla="*/ 476291 h 1741873"/>
                <a:gd name="connsiteX1" fmla="*/ 219075 w 1133475"/>
                <a:gd name="connsiteY1" fmla="*/ 41 h 1741873"/>
                <a:gd name="connsiteX2" fmla="*/ 523875 w 1133475"/>
                <a:gd name="connsiteY2" fmla="*/ 1733591 h 1741873"/>
                <a:gd name="connsiteX3" fmla="*/ 914400 w 1133475"/>
                <a:gd name="connsiteY3" fmla="*/ 695366 h 1741873"/>
                <a:gd name="connsiteX4" fmla="*/ 1133475 w 1133475"/>
                <a:gd name="connsiteY4" fmla="*/ 1638341 h 1741873"/>
                <a:gd name="connsiteX0" fmla="*/ 0 w 1133475"/>
                <a:gd name="connsiteY0" fmla="*/ 476291 h 1741873"/>
                <a:gd name="connsiteX1" fmla="*/ 219075 w 1133475"/>
                <a:gd name="connsiteY1" fmla="*/ 41 h 1741873"/>
                <a:gd name="connsiteX2" fmla="*/ 523875 w 1133475"/>
                <a:gd name="connsiteY2" fmla="*/ 1733591 h 1741873"/>
                <a:gd name="connsiteX3" fmla="*/ 914400 w 1133475"/>
                <a:gd name="connsiteY3" fmla="*/ 695366 h 1741873"/>
                <a:gd name="connsiteX4" fmla="*/ 1133475 w 1133475"/>
                <a:gd name="connsiteY4" fmla="*/ 1638341 h 1741873"/>
                <a:gd name="connsiteX0" fmla="*/ 0 w 1133475"/>
                <a:gd name="connsiteY0" fmla="*/ 499740 h 1661790"/>
                <a:gd name="connsiteX1" fmla="*/ 219075 w 1133475"/>
                <a:gd name="connsiteY1" fmla="*/ 23490 h 1661790"/>
                <a:gd name="connsiteX2" fmla="*/ 600075 w 1133475"/>
                <a:gd name="connsiteY2" fmla="*/ 1233165 h 1661790"/>
                <a:gd name="connsiteX3" fmla="*/ 914400 w 1133475"/>
                <a:gd name="connsiteY3" fmla="*/ 718815 h 1661790"/>
                <a:gd name="connsiteX4" fmla="*/ 1133475 w 1133475"/>
                <a:gd name="connsiteY4" fmla="*/ 1661790 h 1661790"/>
                <a:gd name="connsiteX0" fmla="*/ 0 w 1185011"/>
                <a:gd name="connsiteY0" fmla="*/ 499740 h 1661790"/>
                <a:gd name="connsiteX1" fmla="*/ 219075 w 1185011"/>
                <a:gd name="connsiteY1" fmla="*/ 23490 h 1661790"/>
                <a:gd name="connsiteX2" fmla="*/ 600075 w 1185011"/>
                <a:gd name="connsiteY2" fmla="*/ 1233165 h 1661790"/>
                <a:gd name="connsiteX3" fmla="*/ 1162050 w 1185011"/>
                <a:gd name="connsiteY3" fmla="*/ 271140 h 1661790"/>
                <a:gd name="connsiteX4" fmla="*/ 1133475 w 1185011"/>
                <a:gd name="connsiteY4" fmla="*/ 1661790 h 1661790"/>
                <a:gd name="connsiteX0" fmla="*/ 0 w 1203534"/>
                <a:gd name="connsiteY0" fmla="*/ 499740 h 1661790"/>
                <a:gd name="connsiteX1" fmla="*/ 219075 w 1203534"/>
                <a:gd name="connsiteY1" fmla="*/ 23490 h 1661790"/>
                <a:gd name="connsiteX2" fmla="*/ 600075 w 1203534"/>
                <a:gd name="connsiteY2" fmla="*/ 1233165 h 1661790"/>
                <a:gd name="connsiteX3" fmla="*/ 1162050 w 1203534"/>
                <a:gd name="connsiteY3" fmla="*/ 271140 h 1661790"/>
                <a:gd name="connsiteX4" fmla="*/ 1133475 w 1203534"/>
                <a:gd name="connsiteY4" fmla="*/ 1661790 h 1661790"/>
                <a:gd name="connsiteX0" fmla="*/ 0 w 1203534"/>
                <a:gd name="connsiteY0" fmla="*/ 499740 h 1661790"/>
                <a:gd name="connsiteX1" fmla="*/ 219075 w 1203534"/>
                <a:gd name="connsiteY1" fmla="*/ 23490 h 1661790"/>
                <a:gd name="connsiteX2" fmla="*/ 600075 w 1203534"/>
                <a:gd name="connsiteY2" fmla="*/ 1233165 h 1661790"/>
                <a:gd name="connsiteX3" fmla="*/ 1162050 w 1203534"/>
                <a:gd name="connsiteY3" fmla="*/ 271140 h 1661790"/>
                <a:gd name="connsiteX4" fmla="*/ 1133475 w 1203534"/>
                <a:gd name="connsiteY4" fmla="*/ 1661790 h 1661790"/>
                <a:gd name="connsiteX0" fmla="*/ 0 w 1182683"/>
                <a:gd name="connsiteY0" fmla="*/ 499740 h 1661790"/>
                <a:gd name="connsiteX1" fmla="*/ 219075 w 1182683"/>
                <a:gd name="connsiteY1" fmla="*/ 23490 h 1661790"/>
                <a:gd name="connsiteX2" fmla="*/ 638175 w 1182683"/>
                <a:gd name="connsiteY2" fmla="*/ 1233165 h 1661790"/>
                <a:gd name="connsiteX3" fmla="*/ 1162050 w 1182683"/>
                <a:gd name="connsiteY3" fmla="*/ 271140 h 1661790"/>
                <a:gd name="connsiteX4" fmla="*/ 1133475 w 1182683"/>
                <a:gd name="connsiteY4" fmla="*/ 1661790 h 1661790"/>
                <a:gd name="connsiteX0" fmla="*/ 0 w 1182683"/>
                <a:gd name="connsiteY0" fmla="*/ 476422 h 1638472"/>
                <a:gd name="connsiteX1" fmla="*/ 219075 w 1182683"/>
                <a:gd name="connsiteY1" fmla="*/ 172 h 1638472"/>
                <a:gd name="connsiteX2" fmla="*/ 638175 w 1182683"/>
                <a:gd name="connsiteY2" fmla="*/ 1209847 h 1638472"/>
                <a:gd name="connsiteX3" fmla="*/ 1162050 w 1182683"/>
                <a:gd name="connsiteY3" fmla="*/ 247822 h 1638472"/>
                <a:gd name="connsiteX4" fmla="*/ 1133475 w 1182683"/>
                <a:gd name="connsiteY4" fmla="*/ 1638472 h 1638472"/>
                <a:gd name="connsiteX0" fmla="*/ 0 w 1182683"/>
                <a:gd name="connsiteY0" fmla="*/ 476328 h 1638378"/>
                <a:gd name="connsiteX1" fmla="*/ 219075 w 1182683"/>
                <a:gd name="connsiteY1" fmla="*/ 78 h 1638378"/>
                <a:gd name="connsiteX2" fmla="*/ 638175 w 1182683"/>
                <a:gd name="connsiteY2" fmla="*/ 1209753 h 1638378"/>
                <a:gd name="connsiteX3" fmla="*/ 1162050 w 1182683"/>
                <a:gd name="connsiteY3" fmla="*/ 247728 h 1638378"/>
                <a:gd name="connsiteX4" fmla="*/ 1133475 w 1182683"/>
                <a:gd name="connsiteY4" fmla="*/ 1638378 h 1638378"/>
                <a:gd name="connsiteX0" fmla="*/ 0 w 1182683"/>
                <a:gd name="connsiteY0" fmla="*/ 476331 h 1638381"/>
                <a:gd name="connsiteX1" fmla="*/ 219075 w 1182683"/>
                <a:gd name="connsiteY1" fmla="*/ 81 h 1638381"/>
                <a:gd name="connsiteX2" fmla="*/ 638175 w 1182683"/>
                <a:gd name="connsiteY2" fmla="*/ 1209756 h 1638381"/>
                <a:gd name="connsiteX3" fmla="*/ 979069 w 1182683"/>
                <a:gd name="connsiteY3" fmla="*/ 592035 h 1638381"/>
                <a:gd name="connsiteX4" fmla="*/ 1162050 w 1182683"/>
                <a:gd name="connsiteY4" fmla="*/ 247731 h 1638381"/>
                <a:gd name="connsiteX5" fmla="*/ 1133475 w 1182683"/>
                <a:gd name="connsiteY5" fmla="*/ 1638381 h 1638381"/>
                <a:gd name="connsiteX0" fmla="*/ 0 w 1165953"/>
                <a:gd name="connsiteY0" fmla="*/ 476331 h 1638381"/>
                <a:gd name="connsiteX1" fmla="*/ 219075 w 1165953"/>
                <a:gd name="connsiteY1" fmla="*/ 81 h 1638381"/>
                <a:gd name="connsiteX2" fmla="*/ 638175 w 1165953"/>
                <a:gd name="connsiteY2" fmla="*/ 1209756 h 1638381"/>
                <a:gd name="connsiteX3" fmla="*/ 960019 w 1165953"/>
                <a:gd name="connsiteY3" fmla="*/ 582510 h 1638381"/>
                <a:gd name="connsiteX4" fmla="*/ 1162050 w 1165953"/>
                <a:gd name="connsiteY4" fmla="*/ 247731 h 1638381"/>
                <a:gd name="connsiteX5" fmla="*/ 1133475 w 1165953"/>
                <a:gd name="connsiteY5" fmla="*/ 1638381 h 1638381"/>
                <a:gd name="connsiteX0" fmla="*/ 0 w 1165953"/>
                <a:gd name="connsiteY0" fmla="*/ 476331 h 1638381"/>
                <a:gd name="connsiteX1" fmla="*/ 219075 w 1165953"/>
                <a:gd name="connsiteY1" fmla="*/ 81 h 1638381"/>
                <a:gd name="connsiteX2" fmla="*/ 638175 w 1165953"/>
                <a:gd name="connsiteY2" fmla="*/ 1209756 h 1638381"/>
                <a:gd name="connsiteX3" fmla="*/ 960019 w 1165953"/>
                <a:gd name="connsiteY3" fmla="*/ 582510 h 1638381"/>
                <a:gd name="connsiteX4" fmla="*/ 1162050 w 1165953"/>
                <a:gd name="connsiteY4" fmla="*/ 247731 h 1638381"/>
                <a:gd name="connsiteX5" fmla="*/ 1133475 w 1165953"/>
                <a:gd name="connsiteY5" fmla="*/ 1638381 h 1638381"/>
                <a:gd name="connsiteX0" fmla="*/ 0 w 1165953"/>
                <a:gd name="connsiteY0" fmla="*/ 476331 h 1638381"/>
                <a:gd name="connsiteX1" fmla="*/ 219075 w 1165953"/>
                <a:gd name="connsiteY1" fmla="*/ 81 h 1638381"/>
                <a:gd name="connsiteX2" fmla="*/ 638175 w 1165953"/>
                <a:gd name="connsiteY2" fmla="*/ 1209756 h 1638381"/>
                <a:gd name="connsiteX3" fmla="*/ 960019 w 1165953"/>
                <a:gd name="connsiteY3" fmla="*/ 582510 h 1638381"/>
                <a:gd name="connsiteX4" fmla="*/ 1162050 w 1165953"/>
                <a:gd name="connsiteY4" fmla="*/ 247731 h 1638381"/>
                <a:gd name="connsiteX5" fmla="*/ 1133475 w 1165953"/>
                <a:gd name="connsiteY5" fmla="*/ 1638381 h 1638381"/>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552575 w 1552575"/>
                <a:gd name="connsiteY5" fmla="*/ 1495506 h 1495506"/>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552575 w 1552575"/>
                <a:gd name="connsiteY5" fmla="*/ 1495506 h 1495506"/>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426744 w 1552575"/>
                <a:gd name="connsiteY5" fmla="*/ 1077811 h 1495506"/>
                <a:gd name="connsiteX6" fmla="*/ 1552575 w 1552575"/>
                <a:gd name="connsiteY6" fmla="*/ 1495506 h 1495506"/>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331494 w 1552575"/>
                <a:gd name="connsiteY5" fmla="*/ 887311 h 1495506"/>
                <a:gd name="connsiteX6" fmla="*/ 1552575 w 1552575"/>
                <a:gd name="connsiteY6" fmla="*/ 1495506 h 1495506"/>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331494 w 1552575"/>
                <a:gd name="connsiteY5" fmla="*/ 887311 h 1495506"/>
                <a:gd name="connsiteX6" fmla="*/ 1552575 w 1552575"/>
                <a:gd name="connsiteY6" fmla="*/ 1495506 h 1495506"/>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331494 w 1552575"/>
                <a:gd name="connsiteY5" fmla="*/ 887311 h 1495506"/>
                <a:gd name="connsiteX6" fmla="*/ 1552575 w 1552575"/>
                <a:gd name="connsiteY6" fmla="*/ 1495506 h 1495506"/>
                <a:gd name="connsiteX0" fmla="*/ 0 w 1457325"/>
                <a:gd name="connsiteY0" fmla="*/ 476331 h 1476456"/>
                <a:gd name="connsiteX1" fmla="*/ 219075 w 1457325"/>
                <a:gd name="connsiteY1" fmla="*/ 81 h 1476456"/>
                <a:gd name="connsiteX2" fmla="*/ 638175 w 1457325"/>
                <a:gd name="connsiteY2" fmla="*/ 1209756 h 1476456"/>
                <a:gd name="connsiteX3" fmla="*/ 960019 w 1457325"/>
                <a:gd name="connsiteY3" fmla="*/ 582510 h 1476456"/>
                <a:gd name="connsiteX4" fmla="*/ 1162050 w 1457325"/>
                <a:gd name="connsiteY4" fmla="*/ 247731 h 1476456"/>
                <a:gd name="connsiteX5" fmla="*/ 1331494 w 1457325"/>
                <a:gd name="connsiteY5" fmla="*/ 887311 h 1476456"/>
                <a:gd name="connsiteX6" fmla="*/ 1457325 w 1457325"/>
                <a:gd name="connsiteY6" fmla="*/ 1476456 h 1476456"/>
                <a:gd name="connsiteX0" fmla="*/ 0 w 1457325"/>
                <a:gd name="connsiteY0" fmla="*/ 476331 h 1476456"/>
                <a:gd name="connsiteX1" fmla="*/ 219075 w 1457325"/>
                <a:gd name="connsiteY1" fmla="*/ 81 h 1476456"/>
                <a:gd name="connsiteX2" fmla="*/ 638175 w 1457325"/>
                <a:gd name="connsiteY2" fmla="*/ 1209756 h 1476456"/>
                <a:gd name="connsiteX3" fmla="*/ 960019 w 1457325"/>
                <a:gd name="connsiteY3" fmla="*/ 582510 h 1476456"/>
                <a:gd name="connsiteX4" fmla="*/ 1162050 w 1457325"/>
                <a:gd name="connsiteY4" fmla="*/ 247731 h 1476456"/>
                <a:gd name="connsiteX5" fmla="*/ 1331494 w 1457325"/>
                <a:gd name="connsiteY5" fmla="*/ 887311 h 1476456"/>
                <a:gd name="connsiteX6" fmla="*/ 1407694 w 1457325"/>
                <a:gd name="connsiteY6" fmla="*/ 1258786 h 1476456"/>
                <a:gd name="connsiteX7" fmla="*/ 1457325 w 1457325"/>
                <a:gd name="connsiteY7" fmla="*/ 1476456 h 1476456"/>
                <a:gd name="connsiteX0" fmla="*/ 0 w 1838325"/>
                <a:gd name="connsiteY0" fmla="*/ 476331 h 1276023"/>
                <a:gd name="connsiteX1" fmla="*/ 219075 w 1838325"/>
                <a:gd name="connsiteY1" fmla="*/ 81 h 1276023"/>
                <a:gd name="connsiteX2" fmla="*/ 638175 w 1838325"/>
                <a:gd name="connsiteY2" fmla="*/ 1209756 h 1276023"/>
                <a:gd name="connsiteX3" fmla="*/ 960019 w 1838325"/>
                <a:gd name="connsiteY3" fmla="*/ 582510 h 1276023"/>
                <a:gd name="connsiteX4" fmla="*/ 1162050 w 1838325"/>
                <a:gd name="connsiteY4" fmla="*/ 247731 h 1276023"/>
                <a:gd name="connsiteX5" fmla="*/ 1331494 w 1838325"/>
                <a:gd name="connsiteY5" fmla="*/ 887311 h 1276023"/>
                <a:gd name="connsiteX6" fmla="*/ 1407694 w 1838325"/>
                <a:gd name="connsiteY6" fmla="*/ 1258786 h 1276023"/>
                <a:gd name="connsiteX7" fmla="*/ 1838325 w 1838325"/>
                <a:gd name="connsiteY7" fmla="*/ 1038306 h 1276023"/>
                <a:gd name="connsiteX0" fmla="*/ 0 w 1838325"/>
                <a:gd name="connsiteY0" fmla="*/ 476331 h 1479825"/>
                <a:gd name="connsiteX1" fmla="*/ 219075 w 1838325"/>
                <a:gd name="connsiteY1" fmla="*/ 81 h 1479825"/>
                <a:gd name="connsiteX2" fmla="*/ 638175 w 1838325"/>
                <a:gd name="connsiteY2" fmla="*/ 1209756 h 1479825"/>
                <a:gd name="connsiteX3" fmla="*/ 960019 w 1838325"/>
                <a:gd name="connsiteY3" fmla="*/ 582510 h 1479825"/>
                <a:gd name="connsiteX4" fmla="*/ 1162050 w 1838325"/>
                <a:gd name="connsiteY4" fmla="*/ 247731 h 1479825"/>
                <a:gd name="connsiteX5" fmla="*/ 1331494 w 1838325"/>
                <a:gd name="connsiteY5" fmla="*/ 887311 h 1479825"/>
                <a:gd name="connsiteX6" fmla="*/ 1531519 w 1838325"/>
                <a:gd name="connsiteY6" fmla="*/ 1468336 h 1479825"/>
                <a:gd name="connsiteX7" fmla="*/ 1838325 w 1838325"/>
                <a:gd name="connsiteY7" fmla="*/ 1038306 h 1479825"/>
                <a:gd name="connsiteX0" fmla="*/ 0 w 1838325"/>
                <a:gd name="connsiteY0" fmla="*/ 476331 h 1479825"/>
                <a:gd name="connsiteX1" fmla="*/ 219075 w 1838325"/>
                <a:gd name="connsiteY1" fmla="*/ 81 h 1479825"/>
                <a:gd name="connsiteX2" fmla="*/ 638175 w 1838325"/>
                <a:gd name="connsiteY2" fmla="*/ 1209756 h 1479825"/>
                <a:gd name="connsiteX3" fmla="*/ 960019 w 1838325"/>
                <a:gd name="connsiteY3" fmla="*/ 582510 h 1479825"/>
                <a:gd name="connsiteX4" fmla="*/ 1162050 w 1838325"/>
                <a:gd name="connsiteY4" fmla="*/ 247731 h 1479825"/>
                <a:gd name="connsiteX5" fmla="*/ 1331494 w 1838325"/>
                <a:gd name="connsiteY5" fmla="*/ 887311 h 1479825"/>
                <a:gd name="connsiteX6" fmla="*/ 1531519 w 1838325"/>
                <a:gd name="connsiteY6" fmla="*/ 1468336 h 1479825"/>
                <a:gd name="connsiteX7" fmla="*/ 1838325 w 1838325"/>
                <a:gd name="connsiteY7" fmla="*/ 1038306 h 1479825"/>
                <a:gd name="connsiteX0" fmla="*/ 0 w 1838325"/>
                <a:gd name="connsiteY0" fmla="*/ 476331 h 1468336"/>
                <a:gd name="connsiteX1" fmla="*/ 219075 w 1838325"/>
                <a:gd name="connsiteY1" fmla="*/ 81 h 1468336"/>
                <a:gd name="connsiteX2" fmla="*/ 638175 w 1838325"/>
                <a:gd name="connsiteY2" fmla="*/ 1209756 h 1468336"/>
                <a:gd name="connsiteX3" fmla="*/ 960019 w 1838325"/>
                <a:gd name="connsiteY3" fmla="*/ 582510 h 1468336"/>
                <a:gd name="connsiteX4" fmla="*/ 1162050 w 1838325"/>
                <a:gd name="connsiteY4" fmla="*/ 247731 h 1468336"/>
                <a:gd name="connsiteX5" fmla="*/ 1331494 w 1838325"/>
                <a:gd name="connsiteY5" fmla="*/ 887311 h 1468336"/>
                <a:gd name="connsiteX6" fmla="*/ 1531519 w 1838325"/>
                <a:gd name="connsiteY6" fmla="*/ 1468336 h 1468336"/>
                <a:gd name="connsiteX7" fmla="*/ 1838325 w 1838325"/>
                <a:gd name="connsiteY7" fmla="*/ 1038306 h 1468336"/>
                <a:gd name="connsiteX0" fmla="*/ 0 w 1790700"/>
                <a:gd name="connsiteY0" fmla="*/ 476331 h 1468336"/>
                <a:gd name="connsiteX1" fmla="*/ 219075 w 1790700"/>
                <a:gd name="connsiteY1" fmla="*/ 81 h 1468336"/>
                <a:gd name="connsiteX2" fmla="*/ 638175 w 1790700"/>
                <a:gd name="connsiteY2" fmla="*/ 1209756 h 1468336"/>
                <a:gd name="connsiteX3" fmla="*/ 960019 w 1790700"/>
                <a:gd name="connsiteY3" fmla="*/ 582510 h 1468336"/>
                <a:gd name="connsiteX4" fmla="*/ 1162050 w 1790700"/>
                <a:gd name="connsiteY4" fmla="*/ 247731 h 1468336"/>
                <a:gd name="connsiteX5" fmla="*/ 1331494 w 1790700"/>
                <a:gd name="connsiteY5" fmla="*/ 887311 h 1468336"/>
                <a:gd name="connsiteX6" fmla="*/ 1531519 w 1790700"/>
                <a:gd name="connsiteY6" fmla="*/ 1468336 h 1468336"/>
                <a:gd name="connsiteX7" fmla="*/ 1790700 w 1790700"/>
                <a:gd name="connsiteY7" fmla="*/ 1057356 h 1468336"/>
                <a:gd name="connsiteX0" fmla="*/ 0 w 1790700"/>
                <a:gd name="connsiteY0" fmla="*/ 476331 h 1468336"/>
                <a:gd name="connsiteX1" fmla="*/ 219075 w 1790700"/>
                <a:gd name="connsiteY1" fmla="*/ 81 h 1468336"/>
                <a:gd name="connsiteX2" fmla="*/ 638175 w 1790700"/>
                <a:gd name="connsiteY2" fmla="*/ 1209756 h 1468336"/>
                <a:gd name="connsiteX3" fmla="*/ 960019 w 1790700"/>
                <a:gd name="connsiteY3" fmla="*/ 582510 h 1468336"/>
                <a:gd name="connsiteX4" fmla="*/ 1162050 w 1790700"/>
                <a:gd name="connsiteY4" fmla="*/ 247731 h 1468336"/>
                <a:gd name="connsiteX5" fmla="*/ 1331494 w 1790700"/>
                <a:gd name="connsiteY5" fmla="*/ 887311 h 1468336"/>
                <a:gd name="connsiteX6" fmla="*/ 1531519 w 1790700"/>
                <a:gd name="connsiteY6" fmla="*/ 1468336 h 1468336"/>
                <a:gd name="connsiteX7" fmla="*/ 1790700 w 1790700"/>
                <a:gd name="connsiteY7" fmla="*/ 1057356 h 1468336"/>
                <a:gd name="connsiteX0" fmla="*/ 0 w 1790700"/>
                <a:gd name="connsiteY0" fmla="*/ 476250 h 1468255"/>
                <a:gd name="connsiteX1" fmla="*/ 219075 w 1790700"/>
                <a:gd name="connsiteY1" fmla="*/ 0 h 1468255"/>
                <a:gd name="connsiteX2" fmla="*/ 436144 w 1790700"/>
                <a:gd name="connsiteY2" fmla="*/ 620531 h 1468255"/>
                <a:gd name="connsiteX3" fmla="*/ 638175 w 1790700"/>
                <a:gd name="connsiteY3" fmla="*/ 1209675 h 1468255"/>
                <a:gd name="connsiteX4" fmla="*/ 960019 w 1790700"/>
                <a:gd name="connsiteY4" fmla="*/ 582429 h 1468255"/>
                <a:gd name="connsiteX5" fmla="*/ 1162050 w 1790700"/>
                <a:gd name="connsiteY5" fmla="*/ 247650 h 1468255"/>
                <a:gd name="connsiteX6" fmla="*/ 1331494 w 1790700"/>
                <a:gd name="connsiteY6" fmla="*/ 887230 h 1468255"/>
                <a:gd name="connsiteX7" fmla="*/ 1531519 w 1790700"/>
                <a:gd name="connsiteY7" fmla="*/ 1468255 h 1468255"/>
                <a:gd name="connsiteX8" fmla="*/ 1790700 w 1790700"/>
                <a:gd name="connsiteY8" fmla="*/ 1057275 h 1468255"/>
                <a:gd name="connsiteX0" fmla="*/ 0 w 1790700"/>
                <a:gd name="connsiteY0" fmla="*/ 476250 h 1468255"/>
                <a:gd name="connsiteX1" fmla="*/ 219075 w 1790700"/>
                <a:gd name="connsiteY1" fmla="*/ 0 h 1468255"/>
                <a:gd name="connsiteX2" fmla="*/ 436144 w 1790700"/>
                <a:gd name="connsiteY2" fmla="*/ 620531 h 1468255"/>
                <a:gd name="connsiteX3" fmla="*/ 638175 w 1790700"/>
                <a:gd name="connsiteY3" fmla="*/ 1209675 h 1468255"/>
                <a:gd name="connsiteX4" fmla="*/ 960019 w 1790700"/>
                <a:gd name="connsiteY4" fmla="*/ 582429 h 1468255"/>
                <a:gd name="connsiteX5" fmla="*/ 1162050 w 1790700"/>
                <a:gd name="connsiteY5" fmla="*/ 247650 h 1468255"/>
                <a:gd name="connsiteX6" fmla="*/ 1331494 w 1790700"/>
                <a:gd name="connsiteY6" fmla="*/ 887230 h 1468255"/>
                <a:gd name="connsiteX7" fmla="*/ 1531519 w 1790700"/>
                <a:gd name="connsiteY7" fmla="*/ 1468255 h 1468255"/>
                <a:gd name="connsiteX8" fmla="*/ 1790700 w 1790700"/>
                <a:gd name="connsiteY8" fmla="*/ 1057275 h 1468255"/>
                <a:gd name="connsiteX0" fmla="*/ 0 w 1790700"/>
                <a:gd name="connsiteY0" fmla="*/ 476250 h 1468255"/>
                <a:gd name="connsiteX1" fmla="*/ 219075 w 1790700"/>
                <a:gd name="connsiteY1" fmla="*/ 0 h 1468255"/>
                <a:gd name="connsiteX2" fmla="*/ 436144 w 1790700"/>
                <a:gd name="connsiteY2" fmla="*/ 620531 h 1468255"/>
                <a:gd name="connsiteX3" fmla="*/ 638175 w 1790700"/>
                <a:gd name="connsiteY3" fmla="*/ 1209675 h 1468255"/>
                <a:gd name="connsiteX4" fmla="*/ 960019 w 1790700"/>
                <a:gd name="connsiteY4" fmla="*/ 582429 h 1468255"/>
                <a:gd name="connsiteX5" fmla="*/ 1162050 w 1790700"/>
                <a:gd name="connsiteY5" fmla="*/ 247650 h 1468255"/>
                <a:gd name="connsiteX6" fmla="*/ 1331494 w 1790700"/>
                <a:gd name="connsiteY6" fmla="*/ 887230 h 1468255"/>
                <a:gd name="connsiteX7" fmla="*/ 1531519 w 1790700"/>
                <a:gd name="connsiteY7" fmla="*/ 1468255 h 1468255"/>
                <a:gd name="connsiteX8" fmla="*/ 1790700 w 1790700"/>
                <a:gd name="connsiteY8" fmla="*/ 1057275 h 1468255"/>
                <a:gd name="connsiteX0" fmla="*/ 0 w 1790700"/>
                <a:gd name="connsiteY0" fmla="*/ 476250 h 1468255"/>
                <a:gd name="connsiteX1" fmla="*/ 219075 w 1790700"/>
                <a:gd name="connsiteY1" fmla="*/ 0 h 1468255"/>
                <a:gd name="connsiteX2" fmla="*/ 436144 w 1790700"/>
                <a:gd name="connsiteY2" fmla="*/ 620531 h 1468255"/>
                <a:gd name="connsiteX3" fmla="*/ 638175 w 1790700"/>
                <a:gd name="connsiteY3" fmla="*/ 1209675 h 1468255"/>
                <a:gd name="connsiteX4" fmla="*/ 893344 w 1790700"/>
                <a:gd name="connsiteY4" fmla="*/ 725304 h 1468255"/>
                <a:gd name="connsiteX5" fmla="*/ 1162050 w 1790700"/>
                <a:gd name="connsiteY5" fmla="*/ 247650 h 1468255"/>
                <a:gd name="connsiteX6" fmla="*/ 1331494 w 1790700"/>
                <a:gd name="connsiteY6" fmla="*/ 887230 h 1468255"/>
                <a:gd name="connsiteX7" fmla="*/ 1531519 w 1790700"/>
                <a:gd name="connsiteY7" fmla="*/ 1468255 h 1468255"/>
                <a:gd name="connsiteX8" fmla="*/ 1790700 w 1790700"/>
                <a:gd name="connsiteY8" fmla="*/ 1057275 h 1468255"/>
                <a:gd name="connsiteX0" fmla="*/ 0 w 1790700"/>
                <a:gd name="connsiteY0" fmla="*/ 479043 h 1471048"/>
                <a:gd name="connsiteX1" fmla="*/ 219075 w 1790700"/>
                <a:gd name="connsiteY1" fmla="*/ 2793 h 1471048"/>
                <a:gd name="connsiteX2" fmla="*/ 436144 w 1790700"/>
                <a:gd name="connsiteY2" fmla="*/ 623324 h 1471048"/>
                <a:gd name="connsiteX3" fmla="*/ 638175 w 1790700"/>
                <a:gd name="connsiteY3" fmla="*/ 1212468 h 1471048"/>
                <a:gd name="connsiteX4" fmla="*/ 893344 w 1790700"/>
                <a:gd name="connsiteY4" fmla="*/ 728097 h 1471048"/>
                <a:gd name="connsiteX5" fmla="*/ 1162050 w 1790700"/>
                <a:gd name="connsiteY5" fmla="*/ 250443 h 1471048"/>
                <a:gd name="connsiteX6" fmla="*/ 1331494 w 1790700"/>
                <a:gd name="connsiteY6" fmla="*/ 890023 h 1471048"/>
                <a:gd name="connsiteX7" fmla="*/ 1531519 w 1790700"/>
                <a:gd name="connsiteY7" fmla="*/ 1471048 h 1471048"/>
                <a:gd name="connsiteX8" fmla="*/ 1790700 w 1790700"/>
                <a:gd name="connsiteY8" fmla="*/ 1060068 h 1471048"/>
                <a:gd name="connsiteX0" fmla="*/ 0 w 1790700"/>
                <a:gd name="connsiteY0" fmla="*/ 476422 h 1468427"/>
                <a:gd name="connsiteX1" fmla="*/ 219075 w 1790700"/>
                <a:gd name="connsiteY1" fmla="*/ 172 h 1468427"/>
                <a:gd name="connsiteX2" fmla="*/ 436144 w 1790700"/>
                <a:gd name="connsiteY2" fmla="*/ 620703 h 1468427"/>
                <a:gd name="connsiteX3" fmla="*/ 638175 w 1790700"/>
                <a:gd name="connsiteY3" fmla="*/ 1209847 h 1468427"/>
                <a:gd name="connsiteX4" fmla="*/ 893344 w 1790700"/>
                <a:gd name="connsiteY4" fmla="*/ 725476 h 1468427"/>
                <a:gd name="connsiteX5" fmla="*/ 1162050 w 1790700"/>
                <a:gd name="connsiteY5" fmla="*/ 247822 h 1468427"/>
                <a:gd name="connsiteX6" fmla="*/ 1331494 w 1790700"/>
                <a:gd name="connsiteY6" fmla="*/ 887402 h 1468427"/>
                <a:gd name="connsiteX7" fmla="*/ 1531519 w 1790700"/>
                <a:gd name="connsiteY7" fmla="*/ 1468427 h 1468427"/>
                <a:gd name="connsiteX8" fmla="*/ 1790700 w 1790700"/>
                <a:gd name="connsiteY8" fmla="*/ 1057447 h 146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1468427">
                  <a:moveTo>
                    <a:pt x="0" y="476422"/>
                  </a:moveTo>
                  <a:cubicBezTo>
                    <a:pt x="57150" y="262109"/>
                    <a:pt x="131763" y="-7766"/>
                    <a:pt x="219075" y="172"/>
                  </a:cubicBezTo>
                  <a:cubicBezTo>
                    <a:pt x="306387" y="8110"/>
                    <a:pt x="394869" y="352416"/>
                    <a:pt x="436144" y="620703"/>
                  </a:cubicBezTo>
                  <a:cubicBezTo>
                    <a:pt x="458369" y="831840"/>
                    <a:pt x="561975" y="1192385"/>
                    <a:pt x="638175" y="1209847"/>
                  </a:cubicBezTo>
                  <a:cubicBezTo>
                    <a:pt x="714375" y="1227309"/>
                    <a:pt x="891757" y="714363"/>
                    <a:pt x="893344" y="725476"/>
                  </a:cubicBezTo>
                  <a:cubicBezTo>
                    <a:pt x="894931" y="736589"/>
                    <a:pt x="1089025" y="220834"/>
                    <a:pt x="1162050" y="247822"/>
                  </a:cubicBezTo>
                  <a:cubicBezTo>
                    <a:pt x="1235075" y="274810"/>
                    <a:pt x="1338178" y="585543"/>
                    <a:pt x="1331494" y="887402"/>
                  </a:cubicBezTo>
                  <a:cubicBezTo>
                    <a:pt x="1372435" y="1055911"/>
                    <a:pt x="1415297" y="1408336"/>
                    <a:pt x="1531519" y="1468427"/>
                  </a:cubicBezTo>
                  <a:cubicBezTo>
                    <a:pt x="1695366" y="1433268"/>
                    <a:pt x="1782428" y="1021169"/>
                    <a:pt x="1790700" y="1057447"/>
                  </a:cubicBezTo>
                </a:path>
              </a:pathLst>
            </a:cu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Freihandform 58"/>
            <p:cNvSpPr/>
            <p:nvPr/>
          </p:nvSpPr>
          <p:spPr>
            <a:xfrm rot="827882">
              <a:off x="525337" y="2357145"/>
              <a:ext cx="1349354" cy="324501"/>
            </a:xfrm>
            <a:custGeom>
              <a:avLst/>
              <a:gdLst>
                <a:gd name="connsiteX0" fmla="*/ 369804 w 1795481"/>
                <a:gd name="connsiteY0" fmla="*/ 0 h 1562100"/>
                <a:gd name="connsiteX1" fmla="*/ 93579 w 1795481"/>
                <a:gd name="connsiteY1" fmla="*/ 476250 h 1562100"/>
                <a:gd name="connsiteX2" fmla="*/ 1789029 w 1795481"/>
                <a:gd name="connsiteY2" fmla="*/ 685800 h 1562100"/>
                <a:gd name="connsiteX3" fmla="*/ 712704 w 1795481"/>
                <a:gd name="connsiteY3" fmla="*/ 1066800 h 1562100"/>
                <a:gd name="connsiteX4" fmla="*/ 1722354 w 1795481"/>
                <a:gd name="connsiteY4" fmla="*/ 1562100 h 1562100"/>
                <a:gd name="connsiteX0" fmla="*/ 450813 w 1771715"/>
                <a:gd name="connsiteY0" fmla="*/ 0 h 1514475"/>
                <a:gd name="connsiteX1" fmla="*/ 69813 w 1771715"/>
                <a:gd name="connsiteY1" fmla="*/ 428625 h 1514475"/>
                <a:gd name="connsiteX2" fmla="*/ 1765263 w 1771715"/>
                <a:gd name="connsiteY2" fmla="*/ 638175 h 1514475"/>
                <a:gd name="connsiteX3" fmla="*/ 688938 w 1771715"/>
                <a:gd name="connsiteY3" fmla="*/ 1019175 h 1514475"/>
                <a:gd name="connsiteX4" fmla="*/ 1698588 w 1771715"/>
                <a:gd name="connsiteY4" fmla="*/ 1514475 h 1514475"/>
                <a:gd name="connsiteX0" fmla="*/ 362217 w 1681228"/>
                <a:gd name="connsiteY0" fmla="*/ 0 h 1514475"/>
                <a:gd name="connsiteX1" fmla="*/ 85992 w 1681228"/>
                <a:gd name="connsiteY1" fmla="*/ 476250 h 1514475"/>
                <a:gd name="connsiteX2" fmla="*/ 1676667 w 1681228"/>
                <a:gd name="connsiteY2" fmla="*/ 638175 h 1514475"/>
                <a:gd name="connsiteX3" fmla="*/ 600342 w 1681228"/>
                <a:gd name="connsiteY3" fmla="*/ 1019175 h 1514475"/>
                <a:gd name="connsiteX4" fmla="*/ 1609992 w 1681228"/>
                <a:gd name="connsiteY4" fmla="*/ 1514475 h 1514475"/>
                <a:gd name="connsiteX0" fmla="*/ 283495 w 1602506"/>
                <a:gd name="connsiteY0" fmla="*/ 0 h 1514475"/>
                <a:gd name="connsiteX1" fmla="*/ 7270 w 1602506"/>
                <a:gd name="connsiteY1" fmla="*/ 476250 h 1514475"/>
                <a:gd name="connsiteX2" fmla="*/ 1597945 w 1602506"/>
                <a:gd name="connsiteY2" fmla="*/ 638175 h 1514475"/>
                <a:gd name="connsiteX3" fmla="*/ 521620 w 1602506"/>
                <a:gd name="connsiteY3" fmla="*/ 1019175 h 1514475"/>
                <a:gd name="connsiteX4" fmla="*/ 1531270 w 1602506"/>
                <a:gd name="connsiteY4" fmla="*/ 1514475 h 1514475"/>
                <a:gd name="connsiteX0" fmla="*/ 319545 w 1639210"/>
                <a:gd name="connsiteY0" fmla="*/ 0 h 1514475"/>
                <a:gd name="connsiteX1" fmla="*/ 5220 w 1639210"/>
                <a:gd name="connsiteY1" fmla="*/ 428625 h 1514475"/>
                <a:gd name="connsiteX2" fmla="*/ 1633995 w 1639210"/>
                <a:gd name="connsiteY2" fmla="*/ 638175 h 1514475"/>
                <a:gd name="connsiteX3" fmla="*/ 557670 w 1639210"/>
                <a:gd name="connsiteY3" fmla="*/ 1019175 h 1514475"/>
                <a:gd name="connsiteX4" fmla="*/ 1567320 w 1639210"/>
                <a:gd name="connsiteY4" fmla="*/ 1514475 h 1514475"/>
                <a:gd name="connsiteX0" fmla="*/ 431023 w 1703063"/>
                <a:gd name="connsiteY0" fmla="*/ 0 h 1447800"/>
                <a:gd name="connsiteX1" fmla="*/ 69073 w 1703063"/>
                <a:gd name="connsiteY1" fmla="*/ 361950 h 1447800"/>
                <a:gd name="connsiteX2" fmla="*/ 1697848 w 1703063"/>
                <a:gd name="connsiteY2" fmla="*/ 571500 h 1447800"/>
                <a:gd name="connsiteX3" fmla="*/ 621523 w 1703063"/>
                <a:gd name="connsiteY3" fmla="*/ 952500 h 1447800"/>
                <a:gd name="connsiteX4" fmla="*/ 1631173 w 1703063"/>
                <a:gd name="connsiteY4" fmla="*/ 1447800 h 1447800"/>
                <a:gd name="connsiteX0" fmla="*/ 420870 w 1692910"/>
                <a:gd name="connsiteY0" fmla="*/ 0 h 1447800"/>
                <a:gd name="connsiteX1" fmla="*/ 58920 w 1692910"/>
                <a:gd name="connsiteY1" fmla="*/ 361950 h 1447800"/>
                <a:gd name="connsiteX2" fmla="*/ 1687695 w 1692910"/>
                <a:gd name="connsiteY2" fmla="*/ 571500 h 1447800"/>
                <a:gd name="connsiteX3" fmla="*/ 611370 w 1692910"/>
                <a:gd name="connsiteY3" fmla="*/ 952500 h 1447800"/>
                <a:gd name="connsiteX4" fmla="*/ 1621020 w 1692910"/>
                <a:gd name="connsiteY4" fmla="*/ 1447800 h 1447800"/>
                <a:gd name="connsiteX0" fmla="*/ 368256 w 1640296"/>
                <a:gd name="connsiteY0" fmla="*/ 0 h 1447800"/>
                <a:gd name="connsiteX1" fmla="*/ 6306 w 1640296"/>
                <a:gd name="connsiteY1" fmla="*/ 361950 h 1447800"/>
                <a:gd name="connsiteX2" fmla="*/ 1635081 w 1640296"/>
                <a:gd name="connsiteY2" fmla="*/ 571500 h 1447800"/>
                <a:gd name="connsiteX3" fmla="*/ 558756 w 1640296"/>
                <a:gd name="connsiteY3" fmla="*/ 952500 h 1447800"/>
                <a:gd name="connsiteX4" fmla="*/ 1568406 w 1640296"/>
                <a:gd name="connsiteY4" fmla="*/ 1447800 h 1447800"/>
                <a:gd name="connsiteX0" fmla="*/ 368256 w 1640624"/>
                <a:gd name="connsiteY0" fmla="*/ 0 h 1276350"/>
                <a:gd name="connsiteX1" fmla="*/ 6306 w 1640624"/>
                <a:gd name="connsiteY1" fmla="*/ 361950 h 1276350"/>
                <a:gd name="connsiteX2" fmla="*/ 1635081 w 1640624"/>
                <a:gd name="connsiteY2" fmla="*/ 571500 h 1276350"/>
                <a:gd name="connsiteX3" fmla="*/ 558756 w 1640624"/>
                <a:gd name="connsiteY3" fmla="*/ 952500 h 1276350"/>
                <a:gd name="connsiteX4" fmla="*/ 1130256 w 1640624"/>
                <a:gd name="connsiteY4" fmla="*/ 1276350 h 1276350"/>
                <a:gd name="connsiteX0" fmla="*/ 368256 w 1640624"/>
                <a:gd name="connsiteY0" fmla="*/ 0 h 1276350"/>
                <a:gd name="connsiteX1" fmla="*/ 6306 w 1640624"/>
                <a:gd name="connsiteY1" fmla="*/ 361950 h 1276350"/>
                <a:gd name="connsiteX2" fmla="*/ 1635081 w 1640624"/>
                <a:gd name="connsiteY2" fmla="*/ 571500 h 1276350"/>
                <a:gd name="connsiteX3" fmla="*/ 558756 w 1640624"/>
                <a:gd name="connsiteY3" fmla="*/ 952500 h 1276350"/>
                <a:gd name="connsiteX4" fmla="*/ 1130256 w 1640624"/>
                <a:gd name="connsiteY4" fmla="*/ 1276350 h 1276350"/>
                <a:gd name="connsiteX0" fmla="*/ 368256 w 1640166"/>
                <a:gd name="connsiteY0" fmla="*/ 0 h 1276350"/>
                <a:gd name="connsiteX1" fmla="*/ 6306 w 1640166"/>
                <a:gd name="connsiteY1" fmla="*/ 361950 h 1276350"/>
                <a:gd name="connsiteX2" fmla="*/ 1635081 w 1640166"/>
                <a:gd name="connsiteY2" fmla="*/ 571500 h 1276350"/>
                <a:gd name="connsiteX3" fmla="*/ 558756 w 1640166"/>
                <a:gd name="connsiteY3" fmla="*/ 952500 h 1276350"/>
                <a:gd name="connsiteX4" fmla="*/ 1130256 w 1640166"/>
                <a:gd name="connsiteY4" fmla="*/ 1276350 h 1276350"/>
                <a:gd name="connsiteX0" fmla="*/ 413096 w 1562188"/>
                <a:gd name="connsiteY0" fmla="*/ 51110 h 1327460"/>
                <a:gd name="connsiteX1" fmla="*/ 51146 w 1562188"/>
                <a:gd name="connsiteY1" fmla="*/ 413060 h 1327460"/>
                <a:gd name="connsiteX2" fmla="*/ 1556096 w 1562188"/>
                <a:gd name="connsiteY2" fmla="*/ 13010 h 1327460"/>
                <a:gd name="connsiteX3" fmla="*/ 603596 w 1562188"/>
                <a:gd name="connsiteY3" fmla="*/ 1003610 h 1327460"/>
                <a:gd name="connsiteX4" fmla="*/ 1175096 w 1562188"/>
                <a:gd name="connsiteY4" fmla="*/ 1327460 h 1327460"/>
                <a:gd name="connsiteX0" fmla="*/ 287909 w 1434391"/>
                <a:gd name="connsiteY0" fmla="*/ 56486 h 1332836"/>
                <a:gd name="connsiteX1" fmla="*/ 68834 w 1434391"/>
                <a:gd name="connsiteY1" fmla="*/ 342236 h 1332836"/>
                <a:gd name="connsiteX2" fmla="*/ 1430909 w 1434391"/>
                <a:gd name="connsiteY2" fmla="*/ 18386 h 1332836"/>
                <a:gd name="connsiteX3" fmla="*/ 478409 w 1434391"/>
                <a:gd name="connsiteY3" fmla="*/ 1008986 h 1332836"/>
                <a:gd name="connsiteX4" fmla="*/ 1049909 w 1434391"/>
                <a:gd name="connsiteY4" fmla="*/ 1332836 h 1332836"/>
                <a:gd name="connsiteX0" fmla="*/ 287909 w 1453330"/>
                <a:gd name="connsiteY0" fmla="*/ 41641 h 1317991"/>
                <a:gd name="connsiteX1" fmla="*/ 68834 w 1453330"/>
                <a:gd name="connsiteY1" fmla="*/ 327391 h 1317991"/>
                <a:gd name="connsiteX2" fmla="*/ 1430909 w 1453330"/>
                <a:gd name="connsiteY2" fmla="*/ 3541 h 1317991"/>
                <a:gd name="connsiteX3" fmla="*/ 926084 w 1453330"/>
                <a:gd name="connsiteY3" fmla="*/ 584566 h 1317991"/>
                <a:gd name="connsiteX4" fmla="*/ 1049909 w 1453330"/>
                <a:gd name="connsiteY4" fmla="*/ 1317991 h 1317991"/>
                <a:gd name="connsiteX0" fmla="*/ 287909 w 1754759"/>
                <a:gd name="connsiteY0" fmla="*/ 41641 h 1108441"/>
                <a:gd name="connsiteX1" fmla="*/ 68834 w 1754759"/>
                <a:gd name="connsiteY1" fmla="*/ 327391 h 1108441"/>
                <a:gd name="connsiteX2" fmla="*/ 1430909 w 1754759"/>
                <a:gd name="connsiteY2" fmla="*/ 3541 h 1108441"/>
                <a:gd name="connsiteX3" fmla="*/ 926084 w 1754759"/>
                <a:gd name="connsiteY3" fmla="*/ 584566 h 1108441"/>
                <a:gd name="connsiteX4" fmla="*/ 1754759 w 1754759"/>
                <a:gd name="connsiteY4" fmla="*/ 1108441 h 1108441"/>
                <a:gd name="connsiteX0" fmla="*/ 287909 w 1754759"/>
                <a:gd name="connsiteY0" fmla="*/ 41641 h 1108441"/>
                <a:gd name="connsiteX1" fmla="*/ 68834 w 1754759"/>
                <a:gd name="connsiteY1" fmla="*/ 327391 h 1108441"/>
                <a:gd name="connsiteX2" fmla="*/ 1430909 w 1754759"/>
                <a:gd name="connsiteY2" fmla="*/ 3541 h 1108441"/>
                <a:gd name="connsiteX3" fmla="*/ 926084 w 1754759"/>
                <a:gd name="connsiteY3" fmla="*/ 584566 h 1108441"/>
                <a:gd name="connsiteX4" fmla="*/ 1754759 w 1754759"/>
                <a:gd name="connsiteY4" fmla="*/ 1108441 h 1108441"/>
                <a:gd name="connsiteX0" fmla="*/ 287909 w 2316734"/>
                <a:gd name="connsiteY0" fmla="*/ 41641 h 587248"/>
                <a:gd name="connsiteX1" fmla="*/ 68834 w 2316734"/>
                <a:gd name="connsiteY1" fmla="*/ 327391 h 587248"/>
                <a:gd name="connsiteX2" fmla="*/ 1430909 w 2316734"/>
                <a:gd name="connsiteY2" fmla="*/ 3541 h 587248"/>
                <a:gd name="connsiteX3" fmla="*/ 926084 w 2316734"/>
                <a:gd name="connsiteY3" fmla="*/ 584566 h 587248"/>
                <a:gd name="connsiteX4" fmla="*/ 2316734 w 2316734"/>
                <a:gd name="connsiteY4" fmla="*/ 241666 h 587248"/>
                <a:gd name="connsiteX0" fmla="*/ 287909 w 2316734"/>
                <a:gd name="connsiteY0" fmla="*/ 41641 h 588885"/>
                <a:gd name="connsiteX1" fmla="*/ 68834 w 2316734"/>
                <a:gd name="connsiteY1" fmla="*/ 327391 h 588885"/>
                <a:gd name="connsiteX2" fmla="*/ 1430909 w 2316734"/>
                <a:gd name="connsiteY2" fmla="*/ 3541 h 588885"/>
                <a:gd name="connsiteX3" fmla="*/ 926084 w 2316734"/>
                <a:gd name="connsiteY3" fmla="*/ 584566 h 588885"/>
                <a:gd name="connsiteX4" fmla="*/ 2085556 w 2316734"/>
                <a:gd name="connsiteY4" fmla="*/ 267112 h 588885"/>
                <a:gd name="connsiteX5" fmla="*/ 2316734 w 2316734"/>
                <a:gd name="connsiteY5" fmla="*/ 241666 h 588885"/>
                <a:gd name="connsiteX0" fmla="*/ 287909 w 2199175"/>
                <a:gd name="connsiteY0" fmla="*/ 41641 h 588885"/>
                <a:gd name="connsiteX1" fmla="*/ 68834 w 2199175"/>
                <a:gd name="connsiteY1" fmla="*/ 327391 h 588885"/>
                <a:gd name="connsiteX2" fmla="*/ 1430909 w 2199175"/>
                <a:gd name="connsiteY2" fmla="*/ 3541 h 588885"/>
                <a:gd name="connsiteX3" fmla="*/ 926084 w 2199175"/>
                <a:gd name="connsiteY3" fmla="*/ 584566 h 588885"/>
                <a:gd name="connsiteX4" fmla="*/ 2085556 w 2199175"/>
                <a:gd name="connsiteY4" fmla="*/ 267112 h 588885"/>
                <a:gd name="connsiteX5" fmla="*/ 2154809 w 2199175"/>
                <a:gd name="connsiteY5" fmla="*/ 546466 h 588885"/>
                <a:gd name="connsiteX0" fmla="*/ 287909 w 2366433"/>
                <a:gd name="connsiteY0" fmla="*/ 41641 h 587803"/>
                <a:gd name="connsiteX1" fmla="*/ 68834 w 2366433"/>
                <a:gd name="connsiteY1" fmla="*/ 327391 h 587803"/>
                <a:gd name="connsiteX2" fmla="*/ 1430909 w 2366433"/>
                <a:gd name="connsiteY2" fmla="*/ 3541 h 587803"/>
                <a:gd name="connsiteX3" fmla="*/ 926084 w 2366433"/>
                <a:gd name="connsiteY3" fmla="*/ 584566 h 587803"/>
                <a:gd name="connsiteX4" fmla="*/ 2295106 w 2366433"/>
                <a:gd name="connsiteY4" fmla="*/ 238537 h 587803"/>
                <a:gd name="connsiteX5" fmla="*/ 2154809 w 2366433"/>
                <a:gd name="connsiteY5" fmla="*/ 546466 h 58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433" h="587803">
                  <a:moveTo>
                    <a:pt x="287909" y="41641"/>
                  </a:moveTo>
                  <a:cubicBezTo>
                    <a:pt x="126777" y="127366"/>
                    <a:pt x="-121666" y="333741"/>
                    <a:pt x="68834" y="327391"/>
                  </a:cubicBezTo>
                  <a:cubicBezTo>
                    <a:pt x="259334" y="321041"/>
                    <a:pt x="1288034" y="-39321"/>
                    <a:pt x="1430909" y="3541"/>
                  </a:cubicBezTo>
                  <a:cubicBezTo>
                    <a:pt x="1573784" y="46403"/>
                    <a:pt x="782051" y="545400"/>
                    <a:pt x="926084" y="584566"/>
                  </a:cubicBezTo>
                  <a:cubicBezTo>
                    <a:pt x="1070117" y="623732"/>
                    <a:pt x="2063331" y="295687"/>
                    <a:pt x="2295106" y="238537"/>
                  </a:cubicBezTo>
                  <a:cubicBezTo>
                    <a:pt x="2526881" y="181387"/>
                    <a:pt x="2116279" y="550707"/>
                    <a:pt x="2154809" y="54646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Freihandform 81"/>
            <p:cNvSpPr/>
            <p:nvPr/>
          </p:nvSpPr>
          <p:spPr>
            <a:xfrm rot="827882">
              <a:off x="1229479" y="2278495"/>
              <a:ext cx="250012" cy="353649"/>
            </a:xfrm>
            <a:custGeom>
              <a:avLst/>
              <a:gdLst>
                <a:gd name="connsiteX0" fmla="*/ 0 w 1304925"/>
                <a:gd name="connsiteY0" fmla="*/ 328353 h 1957128"/>
                <a:gd name="connsiteX1" fmla="*/ 428625 w 1304925"/>
                <a:gd name="connsiteY1" fmla="*/ 99753 h 1957128"/>
                <a:gd name="connsiteX2" fmla="*/ 628650 w 1304925"/>
                <a:gd name="connsiteY2" fmla="*/ 1757103 h 1957128"/>
                <a:gd name="connsiteX3" fmla="*/ 1019175 w 1304925"/>
                <a:gd name="connsiteY3" fmla="*/ 718878 h 1957128"/>
                <a:gd name="connsiteX4" fmla="*/ 1304925 w 1304925"/>
                <a:gd name="connsiteY4" fmla="*/ 1957128 h 1957128"/>
                <a:gd name="connsiteX0" fmla="*/ 0 w 1257300"/>
                <a:gd name="connsiteY0" fmla="*/ 385095 h 1937670"/>
                <a:gd name="connsiteX1" fmla="*/ 381000 w 1257300"/>
                <a:gd name="connsiteY1" fmla="*/ 80295 h 1937670"/>
                <a:gd name="connsiteX2" fmla="*/ 581025 w 1257300"/>
                <a:gd name="connsiteY2" fmla="*/ 1737645 h 1937670"/>
                <a:gd name="connsiteX3" fmla="*/ 971550 w 1257300"/>
                <a:gd name="connsiteY3" fmla="*/ 699420 h 1937670"/>
                <a:gd name="connsiteX4" fmla="*/ 1257300 w 1257300"/>
                <a:gd name="connsiteY4" fmla="*/ 1937670 h 1937670"/>
                <a:gd name="connsiteX0" fmla="*/ 0 w 1257300"/>
                <a:gd name="connsiteY0" fmla="*/ 378770 h 1931345"/>
                <a:gd name="connsiteX1" fmla="*/ 381000 w 1257300"/>
                <a:gd name="connsiteY1" fmla="*/ 73970 h 1931345"/>
                <a:gd name="connsiteX2" fmla="*/ 581025 w 1257300"/>
                <a:gd name="connsiteY2" fmla="*/ 1731320 h 1931345"/>
                <a:gd name="connsiteX3" fmla="*/ 971550 w 1257300"/>
                <a:gd name="connsiteY3" fmla="*/ 693095 h 1931345"/>
                <a:gd name="connsiteX4" fmla="*/ 1257300 w 1257300"/>
                <a:gd name="connsiteY4" fmla="*/ 1931345 h 1931345"/>
                <a:gd name="connsiteX0" fmla="*/ 0 w 1257300"/>
                <a:gd name="connsiteY0" fmla="*/ 314820 h 1867395"/>
                <a:gd name="connsiteX1" fmla="*/ 381000 w 1257300"/>
                <a:gd name="connsiteY1" fmla="*/ 10020 h 1867395"/>
                <a:gd name="connsiteX2" fmla="*/ 581025 w 1257300"/>
                <a:gd name="connsiteY2" fmla="*/ 1667370 h 1867395"/>
                <a:gd name="connsiteX3" fmla="*/ 971550 w 1257300"/>
                <a:gd name="connsiteY3" fmla="*/ 629145 h 1867395"/>
                <a:gd name="connsiteX4" fmla="*/ 1257300 w 1257300"/>
                <a:gd name="connsiteY4" fmla="*/ 1867395 h 1867395"/>
                <a:gd name="connsiteX0" fmla="*/ 0 w 1200150"/>
                <a:gd name="connsiteY0" fmla="*/ 456873 h 1914198"/>
                <a:gd name="connsiteX1" fmla="*/ 323850 w 1200150"/>
                <a:gd name="connsiteY1" fmla="*/ 56823 h 1914198"/>
                <a:gd name="connsiteX2" fmla="*/ 523875 w 1200150"/>
                <a:gd name="connsiteY2" fmla="*/ 1714173 h 1914198"/>
                <a:gd name="connsiteX3" fmla="*/ 914400 w 1200150"/>
                <a:gd name="connsiteY3" fmla="*/ 675948 h 1914198"/>
                <a:gd name="connsiteX4" fmla="*/ 1200150 w 1200150"/>
                <a:gd name="connsiteY4" fmla="*/ 1914198 h 1914198"/>
                <a:gd name="connsiteX0" fmla="*/ 0 w 1200150"/>
                <a:gd name="connsiteY0" fmla="*/ 400094 h 1857419"/>
                <a:gd name="connsiteX1" fmla="*/ 323850 w 1200150"/>
                <a:gd name="connsiteY1" fmla="*/ 44 h 1857419"/>
                <a:gd name="connsiteX2" fmla="*/ 523875 w 1200150"/>
                <a:gd name="connsiteY2" fmla="*/ 1657394 h 1857419"/>
                <a:gd name="connsiteX3" fmla="*/ 914400 w 1200150"/>
                <a:gd name="connsiteY3" fmla="*/ 619169 h 1857419"/>
                <a:gd name="connsiteX4" fmla="*/ 1200150 w 1200150"/>
                <a:gd name="connsiteY4" fmla="*/ 1857419 h 1857419"/>
                <a:gd name="connsiteX0" fmla="*/ 0 w 1114425"/>
                <a:gd name="connsiteY0" fmla="*/ 400094 h 1664322"/>
                <a:gd name="connsiteX1" fmla="*/ 323850 w 1114425"/>
                <a:gd name="connsiteY1" fmla="*/ 44 h 1664322"/>
                <a:gd name="connsiteX2" fmla="*/ 523875 w 1114425"/>
                <a:gd name="connsiteY2" fmla="*/ 1657394 h 1664322"/>
                <a:gd name="connsiteX3" fmla="*/ 914400 w 1114425"/>
                <a:gd name="connsiteY3" fmla="*/ 619169 h 1664322"/>
                <a:gd name="connsiteX4" fmla="*/ 1114425 w 1114425"/>
                <a:gd name="connsiteY4" fmla="*/ 1304969 h 1664322"/>
                <a:gd name="connsiteX0" fmla="*/ 0 w 1133475"/>
                <a:gd name="connsiteY0" fmla="*/ 400094 h 1664077"/>
                <a:gd name="connsiteX1" fmla="*/ 323850 w 1133475"/>
                <a:gd name="connsiteY1" fmla="*/ 44 h 1664077"/>
                <a:gd name="connsiteX2" fmla="*/ 523875 w 1133475"/>
                <a:gd name="connsiteY2" fmla="*/ 1657394 h 1664077"/>
                <a:gd name="connsiteX3" fmla="*/ 914400 w 1133475"/>
                <a:gd name="connsiteY3" fmla="*/ 619169 h 1664077"/>
                <a:gd name="connsiteX4" fmla="*/ 1133475 w 1133475"/>
                <a:gd name="connsiteY4" fmla="*/ 1562144 h 1664077"/>
                <a:gd name="connsiteX0" fmla="*/ 0 w 1133475"/>
                <a:gd name="connsiteY0" fmla="*/ 476291 h 1741873"/>
                <a:gd name="connsiteX1" fmla="*/ 219075 w 1133475"/>
                <a:gd name="connsiteY1" fmla="*/ 41 h 1741873"/>
                <a:gd name="connsiteX2" fmla="*/ 523875 w 1133475"/>
                <a:gd name="connsiteY2" fmla="*/ 1733591 h 1741873"/>
                <a:gd name="connsiteX3" fmla="*/ 914400 w 1133475"/>
                <a:gd name="connsiteY3" fmla="*/ 695366 h 1741873"/>
                <a:gd name="connsiteX4" fmla="*/ 1133475 w 1133475"/>
                <a:gd name="connsiteY4" fmla="*/ 1638341 h 1741873"/>
                <a:gd name="connsiteX0" fmla="*/ 0 w 1133475"/>
                <a:gd name="connsiteY0" fmla="*/ 476291 h 1741873"/>
                <a:gd name="connsiteX1" fmla="*/ 219075 w 1133475"/>
                <a:gd name="connsiteY1" fmla="*/ 41 h 1741873"/>
                <a:gd name="connsiteX2" fmla="*/ 523875 w 1133475"/>
                <a:gd name="connsiteY2" fmla="*/ 1733591 h 1741873"/>
                <a:gd name="connsiteX3" fmla="*/ 914400 w 1133475"/>
                <a:gd name="connsiteY3" fmla="*/ 695366 h 1741873"/>
                <a:gd name="connsiteX4" fmla="*/ 1133475 w 1133475"/>
                <a:gd name="connsiteY4" fmla="*/ 1638341 h 1741873"/>
                <a:gd name="connsiteX0" fmla="*/ 0 w 1133475"/>
                <a:gd name="connsiteY0" fmla="*/ 476291 h 1741873"/>
                <a:gd name="connsiteX1" fmla="*/ 219075 w 1133475"/>
                <a:gd name="connsiteY1" fmla="*/ 41 h 1741873"/>
                <a:gd name="connsiteX2" fmla="*/ 523875 w 1133475"/>
                <a:gd name="connsiteY2" fmla="*/ 1733591 h 1741873"/>
                <a:gd name="connsiteX3" fmla="*/ 914400 w 1133475"/>
                <a:gd name="connsiteY3" fmla="*/ 695366 h 1741873"/>
                <a:gd name="connsiteX4" fmla="*/ 1133475 w 1133475"/>
                <a:gd name="connsiteY4" fmla="*/ 1638341 h 1741873"/>
                <a:gd name="connsiteX0" fmla="*/ 0 w 1133475"/>
                <a:gd name="connsiteY0" fmla="*/ 499740 h 1661790"/>
                <a:gd name="connsiteX1" fmla="*/ 219075 w 1133475"/>
                <a:gd name="connsiteY1" fmla="*/ 23490 h 1661790"/>
                <a:gd name="connsiteX2" fmla="*/ 600075 w 1133475"/>
                <a:gd name="connsiteY2" fmla="*/ 1233165 h 1661790"/>
                <a:gd name="connsiteX3" fmla="*/ 914400 w 1133475"/>
                <a:gd name="connsiteY3" fmla="*/ 718815 h 1661790"/>
                <a:gd name="connsiteX4" fmla="*/ 1133475 w 1133475"/>
                <a:gd name="connsiteY4" fmla="*/ 1661790 h 1661790"/>
                <a:gd name="connsiteX0" fmla="*/ 0 w 1185011"/>
                <a:gd name="connsiteY0" fmla="*/ 499740 h 1661790"/>
                <a:gd name="connsiteX1" fmla="*/ 219075 w 1185011"/>
                <a:gd name="connsiteY1" fmla="*/ 23490 h 1661790"/>
                <a:gd name="connsiteX2" fmla="*/ 600075 w 1185011"/>
                <a:gd name="connsiteY2" fmla="*/ 1233165 h 1661790"/>
                <a:gd name="connsiteX3" fmla="*/ 1162050 w 1185011"/>
                <a:gd name="connsiteY3" fmla="*/ 271140 h 1661790"/>
                <a:gd name="connsiteX4" fmla="*/ 1133475 w 1185011"/>
                <a:gd name="connsiteY4" fmla="*/ 1661790 h 1661790"/>
                <a:gd name="connsiteX0" fmla="*/ 0 w 1203534"/>
                <a:gd name="connsiteY0" fmla="*/ 499740 h 1661790"/>
                <a:gd name="connsiteX1" fmla="*/ 219075 w 1203534"/>
                <a:gd name="connsiteY1" fmla="*/ 23490 h 1661790"/>
                <a:gd name="connsiteX2" fmla="*/ 600075 w 1203534"/>
                <a:gd name="connsiteY2" fmla="*/ 1233165 h 1661790"/>
                <a:gd name="connsiteX3" fmla="*/ 1162050 w 1203534"/>
                <a:gd name="connsiteY3" fmla="*/ 271140 h 1661790"/>
                <a:gd name="connsiteX4" fmla="*/ 1133475 w 1203534"/>
                <a:gd name="connsiteY4" fmla="*/ 1661790 h 1661790"/>
                <a:gd name="connsiteX0" fmla="*/ 0 w 1203534"/>
                <a:gd name="connsiteY0" fmla="*/ 499740 h 1661790"/>
                <a:gd name="connsiteX1" fmla="*/ 219075 w 1203534"/>
                <a:gd name="connsiteY1" fmla="*/ 23490 h 1661790"/>
                <a:gd name="connsiteX2" fmla="*/ 600075 w 1203534"/>
                <a:gd name="connsiteY2" fmla="*/ 1233165 h 1661790"/>
                <a:gd name="connsiteX3" fmla="*/ 1162050 w 1203534"/>
                <a:gd name="connsiteY3" fmla="*/ 271140 h 1661790"/>
                <a:gd name="connsiteX4" fmla="*/ 1133475 w 1203534"/>
                <a:gd name="connsiteY4" fmla="*/ 1661790 h 1661790"/>
                <a:gd name="connsiteX0" fmla="*/ 0 w 1182683"/>
                <a:gd name="connsiteY0" fmla="*/ 499740 h 1661790"/>
                <a:gd name="connsiteX1" fmla="*/ 219075 w 1182683"/>
                <a:gd name="connsiteY1" fmla="*/ 23490 h 1661790"/>
                <a:gd name="connsiteX2" fmla="*/ 638175 w 1182683"/>
                <a:gd name="connsiteY2" fmla="*/ 1233165 h 1661790"/>
                <a:gd name="connsiteX3" fmla="*/ 1162050 w 1182683"/>
                <a:gd name="connsiteY3" fmla="*/ 271140 h 1661790"/>
                <a:gd name="connsiteX4" fmla="*/ 1133475 w 1182683"/>
                <a:gd name="connsiteY4" fmla="*/ 1661790 h 1661790"/>
                <a:gd name="connsiteX0" fmla="*/ 0 w 1182683"/>
                <a:gd name="connsiteY0" fmla="*/ 476422 h 1638472"/>
                <a:gd name="connsiteX1" fmla="*/ 219075 w 1182683"/>
                <a:gd name="connsiteY1" fmla="*/ 172 h 1638472"/>
                <a:gd name="connsiteX2" fmla="*/ 638175 w 1182683"/>
                <a:gd name="connsiteY2" fmla="*/ 1209847 h 1638472"/>
                <a:gd name="connsiteX3" fmla="*/ 1162050 w 1182683"/>
                <a:gd name="connsiteY3" fmla="*/ 247822 h 1638472"/>
                <a:gd name="connsiteX4" fmla="*/ 1133475 w 1182683"/>
                <a:gd name="connsiteY4" fmla="*/ 1638472 h 1638472"/>
                <a:gd name="connsiteX0" fmla="*/ 0 w 1182683"/>
                <a:gd name="connsiteY0" fmla="*/ 476328 h 1638378"/>
                <a:gd name="connsiteX1" fmla="*/ 219075 w 1182683"/>
                <a:gd name="connsiteY1" fmla="*/ 78 h 1638378"/>
                <a:gd name="connsiteX2" fmla="*/ 638175 w 1182683"/>
                <a:gd name="connsiteY2" fmla="*/ 1209753 h 1638378"/>
                <a:gd name="connsiteX3" fmla="*/ 1162050 w 1182683"/>
                <a:gd name="connsiteY3" fmla="*/ 247728 h 1638378"/>
                <a:gd name="connsiteX4" fmla="*/ 1133475 w 1182683"/>
                <a:gd name="connsiteY4" fmla="*/ 1638378 h 1638378"/>
                <a:gd name="connsiteX0" fmla="*/ 0 w 1182683"/>
                <a:gd name="connsiteY0" fmla="*/ 476331 h 1638381"/>
                <a:gd name="connsiteX1" fmla="*/ 219075 w 1182683"/>
                <a:gd name="connsiteY1" fmla="*/ 81 h 1638381"/>
                <a:gd name="connsiteX2" fmla="*/ 638175 w 1182683"/>
                <a:gd name="connsiteY2" fmla="*/ 1209756 h 1638381"/>
                <a:gd name="connsiteX3" fmla="*/ 979069 w 1182683"/>
                <a:gd name="connsiteY3" fmla="*/ 592035 h 1638381"/>
                <a:gd name="connsiteX4" fmla="*/ 1162050 w 1182683"/>
                <a:gd name="connsiteY4" fmla="*/ 247731 h 1638381"/>
                <a:gd name="connsiteX5" fmla="*/ 1133475 w 1182683"/>
                <a:gd name="connsiteY5" fmla="*/ 1638381 h 1638381"/>
                <a:gd name="connsiteX0" fmla="*/ 0 w 1165953"/>
                <a:gd name="connsiteY0" fmla="*/ 476331 h 1638381"/>
                <a:gd name="connsiteX1" fmla="*/ 219075 w 1165953"/>
                <a:gd name="connsiteY1" fmla="*/ 81 h 1638381"/>
                <a:gd name="connsiteX2" fmla="*/ 638175 w 1165953"/>
                <a:gd name="connsiteY2" fmla="*/ 1209756 h 1638381"/>
                <a:gd name="connsiteX3" fmla="*/ 960019 w 1165953"/>
                <a:gd name="connsiteY3" fmla="*/ 582510 h 1638381"/>
                <a:gd name="connsiteX4" fmla="*/ 1162050 w 1165953"/>
                <a:gd name="connsiteY4" fmla="*/ 247731 h 1638381"/>
                <a:gd name="connsiteX5" fmla="*/ 1133475 w 1165953"/>
                <a:gd name="connsiteY5" fmla="*/ 1638381 h 1638381"/>
                <a:gd name="connsiteX0" fmla="*/ 0 w 1165953"/>
                <a:gd name="connsiteY0" fmla="*/ 476331 h 1638381"/>
                <a:gd name="connsiteX1" fmla="*/ 219075 w 1165953"/>
                <a:gd name="connsiteY1" fmla="*/ 81 h 1638381"/>
                <a:gd name="connsiteX2" fmla="*/ 638175 w 1165953"/>
                <a:gd name="connsiteY2" fmla="*/ 1209756 h 1638381"/>
                <a:gd name="connsiteX3" fmla="*/ 960019 w 1165953"/>
                <a:gd name="connsiteY3" fmla="*/ 582510 h 1638381"/>
                <a:gd name="connsiteX4" fmla="*/ 1162050 w 1165953"/>
                <a:gd name="connsiteY4" fmla="*/ 247731 h 1638381"/>
                <a:gd name="connsiteX5" fmla="*/ 1133475 w 1165953"/>
                <a:gd name="connsiteY5" fmla="*/ 1638381 h 1638381"/>
                <a:gd name="connsiteX0" fmla="*/ 0 w 1165953"/>
                <a:gd name="connsiteY0" fmla="*/ 476331 h 1638381"/>
                <a:gd name="connsiteX1" fmla="*/ 219075 w 1165953"/>
                <a:gd name="connsiteY1" fmla="*/ 81 h 1638381"/>
                <a:gd name="connsiteX2" fmla="*/ 638175 w 1165953"/>
                <a:gd name="connsiteY2" fmla="*/ 1209756 h 1638381"/>
                <a:gd name="connsiteX3" fmla="*/ 960019 w 1165953"/>
                <a:gd name="connsiteY3" fmla="*/ 582510 h 1638381"/>
                <a:gd name="connsiteX4" fmla="*/ 1162050 w 1165953"/>
                <a:gd name="connsiteY4" fmla="*/ 247731 h 1638381"/>
                <a:gd name="connsiteX5" fmla="*/ 1133475 w 1165953"/>
                <a:gd name="connsiteY5" fmla="*/ 1638381 h 1638381"/>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552575 w 1552575"/>
                <a:gd name="connsiteY5" fmla="*/ 1495506 h 1495506"/>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552575 w 1552575"/>
                <a:gd name="connsiteY5" fmla="*/ 1495506 h 1495506"/>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426744 w 1552575"/>
                <a:gd name="connsiteY5" fmla="*/ 1077811 h 1495506"/>
                <a:gd name="connsiteX6" fmla="*/ 1552575 w 1552575"/>
                <a:gd name="connsiteY6" fmla="*/ 1495506 h 1495506"/>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331494 w 1552575"/>
                <a:gd name="connsiteY5" fmla="*/ 887311 h 1495506"/>
                <a:gd name="connsiteX6" fmla="*/ 1552575 w 1552575"/>
                <a:gd name="connsiteY6" fmla="*/ 1495506 h 1495506"/>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331494 w 1552575"/>
                <a:gd name="connsiteY5" fmla="*/ 887311 h 1495506"/>
                <a:gd name="connsiteX6" fmla="*/ 1552575 w 1552575"/>
                <a:gd name="connsiteY6" fmla="*/ 1495506 h 1495506"/>
                <a:gd name="connsiteX0" fmla="*/ 0 w 1552575"/>
                <a:gd name="connsiteY0" fmla="*/ 476331 h 1495506"/>
                <a:gd name="connsiteX1" fmla="*/ 219075 w 1552575"/>
                <a:gd name="connsiteY1" fmla="*/ 81 h 1495506"/>
                <a:gd name="connsiteX2" fmla="*/ 638175 w 1552575"/>
                <a:gd name="connsiteY2" fmla="*/ 1209756 h 1495506"/>
                <a:gd name="connsiteX3" fmla="*/ 960019 w 1552575"/>
                <a:gd name="connsiteY3" fmla="*/ 582510 h 1495506"/>
                <a:gd name="connsiteX4" fmla="*/ 1162050 w 1552575"/>
                <a:gd name="connsiteY4" fmla="*/ 247731 h 1495506"/>
                <a:gd name="connsiteX5" fmla="*/ 1331494 w 1552575"/>
                <a:gd name="connsiteY5" fmla="*/ 887311 h 1495506"/>
                <a:gd name="connsiteX6" fmla="*/ 1552575 w 1552575"/>
                <a:gd name="connsiteY6" fmla="*/ 1495506 h 1495506"/>
                <a:gd name="connsiteX0" fmla="*/ 0 w 1457325"/>
                <a:gd name="connsiteY0" fmla="*/ 476331 h 1476456"/>
                <a:gd name="connsiteX1" fmla="*/ 219075 w 1457325"/>
                <a:gd name="connsiteY1" fmla="*/ 81 h 1476456"/>
                <a:gd name="connsiteX2" fmla="*/ 638175 w 1457325"/>
                <a:gd name="connsiteY2" fmla="*/ 1209756 h 1476456"/>
                <a:gd name="connsiteX3" fmla="*/ 960019 w 1457325"/>
                <a:gd name="connsiteY3" fmla="*/ 582510 h 1476456"/>
                <a:gd name="connsiteX4" fmla="*/ 1162050 w 1457325"/>
                <a:gd name="connsiteY4" fmla="*/ 247731 h 1476456"/>
                <a:gd name="connsiteX5" fmla="*/ 1331494 w 1457325"/>
                <a:gd name="connsiteY5" fmla="*/ 887311 h 1476456"/>
                <a:gd name="connsiteX6" fmla="*/ 1457325 w 1457325"/>
                <a:gd name="connsiteY6" fmla="*/ 1476456 h 1476456"/>
                <a:gd name="connsiteX0" fmla="*/ 0 w 1457325"/>
                <a:gd name="connsiteY0" fmla="*/ 476331 h 1476456"/>
                <a:gd name="connsiteX1" fmla="*/ 219075 w 1457325"/>
                <a:gd name="connsiteY1" fmla="*/ 81 h 1476456"/>
                <a:gd name="connsiteX2" fmla="*/ 638175 w 1457325"/>
                <a:gd name="connsiteY2" fmla="*/ 1209756 h 1476456"/>
                <a:gd name="connsiteX3" fmla="*/ 960019 w 1457325"/>
                <a:gd name="connsiteY3" fmla="*/ 582510 h 1476456"/>
                <a:gd name="connsiteX4" fmla="*/ 1162050 w 1457325"/>
                <a:gd name="connsiteY4" fmla="*/ 247731 h 1476456"/>
                <a:gd name="connsiteX5" fmla="*/ 1331494 w 1457325"/>
                <a:gd name="connsiteY5" fmla="*/ 887311 h 1476456"/>
                <a:gd name="connsiteX6" fmla="*/ 1407694 w 1457325"/>
                <a:gd name="connsiteY6" fmla="*/ 1258786 h 1476456"/>
                <a:gd name="connsiteX7" fmla="*/ 1457325 w 1457325"/>
                <a:gd name="connsiteY7" fmla="*/ 1476456 h 1476456"/>
                <a:gd name="connsiteX0" fmla="*/ 0 w 1838325"/>
                <a:gd name="connsiteY0" fmla="*/ 476331 h 1276023"/>
                <a:gd name="connsiteX1" fmla="*/ 219075 w 1838325"/>
                <a:gd name="connsiteY1" fmla="*/ 81 h 1276023"/>
                <a:gd name="connsiteX2" fmla="*/ 638175 w 1838325"/>
                <a:gd name="connsiteY2" fmla="*/ 1209756 h 1276023"/>
                <a:gd name="connsiteX3" fmla="*/ 960019 w 1838325"/>
                <a:gd name="connsiteY3" fmla="*/ 582510 h 1276023"/>
                <a:gd name="connsiteX4" fmla="*/ 1162050 w 1838325"/>
                <a:gd name="connsiteY4" fmla="*/ 247731 h 1276023"/>
                <a:gd name="connsiteX5" fmla="*/ 1331494 w 1838325"/>
                <a:gd name="connsiteY5" fmla="*/ 887311 h 1276023"/>
                <a:gd name="connsiteX6" fmla="*/ 1407694 w 1838325"/>
                <a:gd name="connsiteY6" fmla="*/ 1258786 h 1276023"/>
                <a:gd name="connsiteX7" fmla="*/ 1838325 w 1838325"/>
                <a:gd name="connsiteY7" fmla="*/ 1038306 h 1276023"/>
                <a:gd name="connsiteX0" fmla="*/ 0 w 1838325"/>
                <a:gd name="connsiteY0" fmla="*/ 476331 h 1479825"/>
                <a:gd name="connsiteX1" fmla="*/ 219075 w 1838325"/>
                <a:gd name="connsiteY1" fmla="*/ 81 h 1479825"/>
                <a:gd name="connsiteX2" fmla="*/ 638175 w 1838325"/>
                <a:gd name="connsiteY2" fmla="*/ 1209756 h 1479825"/>
                <a:gd name="connsiteX3" fmla="*/ 960019 w 1838325"/>
                <a:gd name="connsiteY3" fmla="*/ 582510 h 1479825"/>
                <a:gd name="connsiteX4" fmla="*/ 1162050 w 1838325"/>
                <a:gd name="connsiteY4" fmla="*/ 247731 h 1479825"/>
                <a:gd name="connsiteX5" fmla="*/ 1331494 w 1838325"/>
                <a:gd name="connsiteY5" fmla="*/ 887311 h 1479825"/>
                <a:gd name="connsiteX6" fmla="*/ 1531519 w 1838325"/>
                <a:gd name="connsiteY6" fmla="*/ 1468336 h 1479825"/>
                <a:gd name="connsiteX7" fmla="*/ 1838325 w 1838325"/>
                <a:gd name="connsiteY7" fmla="*/ 1038306 h 1479825"/>
                <a:gd name="connsiteX0" fmla="*/ 0 w 1838325"/>
                <a:gd name="connsiteY0" fmla="*/ 476331 h 1479825"/>
                <a:gd name="connsiteX1" fmla="*/ 219075 w 1838325"/>
                <a:gd name="connsiteY1" fmla="*/ 81 h 1479825"/>
                <a:gd name="connsiteX2" fmla="*/ 638175 w 1838325"/>
                <a:gd name="connsiteY2" fmla="*/ 1209756 h 1479825"/>
                <a:gd name="connsiteX3" fmla="*/ 960019 w 1838325"/>
                <a:gd name="connsiteY3" fmla="*/ 582510 h 1479825"/>
                <a:gd name="connsiteX4" fmla="*/ 1162050 w 1838325"/>
                <a:gd name="connsiteY4" fmla="*/ 247731 h 1479825"/>
                <a:gd name="connsiteX5" fmla="*/ 1331494 w 1838325"/>
                <a:gd name="connsiteY5" fmla="*/ 887311 h 1479825"/>
                <a:gd name="connsiteX6" fmla="*/ 1531519 w 1838325"/>
                <a:gd name="connsiteY6" fmla="*/ 1468336 h 1479825"/>
                <a:gd name="connsiteX7" fmla="*/ 1838325 w 1838325"/>
                <a:gd name="connsiteY7" fmla="*/ 1038306 h 1479825"/>
                <a:gd name="connsiteX0" fmla="*/ 0 w 1838325"/>
                <a:gd name="connsiteY0" fmla="*/ 476331 h 1468336"/>
                <a:gd name="connsiteX1" fmla="*/ 219075 w 1838325"/>
                <a:gd name="connsiteY1" fmla="*/ 81 h 1468336"/>
                <a:gd name="connsiteX2" fmla="*/ 638175 w 1838325"/>
                <a:gd name="connsiteY2" fmla="*/ 1209756 h 1468336"/>
                <a:gd name="connsiteX3" fmla="*/ 960019 w 1838325"/>
                <a:gd name="connsiteY3" fmla="*/ 582510 h 1468336"/>
                <a:gd name="connsiteX4" fmla="*/ 1162050 w 1838325"/>
                <a:gd name="connsiteY4" fmla="*/ 247731 h 1468336"/>
                <a:gd name="connsiteX5" fmla="*/ 1331494 w 1838325"/>
                <a:gd name="connsiteY5" fmla="*/ 887311 h 1468336"/>
                <a:gd name="connsiteX6" fmla="*/ 1531519 w 1838325"/>
                <a:gd name="connsiteY6" fmla="*/ 1468336 h 1468336"/>
                <a:gd name="connsiteX7" fmla="*/ 1838325 w 1838325"/>
                <a:gd name="connsiteY7" fmla="*/ 1038306 h 1468336"/>
                <a:gd name="connsiteX0" fmla="*/ 0 w 1790700"/>
                <a:gd name="connsiteY0" fmla="*/ 476331 h 1468336"/>
                <a:gd name="connsiteX1" fmla="*/ 219075 w 1790700"/>
                <a:gd name="connsiteY1" fmla="*/ 81 h 1468336"/>
                <a:gd name="connsiteX2" fmla="*/ 638175 w 1790700"/>
                <a:gd name="connsiteY2" fmla="*/ 1209756 h 1468336"/>
                <a:gd name="connsiteX3" fmla="*/ 960019 w 1790700"/>
                <a:gd name="connsiteY3" fmla="*/ 582510 h 1468336"/>
                <a:gd name="connsiteX4" fmla="*/ 1162050 w 1790700"/>
                <a:gd name="connsiteY4" fmla="*/ 247731 h 1468336"/>
                <a:gd name="connsiteX5" fmla="*/ 1331494 w 1790700"/>
                <a:gd name="connsiteY5" fmla="*/ 887311 h 1468336"/>
                <a:gd name="connsiteX6" fmla="*/ 1531519 w 1790700"/>
                <a:gd name="connsiteY6" fmla="*/ 1468336 h 1468336"/>
                <a:gd name="connsiteX7" fmla="*/ 1790700 w 1790700"/>
                <a:gd name="connsiteY7" fmla="*/ 1057356 h 1468336"/>
                <a:gd name="connsiteX0" fmla="*/ 0 w 1790700"/>
                <a:gd name="connsiteY0" fmla="*/ 476331 h 1468336"/>
                <a:gd name="connsiteX1" fmla="*/ 219075 w 1790700"/>
                <a:gd name="connsiteY1" fmla="*/ 81 h 1468336"/>
                <a:gd name="connsiteX2" fmla="*/ 638175 w 1790700"/>
                <a:gd name="connsiteY2" fmla="*/ 1209756 h 1468336"/>
                <a:gd name="connsiteX3" fmla="*/ 960019 w 1790700"/>
                <a:gd name="connsiteY3" fmla="*/ 582510 h 1468336"/>
                <a:gd name="connsiteX4" fmla="*/ 1162050 w 1790700"/>
                <a:gd name="connsiteY4" fmla="*/ 247731 h 1468336"/>
                <a:gd name="connsiteX5" fmla="*/ 1331494 w 1790700"/>
                <a:gd name="connsiteY5" fmla="*/ 887311 h 1468336"/>
                <a:gd name="connsiteX6" fmla="*/ 1531519 w 1790700"/>
                <a:gd name="connsiteY6" fmla="*/ 1468336 h 1468336"/>
                <a:gd name="connsiteX7" fmla="*/ 1790700 w 1790700"/>
                <a:gd name="connsiteY7" fmla="*/ 1057356 h 1468336"/>
                <a:gd name="connsiteX0" fmla="*/ 0 w 1790700"/>
                <a:gd name="connsiteY0" fmla="*/ 476250 h 1468255"/>
                <a:gd name="connsiteX1" fmla="*/ 219075 w 1790700"/>
                <a:gd name="connsiteY1" fmla="*/ 0 h 1468255"/>
                <a:gd name="connsiteX2" fmla="*/ 436144 w 1790700"/>
                <a:gd name="connsiteY2" fmla="*/ 620531 h 1468255"/>
                <a:gd name="connsiteX3" fmla="*/ 638175 w 1790700"/>
                <a:gd name="connsiteY3" fmla="*/ 1209675 h 1468255"/>
                <a:gd name="connsiteX4" fmla="*/ 960019 w 1790700"/>
                <a:gd name="connsiteY4" fmla="*/ 582429 h 1468255"/>
                <a:gd name="connsiteX5" fmla="*/ 1162050 w 1790700"/>
                <a:gd name="connsiteY5" fmla="*/ 247650 h 1468255"/>
                <a:gd name="connsiteX6" fmla="*/ 1331494 w 1790700"/>
                <a:gd name="connsiteY6" fmla="*/ 887230 h 1468255"/>
                <a:gd name="connsiteX7" fmla="*/ 1531519 w 1790700"/>
                <a:gd name="connsiteY7" fmla="*/ 1468255 h 1468255"/>
                <a:gd name="connsiteX8" fmla="*/ 1790700 w 1790700"/>
                <a:gd name="connsiteY8" fmla="*/ 1057275 h 1468255"/>
                <a:gd name="connsiteX0" fmla="*/ 0 w 1790700"/>
                <a:gd name="connsiteY0" fmla="*/ 476250 h 1468255"/>
                <a:gd name="connsiteX1" fmla="*/ 219075 w 1790700"/>
                <a:gd name="connsiteY1" fmla="*/ 0 h 1468255"/>
                <a:gd name="connsiteX2" fmla="*/ 436144 w 1790700"/>
                <a:gd name="connsiteY2" fmla="*/ 620531 h 1468255"/>
                <a:gd name="connsiteX3" fmla="*/ 638175 w 1790700"/>
                <a:gd name="connsiteY3" fmla="*/ 1209675 h 1468255"/>
                <a:gd name="connsiteX4" fmla="*/ 960019 w 1790700"/>
                <a:gd name="connsiteY4" fmla="*/ 582429 h 1468255"/>
                <a:gd name="connsiteX5" fmla="*/ 1162050 w 1790700"/>
                <a:gd name="connsiteY5" fmla="*/ 247650 h 1468255"/>
                <a:gd name="connsiteX6" fmla="*/ 1331494 w 1790700"/>
                <a:gd name="connsiteY6" fmla="*/ 887230 h 1468255"/>
                <a:gd name="connsiteX7" fmla="*/ 1531519 w 1790700"/>
                <a:gd name="connsiteY7" fmla="*/ 1468255 h 1468255"/>
                <a:gd name="connsiteX8" fmla="*/ 1790700 w 1790700"/>
                <a:gd name="connsiteY8" fmla="*/ 1057275 h 1468255"/>
                <a:gd name="connsiteX0" fmla="*/ 0 w 1790700"/>
                <a:gd name="connsiteY0" fmla="*/ 476250 h 1468255"/>
                <a:gd name="connsiteX1" fmla="*/ 219075 w 1790700"/>
                <a:gd name="connsiteY1" fmla="*/ 0 h 1468255"/>
                <a:gd name="connsiteX2" fmla="*/ 436144 w 1790700"/>
                <a:gd name="connsiteY2" fmla="*/ 620531 h 1468255"/>
                <a:gd name="connsiteX3" fmla="*/ 638175 w 1790700"/>
                <a:gd name="connsiteY3" fmla="*/ 1209675 h 1468255"/>
                <a:gd name="connsiteX4" fmla="*/ 960019 w 1790700"/>
                <a:gd name="connsiteY4" fmla="*/ 582429 h 1468255"/>
                <a:gd name="connsiteX5" fmla="*/ 1162050 w 1790700"/>
                <a:gd name="connsiteY5" fmla="*/ 247650 h 1468255"/>
                <a:gd name="connsiteX6" fmla="*/ 1331494 w 1790700"/>
                <a:gd name="connsiteY6" fmla="*/ 887230 h 1468255"/>
                <a:gd name="connsiteX7" fmla="*/ 1531519 w 1790700"/>
                <a:gd name="connsiteY7" fmla="*/ 1468255 h 1468255"/>
                <a:gd name="connsiteX8" fmla="*/ 1790700 w 1790700"/>
                <a:gd name="connsiteY8" fmla="*/ 1057275 h 1468255"/>
                <a:gd name="connsiteX0" fmla="*/ 0 w 1790700"/>
                <a:gd name="connsiteY0" fmla="*/ 476250 h 1468255"/>
                <a:gd name="connsiteX1" fmla="*/ 219075 w 1790700"/>
                <a:gd name="connsiteY1" fmla="*/ 0 h 1468255"/>
                <a:gd name="connsiteX2" fmla="*/ 436144 w 1790700"/>
                <a:gd name="connsiteY2" fmla="*/ 620531 h 1468255"/>
                <a:gd name="connsiteX3" fmla="*/ 638175 w 1790700"/>
                <a:gd name="connsiteY3" fmla="*/ 1209675 h 1468255"/>
                <a:gd name="connsiteX4" fmla="*/ 893344 w 1790700"/>
                <a:gd name="connsiteY4" fmla="*/ 725304 h 1468255"/>
                <a:gd name="connsiteX5" fmla="*/ 1162050 w 1790700"/>
                <a:gd name="connsiteY5" fmla="*/ 247650 h 1468255"/>
                <a:gd name="connsiteX6" fmla="*/ 1331494 w 1790700"/>
                <a:gd name="connsiteY6" fmla="*/ 887230 h 1468255"/>
                <a:gd name="connsiteX7" fmla="*/ 1531519 w 1790700"/>
                <a:gd name="connsiteY7" fmla="*/ 1468255 h 1468255"/>
                <a:gd name="connsiteX8" fmla="*/ 1790700 w 1790700"/>
                <a:gd name="connsiteY8" fmla="*/ 1057275 h 1468255"/>
                <a:gd name="connsiteX0" fmla="*/ 0 w 1790700"/>
                <a:gd name="connsiteY0" fmla="*/ 479043 h 1471048"/>
                <a:gd name="connsiteX1" fmla="*/ 219075 w 1790700"/>
                <a:gd name="connsiteY1" fmla="*/ 2793 h 1471048"/>
                <a:gd name="connsiteX2" fmla="*/ 436144 w 1790700"/>
                <a:gd name="connsiteY2" fmla="*/ 623324 h 1471048"/>
                <a:gd name="connsiteX3" fmla="*/ 638175 w 1790700"/>
                <a:gd name="connsiteY3" fmla="*/ 1212468 h 1471048"/>
                <a:gd name="connsiteX4" fmla="*/ 893344 w 1790700"/>
                <a:gd name="connsiteY4" fmla="*/ 728097 h 1471048"/>
                <a:gd name="connsiteX5" fmla="*/ 1162050 w 1790700"/>
                <a:gd name="connsiteY5" fmla="*/ 250443 h 1471048"/>
                <a:gd name="connsiteX6" fmla="*/ 1331494 w 1790700"/>
                <a:gd name="connsiteY6" fmla="*/ 890023 h 1471048"/>
                <a:gd name="connsiteX7" fmla="*/ 1531519 w 1790700"/>
                <a:gd name="connsiteY7" fmla="*/ 1471048 h 1471048"/>
                <a:gd name="connsiteX8" fmla="*/ 1790700 w 1790700"/>
                <a:gd name="connsiteY8" fmla="*/ 1060068 h 1471048"/>
                <a:gd name="connsiteX0" fmla="*/ 0 w 1790700"/>
                <a:gd name="connsiteY0" fmla="*/ 476422 h 1468427"/>
                <a:gd name="connsiteX1" fmla="*/ 219075 w 1790700"/>
                <a:gd name="connsiteY1" fmla="*/ 172 h 1468427"/>
                <a:gd name="connsiteX2" fmla="*/ 436144 w 1790700"/>
                <a:gd name="connsiteY2" fmla="*/ 620703 h 1468427"/>
                <a:gd name="connsiteX3" fmla="*/ 638175 w 1790700"/>
                <a:gd name="connsiteY3" fmla="*/ 1209847 h 1468427"/>
                <a:gd name="connsiteX4" fmla="*/ 893344 w 1790700"/>
                <a:gd name="connsiteY4" fmla="*/ 725476 h 1468427"/>
                <a:gd name="connsiteX5" fmla="*/ 1162050 w 1790700"/>
                <a:gd name="connsiteY5" fmla="*/ 247822 h 1468427"/>
                <a:gd name="connsiteX6" fmla="*/ 1331494 w 1790700"/>
                <a:gd name="connsiteY6" fmla="*/ 887402 h 1468427"/>
                <a:gd name="connsiteX7" fmla="*/ 1531519 w 1790700"/>
                <a:gd name="connsiteY7" fmla="*/ 1468427 h 1468427"/>
                <a:gd name="connsiteX8" fmla="*/ 1790700 w 1790700"/>
                <a:gd name="connsiteY8" fmla="*/ 1057447 h 1468427"/>
                <a:gd name="connsiteX0" fmla="*/ 0 w 1571625"/>
                <a:gd name="connsiteY0" fmla="*/ 0 h 1468255"/>
                <a:gd name="connsiteX1" fmla="*/ 217069 w 1571625"/>
                <a:gd name="connsiteY1" fmla="*/ 620531 h 1468255"/>
                <a:gd name="connsiteX2" fmla="*/ 419100 w 1571625"/>
                <a:gd name="connsiteY2" fmla="*/ 1209675 h 1468255"/>
                <a:gd name="connsiteX3" fmla="*/ 674269 w 1571625"/>
                <a:gd name="connsiteY3" fmla="*/ 725304 h 1468255"/>
                <a:gd name="connsiteX4" fmla="*/ 942975 w 1571625"/>
                <a:gd name="connsiteY4" fmla="*/ 247650 h 1468255"/>
                <a:gd name="connsiteX5" fmla="*/ 1112419 w 1571625"/>
                <a:gd name="connsiteY5" fmla="*/ 887230 h 1468255"/>
                <a:gd name="connsiteX6" fmla="*/ 1312444 w 1571625"/>
                <a:gd name="connsiteY6" fmla="*/ 1468255 h 1468255"/>
                <a:gd name="connsiteX7" fmla="*/ 1571625 w 1571625"/>
                <a:gd name="connsiteY7" fmla="*/ 1057275 h 1468255"/>
                <a:gd name="connsiteX0" fmla="*/ 0 w 1354556"/>
                <a:gd name="connsiteY0" fmla="*/ 373904 h 1221628"/>
                <a:gd name="connsiteX1" fmla="*/ 202031 w 1354556"/>
                <a:gd name="connsiteY1" fmla="*/ 963048 h 1221628"/>
                <a:gd name="connsiteX2" fmla="*/ 457200 w 1354556"/>
                <a:gd name="connsiteY2" fmla="*/ 478677 h 1221628"/>
                <a:gd name="connsiteX3" fmla="*/ 725906 w 1354556"/>
                <a:gd name="connsiteY3" fmla="*/ 1023 h 1221628"/>
                <a:gd name="connsiteX4" fmla="*/ 895350 w 1354556"/>
                <a:gd name="connsiteY4" fmla="*/ 640603 h 1221628"/>
                <a:gd name="connsiteX5" fmla="*/ 1095375 w 1354556"/>
                <a:gd name="connsiteY5" fmla="*/ 1221628 h 1221628"/>
                <a:gd name="connsiteX6" fmla="*/ 1354556 w 1354556"/>
                <a:gd name="connsiteY6" fmla="*/ 810648 h 1221628"/>
                <a:gd name="connsiteX0" fmla="*/ 1 w 1152526"/>
                <a:gd name="connsiteY0" fmla="*/ 963048 h 1221628"/>
                <a:gd name="connsiteX1" fmla="*/ 255170 w 1152526"/>
                <a:gd name="connsiteY1" fmla="*/ 478677 h 1221628"/>
                <a:gd name="connsiteX2" fmla="*/ 523876 w 1152526"/>
                <a:gd name="connsiteY2" fmla="*/ 1023 h 1221628"/>
                <a:gd name="connsiteX3" fmla="*/ 693320 w 1152526"/>
                <a:gd name="connsiteY3" fmla="*/ 640603 h 1221628"/>
                <a:gd name="connsiteX4" fmla="*/ 893345 w 1152526"/>
                <a:gd name="connsiteY4" fmla="*/ 1221628 h 1221628"/>
                <a:gd name="connsiteX5" fmla="*/ 1152526 w 1152526"/>
                <a:gd name="connsiteY5" fmla="*/ 810648 h 1221628"/>
                <a:gd name="connsiteX0" fmla="*/ 1 w 897357"/>
                <a:gd name="connsiteY0" fmla="*/ 478677 h 1221628"/>
                <a:gd name="connsiteX1" fmla="*/ 268707 w 897357"/>
                <a:gd name="connsiteY1" fmla="*/ 1023 h 1221628"/>
                <a:gd name="connsiteX2" fmla="*/ 438151 w 897357"/>
                <a:gd name="connsiteY2" fmla="*/ 640603 h 1221628"/>
                <a:gd name="connsiteX3" fmla="*/ 638176 w 897357"/>
                <a:gd name="connsiteY3" fmla="*/ 1221628 h 1221628"/>
                <a:gd name="connsiteX4" fmla="*/ 897357 w 897357"/>
                <a:gd name="connsiteY4" fmla="*/ 810648 h 1221628"/>
                <a:gd name="connsiteX0" fmla="*/ -1 w 638175"/>
                <a:gd name="connsiteY0" fmla="*/ 478677 h 1221628"/>
                <a:gd name="connsiteX1" fmla="*/ 268705 w 638175"/>
                <a:gd name="connsiteY1" fmla="*/ 1023 h 1221628"/>
                <a:gd name="connsiteX2" fmla="*/ 438149 w 638175"/>
                <a:gd name="connsiteY2" fmla="*/ 640603 h 1221628"/>
                <a:gd name="connsiteX3" fmla="*/ 638174 w 638175"/>
                <a:gd name="connsiteY3" fmla="*/ 1221628 h 1221628"/>
                <a:gd name="connsiteX0" fmla="*/ 1 w 438459"/>
                <a:gd name="connsiteY0" fmla="*/ 478677 h 640603"/>
                <a:gd name="connsiteX1" fmla="*/ 268707 w 438459"/>
                <a:gd name="connsiteY1" fmla="*/ 1023 h 640603"/>
                <a:gd name="connsiteX2" fmla="*/ 438151 w 438459"/>
                <a:gd name="connsiteY2" fmla="*/ 640603 h 640603"/>
              </a:gdLst>
              <a:ahLst/>
              <a:cxnLst>
                <a:cxn ang="0">
                  <a:pos x="connsiteX0" y="connsiteY0"/>
                </a:cxn>
                <a:cxn ang="0">
                  <a:pos x="connsiteX1" y="connsiteY1"/>
                </a:cxn>
                <a:cxn ang="0">
                  <a:pos x="connsiteX2" y="connsiteY2"/>
                </a:cxn>
              </a:cxnLst>
              <a:rect l="l" t="t" r="r" b="b"/>
              <a:pathLst>
                <a:path w="438459" h="640603">
                  <a:moveTo>
                    <a:pt x="1" y="478677"/>
                  </a:moveTo>
                  <a:cubicBezTo>
                    <a:pt x="1588" y="489790"/>
                    <a:pt x="195682" y="-25965"/>
                    <a:pt x="268707" y="1023"/>
                  </a:cubicBezTo>
                  <a:cubicBezTo>
                    <a:pt x="341732" y="28011"/>
                    <a:pt x="444835" y="338744"/>
                    <a:pt x="438151" y="640603"/>
                  </a:cubicBezTo>
                </a:path>
              </a:pathLst>
            </a:cu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4" name="Textfeld 105"/>
          <p:cNvSpPr txBox="1"/>
          <p:nvPr/>
        </p:nvSpPr>
        <p:spPr>
          <a:xfrm>
            <a:off x="961117" y="1078922"/>
            <a:ext cx="284052" cy="276999"/>
          </a:xfrm>
          <a:prstGeom prst="rect">
            <a:avLst/>
          </a:prstGeom>
          <a:noFill/>
        </p:spPr>
        <p:txBody>
          <a:bodyPr wrap="none" rtlCol="0">
            <a:spAutoFit/>
          </a:bodyPr>
          <a:lstStyle/>
          <a:p>
            <a:pPr algn="ctr"/>
            <a:r>
              <a:rPr lang="en-US" sz="1200" dirty="0" smtClean="0">
                <a:solidFill>
                  <a:srgbClr val="7030A0"/>
                </a:solidFill>
                <a:latin typeface="Work Sans" panose="00000500000000000000" pitchFamily="50" charset="0"/>
              </a:rPr>
              <a:t>V</a:t>
            </a:r>
            <a:endParaRPr lang="en-US" sz="1200" dirty="0">
              <a:solidFill>
                <a:srgbClr val="7030A0"/>
              </a:solidFill>
              <a:latin typeface="Work Sans" panose="00000500000000000000" pitchFamily="50" charset="0"/>
            </a:endParaRPr>
          </a:p>
        </p:txBody>
      </p:sp>
      <p:sp>
        <p:nvSpPr>
          <p:cNvPr id="85" name="Textfeld 105"/>
          <p:cNvSpPr txBox="1"/>
          <p:nvPr/>
        </p:nvSpPr>
        <p:spPr>
          <a:xfrm>
            <a:off x="417183" y="1586158"/>
            <a:ext cx="296877" cy="276999"/>
          </a:xfrm>
          <a:prstGeom prst="rect">
            <a:avLst/>
          </a:prstGeom>
          <a:noFill/>
        </p:spPr>
        <p:txBody>
          <a:bodyPr wrap="none" rtlCol="0">
            <a:spAutoFit/>
          </a:bodyPr>
          <a:lstStyle/>
          <a:p>
            <a:pPr algn="ctr"/>
            <a:r>
              <a:rPr lang="en-US" sz="1200" dirty="0" smtClean="0">
                <a:solidFill>
                  <a:schemeClr val="accent5">
                    <a:lumMod val="75000"/>
                  </a:schemeClr>
                </a:solidFill>
                <a:latin typeface="Work Sans" panose="00000500000000000000" pitchFamily="50" charset="0"/>
              </a:rPr>
              <a:t>H</a:t>
            </a:r>
            <a:endParaRPr lang="en-US" sz="1200" dirty="0">
              <a:solidFill>
                <a:schemeClr val="accent5">
                  <a:lumMod val="75000"/>
                </a:schemeClr>
              </a:solidFill>
              <a:latin typeface="Work Sans" panose="00000500000000000000" pitchFamily="50" charset="0"/>
            </a:endParaRPr>
          </a:p>
        </p:txBody>
      </p:sp>
      <p:sp>
        <p:nvSpPr>
          <p:cNvPr id="87" name="Rechteck 86"/>
          <p:cNvSpPr/>
          <p:nvPr/>
        </p:nvSpPr>
        <p:spPr>
          <a:xfrm>
            <a:off x="2719842" y="2147928"/>
            <a:ext cx="3693741" cy="1384995"/>
          </a:xfrm>
          <a:prstGeom prst="rect">
            <a:avLst/>
          </a:prstGeom>
        </p:spPr>
        <p:txBody>
          <a:bodyPr wrap="square">
            <a:spAutoFit/>
          </a:bodyPr>
          <a:lstStyle/>
          <a:p>
            <a:pPr marL="285750" indent="-285750" algn="just">
              <a:lnSpc>
                <a:spcPct val="120000"/>
              </a:lnSpc>
              <a:buFont typeface="Arial" panose="020B0604020202020204" pitchFamily="34" charset="0"/>
              <a:buChar char="•"/>
            </a:pPr>
            <a:r>
              <a:rPr lang="en-US" sz="1400" dirty="0">
                <a:solidFill>
                  <a:schemeClr val="tx1">
                    <a:lumMod val="95000"/>
                    <a:lumOff val="5000"/>
                  </a:schemeClr>
                </a:solidFill>
                <a:latin typeface="Work Sans" panose="00000500000000000000" pitchFamily="50" charset="0"/>
              </a:rPr>
              <a:t>co-polarization (HH, VV) is more sensitive to the surface scattering and double-bounce, whereas cross-polarization (HV, VH) is more to the volume</a:t>
            </a:r>
          </a:p>
        </p:txBody>
      </p:sp>
    </p:spTree>
    <p:extLst>
      <p:ext uri="{BB962C8B-B14F-4D97-AF65-F5344CB8AC3E}">
        <p14:creationId xmlns:p14="http://schemas.microsoft.com/office/powerpoint/2010/main" val="36071963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hteck 41"/>
          <p:cNvSpPr/>
          <p:nvPr/>
        </p:nvSpPr>
        <p:spPr>
          <a:xfrm>
            <a:off x="151302" y="1958343"/>
            <a:ext cx="6100858" cy="4278334"/>
          </a:xfrm>
          <a:prstGeom prst="rect">
            <a:avLst/>
          </a:prstGeom>
          <a:solidFill>
            <a:schemeClr val="bg1">
              <a:lumMod val="95000"/>
            </a:schemeClr>
          </a:solidFill>
          <a:ln>
            <a:noFill/>
          </a:ln>
          <a:effectLst>
            <a:outerShdw blurRad="1016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p:cNvSpPr/>
          <p:nvPr/>
        </p:nvSpPr>
        <p:spPr>
          <a:xfrm>
            <a:off x="6471067" y="1958343"/>
            <a:ext cx="5577328" cy="4278333"/>
          </a:xfrm>
          <a:prstGeom prst="rect">
            <a:avLst/>
          </a:prstGeom>
          <a:solidFill>
            <a:schemeClr val="bg1">
              <a:lumMod val="95000"/>
            </a:schemeClr>
          </a:solidFill>
          <a:ln>
            <a:noFill/>
          </a:ln>
          <a:effectLst>
            <a:outerShdw blurRad="1016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en-US" dirty="0"/>
              <a:t>The effect of </a:t>
            </a:r>
            <a:r>
              <a:rPr lang="en-US" dirty="0" smtClean="0"/>
              <a:t>weather &amp; season</a:t>
            </a:r>
            <a:endParaRPr lang="en-US" dirty="0"/>
          </a:p>
        </p:txBody>
      </p:sp>
      <p:sp>
        <p:nvSpPr>
          <p:cNvPr id="5" name="Rechteck 4"/>
          <p:cNvSpPr/>
          <p:nvPr/>
        </p:nvSpPr>
        <p:spPr>
          <a:xfrm>
            <a:off x="1034479" y="1952123"/>
            <a:ext cx="5050135" cy="307777"/>
          </a:xfrm>
          <a:prstGeom prst="rect">
            <a:avLst/>
          </a:prstGeom>
        </p:spPr>
        <p:txBody>
          <a:bodyPr wrap="square">
            <a:spAutoFit/>
          </a:bodyPr>
          <a:lstStyle/>
          <a:p>
            <a:pPr algn="ctr"/>
            <a:r>
              <a:rPr lang="en-US" sz="1400" dirty="0">
                <a:solidFill>
                  <a:schemeClr val="accent6">
                    <a:lumMod val="75000"/>
                  </a:schemeClr>
                </a:solidFill>
                <a:latin typeface="Work Sans" panose="00000500000000000000" pitchFamily="50" charset="0"/>
              </a:rPr>
              <a:t>tomographic slices before </a:t>
            </a:r>
            <a:r>
              <a:rPr lang="en-US" sz="1400" dirty="0" smtClean="0">
                <a:solidFill>
                  <a:schemeClr val="accent6">
                    <a:lumMod val="75000"/>
                  </a:schemeClr>
                </a:solidFill>
                <a:latin typeface="Work Sans" panose="00000500000000000000" pitchFamily="50" charset="0"/>
              </a:rPr>
              <a:t>&amp; </a:t>
            </a:r>
            <a:r>
              <a:rPr lang="en-US" sz="1400" dirty="0">
                <a:solidFill>
                  <a:schemeClr val="accent6">
                    <a:lumMod val="75000"/>
                  </a:schemeClr>
                </a:solidFill>
                <a:latin typeface="Work Sans" panose="00000500000000000000" pitchFamily="50" charset="0"/>
              </a:rPr>
              <a:t>after a rainfall</a:t>
            </a:r>
          </a:p>
        </p:txBody>
      </p:sp>
      <p:sp>
        <p:nvSpPr>
          <p:cNvPr id="17" name="Rechteck 16"/>
          <p:cNvSpPr/>
          <p:nvPr/>
        </p:nvSpPr>
        <p:spPr>
          <a:xfrm>
            <a:off x="7214866" y="1958344"/>
            <a:ext cx="4677014" cy="307777"/>
          </a:xfrm>
          <a:prstGeom prst="rect">
            <a:avLst/>
          </a:prstGeom>
        </p:spPr>
        <p:txBody>
          <a:bodyPr wrap="square">
            <a:spAutoFit/>
          </a:bodyPr>
          <a:lstStyle/>
          <a:p>
            <a:pPr algn="ctr"/>
            <a:r>
              <a:rPr lang="en-US" sz="1400" dirty="0">
                <a:solidFill>
                  <a:schemeClr val="accent6">
                    <a:lumMod val="75000"/>
                  </a:schemeClr>
                </a:solidFill>
                <a:latin typeface="Work Sans" panose="00000500000000000000" pitchFamily="50" charset="0"/>
              </a:rPr>
              <a:t>tomographic slices </a:t>
            </a:r>
            <a:r>
              <a:rPr lang="en-US" sz="1400" dirty="0" smtClean="0">
                <a:solidFill>
                  <a:schemeClr val="accent6">
                    <a:lumMod val="75000"/>
                  </a:schemeClr>
                </a:solidFill>
                <a:latin typeface="Work Sans" panose="00000500000000000000" pitchFamily="50" charset="0"/>
              </a:rPr>
              <a:t>in spring &amp; autumn</a:t>
            </a:r>
            <a:endParaRPr lang="en-US" sz="1400" dirty="0">
              <a:solidFill>
                <a:schemeClr val="accent6">
                  <a:lumMod val="75000"/>
                </a:schemeClr>
              </a:solidFill>
              <a:latin typeface="Work Sans" panose="00000500000000000000" pitchFamily="50" charset="0"/>
            </a:endParaRPr>
          </a:p>
        </p:txBody>
      </p:sp>
      <p:grpSp>
        <p:nvGrpSpPr>
          <p:cNvPr id="4" name="Gruppieren 3"/>
          <p:cNvGrpSpPr/>
          <p:nvPr/>
        </p:nvGrpSpPr>
        <p:grpSpPr>
          <a:xfrm>
            <a:off x="174991" y="3112388"/>
            <a:ext cx="11883255" cy="3100843"/>
            <a:chOff x="174991" y="3112388"/>
            <a:chExt cx="11883255" cy="3100843"/>
          </a:xfrm>
        </p:grpSpPr>
        <p:pic>
          <p:nvPicPr>
            <p:cNvPr id="8" name="Picture 11"/>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1114" r="48924"/>
            <a:stretch/>
          </p:blipFill>
          <p:spPr>
            <a:xfrm>
              <a:off x="194506" y="5126053"/>
              <a:ext cx="627951" cy="601032"/>
            </a:xfrm>
            <a:prstGeom prst="rect">
              <a:avLst/>
            </a:prstGeom>
          </p:spPr>
        </p:pic>
        <p:pic>
          <p:nvPicPr>
            <p:cNvPr id="12" name="Picture 1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9427" b="50320"/>
            <a:stretch/>
          </p:blipFill>
          <p:spPr>
            <a:xfrm>
              <a:off x="174991" y="3482534"/>
              <a:ext cx="686452" cy="674332"/>
            </a:xfrm>
            <a:prstGeom prst="rect">
              <a:avLst/>
            </a:prstGeom>
          </p:spPr>
        </p:pic>
        <p:pic>
          <p:nvPicPr>
            <p:cNvPr id="7" name="Picture 3"/>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10359" b="4736"/>
            <a:stretch/>
          </p:blipFill>
          <p:spPr bwMode="auto">
            <a:xfrm>
              <a:off x="679047" y="4663094"/>
              <a:ext cx="5469957" cy="1550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2" name="Gruppieren 21"/>
            <p:cNvGrpSpPr/>
            <p:nvPr/>
          </p:nvGrpSpPr>
          <p:grpSpPr>
            <a:xfrm>
              <a:off x="5174682" y="5673430"/>
              <a:ext cx="909932" cy="276999"/>
              <a:chOff x="5305922" y="4265120"/>
              <a:chExt cx="909932" cy="276999"/>
            </a:xfrm>
          </p:grpSpPr>
          <p:cxnSp>
            <p:nvCxnSpPr>
              <p:cNvPr id="19" name="Gerader Verbinder 18"/>
              <p:cNvCxnSpPr/>
              <p:nvPr/>
            </p:nvCxnSpPr>
            <p:spPr>
              <a:xfrm>
                <a:off x="5305922" y="4403428"/>
                <a:ext cx="289249" cy="972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5595171" y="4265120"/>
                <a:ext cx="620683" cy="276999"/>
              </a:xfrm>
              <a:prstGeom prst="rect">
                <a:avLst/>
              </a:prstGeom>
              <a:noFill/>
            </p:spPr>
            <p:txBody>
              <a:bodyPr wrap="none" rtlCol="0">
                <a:spAutoFit/>
              </a:bodyPr>
              <a:lstStyle/>
              <a:p>
                <a:r>
                  <a:rPr lang="de-DE" sz="1200" dirty="0" smtClean="0">
                    <a:solidFill>
                      <a:schemeClr val="bg1"/>
                    </a:solidFill>
                    <a:latin typeface="Work Sans Light" panose="00000400000000000000" pitchFamily="50" charset="0"/>
                  </a:rPr>
                  <a:t>LIDAR</a:t>
                </a:r>
                <a:endParaRPr lang="de-DE" sz="1200" dirty="0">
                  <a:solidFill>
                    <a:schemeClr val="bg1"/>
                  </a:solidFill>
                  <a:latin typeface="Work Sans Light" panose="00000400000000000000" pitchFamily="50" charset="0"/>
                </a:endParaRPr>
              </a:p>
            </p:txBody>
          </p:sp>
        </p:gr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74424" t="28346" b="29478"/>
            <a:stretch/>
          </p:blipFill>
          <p:spPr>
            <a:xfrm>
              <a:off x="6471068" y="5126053"/>
              <a:ext cx="935853" cy="771627"/>
            </a:xfrm>
            <a:prstGeom prst="rect">
              <a:avLst/>
            </a:prstGeom>
          </p:spPr>
        </p:pic>
        <p:grpSp>
          <p:nvGrpSpPr>
            <p:cNvPr id="23" name="Gruppieren 22"/>
            <p:cNvGrpSpPr/>
            <p:nvPr/>
          </p:nvGrpSpPr>
          <p:grpSpPr>
            <a:xfrm>
              <a:off x="11126934" y="5657613"/>
              <a:ext cx="909932" cy="276999"/>
              <a:chOff x="5305922" y="4312012"/>
              <a:chExt cx="909932" cy="276999"/>
            </a:xfrm>
          </p:grpSpPr>
          <p:cxnSp>
            <p:nvCxnSpPr>
              <p:cNvPr id="24" name="Gerader Verbinder 23"/>
              <p:cNvCxnSpPr/>
              <p:nvPr/>
            </p:nvCxnSpPr>
            <p:spPr>
              <a:xfrm>
                <a:off x="5305922" y="4450320"/>
                <a:ext cx="289249" cy="972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5595171" y="4312012"/>
                <a:ext cx="620683" cy="276999"/>
              </a:xfrm>
              <a:prstGeom prst="rect">
                <a:avLst/>
              </a:prstGeom>
              <a:noFill/>
            </p:spPr>
            <p:txBody>
              <a:bodyPr wrap="none" rtlCol="0">
                <a:spAutoFit/>
              </a:bodyPr>
              <a:lstStyle/>
              <a:p>
                <a:r>
                  <a:rPr lang="de-DE" sz="1200" dirty="0" smtClean="0">
                    <a:solidFill>
                      <a:schemeClr val="bg1"/>
                    </a:solidFill>
                    <a:latin typeface="Work Sans Light" panose="00000400000000000000" pitchFamily="50" charset="0"/>
                  </a:rPr>
                  <a:t>LIDAR</a:t>
                </a:r>
                <a:endParaRPr lang="de-DE" sz="1200" dirty="0">
                  <a:solidFill>
                    <a:schemeClr val="bg1"/>
                  </a:solidFill>
                  <a:latin typeface="Work Sans Light" panose="00000400000000000000" pitchFamily="50" charset="0"/>
                </a:endParaRPr>
              </a:p>
            </p:txBody>
          </p:sp>
        </p:grpSp>
        <p:pic>
          <p:nvPicPr>
            <p:cNvPr id="9"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047" y="3112388"/>
              <a:ext cx="5957181" cy="158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9" name="Gruppieren 28"/>
            <p:cNvGrpSpPr/>
            <p:nvPr/>
          </p:nvGrpSpPr>
          <p:grpSpPr>
            <a:xfrm>
              <a:off x="5174682" y="4120396"/>
              <a:ext cx="909932" cy="276999"/>
              <a:chOff x="5305922" y="4312012"/>
              <a:chExt cx="909932" cy="276999"/>
            </a:xfrm>
          </p:grpSpPr>
          <p:cxnSp>
            <p:nvCxnSpPr>
              <p:cNvPr id="30" name="Gerader Verbinder 29"/>
              <p:cNvCxnSpPr/>
              <p:nvPr/>
            </p:nvCxnSpPr>
            <p:spPr>
              <a:xfrm>
                <a:off x="5305922" y="4450320"/>
                <a:ext cx="289249" cy="972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5595171" y="4312012"/>
                <a:ext cx="620683" cy="276999"/>
              </a:xfrm>
              <a:prstGeom prst="rect">
                <a:avLst/>
              </a:prstGeom>
              <a:noFill/>
            </p:spPr>
            <p:txBody>
              <a:bodyPr wrap="none" rtlCol="0">
                <a:spAutoFit/>
              </a:bodyPr>
              <a:lstStyle/>
              <a:p>
                <a:r>
                  <a:rPr lang="de-DE" sz="1200" dirty="0" smtClean="0">
                    <a:solidFill>
                      <a:schemeClr val="bg1"/>
                    </a:solidFill>
                    <a:latin typeface="Work Sans Light" panose="00000400000000000000" pitchFamily="50" charset="0"/>
                  </a:rPr>
                  <a:t>LIDAR</a:t>
                </a:r>
                <a:endParaRPr lang="de-DE" sz="1200" dirty="0">
                  <a:solidFill>
                    <a:schemeClr val="bg1"/>
                  </a:solidFill>
                  <a:latin typeface="Work Sans Light" panose="00000400000000000000" pitchFamily="50" charset="0"/>
                </a:endParaRPr>
              </a:p>
            </p:txBody>
          </p:sp>
        </p:grpSp>
        <p:pic>
          <p:nvPicPr>
            <p:cNvPr id="33" name="Picture 32"/>
            <p:cNvPicPr>
              <a:picLocks noChangeAspect="1"/>
            </p:cNvPicPr>
            <p:nvPr/>
          </p:nvPicPr>
          <p:blipFill rotWithShape="1">
            <a:blip r:embed="rId5">
              <a:extLst>
                <a:ext uri="{28A0092B-C50C-407E-A947-70E740481C1C}">
                  <a14:useLocalDpi xmlns:a14="http://schemas.microsoft.com/office/drawing/2010/main" val="0"/>
                </a:ext>
              </a:extLst>
            </a:blip>
            <a:srcRect l="26087" t="27651" r="53316" b="27001"/>
            <a:stretch/>
          </p:blipFill>
          <p:spPr>
            <a:xfrm>
              <a:off x="6541477" y="3431286"/>
              <a:ext cx="863681" cy="950786"/>
            </a:xfrm>
            <a:prstGeom prst="rect">
              <a:avLst/>
            </a:prstGeom>
          </p:spPr>
        </p:pic>
        <p:pic>
          <p:nvPicPr>
            <p:cNvPr id="11" name="Picture 4"/>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4588" r="10613"/>
            <a:stretch/>
          </p:blipFill>
          <p:spPr bwMode="auto">
            <a:xfrm>
              <a:off x="7115908" y="3112388"/>
              <a:ext cx="484631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Gruppieren 25"/>
            <p:cNvGrpSpPr/>
            <p:nvPr/>
          </p:nvGrpSpPr>
          <p:grpSpPr>
            <a:xfrm>
              <a:off x="11114493" y="4088802"/>
              <a:ext cx="909932" cy="276999"/>
              <a:chOff x="5305922" y="4312012"/>
              <a:chExt cx="909932" cy="276999"/>
            </a:xfrm>
          </p:grpSpPr>
          <p:cxnSp>
            <p:nvCxnSpPr>
              <p:cNvPr id="27" name="Gerader Verbinder 26"/>
              <p:cNvCxnSpPr/>
              <p:nvPr/>
            </p:nvCxnSpPr>
            <p:spPr>
              <a:xfrm>
                <a:off x="5305922" y="4450320"/>
                <a:ext cx="289249" cy="972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5595171" y="4312012"/>
                <a:ext cx="620683" cy="276999"/>
              </a:xfrm>
              <a:prstGeom prst="rect">
                <a:avLst/>
              </a:prstGeom>
              <a:noFill/>
            </p:spPr>
            <p:txBody>
              <a:bodyPr wrap="none" rtlCol="0">
                <a:spAutoFit/>
              </a:bodyPr>
              <a:lstStyle/>
              <a:p>
                <a:r>
                  <a:rPr lang="de-DE" sz="1200" dirty="0" smtClean="0">
                    <a:solidFill>
                      <a:schemeClr val="bg1"/>
                    </a:solidFill>
                    <a:latin typeface="Work Sans Light" panose="00000400000000000000" pitchFamily="50" charset="0"/>
                  </a:rPr>
                  <a:t>LIDAR</a:t>
                </a:r>
                <a:endParaRPr lang="de-DE" sz="1200" dirty="0">
                  <a:solidFill>
                    <a:schemeClr val="bg1"/>
                  </a:solidFill>
                  <a:latin typeface="Work Sans Light" panose="00000400000000000000" pitchFamily="50" charset="0"/>
                </a:endParaRPr>
              </a:p>
            </p:txBody>
          </p:sp>
        </p:grpSp>
        <p:pic>
          <p:nvPicPr>
            <p:cNvPr id="13" name="Picture 5"/>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4499" r="6486"/>
            <a:stretch/>
          </p:blipFill>
          <p:spPr bwMode="auto">
            <a:xfrm>
              <a:off x="7104185" y="4709986"/>
              <a:ext cx="4954061" cy="1484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5" name="Rechteck 16"/>
          <p:cNvSpPr/>
          <p:nvPr/>
        </p:nvSpPr>
        <p:spPr>
          <a:xfrm>
            <a:off x="1091682" y="870853"/>
            <a:ext cx="4621778" cy="330860"/>
          </a:xfrm>
          <a:prstGeom prst="rect">
            <a:avLst/>
          </a:prstGeom>
        </p:spPr>
        <p:txBody>
          <a:bodyPr wrap="none">
            <a:spAutoFit/>
          </a:bodyPr>
          <a:lstStyle/>
          <a:p>
            <a:pPr>
              <a:lnSpc>
                <a:spcPct val="120000"/>
              </a:lnSpc>
            </a:pPr>
            <a:r>
              <a:rPr lang="en-US" sz="1400" dirty="0" smtClean="0">
                <a:solidFill>
                  <a:schemeClr val="bg2">
                    <a:lumMod val="10000"/>
                  </a:schemeClr>
                </a:solidFill>
                <a:latin typeface="Work Sans" panose="00000500000000000000" pitchFamily="50" charset="0"/>
              </a:rPr>
              <a:t>3D distribution of the reflectivity is influenced by </a:t>
            </a:r>
          </a:p>
        </p:txBody>
      </p:sp>
      <p:sp>
        <p:nvSpPr>
          <p:cNvPr id="36" name="Rechteck 16"/>
          <p:cNvSpPr/>
          <p:nvPr/>
        </p:nvSpPr>
        <p:spPr>
          <a:xfrm>
            <a:off x="1091682" y="2259900"/>
            <a:ext cx="5160476" cy="757130"/>
          </a:xfrm>
          <a:prstGeom prst="rect">
            <a:avLst/>
          </a:prstGeom>
        </p:spPr>
        <p:txBody>
          <a:bodyPr wrap="square">
            <a:spAutoFit/>
          </a:bodyPr>
          <a:lstStyle/>
          <a:p>
            <a:pPr>
              <a:lnSpc>
                <a:spcPct val="120000"/>
              </a:lnSpc>
            </a:pPr>
            <a:r>
              <a:rPr lang="en-US" sz="1200" dirty="0">
                <a:solidFill>
                  <a:schemeClr val="bg2">
                    <a:lumMod val="10000"/>
                  </a:schemeClr>
                </a:solidFill>
                <a:latin typeface="Work Sans" panose="00000500000000000000" pitchFamily="50" charset="0"/>
              </a:rPr>
              <a:t>a</a:t>
            </a:r>
            <a:r>
              <a:rPr lang="en-US" sz="1200" dirty="0" smtClean="0">
                <a:solidFill>
                  <a:schemeClr val="bg2">
                    <a:lumMod val="10000"/>
                  </a:schemeClr>
                </a:solidFill>
                <a:latin typeface="Work Sans" panose="00000500000000000000" pitchFamily="50" charset="0"/>
              </a:rPr>
              <a:t>fter rain: </a:t>
            </a:r>
          </a:p>
          <a:p>
            <a:pPr>
              <a:lnSpc>
                <a:spcPct val="120000"/>
              </a:lnSpc>
            </a:pPr>
            <a:r>
              <a:rPr lang="en-US" sz="1200" dirty="0" smtClean="0">
                <a:solidFill>
                  <a:schemeClr val="bg2">
                    <a:lumMod val="10000"/>
                  </a:schemeClr>
                </a:solidFill>
                <a:latin typeface="Work Sans" panose="00000500000000000000" pitchFamily="50" charset="0"/>
              </a:rPr>
              <a:t>The ground power is reduced w.r.t the canopy power</a:t>
            </a:r>
          </a:p>
          <a:p>
            <a:pPr>
              <a:lnSpc>
                <a:spcPct val="120000"/>
              </a:lnSpc>
            </a:pPr>
            <a:r>
              <a:rPr lang="en-US" sz="1200" dirty="0">
                <a:solidFill>
                  <a:schemeClr val="bg2">
                    <a:lumMod val="10000"/>
                  </a:schemeClr>
                </a:solidFill>
                <a:latin typeface="Work Sans" panose="00000500000000000000" pitchFamily="50" charset="0"/>
              </a:rPr>
              <a:t>The </a:t>
            </a:r>
            <a:r>
              <a:rPr lang="en-US" sz="1200" dirty="0" smtClean="0">
                <a:solidFill>
                  <a:schemeClr val="bg2">
                    <a:lumMod val="10000"/>
                  </a:schemeClr>
                </a:solidFill>
                <a:latin typeface="Work Sans" panose="00000500000000000000" pitchFamily="50" charset="0"/>
              </a:rPr>
              <a:t>height of the phase center </a:t>
            </a:r>
            <a:r>
              <a:rPr lang="en-US" sz="1200" dirty="0">
                <a:solidFill>
                  <a:schemeClr val="bg2">
                    <a:lumMod val="10000"/>
                  </a:schemeClr>
                </a:solidFill>
                <a:latin typeface="Work Sans" panose="00000500000000000000" pitchFamily="50" charset="0"/>
              </a:rPr>
              <a:t>(red areas</a:t>
            </a:r>
            <a:r>
              <a:rPr lang="en-US" sz="1200" dirty="0" smtClean="0">
                <a:solidFill>
                  <a:schemeClr val="bg2">
                    <a:lumMod val="10000"/>
                  </a:schemeClr>
                </a:solidFill>
                <a:latin typeface="Work Sans" panose="00000500000000000000" pitchFamily="50" charset="0"/>
              </a:rPr>
              <a:t>) is increased</a:t>
            </a:r>
          </a:p>
        </p:txBody>
      </p:sp>
      <p:sp>
        <p:nvSpPr>
          <p:cNvPr id="37" name="Rechteck 16"/>
          <p:cNvSpPr/>
          <p:nvPr/>
        </p:nvSpPr>
        <p:spPr>
          <a:xfrm>
            <a:off x="7284486" y="2479444"/>
            <a:ext cx="4677732" cy="535531"/>
          </a:xfrm>
          <a:prstGeom prst="rect">
            <a:avLst/>
          </a:prstGeom>
        </p:spPr>
        <p:txBody>
          <a:bodyPr wrap="square">
            <a:spAutoFit/>
          </a:bodyPr>
          <a:lstStyle/>
          <a:p>
            <a:pPr>
              <a:lnSpc>
                <a:spcPct val="120000"/>
              </a:lnSpc>
            </a:pPr>
            <a:r>
              <a:rPr lang="en-US" sz="1200" dirty="0">
                <a:solidFill>
                  <a:schemeClr val="bg2">
                    <a:lumMod val="10000"/>
                  </a:schemeClr>
                </a:solidFill>
                <a:latin typeface="Work Sans" panose="00000500000000000000" pitchFamily="50" charset="0"/>
              </a:rPr>
              <a:t>l</a:t>
            </a:r>
            <a:r>
              <a:rPr lang="en-US" sz="1200" dirty="0" smtClean="0">
                <a:solidFill>
                  <a:schemeClr val="bg2">
                    <a:lumMod val="10000"/>
                  </a:schemeClr>
                </a:solidFill>
                <a:latin typeface="Work Sans" panose="00000500000000000000" pitchFamily="50" charset="0"/>
              </a:rPr>
              <a:t>eaf off: </a:t>
            </a:r>
          </a:p>
          <a:p>
            <a:pPr>
              <a:lnSpc>
                <a:spcPct val="120000"/>
              </a:lnSpc>
            </a:pPr>
            <a:r>
              <a:rPr lang="en-US" sz="1200" dirty="0">
                <a:solidFill>
                  <a:schemeClr val="bg2">
                    <a:lumMod val="10000"/>
                  </a:schemeClr>
                </a:solidFill>
                <a:latin typeface="Work Sans" panose="00000500000000000000" pitchFamily="50" charset="0"/>
              </a:rPr>
              <a:t>T</a:t>
            </a:r>
            <a:r>
              <a:rPr lang="en-US" sz="1200" dirty="0" smtClean="0">
                <a:solidFill>
                  <a:schemeClr val="bg2">
                    <a:lumMod val="10000"/>
                  </a:schemeClr>
                </a:solidFill>
                <a:latin typeface="Work Sans" panose="00000500000000000000" pitchFamily="50" charset="0"/>
              </a:rPr>
              <a:t>he ground power is increased w.r.t the canopy</a:t>
            </a:r>
          </a:p>
        </p:txBody>
      </p:sp>
      <p:sp>
        <p:nvSpPr>
          <p:cNvPr id="15" name="Rectangle 14"/>
          <p:cNvSpPr/>
          <p:nvPr/>
        </p:nvSpPr>
        <p:spPr>
          <a:xfrm>
            <a:off x="5770206" y="769242"/>
            <a:ext cx="6096000" cy="589392"/>
          </a:xfrm>
          <a:prstGeom prst="rect">
            <a:avLst/>
          </a:prstGeom>
        </p:spPr>
        <p:txBody>
          <a:bodyPr>
            <a:spAutoFit/>
          </a:bodyPr>
          <a:lstStyle/>
          <a:p>
            <a:pPr marL="285750" indent="-285750">
              <a:lnSpc>
                <a:spcPct val="120000"/>
              </a:lnSpc>
              <a:buFont typeface="Arial" panose="020B0604020202020204" pitchFamily="34" charset="0"/>
              <a:buChar char="•"/>
            </a:pPr>
            <a:r>
              <a:rPr lang="en-US" sz="1400" dirty="0">
                <a:solidFill>
                  <a:schemeClr val="bg2">
                    <a:lumMod val="10000"/>
                  </a:schemeClr>
                </a:solidFill>
                <a:latin typeface="Work Sans" panose="00000500000000000000" pitchFamily="50" charset="0"/>
              </a:rPr>
              <a:t>weather: due to the dielectric properties of the target</a:t>
            </a:r>
          </a:p>
          <a:p>
            <a:pPr marL="285750" indent="-285750">
              <a:lnSpc>
                <a:spcPct val="120000"/>
              </a:lnSpc>
              <a:buFont typeface="Arial" panose="020B0604020202020204" pitchFamily="34" charset="0"/>
              <a:buChar char="•"/>
            </a:pPr>
            <a:r>
              <a:rPr lang="en-US" sz="1400" dirty="0">
                <a:solidFill>
                  <a:schemeClr val="bg2">
                    <a:lumMod val="10000"/>
                  </a:schemeClr>
                </a:solidFill>
                <a:latin typeface="Work Sans" panose="00000500000000000000" pitchFamily="50" charset="0"/>
              </a:rPr>
              <a:t>season: </a:t>
            </a:r>
            <a:r>
              <a:rPr lang="en-US" sz="1400" dirty="0" smtClean="0">
                <a:solidFill>
                  <a:schemeClr val="bg2">
                    <a:lumMod val="10000"/>
                  </a:schemeClr>
                </a:solidFill>
                <a:latin typeface="Work Sans" panose="00000500000000000000" pitchFamily="50" charset="0"/>
              </a:rPr>
              <a:t>leaf-on</a:t>
            </a:r>
            <a:r>
              <a:rPr lang="en-US" sz="1400" dirty="0">
                <a:solidFill>
                  <a:schemeClr val="bg2">
                    <a:lumMod val="10000"/>
                  </a:schemeClr>
                </a:solidFill>
                <a:latin typeface="Work Sans" panose="00000500000000000000" pitchFamily="50" charset="0"/>
              </a:rPr>
              <a:t>, leaf-off conditions </a:t>
            </a:r>
          </a:p>
        </p:txBody>
      </p:sp>
      <p:sp>
        <p:nvSpPr>
          <p:cNvPr id="38" name="Rechteck 16"/>
          <p:cNvSpPr/>
          <p:nvPr/>
        </p:nvSpPr>
        <p:spPr>
          <a:xfrm>
            <a:off x="144752" y="1620257"/>
            <a:ext cx="11843887" cy="350865"/>
          </a:xfrm>
          <a:prstGeom prst="rect">
            <a:avLst/>
          </a:prstGeom>
        </p:spPr>
        <p:txBody>
          <a:bodyPr wrap="square">
            <a:spAutoFit/>
          </a:bodyPr>
          <a:lstStyle/>
          <a:p>
            <a:pPr algn="ctr">
              <a:lnSpc>
                <a:spcPct val="120000"/>
              </a:lnSpc>
            </a:pPr>
            <a:r>
              <a:rPr lang="en-US" sz="1400" dirty="0" smtClean="0">
                <a:solidFill>
                  <a:schemeClr val="bg2">
                    <a:lumMod val="10000"/>
                  </a:schemeClr>
                </a:solidFill>
                <a:latin typeface="Work Sans" panose="00000500000000000000" pitchFamily="50" charset="0"/>
              </a:rPr>
              <a:t>According to a case study by [</a:t>
            </a:r>
            <a:r>
              <a:rPr lang="en-US" sz="1400" dirty="0" err="1" smtClean="0">
                <a:solidFill>
                  <a:schemeClr val="bg2">
                    <a:lumMod val="10000"/>
                  </a:schemeClr>
                </a:solidFill>
                <a:latin typeface="Work Sans" panose="00000500000000000000" pitchFamily="50" charset="0"/>
              </a:rPr>
              <a:t>Pardini</a:t>
            </a:r>
            <a:r>
              <a:rPr lang="en-US" sz="1400" dirty="0" smtClean="0">
                <a:solidFill>
                  <a:schemeClr val="bg2">
                    <a:lumMod val="10000"/>
                  </a:schemeClr>
                </a:solidFill>
                <a:latin typeface="Work Sans" panose="00000500000000000000" pitchFamily="50" charset="0"/>
              </a:rPr>
              <a:t> et al. 2014] over a temperate forest, </a:t>
            </a:r>
            <a:r>
              <a:rPr lang="en-US" sz="1400" dirty="0" err="1" smtClean="0">
                <a:solidFill>
                  <a:schemeClr val="bg2">
                    <a:lumMod val="10000"/>
                  </a:schemeClr>
                </a:solidFill>
                <a:latin typeface="Work Sans" panose="00000500000000000000" pitchFamily="50" charset="0"/>
              </a:rPr>
              <a:t>Traunstein</a:t>
            </a:r>
            <a:r>
              <a:rPr lang="en-US" sz="1400" dirty="0" smtClean="0">
                <a:solidFill>
                  <a:schemeClr val="bg2">
                    <a:lumMod val="10000"/>
                  </a:schemeClr>
                </a:solidFill>
                <a:latin typeface="Work Sans" panose="00000500000000000000" pitchFamily="50" charset="0"/>
              </a:rPr>
              <a:t>, Germany:</a:t>
            </a:r>
          </a:p>
        </p:txBody>
      </p:sp>
      <p:sp>
        <p:nvSpPr>
          <p:cNvPr id="3" name="Foliennummernplatzhalter 2"/>
          <p:cNvSpPr>
            <a:spLocks noGrp="1"/>
          </p:cNvSpPr>
          <p:nvPr>
            <p:ph type="sldNum" sz="quarter" idx="12"/>
          </p:nvPr>
        </p:nvSpPr>
        <p:spPr/>
        <p:txBody>
          <a:bodyPr/>
          <a:lstStyle/>
          <a:p>
            <a:fld id="{0E5F5BB8-B058-4CAF-94F1-C60B474C680F}" type="slidenum">
              <a:rPr lang="de-DE" smtClean="0"/>
              <a:pPr/>
              <a:t>23</a:t>
            </a:fld>
            <a:endParaRPr lang="de-DE"/>
          </a:p>
        </p:txBody>
      </p:sp>
      <p:cxnSp>
        <p:nvCxnSpPr>
          <p:cNvPr id="39" name="Gerader Verbinder 38"/>
          <p:cNvCxnSpPr/>
          <p:nvPr/>
        </p:nvCxnSpPr>
        <p:spPr>
          <a:xfrm>
            <a:off x="11126934" y="5791364"/>
            <a:ext cx="289249" cy="972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Textfeld 39"/>
          <p:cNvSpPr txBox="1"/>
          <p:nvPr/>
        </p:nvSpPr>
        <p:spPr>
          <a:xfrm>
            <a:off x="11416183" y="5653056"/>
            <a:ext cx="620683" cy="276999"/>
          </a:xfrm>
          <a:prstGeom prst="rect">
            <a:avLst/>
          </a:prstGeom>
          <a:noFill/>
        </p:spPr>
        <p:txBody>
          <a:bodyPr wrap="none" rtlCol="0">
            <a:spAutoFit/>
          </a:bodyPr>
          <a:lstStyle/>
          <a:p>
            <a:r>
              <a:rPr lang="de-DE" sz="1200" dirty="0" smtClean="0">
                <a:solidFill>
                  <a:schemeClr val="bg1"/>
                </a:solidFill>
                <a:latin typeface="Work Sans Light" panose="00000400000000000000" pitchFamily="50" charset="0"/>
              </a:rPr>
              <a:t>LIDAR</a:t>
            </a:r>
            <a:endParaRPr lang="de-DE" sz="1200" dirty="0">
              <a:solidFill>
                <a:schemeClr val="bg1"/>
              </a:solidFill>
              <a:latin typeface="Work Sans Light" panose="00000400000000000000" pitchFamily="50" charset="0"/>
            </a:endParaRPr>
          </a:p>
        </p:txBody>
      </p:sp>
    </p:spTree>
    <p:extLst>
      <p:ext uri="{BB962C8B-B14F-4D97-AF65-F5344CB8AC3E}">
        <p14:creationId xmlns:p14="http://schemas.microsoft.com/office/powerpoint/2010/main" val="25025575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69"/>
          <p:cNvSpPr txBox="1"/>
          <p:nvPr/>
        </p:nvSpPr>
        <p:spPr>
          <a:xfrm>
            <a:off x="0" y="2829720"/>
            <a:ext cx="12191999"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Mathematical formulations &amp; Inversion Algorithms</a:t>
            </a:r>
            <a:endParaRPr lang="en-US" sz="2200" b="1" dirty="0">
              <a:solidFill>
                <a:srgbClr val="818266"/>
              </a:solidFill>
              <a:latin typeface="Work Sans" panose="00000500000000000000" pitchFamily="50" charset="0"/>
            </a:endParaRPr>
          </a:p>
        </p:txBody>
      </p:sp>
      <p:grpSp>
        <p:nvGrpSpPr>
          <p:cNvPr id="5" name="Gruppieren 4"/>
          <p:cNvGrpSpPr/>
          <p:nvPr/>
        </p:nvGrpSpPr>
        <p:grpSpPr>
          <a:xfrm>
            <a:off x="355668" y="2450534"/>
            <a:ext cx="3736361" cy="3973815"/>
            <a:chOff x="475255" y="1650434"/>
            <a:chExt cx="3736361" cy="3973815"/>
          </a:xfrm>
        </p:grpSpPr>
        <p:sp>
          <p:nvSpPr>
            <p:cNvPr id="12" name="Isosceles Triangle 38"/>
            <p:cNvSpPr/>
            <p:nvPr/>
          </p:nvSpPr>
          <p:spPr>
            <a:xfrm rot="19064120">
              <a:off x="475255" y="1673417"/>
              <a:ext cx="2297473" cy="3176117"/>
            </a:xfrm>
            <a:custGeom>
              <a:avLst/>
              <a:gdLst>
                <a:gd name="connsiteX0" fmla="*/ 0 w 923503"/>
                <a:gd name="connsiteY0" fmla="*/ 3435932 h 3435932"/>
                <a:gd name="connsiteX1" fmla="*/ 461752 w 923503"/>
                <a:gd name="connsiteY1" fmla="*/ 0 h 3435932"/>
                <a:gd name="connsiteX2" fmla="*/ 923503 w 923503"/>
                <a:gd name="connsiteY2" fmla="*/ 3435932 h 3435932"/>
                <a:gd name="connsiteX3" fmla="*/ 0 w 923503"/>
                <a:gd name="connsiteY3" fmla="*/ 3435932 h 3435932"/>
                <a:gd name="connsiteX0" fmla="*/ 0 w 868360"/>
                <a:gd name="connsiteY0" fmla="*/ 3435932 h 3435932"/>
                <a:gd name="connsiteX1" fmla="*/ 461752 w 868360"/>
                <a:gd name="connsiteY1" fmla="*/ 0 h 3435932"/>
                <a:gd name="connsiteX2" fmla="*/ 868360 w 868360"/>
                <a:gd name="connsiteY2" fmla="*/ 3106465 h 3435932"/>
                <a:gd name="connsiteX3" fmla="*/ 0 w 868360"/>
                <a:gd name="connsiteY3" fmla="*/ 3435932 h 3435932"/>
                <a:gd name="connsiteX0" fmla="*/ 0 w 1965917"/>
                <a:gd name="connsiteY0" fmla="*/ 3319504 h 3319504"/>
                <a:gd name="connsiteX1" fmla="*/ 1559309 w 1965917"/>
                <a:gd name="connsiteY1" fmla="*/ 0 h 3319504"/>
                <a:gd name="connsiteX2" fmla="*/ 1965917 w 1965917"/>
                <a:gd name="connsiteY2" fmla="*/ 3106465 h 3319504"/>
                <a:gd name="connsiteX3" fmla="*/ 0 w 1965917"/>
                <a:gd name="connsiteY3" fmla="*/ 3319504 h 3319504"/>
                <a:gd name="connsiteX0" fmla="*/ 0 w 2649461"/>
                <a:gd name="connsiteY0" fmla="*/ 3319504 h 3319504"/>
                <a:gd name="connsiteX1" fmla="*/ 1559309 w 2649461"/>
                <a:gd name="connsiteY1" fmla="*/ 0 h 3319504"/>
                <a:gd name="connsiteX2" fmla="*/ 2649461 w 2649461"/>
                <a:gd name="connsiteY2" fmla="*/ 3040035 h 3319504"/>
                <a:gd name="connsiteX3" fmla="*/ 0 w 2649461"/>
                <a:gd name="connsiteY3" fmla="*/ 3319504 h 3319504"/>
                <a:gd name="connsiteX0" fmla="*/ 0 w 2649461"/>
                <a:gd name="connsiteY0" fmla="*/ 3319504 h 3319504"/>
                <a:gd name="connsiteX1" fmla="*/ 1559309 w 2649461"/>
                <a:gd name="connsiteY1" fmla="*/ 0 h 3319504"/>
                <a:gd name="connsiteX2" fmla="*/ 2467330 w 2649461"/>
                <a:gd name="connsiteY2" fmla="*/ 2577209 h 3319504"/>
                <a:gd name="connsiteX3" fmla="*/ 2649461 w 2649461"/>
                <a:gd name="connsiteY3" fmla="*/ 3040035 h 3319504"/>
                <a:gd name="connsiteX4" fmla="*/ 0 w 2649461"/>
                <a:gd name="connsiteY4" fmla="*/ 3319504 h 3319504"/>
                <a:gd name="connsiteX0" fmla="*/ 0 w 2526445"/>
                <a:gd name="connsiteY0" fmla="*/ 3319504 h 3319504"/>
                <a:gd name="connsiteX1" fmla="*/ 1559309 w 2526445"/>
                <a:gd name="connsiteY1" fmla="*/ 0 h 3319504"/>
                <a:gd name="connsiteX2" fmla="*/ 2467330 w 2526445"/>
                <a:gd name="connsiteY2" fmla="*/ 2577209 h 3319504"/>
                <a:gd name="connsiteX3" fmla="*/ 2526445 w 2526445"/>
                <a:gd name="connsiteY3" fmla="*/ 3057170 h 3319504"/>
                <a:gd name="connsiteX4" fmla="*/ 0 w 2526445"/>
                <a:gd name="connsiteY4" fmla="*/ 3319504 h 3319504"/>
                <a:gd name="connsiteX0" fmla="*/ 0 w 2526445"/>
                <a:gd name="connsiteY0" fmla="*/ 3319504 h 3319504"/>
                <a:gd name="connsiteX1" fmla="*/ 212930 w 2526445"/>
                <a:gd name="connsiteY1" fmla="*/ 2870669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0 w 2526445"/>
                <a:gd name="connsiteY0" fmla="*/ 3319504 h 3319504"/>
                <a:gd name="connsiteX1" fmla="*/ 228972 w 2526445"/>
                <a:gd name="connsiteY1" fmla="*/ 2853016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57176 w 2297473"/>
                <a:gd name="connsiteY0" fmla="*/ 3300205 h 3300205"/>
                <a:gd name="connsiteX1" fmla="*/ 0 w 2297473"/>
                <a:gd name="connsiteY1" fmla="*/ 2853016 h 3300205"/>
                <a:gd name="connsiteX2" fmla="*/ 1330337 w 2297473"/>
                <a:gd name="connsiteY2" fmla="*/ 0 h 3300205"/>
                <a:gd name="connsiteX3" fmla="*/ 2238358 w 2297473"/>
                <a:gd name="connsiteY3" fmla="*/ 2577209 h 3300205"/>
                <a:gd name="connsiteX4" fmla="*/ 2297473 w 2297473"/>
                <a:gd name="connsiteY4" fmla="*/ 3057170 h 3300205"/>
                <a:gd name="connsiteX5" fmla="*/ 57176 w 2297473"/>
                <a:gd name="connsiteY5" fmla="*/ 3300205 h 3300205"/>
                <a:gd name="connsiteX0" fmla="*/ 57176 w 2297473"/>
                <a:gd name="connsiteY0" fmla="*/ 3187885 h 3187885"/>
                <a:gd name="connsiteX1" fmla="*/ 0 w 2297473"/>
                <a:gd name="connsiteY1" fmla="*/ 2740696 h 3187885"/>
                <a:gd name="connsiteX2" fmla="*/ 1335703 w 2297473"/>
                <a:gd name="connsiteY2" fmla="*/ 0 h 3187885"/>
                <a:gd name="connsiteX3" fmla="*/ 2238358 w 2297473"/>
                <a:gd name="connsiteY3" fmla="*/ 2464889 h 3187885"/>
                <a:gd name="connsiteX4" fmla="*/ 2297473 w 2297473"/>
                <a:gd name="connsiteY4" fmla="*/ 2944850 h 3187885"/>
                <a:gd name="connsiteX5" fmla="*/ 57176 w 2297473"/>
                <a:gd name="connsiteY5" fmla="*/ 3187885 h 3187885"/>
                <a:gd name="connsiteX0" fmla="*/ 57176 w 2297473"/>
                <a:gd name="connsiteY0" fmla="*/ 3176117 h 3176117"/>
                <a:gd name="connsiteX1" fmla="*/ 0 w 2297473"/>
                <a:gd name="connsiteY1" fmla="*/ 2728928 h 3176117"/>
                <a:gd name="connsiteX2" fmla="*/ 1325008 w 2297473"/>
                <a:gd name="connsiteY2" fmla="*/ 0 h 3176117"/>
                <a:gd name="connsiteX3" fmla="*/ 2238358 w 2297473"/>
                <a:gd name="connsiteY3" fmla="*/ 2453121 h 3176117"/>
                <a:gd name="connsiteX4" fmla="*/ 2297473 w 2297473"/>
                <a:gd name="connsiteY4" fmla="*/ 2933082 h 3176117"/>
                <a:gd name="connsiteX5" fmla="*/ 57176 w 2297473"/>
                <a:gd name="connsiteY5" fmla="*/ 3176117 h 317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7473" h="3176117">
                  <a:moveTo>
                    <a:pt x="57176" y="3176117"/>
                  </a:moveTo>
                  <a:lnTo>
                    <a:pt x="0" y="2728928"/>
                  </a:lnTo>
                  <a:lnTo>
                    <a:pt x="1325008" y="0"/>
                  </a:lnTo>
                  <a:lnTo>
                    <a:pt x="2238358" y="2453121"/>
                  </a:lnTo>
                  <a:lnTo>
                    <a:pt x="2297473" y="2933082"/>
                  </a:lnTo>
                  <a:lnTo>
                    <a:pt x="57176" y="3176117"/>
                  </a:lnTo>
                  <a:close/>
                </a:path>
              </a:pathLst>
            </a:custGeom>
            <a:solidFill>
              <a:srgbClr val="E3E7B3">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196507" y="3223796"/>
              <a:ext cx="1066915" cy="1745899"/>
            </a:xfrm>
            <a:prstGeom prst="rect">
              <a:avLst/>
            </a:prstGeom>
          </p:spPr>
        </p:pic>
        <p:grpSp>
          <p:nvGrpSpPr>
            <p:cNvPr id="7" name="Gruppieren 6"/>
            <p:cNvGrpSpPr/>
            <p:nvPr/>
          </p:nvGrpSpPr>
          <p:grpSpPr>
            <a:xfrm>
              <a:off x="483325" y="1650434"/>
              <a:ext cx="3728291" cy="3684693"/>
              <a:chOff x="483325" y="1793552"/>
              <a:chExt cx="3728291" cy="3684693"/>
            </a:xfrm>
          </p:grpSpPr>
          <p:grpSp>
            <p:nvGrpSpPr>
              <p:cNvPr id="13" name="Group 55"/>
              <p:cNvGrpSpPr/>
              <p:nvPr/>
            </p:nvGrpSpPr>
            <p:grpSpPr>
              <a:xfrm>
                <a:off x="483325" y="1793552"/>
                <a:ext cx="3728291" cy="3442972"/>
                <a:chOff x="1312291" y="1421117"/>
                <a:chExt cx="4150213" cy="4382122"/>
              </a:xfrm>
            </p:grpSpPr>
            <p:sp>
              <p:nvSpPr>
                <p:cNvPr id="31" name="Freihandform 47"/>
                <p:cNvSpPr/>
                <p:nvPr/>
              </p:nvSpPr>
              <p:spPr>
                <a:xfrm>
                  <a:off x="2712162" y="5569482"/>
                  <a:ext cx="2750342"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0342" h="233757">
                      <a:moveTo>
                        <a:pt x="2750342" y="15552"/>
                      </a:moveTo>
                      <a:cubicBezTo>
                        <a:pt x="2738969" y="11003"/>
                        <a:pt x="2602913" y="33035"/>
                        <a:pt x="2556733" y="44435"/>
                      </a:cubicBezTo>
                      <a:cubicBezTo>
                        <a:pt x="2510553" y="55835"/>
                        <a:pt x="2500688" y="81781"/>
                        <a:pt x="2473260" y="83950"/>
                      </a:cubicBezTo>
                      <a:cubicBezTo>
                        <a:pt x="2445832" y="86119"/>
                        <a:pt x="2418457" y="63001"/>
                        <a:pt x="2392167" y="57447"/>
                      </a:cubicBezTo>
                      <a:cubicBezTo>
                        <a:pt x="2365877" y="51893"/>
                        <a:pt x="2326890" y="52898"/>
                        <a:pt x="2315517" y="50623"/>
                      </a:cubicBezTo>
                      <a:cubicBezTo>
                        <a:pt x="2289994" y="50385"/>
                        <a:pt x="2262646" y="48534"/>
                        <a:pt x="2239027" y="56019"/>
                      </a:cubicBezTo>
                      <a:cubicBezTo>
                        <a:pt x="2215408" y="63504"/>
                        <a:pt x="2201733" y="92360"/>
                        <a:pt x="2173803" y="95534"/>
                      </a:cubicBezTo>
                      <a:cubicBezTo>
                        <a:pt x="2145873" y="98708"/>
                        <a:pt x="2099877" y="80749"/>
                        <a:pt x="2071444" y="75062"/>
                      </a:cubicBez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tx1">
                      <a:lumMod val="85000"/>
                      <a:lumOff val="15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32" name="Gerade Verbindung mit Pfeil 49"/>
                <p:cNvCxnSpPr>
                  <a:cxnSpLocks noChangeAspect="1"/>
                </p:cNvCxnSpPr>
                <p:nvPr/>
              </p:nvCxnSpPr>
              <p:spPr>
                <a:xfrm>
                  <a:off x="1547674" y="1866162"/>
                  <a:ext cx="2224627" cy="2543923"/>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sp>
              <p:nvSpPr>
                <p:cNvPr id="33" name="Ellipse 51"/>
                <p:cNvSpPr/>
                <p:nvPr/>
              </p:nvSpPr>
              <p:spPr>
                <a:xfrm>
                  <a:off x="1660604" y="167626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34" name="Ellipse 52"/>
                <p:cNvSpPr/>
                <p:nvPr/>
              </p:nvSpPr>
              <p:spPr>
                <a:xfrm>
                  <a:off x="1524626" y="1834805"/>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35" name="Ellipse 53"/>
                <p:cNvSpPr/>
                <p:nvPr/>
              </p:nvSpPr>
              <p:spPr>
                <a:xfrm>
                  <a:off x="1353127" y="1961879"/>
                  <a:ext cx="54000"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36" name="Ellipse 35"/>
                <p:cNvSpPr/>
                <p:nvPr/>
              </p:nvSpPr>
              <p:spPr>
                <a:xfrm>
                  <a:off x="1759876" y="1421117"/>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37" name="Ellipse 57"/>
                <p:cNvSpPr/>
                <p:nvPr/>
              </p:nvSpPr>
              <p:spPr>
                <a:xfrm>
                  <a:off x="1312291" y="218522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grpSp>
          <p:sp>
            <p:nvSpPr>
              <p:cNvPr id="14" name="Ellipse 13"/>
              <p:cNvSpPr/>
              <p:nvPr/>
            </p:nvSpPr>
            <p:spPr>
              <a:xfrm>
                <a:off x="2592000" y="4039201"/>
                <a:ext cx="180000" cy="18000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15" name="Gerade Verbindung mit Pfeil 49"/>
              <p:cNvCxnSpPr>
                <a:stCxn id="35" idx="5"/>
              </p:cNvCxnSpPr>
              <p:nvPr/>
            </p:nvCxnSpPr>
            <p:spPr>
              <a:xfrm>
                <a:off x="561416" y="2254636"/>
                <a:ext cx="2131828" cy="1887308"/>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6" name="Gerade Verbindung mit Pfeil 49"/>
              <p:cNvCxnSpPr>
                <a:stCxn id="37" idx="5"/>
              </p:cNvCxnSpPr>
              <p:nvPr/>
            </p:nvCxnSpPr>
            <p:spPr>
              <a:xfrm>
                <a:off x="519688" y="2430112"/>
                <a:ext cx="2173555" cy="1711832"/>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7" name="Gerade Verbindung mit Pfeil 49"/>
              <p:cNvCxnSpPr>
                <a:stCxn id="33" idx="5"/>
              </p:cNvCxnSpPr>
              <p:nvPr/>
            </p:nvCxnSpPr>
            <p:spPr>
              <a:xfrm>
                <a:off x="832590" y="2030229"/>
                <a:ext cx="1860653" cy="2111715"/>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a:stCxn id="36" idx="4"/>
              </p:cNvCxnSpPr>
              <p:nvPr/>
            </p:nvCxnSpPr>
            <p:spPr>
              <a:xfrm>
                <a:off x="906708" y="1835980"/>
                <a:ext cx="1786535" cy="2305964"/>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grpSp>
            <p:nvGrpSpPr>
              <p:cNvPr id="21" name="Gruppieren 20"/>
              <p:cNvGrpSpPr/>
              <p:nvPr/>
            </p:nvGrpSpPr>
            <p:grpSpPr>
              <a:xfrm>
                <a:off x="1728353" y="3227601"/>
                <a:ext cx="1526126" cy="2250644"/>
                <a:chOff x="1856258" y="2762486"/>
                <a:chExt cx="1232812" cy="1864094"/>
              </a:xfrm>
            </p:grpSpPr>
            <p:sp>
              <p:nvSpPr>
                <p:cNvPr id="22" name="Rechteck 21"/>
                <p:cNvSpPr/>
                <p:nvPr/>
              </p:nvSpPr>
              <p:spPr>
                <a:xfrm rot="2476953">
                  <a:off x="2275198" y="2762486"/>
                  <a:ext cx="363195" cy="1864094"/>
                </a:xfrm>
                <a:prstGeom prst="rect">
                  <a:avLst/>
                </a:prstGeom>
                <a:noFill/>
                <a:ln>
                  <a:solidFill>
                    <a:schemeClr val="accent6">
                      <a:lumMod val="50000"/>
                    </a:schemeClr>
                  </a:solidFill>
                </a:ln>
                <a:effectLst>
                  <a:outerShdw blurRad="50800" dist="38100" dir="5400000" algn="ctr"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23" name="Gerade Verbindung 41"/>
                <p:cNvCxnSpPr/>
                <p:nvPr/>
              </p:nvCxnSpPr>
              <p:spPr>
                <a:xfrm>
                  <a:off x="2803663" y="30032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24" name="Gerade Verbindung 42"/>
                <p:cNvCxnSpPr/>
                <p:nvPr/>
              </p:nvCxnSpPr>
              <p:spPr>
                <a:xfrm>
                  <a:off x="2689042" y="31258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25" name="Gerade Verbindung 43"/>
                <p:cNvCxnSpPr/>
                <p:nvPr/>
              </p:nvCxnSpPr>
              <p:spPr>
                <a:xfrm>
                  <a:off x="2555206" y="32782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26" name="Gerade Verbindung 44"/>
                <p:cNvCxnSpPr/>
                <p:nvPr/>
              </p:nvCxnSpPr>
              <p:spPr>
                <a:xfrm>
                  <a:off x="2413419" y="3438646"/>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27" name="Gerade Verbindung 45"/>
                <p:cNvCxnSpPr/>
                <p:nvPr/>
              </p:nvCxnSpPr>
              <p:spPr>
                <a:xfrm>
                  <a:off x="2270104" y="362148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28" name="Gerade Verbindung 46"/>
                <p:cNvCxnSpPr/>
                <p:nvPr/>
              </p:nvCxnSpPr>
              <p:spPr>
                <a:xfrm>
                  <a:off x="2137796" y="377525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29" name="Gerade Verbindung 47"/>
                <p:cNvCxnSpPr/>
                <p:nvPr/>
              </p:nvCxnSpPr>
              <p:spPr>
                <a:xfrm>
                  <a:off x="1994481" y="39408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30" name="Gerade Verbindung 48"/>
                <p:cNvCxnSpPr/>
                <p:nvPr/>
              </p:nvCxnSpPr>
              <p:spPr>
                <a:xfrm>
                  <a:off x="1856258" y="4114377"/>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grpSp>
        </p:grpSp>
        <p:sp>
          <p:nvSpPr>
            <p:cNvPr id="9" name="Freihandform 73"/>
            <p:cNvSpPr/>
            <p:nvPr/>
          </p:nvSpPr>
          <p:spPr>
            <a:xfrm rot="7900074">
              <a:off x="1700043" y="4294294"/>
              <a:ext cx="2232020" cy="427889"/>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86555"/>
                <a:gd name="connsiteX1" fmla="*/ 151254 w 933251"/>
                <a:gd name="connsiteY1" fmla="*/ 469900 h 486555"/>
                <a:gd name="connsiteX2" fmla="*/ 240154 w 933251"/>
                <a:gd name="connsiteY2" fmla="*/ 266700 h 486555"/>
                <a:gd name="connsiteX3" fmla="*/ 341754 w 933251"/>
                <a:gd name="connsiteY3" fmla="*/ 469900 h 486555"/>
                <a:gd name="connsiteX4" fmla="*/ 468754 w 933251"/>
                <a:gd name="connsiteY4" fmla="*/ 0 h 486555"/>
                <a:gd name="connsiteX5" fmla="*/ 608454 w 933251"/>
                <a:gd name="connsiteY5" fmla="*/ 469900 h 486555"/>
                <a:gd name="connsiteX6" fmla="*/ 710054 w 933251"/>
                <a:gd name="connsiteY6" fmla="*/ 279400 h 486555"/>
                <a:gd name="connsiteX7" fmla="*/ 786254 w 933251"/>
                <a:gd name="connsiteY7" fmla="*/ 469900 h 486555"/>
                <a:gd name="connsiteX8" fmla="*/ 852835 w 933251"/>
                <a:gd name="connsiteY8" fmla="*/ 352495 h 486555"/>
                <a:gd name="connsiteX9" fmla="*/ 933251 w 933251"/>
                <a:gd name="connsiteY9" fmla="*/ 473126 h 486555"/>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01581 w 781997"/>
                <a:gd name="connsiteY7" fmla="*/ 352495 h 475960"/>
                <a:gd name="connsiteX8" fmla="*/ 781997 w 781997"/>
                <a:gd name="connsiteY8" fmla="*/ 473126 h 475960"/>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19336 w 781997"/>
                <a:gd name="connsiteY7" fmla="*/ 25398 h 475960"/>
                <a:gd name="connsiteX8" fmla="*/ 781997 w 781997"/>
                <a:gd name="connsiteY8" fmla="*/ 473126 h 475960"/>
                <a:gd name="connsiteX0" fmla="*/ 0 w 781997"/>
                <a:gd name="connsiteY0" fmla="*/ 444503 h 449647"/>
                <a:gd name="connsiteX1" fmla="*/ 88900 w 781997"/>
                <a:gd name="connsiteY1" fmla="*/ 241303 h 449647"/>
                <a:gd name="connsiteX2" fmla="*/ 190500 w 781997"/>
                <a:gd name="connsiteY2" fmla="*/ 444503 h 449647"/>
                <a:gd name="connsiteX3" fmla="*/ 313829 w 781997"/>
                <a:gd name="connsiteY3" fmla="*/ 180327 h 449647"/>
                <a:gd name="connsiteX4" fmla="*/ 457200 w 781997"/>
                <a:gd name="connsiteY4" fmla="*/ 444503 h 449647"/>
                <a:gd name="connsiteX5" fmla="*/ 558800 w 781997"/>
                <a:gd name="connsiteY5" fmla="*/ 254003 h 449647"/>
                <a:gd name="connsiteX6" fmla="*/ 635000 w 781997"/>
                <a:gd name="connsiteY6" fmla="*/ 444503 h 449647"/>
                <a:gd name="connsiteX7" fmla="*/ 719336 w 781997"/>
                <a:gd name="connsiteY7" fmla="*/ 1 h 449647"/>
                <a:gd name="connsiteX8" fmla="*/ 781997 w 781997"/>
                <a:gd name="connsiteY8" fmla="*/ 447729 h 449647"/>
                <a:gd name="connsiteX0" fmla="*/ 0 w 781997"/>
                <a:gd name="connsiteY0" fmla="*/ 444503 h 449690"/>
                <a:gd name="connsiteX1" fmla="*/ 88900 w 781997"/>
                <a:gd name="connsiteY1" fmla="*/ 241303 h 449690"/>
                <a:gd name="connsiteX2" fmla="*/ 190500 w 781997"/>
                <a:gd name="connsiteY2" fmla="*/ 444503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09443 w 781997"/>
                <a:gd name="connsiteY3" fmla="*/ 78862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51839"/>
                <a:gd name="connsiteX1" fmla="*/ 88900 w 781997"/>
                <a:gd name="connsiteY1" fmla="*/ 241303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3 h 451839"/>
                <a:gd name="connsiteX1" fmla="*/ 80058 w 781997"/>
                <a:gd name="connsiteY1" fmla="*/ 282690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6 h 447732"/>
                <a:gd name="connsiteX1" fmla="*/ 80058 w 781997"/>
                <a:gd name="connsiteY1" fmla="*/ 282693 h 447732"/>
                <a:gd name="connsiteX2" fmla="*/ 138927 w 781997"/>
                <a:gd name="connsiteY2" fmla="*/ 436378 h 447732"/>
                <a:gd name="connsiteX3" fmla="*/ 309443 w 781997"/>
                <a:gd name="connsiteY3" fmla="*/ 78865 h 447732"/>
                <a:gd name="connsiteX4" fmla="*/ 499147 w 781997"/>
                <a:gd name="connsiteY4" fmla="*/ 431152 h 447732"/>
                <a:gd name="connsiteX5" fmla="*/ 567018 w 781997"/>
                <a:gd name="connsiteY5" fmla="*/ 287626 h 447732"/>
                <a:gd name="connsiteX6" fmla="*/ 674644 w 781997"/>
                <a:gd name="connsiteY6" fmla="*/ 438313 h 447732"/>
                <a:gd name="connsiteX7" fmla="*/ 719336 w 781997"/>
                <a:gd name="connsiteY7" fmla="*/ 4 h 447732"/>
                <a:gd name="connsiteX8" fmla="*/ 781997 w 781997"/>
                <a:gd name="connsiteY8" fmla="*/ 447732 h 447732"/>
                <a:gd name="connsiteX0" fmla="*/ 0 w 781997"/>
                <a:gd name="connsiteY0" fmla="*/ 444506 h 451451"/>
                <a:gd name="connsiteX1" fmla="*/ 80058 w 781997"/>
                <a:gd name="connsiteY1" fmla="*/ 282693 h 451451"/>
                <a:gd name="connsiteX2" fmla="*/ 138927 w 781997"/>
                <a:gd name="connsiteY2" fmla="*/ 436378 h 451451"/>
                <a:gd name="connsiteX3" fmla="*/ 309443 w 781997"/>
                <a:gd name="connsiteY3" fmla="*/ 78865 h 451451"/>
                <a:gd name="connsiteX4" fmla="*/ 499147 w 781997"/>
                <a:gd name="connsiteY4" fmla="*/ 431152 h 451451"/>
                <a:gd name="connsiteX5" fmla="*/ 589556 w 781997"/>
                <a:gd name="connsiteY5" fmla="*/ 344911 h 451451"/>
                <a:gd name="connsiteX6" fmla="*/ 674644 w 781997"/>
                <a:gd name="connsiteY6" fmla="*/ 438313 h 451451"/>
                <a:gd name="connsiteX7" fmla="*/ 719336 w 781997"/>
                <a:gd name="connsiteY7" fmla="*/ 4 h 451451"/>
                <a:gd name="connsiteX8" fmla="*/ 781997 w 781997"/>
                <a:gd name="connsiteY8" fmla="*/ 447732 h 451451"/>
                <a:gd name="connsiteX0" fmla="*/ 0 w 781997"/>
                <a:gd name="connsiteY0" fmla="*/ 444506 h 455600"/>
                <a:gd name="connsiteX1" fmla="*/ 80058 w 781997"/>
                <a:gd name="connsiteY1" fmla="*/ 282693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00520 w 781997"/>
                <a:gd name="connsiteY2" fmla="*/ 430433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500450"/>
                <a:gd name="connsiteX1" fmla="*/ 60823 w 781997"/>
                <a:gd name="connsiteY1" fmla="*/ 401881 h 500450"/>
                <a:gd name="connsiteX2" fmla="*/ 107304 w 781997"/>
                <a:gd name="connsiteY2" fmla="*/ 487608 h 500450"/>
                <a:gd name="connsiteX3" fmla="*/ 309443 w 781997"/>
                <a:gd name="connsiteY3" fmla="*/ 78865 h 500450"/>
                <a:gd name="connsiteX4" fmla="*/ 499147 w 781997"/>
                <a:gd name="connsiteY4" fmla="*/ 431152 h 500450"/>
                <a:gd name="connsiteX5" fmla="*/ 600825 w 781997"/>
                <a:gd name="connsiteY5" fmla="*/ 373553 h 500450"/>
                <a:gd name="connsiteX6" fmla="*/ 674644 w 781997"/>
                <a:gd name="connsiteY6" fmla="*/ 438313 h 500450"/>
                <a:gd name="connsiteX7" fmla="*/ 719336 w 781997"/>
                <a:gd name="connsiteY7" fmla="*/ 4 h 500450"/>
                <a:gd name="connsiteX8" fmla="*/ 781997 w 781997"/>
                <a:gd name="connsiteY8" fmla="*/ 447732 h 500450"/>
                <a:gd name="connsiteX0" fmla="*/ 0 w 784935"/>
                <a:gd name="connsiteY0" fmla="*/ 493544 h 499896"/>
                <a:gd name="connsiteX1" fmla="*/ 63761 w 784935"/>
                <a:gd name="connsiteY1" fmla="*/ 401881 h 499896"/>
                <a:gd name="connsiteX2" fmla="*/ 110242 w 784935"/>
                <a:gd name="connsiteY2" fmla="*/ 487608 h 499896"/>
                <a:gd name="connsiteX3" fmla="*/ 312381 w 784935"/>
                <a:gd name="connsiteY3" fmla="*/ 78865 h 499896"/>
                <a:gd name="connsiteX4" fmla="*/ 502085 w 784935"/>
                <a:gd name="connsiteY4" fmla="*/ 431152 h 499896"/>
                <a:gd name="connsiteX5" fmla="*/ 603763 w 784935"/>
                <a:gd name="connsiteY5" fmla="*/ 373553 h 499896"/>
                <a:gd name="connsiteX6" fmla="*/ 677582 w 784935"/>
                <a:gd name="connsiteY6" fmla="*/ 438313 h 499896"/>
                <a:gd name="connsiteX7" fmla="*/ 722274 w 784935"/>
                <a:gd name="connsiteY7" fmla="*/ 4 h 499896"/>
                <a:gd name="connsiteX8" fmla="*/ 784935 w 784935"/>
                <a:gd name="connsiteY8" fmla="*/ 447732 h 499896"/>
                <a:gd name="connsiteX0" fmla="*/ 0 w 784935"/>
                <a:gd name="connsiteY0" fmla="*/ 493544 h 493544"/>
                <a:gd name="connsiteX1" fmla="*/ 63761 w 784935"/>
                <a:gd name="connsiteY1" fmla="*/ 401881 h 493544"/>
                <a:gd name="connsiteX2" fmla="*/ 101989 w 784935"/>
                <a:gd name="connsiteY2" fmla="*/ 454951 h 493544"/>
                <a:gd name="connsiteX3" fmla="*/ 312381 w 784935"/>
                <a:gd name="connsiteY3" fmla="*/ 78865 h 493544"/>
                <a:gd name="connsiteX4" fmla="*/ 502085 w 784935"/>
                <a:gd name="connsiteY4" fmla="*/ 431152 h 493544"/>
                <a:gd name="connsiteX5" fmla="*/ 603763 w 784935"/>
                <a:gd name="connsiteY5" fmla="*/ 373553 h 493544"/>
                <a:gd name="connsiteX6" fmla="*/ 677582 w 784935"/>
                <a:gd name="connsiteY6" fmla="*/ 438313 h 493544"/>
                <a:gd name="connsiteX7" fmla="*/ 722274 w 784935"/>
                <a:gd name="connsiteY7" fmla="*/ 4 h 493544"/>
                <a:gd name="connsiteX8" fmla="*/ 784935 w 784935"/>
                <a:gd name="connsiteY8" fmla="*/ 447732 h 493544"/>
                <a:gd name="connsiteX0" fmla="*/ 0 w 794598"/>
                <a:gd name="connsiteY0" fmla="*/ 541242 h 541242"/>
                <a:gd name="connsiteX1" fmla="*/ 73424 w 794598"/>
                <a:gd name="connsiteY1" fmla="*/ 401881 h 541242"/>
                <a:gd name="connsiteX2" fmla="*/ 111652 w 794598"/>
                <a:gd name="connsiteY2" fmla="*/ 454951 h 541242"/>
                <a:gd name="connsiteX3" fmla="*/ 322044 w 794598"/>
                <a:gd name="connsiteY3" fmla="*/ 78865 h 541242"/>
                <a:gd name="connsiteX4" fmla="*/ 511748 w 794598"/>
                <a:gd name="connsiteY4" fmla="*/ 431152 h 541242"/>
                <a:gd name="connsiteX5" fmla="*/ 613426 w 794598"/>
                <a:gd name="connsiteY5" fmla="*/ 373553 h 541242"/>
                <a:gd name="connsiteX6" fmla="*/ 687245 w 794598"/>
                <a:gd name="connsiteY6" fmla="*/ 438313 h 541242"/>
                <a:gd name="connsiteX7" fmla="*/ 731937 w 794598"/>
                <a:gd name="connsiteY7" fmla="*/ 4 h 541242"/>
                <a:gd name="connsiteX8" fmla="*/ 794598 w 794598"/>
                <a:gd name="connsiteY8" fmla="*/ 447732 h 541242"/>
                <a:gd name="connsiteX0" fmla="*/ 0 w 814099"/>
                <a:gd name="connsiteY0" fmla="*/ 541584 h 541584"/>
                <a:gd name="connsiteX1" fmla="*/ 73424 w 814099"/>
                <a:gd name="connsiteY1" fmla="*/ 402223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87245 w 814099"/>
                <a:gd name="connsiteY5" fmla="*/ 438655 h 541584"/>
                <a:gd name="connsiteX6" fmla="*/ 731937 w 814099"/>
                <a:gd name="connsiteY6" fmla="*/ 346 h 541584"/>
                <a:gd name="connsiteX7" fmla="*/ 814099 w 814099"/>
                <a:gd name="connsiteY7" fmla="*/ 520186 h 541584"/>
                <a:gd name="connsiteX0" fmla="*/ 0 w 814099"/>
                <a:gd name="connsiteY0" fmla="*/ 541608 h 541608"/>
                <a:gd name="connsiteX1" fmla="*/ 63761 w 814099"/>
                <a:gd name="connsiteY1" fmla="*/ 449946 h 541608"/>
                <a:gd name="connsiteX2" fmla="*/ 111652 w 814099"/>
                <a:gd name="connsiteY2" fmla="*/ 455317 h 541608"/>
                <a:gd name="connsiteX3" fmla="*/ 322044 w 814099"/>
                <a:gd name="connsiteY3" fmla="*/ 79231 h 541608"/>
                <a:gd name="connsiteX4" fmla="*/ 511748 w 814099"/>
                <a:gd name="connsiteY4" fmla="*/ 431518 h 541608"/>
                <a:gd name="connsiteX5" fmla="*/ 731937 w 814099"/>
                <a:gd name="connsiteY5" fmla="*/ 370 h 541608"/>
                <a:gd name="connsiteX6" fmla="*/ 814099 w 814099"/>
                <a:gd name="connsiteY6" fmla="*/ 520210 h 541608"/>
                <a:gd name="connsiteX0" fmla="*/ 0 w 731937"/>
                <a:gd name="connsiteY0" fmla="*/ 541608 h 541608"/>
                <a:gd name="connsiteX1" fmla="*/ 63761 w 731937"/>
                <a:gd name="connsiteY1" fmla="*/ 449946 h 541608"/>
                <a:gd name="connsiteX2" fmla="*/ 111652 w 731937"/>
                <a:gd name="connsiteY2" fmla="*/ 455317 h 541608"/>
                <a:gd name="connsiteX3" fmla="*/ 322044 w 731937"/>
                <a:gd name="connsiteY3" fmla="*/ 79231 h 541608"/>
                <a:gd name="connsiteX4" fmla="*/ 511748 w 731937"/>
                <a:gd name="connsiteY4" fmla="*/ 431518 h 541608"/>
                <a:gd name="connsiteX5" fmla="*/ 731937 w 731937"/>
                <a:gd name="connsiteY5" fmla="*/ 370 h 541608"/>
                <a:gd name="connsiteX0" fmla="*/ 0 w 511748"/>
                <a:gd name="connsiteY0" fmla="*/ 462409 h 462409"/>
                <a:gd name="connsiteX1" fmla="*/ 63761 w 511748"/>
                <a:gd name="connsiteY1" fmla="*/ 370747 h 462409"/>
                <a:gd name="connsiteX2" fmla="*/ 111652 w 511748"/>
                <a:gd name="connsiteY2" fmla="*/ 376118 h 462409"/>
                <a:gd name="connsiteX3" fmla="*/ 322044 w 511748"/>
                <a:gd name="connsiteY3" fmla="*/ 32 h 462409"/>
                <a:gd name="connsiteX4" fmla="*/ 511748 w 511748"/>
                <a:gd name="connsiteY4" fmla="*/ 352319 h 462409"/>
                <a:gd name="connsiteX0" fmla="*/ 0 w 525499"/>
                <a:gd name="connsiteY0" fmla="*/ 462409 h 462409"/>
                <a:gd name="connsiteX1" fmla="*/ 63761 w 525499"/>
                <a:gd name="connsiteY1" fmla="*/ 370747 h 462409"/>
                <a:gd name="connsiteX2" fmla="*/ 111652 w 525499"/>
                <a:gd name="connsiteY2" fmla="*/ 376118 h 462409"/>
                <a:gd name="connsiteX3" fmla="*/ 322044 w 525499"/>
                <a:gd name="connsiteY3" fmla="*/ 32 h 462409"/>
                <a:gd name="connsiteX4" fmla="*/ 511748 w 525499"/>
                <a:gd name="connsiteY4" fmla="*/ 352319 h 462409"/>
                <a:gd name="connsiteX5" fmla="*/ 510687 w 525499"/>
                <a:gd name="connsiteY5" fmla="*/ 372510 h 462409"/>
                <a:gd name="connsiteX0" fmla="*/ 0 w 567343"/>
                <a:gd name="connsiteY0" fmla="*/ 462417 h 462417"/>
                <a:gd name="connsiteX1" fmla="*/ 63761 w 567343"/>
                <a:gd name="connsiteY1" fmla="*/ 370755 h 462417"/>
                <a:gd name="connsiteX2" fmla="*/ 111652 w 567343"/>
                <a:gd name="connsiteY2" fmla="*/ 376126 h 462417"/>
                <a:gd name="connsiteX3" fmla="*/ 322044 w 567343"/>
                <a:gd name="connsiteY3" fmla="*/ 40 h 462417"/>
                <a:gd name="connsiteX4" fmla="*/ 511748 w 567343"/>
                <a:gd name="connsiteY4" fmla="*/ 352327 h 462417"/>
                <a:gd name="connsiteX5" fmla="*/ 567341 w 567343"/>
                <a:gd name="connsiteY5" fmla="*/ 418667 h 462417"/>
                <a:gd name="connsiteX0" fmla="*/ 0 w 564561"/>
                <a:gd name="connsiteY0" fmla="*/ 462418 h 462418"/>
                <a:gd name="connsiteX1" fmla="*/ 63761 w 564561"/>
                <a:gd name="connsiteY1" fmla="*/ 370756 h 462418"/>
                <a:gd name="connsiteX2" fmla="*/ 111652 w 564561"/>
                <a:gd name="connsiteY2" fmla="*/ 376127 h 462418"/>
                <a:gd name="connsiteX3" fmla="*/ 322044 w 564561"/>
                <a:gd name="connsiteY3" fmla="*/ 41 h 462418"/>
                <a:gd name="connsiteX4" fmla="*/ 511748 w 564561"/>
                <a:gd name="connsiteY4" fmla="*/ 352328 h 462418"/>
                <a:gd name="connsiteX5" fmla="*/ 564559 w 564561"/>
                <a:gd name="connsiteY5" fmla="*/ 455446 h 46241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3596 h 463596"/>
                <a:gd name="connsiteX1" fmla="*/ 63761 w 564559"/>
                <a:gd name="connsiteY1" fmla="*/ 371934 h 463596"/>
                <a:gd name="connsiteX2" fmla="*/ 111652 w 564559"/>
                <a:gd name="connsiteY2" fmla="*/ 377305 h 463596"/>
                <a:gd name="connsiteX3" fmla="*/ 322044 w 564559"/>
                <a:gd name="connsiteY3" fmla="*/ 1219 h 463596"/>
                <a:gd name="connsiteX4" fmla="*/ 416653 w 564559"/>
                <a:gd name="connsiteY4" fmla="*/ 261105 h 463596"/>
                <a:gd name="connsiteX5" fmla="*/ 487850 w 564559"/>
                <a:gd name="connsiteY5" fmla="*/ 375347 h 463596"/>
                <a:gd name="connsiteX6" fmla="*/ 564559 w 564559"/>
                <a:gd name="connsiteY6" fmla="*/ 456624 h 463596"/>
                <a:gd name="connsiteX0" fmla="*/ 0 w 564559"/>
                <a:gd name="connsiteY0" fmla="*/ 462456 h 462456"/>
                <a:gd name="connsiteX1" fmla="*/ 63761 w 564559"/>
                <a:gd name="connsiteY1" fmla="*/ 370794 h 462456"/>
                <a:gd name="connsiteX2" fmla="*/ 111652 w 564559"/>
                <a:gd name="connsiteY2" fmla="*/ 376165 h 462456"/>
                <a:gd name="connsiteX3" fmla="*/ 322044 w 564559"/>
                <a:gd name="connsiteY3" fmla="*/ 79 h 462456"/>
                <a:gd name="connsiteX4" fmla="*/ 380822 w 564559"/>
                <a:gd name="connsiteY4" fmla="*/ 343103 h 462456"/>
                <a:gd name="connsiteX5" fmla="*/ 487850 w 564559"/>
                <a:gd name="connsiteY5" fmla="*/ 374207 h 462456"/>
                <a:gd name="connsiteX6" fmla="*/ 564559 w 564559"/>
                <a:gd name="connsiteY6" fmla="*/ 455484 h 462456"/>
                <a:gd name="connsiteX0" fmla="*/ 0 w 564559"/>
                <a:gd name="connsiteY0" fmla="*/ 462642 h 462642"/>
                <a:gd name="connsiteX1" fmla="*/ 63761 w 564559"/>
                <a:gd name="connsiteY1" fmla="*/ 370980 h 462642"/>
                <a:gd name="connsiteX2" fmla="*/ 147707 w 564559"/>
                <a:gd name="connsiteY2" fmla="*/ 404886 h 462642"/>
                <a:gd name="connsiteX3" fmla="*/ 322044 w 564559"/>
                <a:gd name="connsiteY3" fmla="*/ 265 h 462642"/>
                <a:gd name="connsiteX4" fmla="*/ 380822 w 564559"/>
                <a:gd name="connsiteY4" fmla="*/ 343289 h 462642"/>
                <a:gd name="connsiteX5" fmla="*/ 487850 w 564559"/>
                <a:gd name="connsiteY5" fmla="*/ 374393 h 462642"/>
                <a:gd name="connsiteX6" fmla="*/ 564559 w 564559"/>
                <a:gd name="connsiteY6" fmla="*/ 455670 h 462642"/>
                <a:gd name="connsiteX0" fmla="*/ 0 w 564559"/>
                <a:gd name="connsiteY0" fmla="*/ 382386 h 382386"/>
                <a:gd name="connsiteX1" fmla="*/ 63761 w 564559"/>
                <a:gd name="connsiteY1" fmla="*/ 290724 h 382386"/>
                <a:gd name="connsiteX2" fmla="*/ 147707 w 564559"/>
                <a:gd name="connsiteY2" fmla="*/ 324630 h 382386"/>
                <a:gd name="connsiteX3" fmla="*/ 319325 w 564559"/>
                <a:gd name="connsiteY3" fmla="*/ 363 h 382386"/>
                <a:gd name="connsiteX4" fmla="*/ 380822 w 564559"/>
                <a:gd name="connsiteY4" fmla="*/ 263033 h 382386"/>
                <a:gd name="connsiteX5" fmla="*/ 487850 w 564559"/>
                <a:gd name="connsiteY5" fmla="*/ 294137 h 382386"/>
                <a:gd name="connsiteX6" fmla="*/ 564559 w 564559"/>
                <a:gd name="connsiteY6" fmla="*/ 375414 h 382386"/>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87850 w 564559"/>
                <a:gd name="connsiteY5" fmla="*/ 294662 h 382911"/>
                <a:gd name="connsiteX6" fmla="*/ 564559 w 564559"/>
                <a:gd name="connsiteY6" fmla="*/ 375939 h 382911"/>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911 h 382911"/>
                <a:gd name="connsiteX1" fmla="*/ 80968 w 564559"/>
                <a:gd name="connsiteY1" fmla="*/ 255810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845 h 382845"/>
                <a:gd name="connsiteX1" fmla="*/ 80968 w 564559"/>
                <a:gd name="connsiteY1" fmla="*/ 255744 h 382845"/>
                <a:gd name="connsiteX2" fmla="*/ 147707 w 564559"/>
                <a:gd name="connsiteY2" fmla="*/ 325089 h 382845"/>
                <a:gd name="connsiteX3" fmla="*/ 319325 w 564559"/>
                <a:gd name="connsiteY3" fmla="*/ 822 h 382845"/>
                <a:gd name="connsiteX4" fmla="*/ 390841 w 564559"/>
                <a:gd name="connsiteY4" fmla="*/ 233513 h 382845"/>
                <a:gd name="connsiteX5" fmla="*/ 485485 w 564559"/>
                <a:gd name="connsiteY5" fmla="*/ 276439 h 382845"/>
                <a:gd name="connsiteX6" fmla="*/ 564559 w 564559"/>
                <a:gd name="connsiteY6" fmla="*/ 375873 h 382845"/>
                <a:gd name="connsiteX0" fmla="*/ 0 w 564559"/>
                <a:gd name="connsiteY0" fmla="*/ 382327 h 382327"/>
                <a:gd name="connsiteX1" fmla="*/ 80968 w 564559"/>
                <a:gd name="connsiteY1" fmla="*/ 255226 h 382327"/>
                <a:gd name="connsiteX2" fmla="*/ 147707 w 564559"/>
                <a:gd name="connsiteY2" fmla="*/ 324571 h 382327"/>
                <a:gd name="connsiteX3" fmla="*/ 319325 w 564559"/>
                <a:gd name="connsiteY3" fmla="*/ 304 h 382327"/>
                <a:gd name="connsiteX4" fmla="*/ 407187 w 564559"/>
                <a:gd name="connsiteY4" fmla="*/ 265871 h 382327"/>
                <a:gd name="connsiteX5" fmla="*/ 485485 w 564559"/>
                <a:gd name="connsiteY5" fmla="*/ 275921 h 382327"/>
                <a:gd name="connsiteX6" fmla="*/ 564559 w 564559"/>
                <a:gd name="connsiteY6" fmla="*/ 375355 h 382327"/>
                <a:gd name="connsiteX0" fmla="*/ 0 w 564559"/>
                <a:gd name="connsiteY0" fmla="*/ 393285 h 393285"/>
                <a:gd name="connsiteX1" fmla="*/ 80968 w 564559"/>
                <a:gd name="connsiteY1" fmla="*/ 266184 h 393285"/>
                <a:gd name="connsiteX2" fmla="*/ 147707 w 564559"/>
                <a:gd name="connsiteY2" fmla="*/ 335529 h 393285"/>
                <a:gd name="connsiteX3" fmla="*/ 270515 w 564559"/>
                <a:gd name="connsiteY3" fmla="*/ 292 h 393285"/>
                <a:gd name="connsiteX4" fmla="*/ 407187 w 564559"/>
                <a:gd name="connsiteY4" fmla="*/ 276829 h 393285"/>
                <a:gd name="connsiteX5" fmla="*/ 485485 w 564559"/>
                <a:gd name="connsiteY5" fmla="*/ 286879 h 393285"/>
                <a:gd name="connsiteX6" fmla="*/ 564559 w 564559"/>
                <a:gd name="connsiteY6" fmla="*/ 386313 h 393285"/>
                <a:gd name="connsiteX0" fmla="*/ 0 w 564559"/>
                <a:gd name="connsiteY0" fmla="*/ 393154 h 393154"/>
                <a:gd name="connsiteX1" fmla="*/ 80968 w 564559"/>
                <a:gd name="connsiteY1" fmla="*/ 266053 h 393154"/>
                <a:gd name="connsiteX2" fmla="*/ 147707 w 564559"/>
                <a:gd name="connsiteY2" fmla="*/ 335398 h 393154"/>
                <a:gd name="connsiteX3" fmla="*/ 270515 w 564559"/>
                <a:gd name="connsiteY3" fmla="*/ 161 h 393154"/>
                <a:gd name="connsiteX4" fmla="*/ 386695 w 564559"/>
                <a:gd name="connsiteY4" fmla="*/ 291074 h 393154"/>
                <a:gd name="connsiteX5" fmla="*/ 485485 w 564559"/>
                <a:gd name="connsiteY5" fmla="*/ 286748 h 393154"/>
                <a:gd name="connsiteX6" fmla="*/ 564559 w 564559"/>
                <a:gd name="connsiteY6" fmla="*/ 386182 h 393154"/>
                <a:gd name="connsiteX0" fmla="*/ 0 w 564559"/>
                <a:gd name="connsiteY0" fmla="*/ 393155 h 393155"/>
                <a:gd name="connsiteX1" fmla="*/ 80968 w 564559"/>
                <a:gd name="connsiteY1" fmla="*/ 266054 h 393155"/>
                <a:gd name="connsiteX2" fmla="*/ 147707 w 564559"/>
                <a:gd name="connsiteY2" fmla="*/ 335399 h 393155"/>
                <a:gd name="connsiteX3" fmla="*/ 270515 w 564559"/>
                <a:gd name="connsiteY3" fmla="*/ 162 h 393155"/>
                <a:gd name="connsiteX4" fmla="*/ 386695 w 564559"/>
                <a:gd name="connsiteY4" fmla="*/ 291075 h 393155"/>
                <a:gd name="connsiteX5" fmla="*/ 479038 w 564559"/>
                <a:gd name="connsiteY5" fmla="*/ 308662 h 393155"/>
                <a:gd name="connsiteX6" fmla="*/ 564559 w 564559"/>
                <a:gd name="connsiteY6" fmla="*/ 386183 h 393155"/>
                <a:gd name="connsiteX0" fmla="*/ 0 w 564559"/>
                <a:gd name="connsiteY0" fmla="*/ 393044 h 393044"/>
                <a:gd name="connsiteX1" fmla="*/ 80968 w 564559"/>
                <a:gd name="connsiteY1" fmla="*/ 265943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4 h 393044"/>
                <a:gd name="connsiteX1" fmla="*/ 81428 w 564559"/>
                <a:gd name="connsiteY1" fmla="*/ 286488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1 h 393041"/>
                <a:gd name="connsiteX1" fmla="*/ 81428 w 564559"/>
                <a:gd name="connsiteY1" fmla="*/ 286485 h 393041"/>
                <a:gd name="connsiteX2" fmla="*/ 169811 w 564559"/>
                <a:gd name="connsiteY2" fmla="*/ 315432 h 393041"/>
                <a:gd name="connsiteX3" fmla="*/ 270515 w 564559"/>
                <a:gd name="connsiteY3" fmla="*/ 48 h 393041"/>
                <a:gd name="connsiteX4" fmla="*/ 435275 w 564559"/>
                <a:gd name="connsiteY4" fmla="*/ 291660 h 393041"/>
                <a:gd name="connsiteX5" fmla="*/ 479038 w 564559"/>
                <a:gd name="connsiteY5" fmla="*/ 308548 h 393041"/>
                <a:gd name="connsiteX6" fmla="*/ 564559 w 564559"/>
                <a:gd name="connsiteY6" fmla="*/ 386069 h 393041"/>
                <a:gd name="connsiteX0" fmla="*/ 0 w 564559"/>
                <a:gd name="connsiteY0" fmla="*/ 393028 h 393028"/>
                <a:gd name="connsiteX1" fmla="*/ 81428 w 564559"/>
                <a:gd name="connsiteY1" fmla="*/ 286472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28 h 393028"/>
                <a:gd name="connsiteX1" fmla="*/ 61856 w 564559"/>
                <a:gd name="connsiteY1" fmla="*/ 341936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00 h 393000"/>
                <a:gd name="connsiteX1" fmla="*/ 61856 w 564559"/>
                <a:gd name="connsiteY1" fmla="*/ 341908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00 h 393000"/>
                <a:gd name="connsiteX1" fmla="*/ 59094 w 564559"/>
                <a:gd name="connsiteY1" fmla="*/ 296027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79038 w 564559"/>
                <a:gd name="connsiteY5" fmla="*/ 308530 h 393023"/>
                <a:gd name="connsiteX6" fmla="*/ 564559 w 564559"/>
                <a:gd name="connsiteY6" fmla="*/ 386051 h 393023"/>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96306 w 564559"/>
                <a:gd name="connsiteY5" fmla="*/ 305111 h 393023"/>
                <a:gd name="connsiteX6" fmla="*/ 564559 w 564559"/>
                <a:gd name="connsiteY6" fmla="*/ 386051 h 393023"/>
                <a:gd name="connsiteX0" fmla="*/ 0 w 564559"/>
                <a:gd name="connsiteY0" fmla="*/ 393001 h 393001"/>
                <a:gd name="connsiteX1" fmla="*/ 59094 w 564559"/>
                <a:gd name="connsiteY1" fmla="*/ 296028 h 393001"/>
                <a:gd name="connsiteX2" fmla="*/ 115936 w 564559"/>
                <a:gd name="connsiteY2" fmla="*/ 310581 h 393001"/>
                <a:gd name="connsiteX3" fmla="*/ 270515 w 564559"/>
                <a:gd name="connsiteY3" fmla="*/ 8 h 393001"/>
                <a:gd name="connsiteX4" fmla="*/ 446325 w 564559"/>
                <a:gd name="connsiteY4" fmla="*/ 320385 h 393001"/>
                <a:gd name="connsiteX5" fmla="*/ 496306 w 564559"/>
                <a:gd name="connsiteY5" fmla="*/ 305089 h 393001"/>
                <a:gd name="connsiteX6" fmla="*/ 564559 w 564559"/>
                <a:gd name="connsiteY6" fmla="*/ 386029 h 393001"/>
                <a:gd name="connsiteX0" fmla="*/ 0 w 564559"/>
                <a:gd name="connsiteY0" fmla="*/ 392995 h 392995"/>
                <a:gd name="connsiteX1" fmla="*/ 59094 w 564559"/>
                <a:gd name="connsiteY1" fmla="*/ 296022 h 392995"/>
                <a:gd name="connsiteX2" fmla="*/ 115936 w 564559"/>
                <a:gd name="connsiteY2" fmla="*/ 310575 h 392995"/>
                <a:gd name="connsiteX3" fmla="*/ 270515 w 564559"/>
                <a:gd name="connsiteY3" fmla="*/ 2 h 392995"/>
                <a:gd name="connsiteX4" fmla="*/ 418466 w 564559"/>
                <a:gd name="connsiteY4" fmla="*/ 315578 h 392995"/>
                <a:gd name="connsiteX5" fmla="*/ 496306 w 564559"/>
                <a:gd name="connsiteY5" fmla="*/ 305083 h 392995"/>
                <a:gd name="connsiteX6" fmla="*/ 564559 w 564559"/>
                <a:gd name="connsiteY6" fmla="*/ 386023 h 392995"/>
                <a:gd name="connsiteX0" fmla="*/ 0 w 564559"/>
                <a:gd name="connsiteY0" fmla="*/ 393010 h 393010"/>
                <a:gd name="connsiteX1" fmla="*/ 59094 w 564559"/>
                <a:gd name="connsiteY1" fmla="*/ 296037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3010 h 393010"/>
                <a:gd name="connsiteX1" fmla="*/ 42291 w 564559"/>
                <a:gd name="connsiteY1" fmla="*/ 258545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4656 h 394656"/>
                <a:gd name="connsiteX1" fmla="*/ 42291 w 564559"/>
                <a:gd name="connsiteY1" fmla="*/ 260191 h 394656"/>
                <a:gd name="connsiteX2" fmla="*/ 96262 w 564559"/>
                <a:gd name="connsiteY2" fmla="*/ 195534 h 394656"/>
                <a:gd name="connsiteX3" fmla="*/ 270515 w 564559"/>
                <a:gd name="connsiteY3" fmla="*/ 1663 h 394656"/>
                <a:gd name="connsiteX4" fmla="*/ 418466 w 564559"/>
                <a:gd name="connsiteY4" fmla="*/ 317239 h 394656"/>
                <a:gd name="connsiteX5" fmla="*/ 496306 w 564559"/>
                <a:gd name="connsiteY5" fmla="*/ 306744 h 394656"/>
                <a:gd name="connsiteX6" fmla="*/ 564559 w 564559"/>
                <a:gd name="connsiteY6" fmla="*/ 387684 h 394656"/>
                <a:gd name="connsiteX0" fmla="*/ 0 w 564559"/>
                <a:gd name="connsiteY0" fmla="*/ 405292 h 405292"/>
                <a:gd name="connsiteX1" fmla="*/ 42291 w 564559"/>
                <a:gd name="connsiteY1" fmla="*/ 270827 h 405292"/>
                <a:gd name="connsiteX2" fmla="*/ 96262 w 564559"/>
                <a:gd name="connsiteY2" fmla="*/ 206170 h 405292"/>
                <a:gd name="connsiteX3" fmla="*/ 167599 w 564559"/>
                <a:gd name="connsiteY3" fmla="*/ 1587 h 405292"/>
                <a:gd name="connsiteX4" fmla="*/ 418466 w 564559"/>
                <a:gd name="connsiteY4" fmla="*/ 327875 h 405292"/>
                <a:gd name="connsiteX5" fmla="*/ 496306 w 564559"/>
                <a:gd name="connsiteY5" fmla="*/ 317380 h 405292"/>
                <a:gd name="connsiteX6" fmla="*/ 564559 w 564559"/>
                <a:gd name="connsiteY6" fmla="*/ 398320 h 405292"/>
                <a:gd name="connsiteX0" fmla="*/ 0 w 564559"/>
                <a:gd name="connsiteY0" fmla="*/ 407143 h 407143"/>
                <a:gd name="connsiteX1" fmla="*/ 42291 w 564559"/>
                <a:gd name="connsiteY1" fmla="*/ 272678 h 407143"/>
                <a:gd name="connsiteX2" fmla="*/ 92061 w 564559"/>
                <a:gd name="connsiteY2" fmla="*/ 165173 h 407143"/>
                <a:gd name="connsiteX3" fmla="*/ 167599 w 564559"/>
                <a:gd name="connsiteY3" fmla="*/ 3438 h 407143"/>
                <a:gd name="connsiteX4" fmla="*/ 418466 w 564559"/>
                <a:gd name="connsiteY4" fmla="*/ 329726 h 407143"/>
                <a:gd name="connsiteX5" fmla="*/ 496306 w 564559"/>
                <a:gd name="connsiteY5" fmla="*/ 319231 h 407143"/>
                <a:gd name="connsiteX6" fmla="*/ 564559 w 564559"/>
                <a:gd name="connsiteY6" fmla="*/ 400171 h 407143"/>
                <a:gd name="connsiteX0" fmla="*/ 0 w 564559"/>
                <a:gd name="connsiteY0" fmla="*/ 409685 h 409685"/>
                <a:gd name="connsiteX1" fmla="*/ 42291 w 564559"/>
                <a:gd name="connsiteY1" fmla="*/ 275220 h 409685"/>
                <a:gd name="connsiteX2" fmla="*/ 92061 w 564559"/>
                <a:gd name="connsiteY2" fmla="*/ 167715 h 409685"/>
                <a:gd name="connsiteX3" fmla="*/ 167599 w 564559"/>
                <a:gd name="connsiteY3" fmla="*/ 5980 h 409685"/>
                <a:gd name="connsiteX4" fmla="*/ 296646 w 564559"/>
                <a:gd name="connsiteY4" fmla="*/ 396540 h 409685"/>
                <a:gd name="connsiteX5" fmla="*/ 496306 w 564559"/>
                <a:gd name="connsiteY5" fmla="*/ 321773 h 409685"/>
                <a:gd name="connsiteX6" fmla="*/ 564559 w 564559"/>
                <a:gd name="connsiteY6" fmla="*/ 402713 h 409685"/>
                <a:gd name="connsiteX0" fmla="*/ 0 w 564560"/>
                <a:gd name="connsiteY0" fmla="*/ 485102 h 485102"/>
                <a:gd name="connsiteX1" fmla="*/ 42291 w 564560"/>
                <a:gd name="connsiteY1" fmla="*/ 350637 h 485102"/>
                <a:gd name="connsiteX2" fmla="*/ 92061 w 564560"/>
                <a:gd name="connsiteY2" fmla="*/ 243132 h 485102"/>
                <a:gd name="connsiteX3" fmla="*/ 167599 w 564560"/>
                <a:gd name="connsiteY3" fmla="*/ 81397 h 485102"/>
                <a:gd name="connsiteX4" fmla="*/ 296646 w 564560"/>
                <a:gd name="connsiteY4" fmla="*/ 471957 h 485102"/>
                <a:gd name="connsiteX5" fmla="*/ 515209 w 564560"/>
                <a:gd name="connsiteY5" fmla="*/ 848 h 485102"/>
                <a:gd name="connsiteX6" fmla="*/ 564559 w 564560"/>
                <a:gd name="connsiteY6" fmla="*/ 478130 h 485102"/>
                <a:gd name="connsiteX0" fmla="*/ 0 w 564560"/>
                <a:gd name="connsiteY0" fmla="*/ 491173 h 491173"/>
                <a:gd name="connsiteX1" fmla="*/ 42291 w 564560"/>
                <a:gd name="connsiteY1" fmla="*/ 356708 h 491173"/>
                <a:gd name="connsiteX2" fmla="*/ 92061 w 564560"/>
                <a:gd name="connsiteY2" fmla="*/ 249203 h 491173"/>
                <a:gd name="connsiteX3" fmla="*/ 167599 w 564560"/>
                <a:gd name="connsiteY3" fmla="*/ 87468 h 491173"/>
                <a:gd name="connsiteX4" fmla="*/ 296646 w 564560"/>
                <a:gd name="connsiteY4" fmla="*/ 478028 h 491173"/>
                <a:gd name="connsiteX5" fmla="*/ 423729 w 564560"/>
                <a:gd name="connsiteY5" fmla="*/ 219522 h 491173"/>
                <a:gd name="connsiteX6" fmla="*/ 515209 w 564560"/>
                <a:gd name="connsiteY6" fmla="*/ 6919 h 491173"/>
                <a:gd name="connsiteX7" fmla="*/ 564559 w 564560"/>
                <a:gd name="connsiteY7" fmla="*/ 484201 h 491173"/>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7884 h 499310"/>
                <a:gd name="connsiteX1" fmla="*/ 42291 w 564560"/>
                <a:gd name="connsiteY1" fmla="*/ 353419 h 499310"/>
                <a:gd name="connsiteX2" fmla="*/ 92061 w 564560"/>
                <a:gd name="connsiteY2" fmla="*/ 245914 h 499310"/>
                <a:gd name="connsiteX3" fmla="*/ 167599 w 564560"/>
                <a:gd name="connsiteY3" fmla="*/ 84179 h 499310"/>
                <a:gd name="connsiteX4" fmla="*/ 296646 w 564560"/>
                <a:gd name="connsiteY4" fmla="*/ 474739 h 499310"/>
                <a:gd name="connsiteX5" fmla="*/ 507744 w 564560"/>
                <a:gd name="connsiteY5" fmla="*/ 409047 h 499310"/>
                <a:gd name="connsiteX6" fmla="*/ 515209 w 564560"/>
                <a:gd name="connsiteY6" fmla="*/ 3630 h 499310"/>
                <a:gd name="connsiteX7" fmla="*/ 564559 w 564560"/>
                <a:gd name="connsiteY7" fmla="*/ 480912 h 499310"/>
                <a:gd name="connsiteX0" fmla="*/ 0 w 564560"/>
                <a:gd name="connsiteY0" fmla="*/ 487884 h 492423"/>
                <a:gd name="connsiteX1" fmla="*/ 42291 w 564560"/>
                <a:gd name="connsiteY1" fmla="*/ 353419 h 492423"/>
                <a:gd name="connsiteX2" fmla="*/ 92061 w 564560"/>
                <a:gd name="connsiteY2" fmla="*/ 245914 h 492423"/>
                <a:gd name="connsiteX3" fmla="*/ 167599 w 564560"/>
                <a:gd name="connsiteY3" fmla="*/ 84179 h 492423"/>
                <a:gd name="connsiteX4" fmla="*/ 296646 w 564560"/>
                <a:gd name="connsiteY4" fmla="*/ 474739 h 492423"/>
                <a:gd name="connsiteX5" fmla="*/ 507744 w 564560"/>
                <a:gd name="connsiteY5" fmla="*/ 409047 h 492423"/>
                <a:gd name="connsiteX6" fmla="*/ 515209 w 564560"/>
                <a:gd name="connsiteY6" fmla="*/ 3630 h 492423"/>
                <a:gd name="connsiteX7" fmla="*/ 564559 w 564560"/>
                <a:gd name="connsiteY7" fmla="*/ 480912 h 492423"/>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4712 h 484712"/>
                <a:gd name="connsiteX1" fmla="*/ 42291 w 564560"/>
                <a:gd name="connsiteY1" fmla="*/ 350247 h 484712"/>
                <a:gd name="connsiteX2" fmla="*/ 92061 w 564560"/>
                <a:gd name="connsiteY2" fmla="*/ 242742 h 484712"/>
                <a:gd name="connsiteX3" fmla="*/ 167599 w 564560"/>
                <a:gd name="connsiteY3" fmla="*/ 81007 h 484712"/>
                <a:gd name="connsiteX4" fmla="*/ 294546 w 564560"/>
                <a:gd name="connsiteY4" fmla="*/ 444786 h 484712"/>
                <a:gd name="connsiteX5" fmla="*/ 507744 w 564560"/>
                <a:gd name="connsiteY5" fmla="*/ 405875 h 484712"/>
                <a:gd name="connsiteX6" fmla="*/ 493041 w 564560"/>
                <a:gd name="connsiteY6" fmla="*/ 395163 h 484712"/>
                <a:gd name="connsiteX7" fmla="*/ 515209 w 564560"/>
                <a:gd name="connsiteY7" fmla="*/ 458 h 484712"/>
                <a:gd name="connsiteX8" fmla="*/ 564559 w 564560"/>
                <a:gd name="connsiteY8" fmla="*/ 477740 h 484712"/>
                <a:gd name="connsiteX0" fmla="*/ 0 w 564560"/>
                <a:gd name="connsiteY0" fmla="*/ 484560 h 484560"/>
                <a:gd name="connsiteX1" fmla="*/ 42291 w 564560"/>
                <a:gd name="connsiteY1" fmla="*/ 350095 h 484560"/>
                <a:gd name="connsiteX2" fmla="*/ 92061 w 564560"/>
                <a:gd name="connsiteY2" fmla="*/ 242590 h 484560"/>
                <a:gd name="connsiteX3" fmla="*/ 167599 w 564560"/>
                <a:gd name="connsiteY3" fmla="*/ 80855 h 484560"/>
                <a:gd name="connsiteX4" fmla="*/ 294546 w 564560"/>
                <a:gd name="connsiteY4" fmla="*/ 444634 h 484560"/>
                <a:gd name="connsiteX5" fmla="*/ 507744 w 564560"/>
                <a:gd name="connsiteY5" fmla="*/ 405723 h 484560"/>
                <a:gd name="connsiteX6" fmla="*/ 515209 w 564560"/>
                <a:gd name="connsiteY6" fmla="*/ 306 h 484560"/>
                <a:gd name="connsiteX7" fmla="*/ 564559 w 564560"/>
                <a:gd name="connsiteY7" fmla="*/ 477588 h 484560"/>
                <a:gd name="connsiteX0" fmla="*/ 0 w 564560"/>
                <a:gd name="connsiteY0" fmla="*/ 484551 h 484551"/>
                <a:gd name="connsiteX1" fmla="*/ 42291 w 564560"/>
                <a:gd name="connsiteY1" fmla="*/ 350086 h 484551"/>
                <a:gd name="connsiteX2" fmla="*/ 92061 w 564560"/>
                <a:gd name="connsiteY2" fmla="*/ 242581 h 484551"/>
                <a:gd name="connsiteX3" fmla="*/ 167599 w 564560"/>
                <a:gd name="connsiteY3" fmla="*/ 80846 h 484551"/>
                <a:gd name="connsiteX4" fmla="*/ 294546 w 564560"/>
                <a:gd name="connsiteY4" fmla="*/ 444625 h 484551"/>
                <a:gd name="connsiteX5" fmla="*/ 486741 w 564560"/>
                <a:gd name="connsiteY5" fmla="*/ 416426 h 484551"/>
                <a:gd name="connsiteX6" fmla="*/ 515209 w 564560"/>
                <a:gd name="connsiteY6" fmla="*/ 297 h 484551"/>
                <a:gd name="connsiteX7" fmla="*/ 564559 w 564560"/>
                <a:gd name="connsiteY7" fmla="*/ 477579 h 484551"/>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9259"/>
                <a:gd name="connsiteX1" fmla="*/ 42291 w 564560"/>
                <a:gd name="connsiteY1" fmla="*/ 349789 h 489259"/>
                <a:gd name="connsiteX2" fmla="*/ 92061 w 564560"/>
                <a:gd name="connsiteY2" fmla="*/ 242284 h 489259"/>
                <a:gd name="connsiteX3" fmla="*/ 167599 w 564560"/>
                <a:gd name="connsiteY3" fmla="*/ 80549 h 489259"/>
                <a:gd name="connsiteX4" fmla="*/ 294546 w 564560"/>
                <a:gd name="connsiteY4" fmla="*/ 444328 h 489259"/>
                <a:gd name="connsiteX5" fmla="*/ 379622 w 564560"/>
                <a:gd name="connsiteY5" fmla="*/ 480399 h 489259"/>
                <a:gd name="connsiteX6" fmla="*/ 486741 w 564560"/>
                <a:gd name="connsiteY6" fmla="*/ 416129 h 489259"/>
                <a:gd name="connsiteX7" fmla="*/ 515209 w 564560"/>
                <a:gd name="connsiteY7" fmla="*/ 0 h 489259"/>
                <a:gd name="connsiteX8" fmla="*/ 564559 w 564560"/>
                <a:gd name="connsiteY8" fmla="*/ 477282 h 489259"/>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86741 w 564560"/>
                <a:gd name="connsiteY6" fmla="*/ 416129 h 484254"/>
                <a:gd name="connsiteX7" fmla="*/ 515209 w 564560"/>
                <a:gd name="connsiteY7" fmla="*/ 0 h 484254"/>
                <a:gd name="connsiteX8" fmla="*/ 564559 w 564560"/>
                <a:gd name="connsiteY8"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23729 w 564560"/>
                <a:gd name="connsiteY6" fmla="*/ 458975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60719 w 564560"/>
                <a:gd name="connsiteY6" fmla="*/ 458975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56518 w 564560"/>
                <a:gd name="connsiteY6" fmla="*/ 400060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79622 w 564560"/>
                <a:gd name="connsiteY5" fmla="*/ 410771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482540 w 564561"/>
                <a:gd name="connsiteY7" fmla="*/ 442910 h 505678"/>
                <a:gd name="connsiteX8" fmla="*/ 532011 w 564561"/>
                <a:gd name="connsiteY8" fmla="*/ 0 h 505678"/>
                <a:gd name="connsiteX9" fmla="*/ 564559 w 564561"/>
                <a:gd name="connsiteY9" fmla="*/ 498706 h 505678"/>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500404 w 564561"/>
                <a:gd name="connsiteY7" fmla="*/ 382148 h 505678"/>
                <a:gd name="connsiteX8" fmla="*/ 532011 w 564561"/>
                <a:gd name="connsiteY8" fmla="*/ 0 h 505678"/>
                <a:gd name="connsiteX9" fmla="*/ 564559 w 564561"/>
                <a:gd name="connsiteY9" fmla="*/ 498706 h 505678"/>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6"/>
                <a:gd name="connsiteY0" fmla="*/ 498005 h 498005"/>
                <a:gd name="connsiteX1" fmla="*/ 46491 w 564566"/>
                <a:gd name="connsiteY1" fmla="*/ 395676 h 498005"/>
                <a:gd name="connsiteX2" fmla="*/ 100462 w 564566"/>
                <a:gd name="connsiteY2" fmla="*/ 293527 h 498005"/>
                <a:gd name="connsiteX3" fmla="*/ 188602 w 564566"/>
                <a:gd name="connsiteY3" fmla="*/ 228200 h 498005"/>
                <a:gd name="connsiteX4" fmla="*/ 301909 w 564566"/>
                <a:gd name="connsiteY4" fmla="*/ 392387 h 498005"/>
                <a:gd name="connsiteX5" fmla="*/ 379622 w 564566"/>
                <a:gd name="connsiteY5" fmla="*/ 424522 h 498005"/>
                <a:gd name="connsiteX6" fmla="*/ 438431 w 564566"/>
                <a:gd name="connsiteY6" fmla="*/ 440590 h 498005"/>
                <a:gd name="connsiteX7" fmla="*/ 500404 w 564566"/>
                <a:gd name="connsiteY7" fmla="*/ 374475 h 498005"/>
                <a:gd name="connsiteX8" fmla="*/ 536187 w 564566"/>
                <a:gd name="connsiteY8" fmla="*/ 0 h 498005"/>
                <a:gd name="connsiteX9" fmla="*/ 564559 w 564566"/>
                <a:gd name="connsiteY9" fmla="*/ 491033 h 49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566" h="498005">
                  <a:moveTo>
                    <a:pt x="0" y="498005"/>
                  </a:moveTo>
                  <a:cubicBezTo>
                    <a:pt x="40026" y="463260"/>
                    <a:pt x="29747" y="429756"/>
                    <a:pt x="46491" y="395676"/>
                  </a:cubicBezTo>
                  <a:cubicBezTo>
                    <a:pt x="63235" y="361596"/>
                    <a:pt x="76777" y="321440"/>
                    <a:pt x="100462" y="293527"/>
                  </a:cubicBezTo>
                  <a:cubicBezTo>
                    <a:pt x="124147" y="265614"/>
                    <a:pt x="155027" y="211723"/>
                    <a:pt x="188602" y="228200"/>
                  </a:cubicBezTo>
                  <a:cubicBezTo>
                    <a:pt x="222177" y="244677"/>
                    <a:pt x="273923" y="361452"/>
                    <a:pt x="301909" y="392387"/>
                  </a:cubicBezTo>
                  <a:cubicBezTo>
                    <a:pt x="329895" y="423322"/>
                    <a:pt x="358269" y="414703"/>
                    <a:pt x="379622" y="424522"/>
                  </a:cubicBezTo>
                  <a:cubicBezTo>
                    <a:pt x="400975" y="434341"/>
                    <a:pt x="417427" y="447731"/>
                    <a:pt x="438431" y="440590"/>
                  </a:cubicBezTo>
                  <a:cubicBezTo>
                    <a:pt x="459435" y="433449"/>
                    <a:pt x="485157" y="450971"/>
                    <a:pt x="500404" y="374475"/>
                  </a:cubicBezTo>
                  <a:cubicBezTo>
                    <a:pt x="515651" y="297979"/>
                    <a:pt x="515289" y="72272"/>
                    <a:pt x="536187" y="0"/>
                  </a:cubicBezTo>
                  <a:cubicBezTo>
                    <a:pt x="560254" y="105085"/>
                    <a:pt x="564780" y="486827"/>
                    <a:pt x="564559" y="491033"/>
                  </a:cubicBezTo>
                </a:path>
              </a:pathLst>
            </a:custGeom>
            <a:gradFill flip="none" rotWithShape="1">
              <a:gsLst>
                <a:gs pos="0">
                  <a:srgbClr val="03D4A8">
                    <a:alpha val="46000"/>
                  </a:srgbClr>
                </a:gs>
                <a:gs pos="25000">
                  <a:srgbClr val="21D6E0">
                    <a:alpha val="51000"/>
                  </a:srgbClr>
                </a:gs>
                <a:gs pos="75000">
                  <a:srgbClr val="0087E6">
                    <a:alpha val="54000"/>
                  </a:srgbClr>
                </a:gs>
                <a:gs pos="100000">
                  <a:srgbClr val="005CBF">
                    <a:alpha val="56000"/>
                  </a:srgbClr>
                </a:gs>
              </a:gsLst>
              <a:lin ang="16200000" scaled="1"/>
              <a:tileRect/>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liennummernplatzhalter 1"/>
          <p:cNvSpPr>
            <a:spLocks noGrp="1"/>
          </p:cNvSpPr>
          <p:nvPr>
            <p:ph type="sldNum" sz="quarter" idx="12"/>
          </p:nvPr>
        </p:nvSpPr>
        <p:spPr/>
        <p:txBody>
          <a:bodyPr/>
          <a:lstStyle/>
          <a:p>
            <a:fld id="{0E5F5BB8-B058-4CAF-94F1-C60B474C680F}" type="slidenum">
              <a:rPr lang="de-DE" smtClean="0"/>
              <a:pPr/>
              <a:t>24</a:t>
            </a:fld>
            <a:endParaRPr lang="de-DE"/>
          </a:p>
        </p:txBody>
      </p:sp>
    </p:spTree>
    <p:extLst>
      <p:ext uri="{BB962C8B-B14F-4D97-AF65-F5344CB8AC3E}">
        <p14:creationId xmlns:p14="http://schemas.microsoft.com/office/powerpoint/2010/main" val="24945992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latin typeface="Work Sans" panose="00000500000000000000" pitchFamily="50" charset="0"/>
              </a:rPr>
              <a:t>The </a:t>
            </a:r>
            <a:r>
              <a:rPr lang="en-US" dirty="0" err="1">
                <a:latin typeface="Work Sans" panose="00000500000000000000" pitchFamily="50" charset="0"/>
              </a:rPr>
              <a:t>TomoSAR</a:t>
            </a:r>
            <a:r>
              <a:rPr lang="en-US" dirty="0">
                <a:latin typeface="Work Sans" panose="00000500000000000000" pitchFamily="50" charset="0"/>
              </a:rPr>
              <a:t> imaging concept : tomographic </a:t>
            </a:r>
            <a:r>
              <a:rPr lang="en-US" dirty="0" smtClean="0">
                <a:latin typeface="Work Sans" panose="00000500000000000000" pitchFamily="50" charset="0"/>
              </a:rPr>
              <a:t>stack</a:t>
            </a:r>
            <a:endParaRPr lang="en-US" dirty="0">
              <a:latin typeface="Work Sans" panose="00000500000000000000" pitchFamily="50" charset="0"/>
            </a:endParaRPr>
          </a:p>
        </p:txBody>
      </p:sp>
      <p:sp>
        <p:nvSpPr>
          <p:cNvPr id="3" name="TextBox 19"/>
          <p:cNvSpPr txBox="1"/>
          <p:nvPr/>
        </p:nvSpPr>
        <p:spPr>
          <a:xfrm>
            <a:off x="904255" y="5618622"/>
            <a:ext cx="5216925" cy="538609"/>
          </a:xfrm>
          <a:prstGeom prst="rect">
            <a:avLst/>
          </a:prstGeom>
          <a:noFill/>
        </p:spPr>
        <p:txBody>
          <a:bodyPr wrap="square" rtlCol="0">
            <a:spAutoFit/>
          </a:bodyPr>
          <a:lstStyle/>
          <a:p>
            <a:pPr>
              <a:spcBef>
                <a:spcPts val="600"/>
              </a:spcBef>
            </a:pPr>
            <a:r>
              <a:rPr lang="en-US" sz="1200" b="1" dirty="0" smtClean="0">
                <a:solidFill>
                  <a:schemeClr val="tx1">
                    <a:lumMod val="65000"/>
                    <a:lumOff val="35000"/>
                  </a:schemeClr>
                </a:solidFill>
                <a:latin typeface="Work Sans Light" panose="00000400000000000000" pitchFamily="50" charset="0"/>
                <a:cs typeface="Arial" panose="020B0604020202020204" pitchFamily="34" charset="0"/>
              </a:rPr>
              <a:t>P(x, </a:t>
            </a:r>
            <a:r>
              <a:rPr lang="en-US" sz="1200" b="1" dirty="0">
                <a:solidFill>
                  <a:schemeClr val="tx1">
                    <a:lumMod val="65000"/>
                    <a:lumOff val="35000"/>
                  </a:schemeClr>
                </a:solidFill>
                <a:latin typeface="Work Sans Light" panose="00000400000000000000" pitchFamily="50" charset="0"/>
                <a:cs typeface="Arial" panose="020B0604020202020204" pitchFamily="34" charset="0"/>
              </a:rPr>
              <a:t>r</a:t>
            </a:r>
            <a:r>
              <a:rPr lang="en-US" sz="1200" b="1" dirty="0" smtClean="0">
                <a:solidFill>
                  <a:schemeClr val="tx1">
                    <a:lumMod val="65000"/>
                    <a:lumOff val="35000"/>
                  </a:schemeClr>
                </a:solidFill>
                <a:latin typeface="Work Sans Light" panose="00000400000000000000" pitchFamily="50" charset="0"/>
                <a:cs typeface="Arial" panose="020B0604020202020204" pitchFamily="34" charset="0"/>
              </a:rPr>
              <a:t>) </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pixel in </a:t>
            </a:r>
            <a:r>
              <a:rPr lang="en-US" sz="1200" dirty="0" err="1" smtClean="0">
                <a:solidFill>
                  <a:schemeClr val="tx1">
                    <a:lumMod val="65000"/>
                    <a:lumOff val="35000"/>
                  </a:schemeClr>
                </a:solidFill>
                <a:latin typeface="Work Sans Light" panose="00000400000000000000" pitchFamily="50" charset="0"/>
                <a:cs typeface="Arial" panose="020B0604020202020204" pitchFamily="34" charset="0"/>
              </a:rPr>
              <a:t>x</a:t>
            </a:r>
            <a:r>
              <a:rPr lang="en-US" sz="1200" baseline="30000" dirty="0" err="1" smtClean="0">
                <a:solidFill>
                  <a:schemeClr val="tx1">
                    <a:lumMod val="65000"/>
                    <a:lumOff val="35000"/>
                  </a:schemeClr>
                </a:solidFill>
                <a:latin typeface="Work Sans Light" panose="00000400000000000000" pitchFamily="50" charset="0"/>
                <a:cs typeface="Arial" panose="020B0604020202020204" pitchFamily="34" charset="0"/>
              </a:rPr>
              <a:t>th</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row at azimuth and </a:t>
            </a:r>
            <a:r>
              <a:rPr lang="en-US" sz="1200" dirty="0" err="1">
                <a:solidFill>
                  <a:schemeClr val="tx1">
                    <a:lumMod val="65000"/>
                    <a:lumOff val="35000"/>
                  </a:schemeClr>
                </a:solidFill>
                <a:latin typeface="Work Sans Light" panose="00000400000000000000" pitchFamily="50" charset="0"/>
                <a:cs typeface="Arial" panose="020B0604020202020204" pitchFamily="34" charset="0"/>
              </a:rPr>
              <a:t>r</a:t>
            </a:r>
            <a:r>
              <a:rPr lang="en-US" sz="1200" baseline="30000" dirty="0" err="1" smtClean="0">
                <a:solidFill>
                  <a:schemeClr val="tx1">
                    <a:lumMod val="65000"/>
                    <a:lumOff val="35000"/>
                  </a:schemeClr>
                </a:solidFill>
                <a:latin typeface="Work Sans Light" panose="00000400000000000000" pitchFamily="50" charset="0"/>
                <a:cs typeface="Arial" panose="020B0604020202020204" pitchFamily="34" charset="0"/>
              </a:rPr>
              <a:t>th</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column in range</a:t>
            </a:r>
          </a:p>
          <a:p>
            <a:pPr>
              <a:spcBef>
                <a:spcPts val="600"/>
              </a:spcBef>
            </a:pPr>
            <a:r>
              <a:rPr lang="en-US" sz="1200" b="1" dirty="0" smtClean="0">
                <a:solidFill>
                  <a:schemeClr val="tx1">
                    <a:lumMod val="65000"/>
                    <a:lumOff val="35000"/>
                  </a:schemeClr>
                </a:solidFill>
                <a:latin typeface="Work Sans Light" panose="00000400000000000000" pitchFamily="50" charset="0"/>
                <a:cs typeface="Arial" panose="020B0604020202020204" pitchFamily="34" charset="0"/>
              </a:rPr>
              <a:t>N</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 number of tracks (number of acquisitions)  </a:t>
            </a:r>
            <a:endParaRPr lang="en-US" sz="1200" dirty="0">
              <a:solidFill>
                <a:schemeClr val="tx1">
                  <a:lumMod val="65000"/>
                  <a:lumOff val="35000"/>
                </a:schemeClr>
              </a:solidFill>
              <a:latin typeface="Work Sans Light" panose="00000400000000000000" pitchFamily="50" charset="0"/>
              <a:cs typeface="Arial" panose="020B0604020202020204" pitchFamily="34" charset="0"/>
            </a:endParaRPr>
          </a:p>
        </p:txBody>
      </p:sp>
      <p:sp>
        <p:nvSpPr>
          <p:cNvPr id="4" name="TextBox 19"/>
          <p:cNvSpPr txBox="1"/>
          <p:nvPr/>
        </p:nvSpPr>
        <p:spPr>
          <a:xfrm>
            <a:off x="218257" y="937100"/>
            <a:ext cx="5711068" cy="1061829"/>
          </a:xfrm>
          <a:prstGeom prst="rect">
            <a:avLst/>
          </a:prstGeom>
          <a:noFill/>
          <a:ln>
            <a:noFill/>
          </a:ln>
          <a:effectLst/>
        </p:spPr>
        <p:txBody>
          <a:bodyPr wrap="square" rtlCol="0">
            <a:spAutoFit/>
          </a:bodyPr>
          <a:lstStyle/>
          <a:p>
            <a:pPr>
              <a:spcBef>
                <a:spcPts val="600"/>
              </a:spcBef>
            </a:pPr>
            <a:r>
              <a:rPr lang="en-US" sz="1200" dirty="0" smtClean="0">
                <a:latin typeface="Work Sans" panose="00000500000000000000" pitchFamily="50" charset="0"/>
                <a:cs typeface="Arial" panose="020B0604020202020204" pitchFamily="34" charset="0"/>
              </a:rPr>
              <a:t>Let‘s  assume that our dataset is a stack of N </a:t>
            </a:r>
            <a:r>
              <a:rPr lang="en-US" sz="1200" dirty="0" smtClean="0">
                <a:latin typeface="Work Sans" panose="00000500000000000000" pitchFamily="50" charset="0"/>
                <a:cs typeface="Arial" panose="020B0604020202020204" pitchFamily="34" charset="0"/>
              </a:rPr>
              <a:t>SAR </a:t>
            </a:r>
            <a:r>
              <a:rPr lang="en-US" sz="1200" dirty="0" smtClean="0">
                <a:latin typeface="Work Sans" panose="00000500000000000000" pitchFamily="50" charset="0"/>
                <a:cs typeface="Arial" panose="020B0604020202020204" pitchFamily="34" charset="0"/>
              </a:rPr>
              <a:t>images : </a:t>
            </a:r>
          </a:p>
          <a:p>
            <a:pPr marL="285750" indent="-285750">
              <a:spcBef>
                <a:spcPts val="600"/>
              </a:spcBef>
              <a:buFont typeface="Arial" panose="020B0604020202020204" pitchFamily="34" charset="0"/>
              <a:buChar char="•"/>
            </a:pPr>
            <a:r>
              <a:rPr lang="en-US" sz="1200" dirty="0">
                <a:latin typeface="Work Sans" panose="00000500000000000000" pitchFamily="50" charset="0"/>
                <a:cs typeface="Arial" panose="020B0604020202020204" pitchFamily="34" charset="0"/>
              </a:rPr>
              <a:t>All the slaves are co-registered to a master</a:t>
            </a:r>
          </a:p>
          <a:p>
            <a:pPr marL="285750" indent="-285750">
              <a:spcBef>
                <a:spcPts val="600"/>
              </a:spcBef>
              <a:buFont typeface="Arial" panose="020B0604020202020204" pitchFamily="34" charset="0"/>
              <a:buChar char="•"/>
            </a:pPr>
            <a:r>
              <a:rPr lang="en-US" sz="1200" dirty="0" smtClean="0">
                <a:latin typeface="Work Sans" panose="00000500000000000000" pitchFamily="50" charset="0"/>
                <a:cs typeface="Arial" panose="020B0604020202020204" pitchFamily="34" charset="0"/>
              </a:rPr>
              <a:t>The </a:t>
            </a:r>
            <a:r>
              <a:rPr lang="en-US" sz="1200" dirty="0">
                <a:latin typeface="Work Sans" panose="00000500000000000000" pitchFamily="50" charset="0"/>
                <a:cs typeface="Arial" panose="020B0604020202020204" pitchFamily="34" charset="0"/>
              </a:rPr>
              <a:t>flat-earth phase is compensated at each </a:t>
            </a:r>
            <a:r>
              <a:rPr lang="en-US" sz="1200" dirty="0" smtClean="0">
                <a:latin typeface="Work Sans" panose="00000500000000000000" pitchFamily="50" charset="0"/>
                <a:cs typeface="Arial" panose="020B0604020202020204" pitchFamily="34" charset="0"/>
              </a:rPr>
              <a:t>slave</a:t>
            </a:r>
          </a:p>
          <a:p>
            <a:pPr>
              <a:spcBef>
                <a:spcPts val="600"/>
              </a:spcBef>
            </a:pPr>
            <a:r>
              <a:rPr lang="en-US" sz="1200" dirty="0" smtClean="0">
                <a:solidFill>
                  <a:schemeClr val="bg1">
                    <a:lumMod val="50000"/>
                  </a:schemeClr>
                </a:solidFill>
                <a:latin typeface="Work Sans" panose="00000500000000000000" pitchFamily="50" charset="0"/>
                <a:cs typeface="Arial" panose="020B0604020202020204" pitchFamily="34" charset="0"/>
              </a:rPr>
              <a:t>(as well as the contributions from atmosphere, platform motion etc.)</a:t>
            </a:r>
            <a:endParaRPr lang="en-US" sz="1200" dirty="0">
              <a:solidFill>
                <a:schemeClr val="bg1">
                  <a:lumMod val="50000"/>
                </a:schemeClr>
              </a:solidFill>
              <a:latin typeface="Work Sans" panose="00000500000000000000" pitchFamily="50" charset="0"/>
              <a:cs typeface="Arial" panose="020B0604020202020204" pitchFamily="34" charset="0"/>
            </a:endParaRPr>
          </a:p>
        </p:txBody>
      </p:sp>
      <p:grpSp>
        <p:nvGrpSpPr>
          <p:cNvPr id="5" name="Gruppieren 4"/>
          <p:cNvGrpSpPr/>
          <p:nvPr/>
        </p:nvGrpSpPr>
        <p:grpSpPr>
          <a:xfrm>
            <a:off x="1702397" y="1929757"/>
            <a:ext cx="2678848" cy="3508061"/>
            <a:chOff x="423692" y="1028248"/>
            <a:chExt cx="2937932" cy="3847341"/>
          </a:xfrm>
        </p:grpSpPr>
        <p:grpSp>
          <p:nvGrpSpPr>
            <p:cNvPr id="6" name="Group 6"/>
            <p:cNvGrpSpPr/>
            <p:nvPr/>
          </p:nvGrpSpPr>
          <p:grpSpPr>
            <a:xfrm>
              <a:off x="807456" y="1426662"/>
              <a:ext cx="2434220" cy="3448927"/>
              <a:chOff x="807456" y="1426662"/>
              <a:chExt cx="2434220" cy="3448927"/>
            </a:xfrm>
          </p:grpSpPr>
          <p:pic>
            <p:nvPicPr>
              <p:cNvPr id="24" name="Picture 6" descr="F:\TOMOGRAPHY\Processing\0_F-SAR__Input__20130710_D\master_subset_gcp.tif"/>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07456" y="1426662"/>
                <a:ext cx="1527842" cy="2526507"/>
              </a:xfrm>
              <a:prstGeom prst="rect">
                <a:avLst/>
              </a:prstGeom>
              <a:noFill/>
              <a:ln w="25400">
                <a:solidFill>
                  <a:schemeClr val="bg1"/>
                </a:solidFill>
              </a:ln>
              <a:extLst>
                <a:ext uri="{909E8E84-426E-40DD-AFC4-6F175D3DCCD1}">
                  <a14:hiddenFill xmlns:a14="http://schemas.microsoft.com/office/drawing/2010/main">
                    <a:solidFill>
                      <a:srgbClr val="FFFFFF"/>
                    </a:solidFill>
                  </a14:hiddenFill>
                </a:ext>
              </a:extLst>
            </p:spPr>
          </p:pic>
          <p:pic>
            <p:nvPicPr>
              <p:cNvPr id="25" name="Picture 6" descr="F:\TOMOGRAPHY\Processing\0_F-SAR__Input__20130710_D\master_subset_gcp.tif"/>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104234" y="1739482"/>
                <a:ext cx="1527842" cy="2526507"/>
              </a:xfrm>
              <a:prstGeom prst="rect">
                <a:avLst/>
              </a:prstGeom>
              <a:noFill/>
              <a:ln w="25400">
                <a:solidFill>
                  <a:schemeClr val="bg1"/>
                </a:solidFill>
              </a:ln>
              <a:extLst>
                <a:ext uri="{909E8E84-426E-40DD-AFC4-6F175D3DCCD1}">
                  <a14:hiddenFill xmlns:a14="http://schemas.microsoft.com/office/drawing/2010/main">
                    <a:solidFill>
                      <a:srgbClr val="FFFFFF"/>
                    </a:solidFill>
                  </a14:hiddenFill>
                </a:ext>
              </a:extLst>
            </p:spPr>
          </p:pic>
          <p:pic>
            <p:nvPicPr>
              <p:cNvPr id="26" name="Picture 6" descr="F:\TOMOGRAPHY\Processing\0_F-SAR__Input__20130710_D\master_subset_gcp.tif"/>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09034" y="2044282"/>
                <a:ext cx="1527842" cy="2526507"/>
              </a:xfrm>
              <a:prstGeom prst="rect">
                <a:avLst/>
              </a:prstGeom>
              <a:noFill/>
              <a:ln w="25400">
                <a:solidFill>
                  <a:schemeClr val="bg1"/>
                </a:solidFill>
              </a:ln>
              <a:extLst>
                <a:ext uri="{909E8E84-426E-40DD-AFC4-6F175D3DCCD1}">
                  <a14:hiddenFill xmlns:a14="http://schemas.microsoft.com/office/drawing/2010/main">
                    <a:solidFill>
                      <a:srgbClr val="FFFFFF"/>
                    </a:solidFill>
                  </a14:hiddenFill>
                </a:ext>
              </a:extLst>
            </p:spPr>
          </p:pic>
          <p:pic>
            <p:nvPicPr>
              <p:cNvPr id="27" name="Picture 6" descr="F:\TOMOGRAPHY\Processing\0_F-SAR__Input__20130710_D\master_subset_gcp.tif"/>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13834" y="2349082"/>
                <a:ext cx="1527842" cy="2526507"/>
              </a:xfrm>
              <a:prstGeom prst="rect">
                <a:avLst/>
              </a:prstGeom>
              <a:noFill/>
              <a:ln w="25400">
                <a:solidFill>
                  <a:schemeClr val="bg1"/>
                </a:solidFill>
              </a:ln>
              <a:extLst>
                <a:ext uri="{909E8E84-426E-40DD-AFC4-6F175D3DCCD1}">
                  <a14:hiddenFill xmlns:a14="http://schemas.microsoft.com/office/drawing/2010/main">
                    <a:solidFill>
                      <a:srgbClr val="FFFFFF"/>
                    </a:solidFill>
                  </a14:hiddenFill>
                </a:ext>
              </a:extLst>
            </p:spPr>
          </p:pic>
        </p:grpSp>
        <p:sp>
          <p:nvSpPr>
            <p:cNvPr id="7" name="Oval 11"/>
            <p:cNvSpPr/>
            <p:nvPr/>
          </p:nvSpPr>
          <p:spPr>
            <a:xfrm>
              <a:off x="1802056" y="3793279"/>
              <a:ext cx="128337" cy="1524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Work Sans Light" panose="00000400000000000000" pitchFamily="50" charset="0"/>
              </a:endParaRPr>
            </a:p>
          </p:txBody>
        </p:sp>
        <p:sp>
          <p:nvSpPr>
            <p:cNvPr id="8" name="Oval 12"/>
            <p:cNvSpPr/>
            <p:nvPr/>
          </p:nvSpPr>
          <p:spPr>
            <a:xfrm>
              <a:off x="1457371" y="3511485"/>
              <a:ext cx="128337" cy="1524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Work Sans Light" panose="00000400000000000000" pitchFamily="50" charset="0"/>
              </a:endParaRPr>
            </a:p>
          </p:txBody>
        </p:sp>
        <p:sp>
          <p:nvSpPr>
            <p:cNvPr id="9" name="Oval 13"/>
            <p:cNvSpPr/>
            <p:nvPr/>
          </p:nvSpPr>
          <p:spPr>
            <a:xfrm>
              <a:off x="1163746" y="3282262"/>
              <a:ext cx="128337" cy="1524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Work Sans Light" panose="00000400000000000000" pitchFamily="50" charset="0"/>
              </a:endParaRPr>
            </a:p>
          </p:txBody>
        </p:sp>
        <p:sp>
          <p:nvSpPr>
            <p:cNvPr id="10" name="Oval 14"/>
            <p:cNvSpPr/>
            <p:nvPr/>
          </p:nvSpPr>
          <p:spPr>
            <a:xfrm>
              <a:off x="874884" y="3008337"/>
              <a:ext cx="128337" cy="1524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Work Sans Light" panose="00000400000000000000" pitchFamily="50" charset="0"/>
              </a:endParaRPr>
            </a:p>
          </p:txBody>
        </p:sp>
        <p:cxnSp>
          <p:nvCxnSpPr>
            <p:cNvPr id="11" name="Straight Arrow Connector 15"/>
            <p:cNvCxnSpPr>
              <a:cxnSpLocks noChangeAspect="1"/>
            </p:cNvCxnSpPr>
            <p:nvPr/>
          </p:nvCxnSpPr>
          <p:spPr>
            <a:xfrm>
              <a:off x="1500906" y="3591698"/>
              <a:ext cx="168235" cy="164720"/>
            </a:xfrm>
            <a:prstGeom prst="straightConnector1">
              <a:avLst/>
            </a:prstGeom>
            <a:ln>
              <a:solidFill>
                <a:schemeClr val="accent2">
                  <a:lumMod val="50000"/>
                </a:schemeClr>
              </a:solidFill>
              <a:tailEnd type="none"/>
            </a:ln>
            <a:effectLst>
              <a:outerShdw blurRad="50800" dist="38100" dir="2700000" algn="tl" rotWithShape="0">
                <a:schemeClr val="accent4">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6"/>
            <p:cNvCxnSpPr/>
            <p:nvPr/>
          </p:nvCxnSpPr>
          <p:spPr>
            <a:xfrm>
              <a:off x="1857993" y="3893530"/>
              <a:ext cx="293140" cy="287016"/>
            </a:xfrm>
            <a:prstGeom prst="straightConnector1">
              <a:avLst/>
            </a:prstGeom>
            <a:ln>
              <a:solidFill>
                <a:schemeClr val="accent2">
                  <a:lumMod val="50000"/>
                </a:schemeClr>
              </a:solidFill>
              <a:tailEnd type="triangle"/>
            </a:ln>
            <a:effectLst>
              <a:outerShdw blurRad="50800" dist="38100" dir="2700000" algn="tl" rotWithShape="0">
                <a:schemeClr val="accent4">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7"/>
            <p:cNvCxnSpPr>
              <a:cxnSpLocks noChangeAspect="1"/>
            </p:cNvCxnSpPr>
            <p:nvPr/>
          </p:nvCxnSpPr>
          <p:spPr>
            <a:xfrm>
              <a:off x="1220115" y="3347969"/>
              <a:ext cx="156862" cy="153585"/>
            </a:xfrm>
            <a:prstGeom prst="straightConnector1">
              <a:avLst/>
            </a:prstGeom>
            <a:ln>
              <a:solidFill>
                <a:schemeClr val="accent2">
                  <a:lumMod val="50000"/>
                </a:schemeClr>
              </a:solidFill>
              <a:tailEnd type="none"/>
            </a:ln>
            <a:effectLst>
              <a:outerShdw blurRad="50800" dist="38100" dir="2700000" algn="tl" rotWithShape="0">
                <a:schemeClr val="accent4">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8"/>
            <p:cNvCxnSpPr>
              <a:cxnSpLocks noChangeAspect="1"/>
            </p:cNvCxnSpPr>
            <p:nvPr/>
          </p:nvCxnSpPr>
          <p:spPr>
            <a:xfrm>
              <a:off x="923340" y="3099319"/>
              <a:ext cx="152941" cy="149746"/>
            </a:xfrm>
            <a:prstGeom prst="straightConnector1">
              <a:avLst/>
            </a:prstGeom>
            <a:ln>
              <a:solidFill>
                <a:schemeClr val="accent2">
                  <a:lumMod val="50000"/>
                </a:schemeClr>
              </a:solidFill>
              <a:tailEnd type="none"/>
            </a:ln>
            <a:effectLst>
              <a:outerShdw blurRad="50800" dist="38100" dir="2700000" algn="tl" rotWithShape="0">
                <a:schemeClr val="accent4">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5" name="TextBox 19"/>
            <p:cNvSpPr txBox="1"/>
            <p:nvPr/>
          </p:nvSpPr>
          <p:spPr>
            <a:xfrm>
              <a:off x="3011423" y="1479061"/>
              <a:ext cx="350201" cy="337543"/>
            </a:xfrm>
            <a:prstGeom prst="rect">
              <a:avLst/>
            </a:prstGeom>
            <a:noFill/>
          </p:spPr>
          <p:txBody>
            <a:bodyPr wrap="none" rtlCol="0">
              <a:spAutoFit/>
            </a:bodyPr>
            <a:lstStyle/>
            <a:p>
              <a:r>
                <a:rPr lang="en-US" sz="1400" b="1" dirty="0" smtClean="0">
                  <a:solidFill>
                    <a:srgbClr val="F6BB00"/>
                  </a:solidFill>
                  <a:latin typeface="Work Sans" panose="00000500000000000000" pitchFamily="50" charset="0"/>
                </a:rPr>
                <a:t>N</a:t>
              </a:r>
            </a:p>
          </p:txBody>
        </p:sp>
        <p:sp>
          <p:nvSpPr>
            <p:cNvPr id="16" name="TextBox 19"/>
            <p:cNvSpPr txBox="1"/>
            <p:nvPr/>
          </p:nvSpPr>
          <p:spPr>
            <a:xfrm>
              <a:off x="1891261" y="3612963"/>
              <a:ext cx="913991" cy="286911"/>
            </a:xfrm>
            <a:prstGeom prst="rect">
              <a:avLst/>
            </a:prstGeom>
            <a:noFill/>
          </p:spPr>
          <p:txBody>
            <a:bodyPr wrap="square" rtlCol="0">
              <a:spAutoFit/>
            </a:bodyPr>
            <a:lstStyle/>
            <a:p>
              <a:r>
                <a:rPr lang="en-US" sz="1100" b="1" dirty="0" smtClean="0">
                  <a:latin typeface="Work Sans" panose="00000500000000000000" pitchFamily="50" charset="0"/>
                </a:rPr>
                <a:t>P(</a:t>
              </a:r>
              <a:r>
                <a:rPr lang="en-US" sz="1100" b="1" dirty="0">
                  <a:latin typeface="Work Sans" panose="00000500000000000000" pitchFamily="50" charset="0"/>
                </a:rPr>
                <a:t>x</a:t>
              </a:r>
              <a:r>
                <a:rPr lang="en-US" sz="1100" b="1" dirty="0" smtClean="0">
                  <a:latin typeface="Work Sans" panose="00000500000000000000" pitchFamily="50" charset="0"/>
                </a:rPr>
                <a:t>, </a:t>
              </a:r>
              <a:r>
                <a:rPr lang="en-US" sz="1100" b="1" dirty="0">
                  <a:latin typeface="Work Sans" panose="00000500000000000000" pitchFamily="50" charset="0"/>
                </a:rPr>
                <a:t>r</a:t>
              </a:r>
              <a:r>
                <a:rPr lang="en-US" sz="1100" b="1" dirty="0" smtClean="0">
                  <a:latin typeface="Work Sans" panose="00000500000000000000" pitchFamily="50" charset="0"/>
                </a:rPr>
                <a:t>)</a:t>
              </a:r>
              <a:endParaRPr lang="en-US" sz="1100" b="1" dirty="0">
                <a:latin typeface="Work Sans" panose="00000500000000000000" pitchFamily="50" charset="0"/>
              </a:endParaRPr>
            </a:p>
          </p:txBody>
        </p:sp>
        <p:cxnSp>
          <p:nvCxnSpPr>
            <p:cNvPr id="17" name="Gerade Verbindung 16"/>
            <p:cNvCxnSpPr/>
            <p:nvPr/>
          </p:nvCxnSpPr>
          <p:spPr>
            <a:xfrm>
              <a:off x="1852848" y="3877058"/>
              <a:ext cx="1388828" cy="11250"/>
            </a:xfrm>
            <a:prstGeom prst="line">
              <a:avLst/>
            </a:prstGeom>
            <a:ln>
              <a:solidFill>
                <a:schemeClr val="tx1">
                  <a:lumMod val="65000"/>
                  <a:lumOff val="35000"/>
                </a:schemeClr>
              </a:solidFill>
              <a:prstDash val="dash"/>
            </a:ln>
            <a:effectLst>
              <a:outerShdw blurRad="50800" dist="50800" dir="5400000" algn="ctr" rotWithShape="0">
                <a:schemeClr val="bg1">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a:off x="1857910" y="3888308"/>
              <a:ext cx="0" cy="987281"/>
            </a:xfrm>
            <a:prstGeom prst="line">
              <a:avLst/>
            </a:prstGeom>
            <a:ln>
              <a:solidFill>
                <a:schemeClr val="tx1">
                  <a:lumMod val="65000"/>
                  <a:lumOff val="35000"/>
                </a:schemeClr>
              </a:solidFill>
              <a:prstDash val="dash"/>
            </a:ln>
            <a:effectLst>
              <a:outerShdw blurRad="50800" dist="50800" dir="5400000" algn="ctr" rotWithShape="0">
                <a:schemeClr val="bg1">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791554" y="1323462"/>
              <a:ext cx="1527842" cy="11250"/>
            </a:xfrm>
            <a:prstGeom prst="line">
              <a:avLst/>
            </a:prstGeom>
            <a:ln w="9525">
              <a:solidFill>
                <a:schemeClr val="tx1">
                  <a:lumMod val="65000"/>
                  <a:lumOff val="35000"/>
                </a:schemeClr>
              </a:solidFill>
              <a:prstDash val="sysDash"/>
              <a:headEnd type="triangle" w="sm" len="med"/>
              <a:tailEnd type="triangle" w="sm" len="med"/>
            </a:ln>
            <a:effectLst>
              <a:outerShdw blurRad="50800" dist="50800" dir="5400000" algn="ctr" rotWithShape="0">
                <a:schemeClr val="bg1">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a:xfrm flipV="1">
              <a:off x="682563" y="1426662"/>
              <a:ext cx="0" cy="2507239"/>
            </a:xfrm>
            <a:prstGeom prst="line">
              <a:avLst/>
            </a:prstGeom>
            <a:ln w="9525">
              <a:solidFill>
                <a:schemeClr val="tx1">
                  <a:lumMod val="65000"/>
                  <a:lumOff val="35000"/>
                </a:schemeClr>
              </a:solidFill>
              <a:prstDash val="sysDash"/>
              <a:headEnd type="triangle" w="sm" len="med"/>
              <a:tailEnd type="triangle" w="sm" len="med"/>
            </a:ln>
            <a:effectLst>
              <a:outerShdw blurRad="50800" dist="50800" dir="5400000" algn="ctr" rotWithShape="0">
                <a:schemeClr val="bg1">
                  <a:lumMod val="75000"/>
                </a:schemeClr>
              </a:outerShdw>
            </a:effectLst>
          </p:spPr>
          <p:style>
            <a:lnRef idx="1">
              <a:schemeClr val="accent1"/>
            </a:lnRef>
            <a:fillRef idx="0">
              <a:schemeClr val="accent1"/>
            </a:fillRef>
            <a:effectRef idx="0">
              <a:schemeClr val="accent1"/>
            </a:effectRef>
            <a:fontRef idx="minor">
              <a:schemeClr val="tx1"/>
            </a:fontRef>
          </p:style>
        </p:cxnSp>
        <p:sp>
          <p:nvSpPr>
            <p:cNvPr id="21" name="TextBox 19"/>
            <p:cNvSpPr txBox="1"/>
            <p:nvPr/>
          </p:nvSpPr>
          <p:spPr>
            <a:xfrm>
              <a:off x="1298544" y="1099261"/>
              <a:ext cx="721287" cy="286911"/>
            </a:xfrm>
            <a:prstGeom prst="rect">
              <a:avLst/>
            </a:prstGeom>
            <a:noFill/>
          </p:spPr>
          <p:txBody>
            <a:bodyPr wrap="square" rtlCol="0">
              <a:spAutoFit/>
            </a:bodyPr>
            <a:lstStyle/>
            <a:p>
              <a:pPr>
                <a:spcBef>
                  <a:spcPts val="600"/>
                </a:spcBef>
              </a:pPr>
              <a:r>
                <a:rPr lang="en-US" sz="1100" b="1" dirty="0" smtClean="0">
                  <a:latin typeface="Work Sans Light" panose="00000400000000000000" pitchFamily="50" charset="0"/>
                  <a:cs typeface="Arial" panose="020B0604020202020204" pitchFamily="34" charset="0"/>
                </a:rPr>
                <a:t>range</a:t>
              </a:r>
              <a:endParaRPr lang="en-US" sz="1100" b="1" dirty="0">
                <a:latin typeface="Work Sans Light" panose="00000400000000000000" pitchFamily="50" charset="0"/>
                <a:cs typeface="Arial" panose="020B0604020202020204" pitchFamily="34" charset="0"/>
              </a:endParaRPr>
            </a:p>
          </p:txBody>
        </p:sp>
        <p:sp>
          <p:nvSpPr>
            <p:cNvPr id="22" name="TextBox 19"/>
            <p:cNvSpPr txBox="1"/>
            <p:nvPr/>
          </p:nvSpPr>
          <p:spPr>
            <a:xfrm rot="16200000">
              <a:off x="111352" y="2356621"/>
              <a:ext cx="911591" cy="286911"/>
            </a:xfrm>
            <a:prstGeom prst="rect">
              <a:avLst/>
            </a:prstGeom>
            <a:noFill/>
          </p:spPr>
          <p:txBody>
            <a:bodyPr wrap="square" rtlCol="0">
              <a:spAutoFit/>
            </a:bodyPr>
            <a:lstStyle/>
            <a:p>
              <a:pPr>
                <a:spcBef>
                  <a:spcPts val="600"/>
                </a:spcBef>
              </a:pPr>
              <a:r>
                <a:rPr lang="en-US" sz="1100" b="1" dirty="0" smtClean="0">
                  <a:latin typeface="Work Sans Light" panose="00000400000000000000" pitchFamily="50" charset="0"/>
                  <a:cs typeface="Arial" panose="020B0604020202020204" pitchFamily="34" charset="0"/>
                </a:rPr>
                <a:t>azimuth</a:t>
              </a:r>
              <a:endParaRPr lang="en-US" sz="1100" b="1" dirty="0">
                <a:latin typeface="Work Sans Light" panose="00000400000000000000" pitchFamily="50" charset="0"/>
                <a:cs typeface="Arial" panose="020B0604020202020204" pitchFamily="34" charset="0"/>
              </a:endParaRPr>
            </a:p>
          </p:txBody>
        </p:sp>
        <p:sp>
          <p:nvSpPr>
            <p:cNvPr id="23" name="Geschweifte Klammer links 22"/>
            <p:cNvSpPr/>
            <p:nvPr/>
          </p:nvSpPr>
          <p:spPr>
            <a:xfrm rot="8555026">
              <a:off x="2848291" y="1028248"/>
              <a:ext cx="211190" cy="1517184"/>
            </a:xfrm>
            <a:prstGeom prst="leftBrace">
              <a:avLst/>
            </a:prstGeom>
            <a:ln>
              <a:solidFill>
                <a:schemeClr val="tx1">
                  <a:lumMod val="65000"/>
                  <a:lumOff val="35000"/>
                </a:schemeClr>
              </a:solidFill>
            </a:ln>
            <a:effectLst>
              <a:outerShdw blurRad="50800" dist="38100" dir="2700000" algn="tl"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latin typeface="Work Sans Light" panose="00000400000000000000" pitchFamily="50" charset="0"/>
              </a:endParaRPr>
            </a:p>
          </p:txBody>
        </p:sp>
      </p:grpSp>
      <p:sp>
        <p:nvSpPr>
          <p:cNvPr id="28" name="TextBox 19"/>
          <p:cNvSpPr txBox="1"/>
          <p:nvPr/>
        </p:nvSpPr>
        <p:spPr>
          <a:xfrm>
            <a:off x="6992791" y="984350"/>
            <a:ext cx="4648729" cy="535531"/>
          </a:xfrm>
          <a:prstGeom prst="rect">
            <a:avLst/>
          </a:prstGeom>
          <a:noFill/>
          <a:effectLst/>
        </p:spPr>
        <p:txBody>
          <a:bodyPr wrap="square" rtlCol="0">
            <a:spAutoFit/>
          </a:bodyPr>
          <a:lstStyle/>
          <a:p>
            <a:pPr algn="ctr">
              <a:lnSpc>
                <a:spcPct val="120000"/>
              </a:lnSpc>
            </a:pPr>
            <a:r>
              <a:rPr lang="en-US" sz="1200" dirty="0" smtClean="0">
                <a:latin typeface="Work Sans" panose="00000500000000000000" pitchFamily="50" charset="0"/>
                <a:cs typeface="Arial" panose="020B0604020202020204" pitchFamily="34" charset="0"/>
              </a:rPr>
              <a:t>Reflectivity information based on elevation is encoded</a:t>
            </a:r>
          </a:p>
          <a:p>
            <a:pPr algn="ctr">
              <a:lnSpc>
                <a:spcPct val="120000"/>
              </a:lnSpc>
            </a:pPr>
            <a:r>
              <a:rPr lang="en-US" sz="1200" dirty="0" smtClean="0">
                <a:latin typeface="Work Sans" panose="00000500000000000000" pitchFamily="50" charset="0"/>
                <a:cs typeface="Arial" panose="020B0604020202020204" pitchFamily="34" charset="0"/>
              </a:rPr>
              <a:t>in the N number of </a:t>
            </a:r>
            <a:r>
              <a:rPr lang="en-US" sz="1200" dirty="0">
                <a:latin typeface="Work Sans" panose="00000500000000000000" pitchFamily="50" charset="0"/>
                <a:cs typeface="Arial" panose="020B0604020202020204" pitchFamily="34" charset="0"/>
              </a:rPr>
              <a:t>pixels at position (x, r</a:t>
            </a:r>
            <a:r>
              <a:rPr lang="en-US" sz="1200" dirty="0" smtClean="0">
                <a:latin typeface="Work Sans" panose="00000500000000000000" pitchFamily="50" charset="0"/>
                <a:cs typeface="Arial" panose="020B0604020202020204" pitchFamily="34" charset="0"/>
              </a:rPr>
              <a:t>)</a:t>
            </a:r>
            <a:endParaRPr lang="en-US" sz="1200" dirty="0">
              <a:latin typeface="Work Sans" panose="00000500000000000000" pitchFamily="50" charset="0"/>
              <a:cs typeface="Arial" panose="020B0604020202020204" pitchFamily="34" charset="0"/>
            </a:endParaRPr>
          </a:p>
        </p:txBody>
      </p:sp>
      <p:cxnSp>
        <p:nvCxnSpPr>
          <p:cNvPr id="29" name="Gerade Verbindung 28"/>
          <p:cNvCxnSpPr/>
          <p:nvPr/>
        </p:nvCxnSpPr>
        <p:spPr>
          <a:xfrm>
            <a:off x="6047436" y="1243393"/>
            <a:ext cx="884946" cy="0"/>
          </a:xfrm>
          <a:prstGeom prst="line">
            <a:avLst/>
          </a:prstGeom>
          <a:ln w="9525">
            <a:solidFill>
              <a:schemeClr val="tx1">
                <a:lumMod val="65000"/>
                <a:lumOff val="35000"/>
              </a:schemeClr>
            </a:solidFill>
            <a:prstDash val="solid"/>
            <a:headEnd type="none" w="sm" len="med"/>
            <a:tailEnd type="triangle" w="sm" len="med"/>
          </a:ln>
          <a:effectLst>
            <a:outerShdw blurRad="50800" dist="50800" dir="5400000" algn="ctr" rotWithShape="0">
              <a:schemeClr val="bg1">
                <a:lumMod val="75000"/>
              </a:schemeClr>
            </a:outerShdw>
          </a:effectLst>
        </p:spPr>
        <p:style>
          <a:lnRef idx="1">
            <a:schemeClr val="accent1"/>
          </a:lnRef>
          <a:fillRef idx="0">
            <a:schemeClr val="accent1"/>
          </a:fillRef>
          <a:effectRef idx="0">
            <a:schemeClr val="accent1"/>
          </a:effectRef>
          <a:fontRef idx="minor">
            <a:schemeClr val="tx1"/>
          </a:fontRef>
        </p:style>
      </p:cxnSp>
      <p:sp>
        <p:nvSpPr>
          <p:cNvPr id="30" name="TextBox 19"/>
          <p:cNvSpPr txBox="1"/>
          <p:nvPr/>
        </p:nvSpPr>
        <p:spPr>
          <a:xfrm>
            <a:off x="7206308" y="4651143"/>
            <a:ext cx="3850467" cy="502702"/>
          </a:xfrm>
          <a:prstGeom prst="rect">
            <a:avLst/>
          </a:prstGeom>
          <a:noFill/>
        </p:spPr>
        <p:txBody>
          <a:bodyPr wrap="square" rtlCol="0">
            <a:spAutoFit/>
          </a:bodyPr>
          <a:lstStyle/>
          <a:p>
            <a:pPr>
              <a:lnSpc>
                <a:spcPts val="1600"/>
              </a:lnSpc>
              <a:spcBef>
                <a:spcPts val="600"/>
              </a:spcBef>
            </a:pPr>
            <a:r>
              <a:rPr lang="en-US" sz="1200" b="1" dirty="0" err="1" smtClean="0">
                <a:solidFill>
                  <a:schemeClr val="tx1">
                    <a:lumMod val="65000"/>
                    <a:lumOff val="35000"/>
                  </a:schemeClr>
                </a:solidFill>
                <a:latin typeface="Work Sans Light" panose="00000400000000000000" pitchFamily="50" charset="0"/>
                <a:cs typeface="Arial" panose="020B0604020202020204" pitchFamily="34" charset="0"/>
              </a:rPr>
              <a:t>y</a:t>
            </a:r>
            <a:r>
              <a:rPr lang="en-US" sz="1200" b="1" baseline="-25000" dirty="0" err="1" smtClean="0">
                <a:solidFill>
                  <a:schemeClr val="tx1">
                    <a:lumMod val="65000"/>
                    <a:lumOff val="35000"/>
                  </a:schemeClr>
                </a:solidFill>
                <a:latin typeface="Work Sans Light" panose="00000400000000000000" pitchFamily="50" charset="0"/>
                <a:cs typeface="Arial" panose="020B0604020202020204" pitchFamily="34" charset="0"/>
              </a:rPr>
              <a:t>N</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measurement vector containing the N number of complex pixel values at location (</a:t>
            </a:r>
            <a:r>
              <a:rPr lang="en-US" sz="1200" dirty="0" err="1" smtClean="0">
                <a:solidFill>
                  <a:schemeClr val="tx1">
                    <a:lumMod val="65000"/>
                    <a:lumOff val="35000"/>
                  </a:schemeClr>
                </a:solidFill>
                <a:latin typeface="Work Sans Light" panose="00000400000000000000" pitchFamily="50" charset="0"/>
                <a:cs typeface="Arial" panose="020B0604020202020204" pitchFamily="34" charset="0"/>
              </a:rPr>
              <a:t>x,r</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a:t>
            </a:r>
          </a:p>
        </p:txBody>
      </p:sp>
      <p:grpSp>
        <p:nvGrpSpPr>
          <p:cNvPr id="31" name="Gruppieren 30"/>
          <p:cNvGrpSpPr/>
          <p:nvPr/>
        </p:nvGrpSpPr>
        <p:grpSpPr>
          <a:xfrm>
            <a:off x="8245923" y="2483458"/>
            <a:ext cx="1529627" cy="1963061"/>
            <a:chOff x="4505066" y="2110891"/>
            <a:chExt cx="1866754" cy="2417669"/>
          </a:xfrm>
        </p:grpSpPr>
        <p:grpSp>
          <p:nvGrpSpPr>
            <p:cNvPr id="32" name="Group 2"/>
            <p:cNvGrpSpPr/>
            <p:nvPr/>
          </p:nvGrpSpPr>
          <p:grpSpPr>
            <a:xfrm>
              <a:off x="5088541" y="2110891"/>
              <a:ext cx="1283279" cy="2417669"/>
              <a:chOff x="4733345" y="2084494"/>
              <a:chExt cx="1283279" cy="2417669"/>
            </a:xfrm>
          </p:grpSpPr>
          <p:grpSp>
            <p:nvGrpSpPr>
              <p:cNvPr id="34" name="Gruppieren 39"/>
              <p:cNvGrpSpPr/>
              <p:nvPr/>
            </p:nvGrpSpPr>
            <p:grpSpPr>
              <a:xfrm>
                <a:off x="4733345" y="2084494"/>
                <a:ext cx="782981" cy="2245797"/>
                <a:chOff x="869789" y="2934111"/>
                <a:chExt cx="782981" cy="2245797"/>
              </a:xfrm>
            </p:grpSpPr>
            <p:sp>
              <p:nvSpPr>
                <p:cNvPr id="36" name="Textfeld 35"/>
                <p:cNvSpPr txBox="1"/>
                <p:nvPr/>
              </p:nvSpPr>
              <p:spPr>
                <a:xfrm>
                  <a:off x="1053058" y="2934112"/>
                  <a:ext cx="417083" cy="2160595"/>
                </a:xfrm>
                <a:prstGeom prst="rect">
                  <a:avLst/>
                </a:prstGeom>
                <a:noFill/>
              </p:spPr>
              <p:txBody>
                <a:bodyPr wrap="none" rtlCol="0">
                  <a:spAutoFit/>
                </a:bodyPr>
                <a:lstStyle/>
                <a:p>
                  <a:pPr algn="ctr">
                    <a:lnSpc>
                      <a:spcPct val="150000"/>
                    </a:lnSpc>
                  </a:pPr>
                  <a:r>
                    <a:rPr lang="de-DE" sz="1200" i="1" dirty="0" smtClean="0">
                      <a:latin typeface="Work Sans" panose="00000500000000000000" pitchFamily="50" charset="0"/>
                      <a:ea typeface="Cambria Math" panose="02040503050406030204" pitchFamily="18" charset="0"/>
                      <a:cs typeface="Arial" panose="020B0604020202020204" pitchFamily="34" charset="0"/>
                    </a:rPr>
                    <a:t>y</a:t>
                  </a:r>
                  <a:r>
                    <a:rPr lang="de-DE" sz="1200" i="1" baseline="-25000" dirty="0" smtClean="0">
                      <a:latin typeface="Work Sans" panose="00000500000000000000" pitchFamily="50" charset="0"/>
                      <a:ea typeface="Cambria Math" panose="02040503050406030204" pitchFamily="18" charset="0"/>
                      <a:cs typeface="Arial" panose="020B0604020202020204" pitchFamily="34" charset="0"/>
                    </a:rPr>
                    <a:t>1</a:t>
                  </a:r>
                  <a:endParaRPr lang="en-US" sz="1200" i="1" baseline="-25000" dirty="0">
                    <a:latin typeface="Work Sans" panose="00000500000000000000" pitchFamily="50" charset="0"/>
                    <a:ea typeface="Cambria Math" panose="02040503050406030204" pitchFamily="18" charset="0"/>
                    <a:cs typeface="Arial" panose="020B0604020202020204" pitchFamily="34" charset="0"/>
                  </a:endParaRPr>
                </a:p>
                <a:p>
                  <a:pPr algn="ctr">
                    <a:lnSpc>
                      <a:spcPct val="150000"/>
                    </a:lnSpc>
                  </a:pPr>
                  <a:r>
                    <a:rPr lang="de-DE" sz="1200" i="1" dirty="0" smtClean="0">
                      <a:latin typeface="Work Sans" panose="00000500000000000000" pitchFamily="50" charset="0"/>
                      <a:ea typeface="Cambria Math" panose="02040503050406030204" pitchFamily="18" charset="0"/>
                      <a:cs typeface="Arial" panose="020B0604020202020204" pitchFamily="34" charset="0"/>
                    </a:rPr>
                    <a:t>y</a:t>
                  </a:r>
                  <a:r>
                    <a:rPr lang="de-DE" sz="1200" i="1" baseline="-25000" dirty="0" smtClean="0">
                      <a:latin typeface="Work Sans" panose="00000500000000000000" pitchFamily="50" charset="0"/>
                      <a:ea typeface="Cambria Math" panose="02040503050406030204" pitchFamily="18" charset="0"/>
                      <a:cs typeface="Arial" panose="020B0604020202020204" pitchFamily="34" charset="0"/>
                    </a:rPr>
                    <a:t>2</a:t>
                  </a:r>
                  <a:endParaRPr lang="en-US" sz="1200" i="1" baseline="-25000" dirty="0">
                    <a:latin typeface="Work Sans" panose="00000500000000000000" pitchFamily="50" charset="0"/>
                    <a:ea typeface="Cambria Math" panose="02040503050406030204" pitchFamily="18" charset="0"/>
                    <a:cs typeface="Arial" panose="020B0604020202020204" pitchFamily="34" charset="0"/>
                  </a:endParaRPr>
                </a:p>
                <a:p>
                  <a:pPr algn="ctr">
                    <a:lnSpc>
                      <a:spcPct val="150000"/>
                    </a:lnSpc>
                  </a:pPr>
                  <a:r>
                    <a:rPr lang="de-DE" sz="1200" i="1" dirty="0" smtClean="0">
                      <a:latin typeface="Work Sans" panose="00000500000000000000" pitchFamily="50" charset="0"/>
                      <a:ea typeface="Cambria Math" panose="02040503050406030204" pitchFamily="18" charset="0"/>
                      <a:cs typeface="Arial" panose="020B0604020202020204" pitchFamily="34" charset="0"/>
                    </a:rPr>
                    <a:t>y</a:t>
                  </a:r>
                  <a:r>
                    <a:rPr lang="de-DE" sz="1200" i="1" baseline="-25000" dirty="0" smtClean="0">
                      <a:latin typeface="Work Sans" panose="00000500000000000000" pitchFamily="50" charset="0"/>
                      <a:ea typeface="Cambria Math" panose="02040503050406030204" pitchFamily="18" charset="0"/>
                      <a:cs typeface="Arial" panose="020B0604020202020204" pitchFamily="34" charset="0"/>
                    </a:rPr>
                    <a:t>3</a:t>
                  </a:r>
                  <a:endParaRPr lang="en-US" sz="1200" i="1" baseline="-25000" dirty="0">
                    <a:latin typeface="Work Sans" panose="00000500000000000000" pitchFamily="50" charset="0"/>
                    <a:ea typeface="Cambria Math" panose="02040503050406030204" pitchFamily="18" charset="0"/>
                    <a:cs typeface="Arial" panose="020B0604020202020204" pitchFamily="34" charset="0"/>
                  </a:endParaRPr>
                </a:p>
                <a:p>
                  <a:pPr algn="ctr">
                    <a:lnSpc>
                      <a:spcPct val="150000"/>
                    </a:lnSpc>
                  </a:pPr>
                  <a:r>
                    <a:rPr lang="de-DE" sz="1200" i="1" dirty="0" smtClean="0">
                      <a:latin typeface="Work Sans" panose="00000500000000000000" pitchFamily="50" charset="0"/>
                      <a:ea typeface="Cambria Math" panose="02040503050406030204" pitchFamily="18" charset="0"/>
                      <a:cs typeface="Arial" panose="020B0604020202020204" pitchFamily="34" charset="0"/>
                    </a:rPr>
                    <a:t>.</a:t>
                  </a:r>
                </a:p>
                <a:p>
                  <a:pPr algn="ctr">
                    <a:lnSpc>
                      <a:spcPct val="150000"/>
                    </a:lnSpc>
                  </a:pPr>
                  <a:r>
                    <a:rPr lang="de-DE" sz="1200" i="1" dirty="0" smtClean="0">
                      <a:latin typeface="Work Sans" panose="00000500000000000000" pitchFamily="50" charset="0"/>
                      <a:ea typeface="Cambria Math" panose="02040503050406030204" pitchFamily="18" charset="0"/>
                      <a:cs typeface="Arial" panose="020B0604020202020204" pitchFamily="34" charset="0"/>
                    </a:rPr>
                    <a:t>.</a:t>
                  </a:r>
                </a:p>
                <a:p>
                  <a:pPr algn="ctr">
                    <a:lnSpc>
                      <a:spcPct val="150000"/>
                    </a:lnSpc>
                  </a:pPr>
                  <a:r>
                    <a:rPr lang="de-DE" sz="1200" i="1" dirty="0" smtClean="0">
                      <a:latin typeface="Work Sans" panose="00000500000000000000" pitchFamily="50" charset="0"/>
                      <a:ea typeface="Cambria Math" panose="02040503050406030204" pitchFamily="18" charset="0"/>
                      <a:cs typeface="Arial" panose="020B0604020202020204" pitchFamily="34" charset="0"/>
                    </a:rPr>
                    <a:t>y</a:t>
                  </a:r>
                  <a:r>
                    <a:rPr lang="de-DE" sz="1200" i="1" baseline="-25000" dirty="0" smtClean="0">
                      <a:latin typeface="Work Sans" panose="00000500000000000000" pitchFamily="50" charset="0"/>
                      <a:ea typeface="Cambria Math" panose="02040503050406030204" pitchFamily="18" charset="0"/>
                      <a:cs typeface="Arial" panose="020B0604020202020204" pitchFamily="34" charset="0"/>
                    </a:rPr>
                    <a:t>N</a:t>
                  </a:r>
                  <a:endParaRPr lang="en-US" sz="1200" i="1" baseline="-25000" dirty="0">
                    <a:latin typeface="Work Sans" panose="00000500000000000000" pitchFamily="50" charset="0"/>
                    <a:ea typeface="Cambria Math" panose="02040503050406030204" pitchFamily="18" charset="0"/>
                    <a:cs typeface="Arial" panose="020B0604020202020204" pitchFamily="34" charset="0"/>
                  </a:endParaRPr>
                </a:p>
              </p:txBody>
            </p:sp>
            <p:sp>
              <p:nvSpPr>
                <p:cNvPr id="37" name="Runde Klammer links 36"/>
                <p:cNvSpPr/>
                <p:nvPr/>
              </p:nvSpPr>
              <p:spPr>
                <a:xfrm>
                  <a:off x="869789" y="2934111"/>
                  <a:ext cx="107901" cy="2245796"/>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Work Sans" panose="00000500000000000000" pitchFamily="50" charset="0"/>
                  </a:endParaRPr>
                </a:p>
              </p:txBody>
            </p:sp>
            <p:sp>
              <p:nvSpPr>
                <p:cNvPr id="38" name="Runde Klammer links 37"/>
                <p:cNvSpPr/>
                <p:nvPr/>
              </p:nvSpPr>
              <p:spPr>
                <a:xfrm flipH="1">
                  <a:off x="1534522" y="2934112"/>
                  <a:ext cx="118248" cy="2245796"/>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Work Sans" panose="00000500000000000000" pitchFamily="50" charset="0"/>
                  </a:endParaRPr>
                </a:p>
              </p:txBody>
            </p:sp>
          </p:grpSp>
          <p:sp>
            <p:nvSpPr>
              <p:cNvPr id="35" name="Rechteck 48"/>
              <p:cNvSpPr/>
              <p:nvPr/>
            </p:nvSpPr>
            <p:spPr>
              <a:xfrm>
                <a:off x="5470425" y="4161016"/>
                <a:ext cx="546199" cy="341147"/>
              </a:xfrm>
              <a:prstGeom prst="rect">
                <a:avLst/>
              </a:prstGeom>
            </p:spPr>
            <p:txBody>
              <a:bodyPr wrap="none">
                <a:spAutoFit/>
              </a:bodyPr>
              <a:lstStyle/>
              <a:p>
                <a:pPr algn="ctr"/>
                <a:r>
                  <a:rPr lang="de-DE" sz="1200" b="1" dirty="0" smtClean="0">
                    <a:latin typeface="Work Sans" panose="00000500000000000000" pitchFamily="50" charset="0"/>
                    <a:cs typeface="Arial" panose="020B0604020202020204" pitchFamily="34" charset="0"/>
                  </a:rPr>
                  <a:t>N</a:t>
                </a:r>
                <a:r>
                  <a:rPr lang="de-DE" sz="1200" dirty="0" smtClean="0">
                    <a:latin typeface="Work Sans" panose="00000500000000000000" pitchFamily="50" charset="0"/>
                    <a:cs typeface="Arial" panose="020B0604020202020204" pitchFamily="34" charset="0"/>
                  </a:rPr>
                  <a:t>x</a:t>
                </a:r>
                <a:r>
                  <a:rPr lang="de-DE" sz="1200" b="1" dirty="0" smtClean="0">
                    <a:latin typeface="Work Sans" panose="00000500000000000000" pitchFamily="50" charset="0"/>
                    <a:cs typeface="Arial" panose="020B0604020202020204" pitchFamily="34" charset="0"/>
                  </a:rPr>
                  <a:t>1</a:t>
                </a:r>
                <a:endParaRPr lang="en-US" sz="1200" b="1" baseline="-25000" dirty="0">
                  <a:latin typeface="Work Sans" panose="00000500000000000000" pitchFamily="50" charset="0"/>
                  <a:cs typeface="Arial" panose="020B0604020202020204" pitchFamily="34" charset="0"/>
                </a:endParaRPr>
              </a:p>
            </p:txBody>
          </p:sp>
        </p:grpSp>
        <p:sp>
          <p:nvSpPr>
            <p:cNvPr id="33" name="Rechteck 32"/>
            <p:cNvSpPr/>
            <p:nvPr/>
          </p:nvSpPr>
          <p:spPr>
            <a:xfrm>
              <a:off x="4505066" y="3003965"/>
              <a:ext cx="573587" cy="341147"/>
            </a:xfrm>
            <a:prstGeom prst="rect">
              <a:avLst/>
            </a:prstGeom>
          </p:spPr>
          <p:txBody>
            <a:bodyPr wrap="none">
              <a:spAutoFit/>
            </a:bodyPr>
            <a:lstStyle/>
            <a:p>
              <a:pPr algn="ctr"/>
              <a:r>
                <a:rPr lang="de-DE" sz="1200" dirty="0" smtClean="0">
                  <a:latin typeface="Work Sans" panose="00000500000000000000" pitchFamily="50" charset="0"/>
                  <a:ea typeface="Cambria Math" panose="02040503050406030204" pitchFamily="18" charset="0"/>
                  <a:cs typeface="Arial" panose="020B0604020202020204" pitchFamily="34" charset="0"/>
                </a:rPr>
                <a:t>y</a:t>
              </a:r>
              <a:r>
                <a:rPr lang="de-DE" sz="1200" baseline="-25000" dirty="0" smtClean="0">
                  <a:latin typeface="Work Sans" panose="00000500000000000000" pitchFamily="50" charset="0"/>
                  <a:ea typeface="Cambria Math" panose="02040503050406030204" pitchFamily="18" charset="0"/>
                  <a:cs typeface="Arial" panose="020B0604020202020204" pitchFamily="34" charset="0"/>
                </a:rPr>
                <a:t>N </a:t>
              </a:r>
              <a:r>
                <a:rPr lang="de-DE" sz="1200" dirty="0" smtClean="0">
                  <a:latin typeface="Work Sans" panose="00000500000000000000" pitchFamily="50" charset="0"/>
                  <a:ea typeface="Cambria Math" panose="02040503050406030204" pitchFamily="18" charset="0"/>
                  <a:cs typeface="Arial" panose="020B0604020202020204" pitchFamily="34" charset="0"/>
                </a:rPr>
                <a:t>=</a:t>
              </a:r>
              <a:endParaRPr lang="en-US" sz="1200" dirty="0">
                <a:latin typeface="Work Sans" panose="00000500000000000000" pitchFamily="50" charset="0"/>
                <a:ea typeface="Cambria Math" panose="02040503050406030204" pitchFamily="18" charset="0"/>
                <a:cs typeface="Arial" panose="020B0604020202020204" pitchFamily="34" charset="0"/>
              </a:endParaRPr>
            </a:p>
          </p:txBody>
        </p:sp>
      </p:grpSp>
      <p:sp>
        <p:nvSpPr>
          <p:cNvPr id="39" name="Foliennummernplatzhalter 38"/>
          <p:cNvSpPr>
            <a:spLocks noGrp="1"/>
          </p:cNvSpPr>
          <p:nvPr>
            <p:ph type="sldNum" sz="quarter" idx="12"/>
          </p:nvPr>
        </p:nvSpPr>
        <p:spPr/>
        <p:txBody>
          <a:bodyPr/>
          <a:lstStyle/>
          <a:p>
            <a:fld id="{0E5F5BB8-B058-4CAF-94F1-C60B474C680F}" type="slidenum">
              <a:rPr lang="de-DE" smtClean="0"/>
              <a:pPr/>
              <a:t>25</a:t>
            </a:fld>
            <a:endParaRPr lang="de-DE"/>
          </a:p>
        </p:txBody>
      </p:sp>
    </p:spTree>
    <p:extLst>
      <p:ext uri="{BB962C8B-B14F-4D97-AF65-F5344CB8AC3E}">
        <p14:creationId xmlns:p14="http://schemas.microsoft.com/office/powerpoint/2010/main" val="38583951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The </a:t>
            </a:r>
            <a:r>
              <a:rPr lang="en-US" dirty="0" err="1"/>
              <a:t>TomoSAR</a:t>
            </a:r>
            <a:r>
              <a:rPr lang="en-US" dirty="0"/>
              <a:t> imaging </a:t>
            </a:r>
            <a:r>
              <a:rPr lang="en-US" dirty="0" smtClean="0"/>
              <a:t>model</a:t>
            </a:r>
            <a:endParaRPr lang="en-US" dirty="0"/>
          </a:p>
        </p:txBody>
      </p:sp>
      <p:grpSp>
        <p:nvGrpSpPr>
          <p:cNvPr id="73" name="Gruppieren 72"/>
          <p:cNvGrpSpPr/>
          <p:nvPr/>
        </p:nvGrpSpPr>
        <p:grpSpPr>
          <a:xfrm>
            <a:off x="262185" y="1415775"/>
            <a:ext cx="3944730" cy="4578312"/>
            <a:chOff x="245149" y="1734032"/>
            <a:chExt cx="3944730" cy="4578312"/>
          </a:xfrm>
        </p:grpSpPr>
        <p:grpSp>
          <p:nvGrpSpPr>
            <p:cNvPr id="47" name="Group 70"/>
            <p:cNvGrpSpPr/>
            <p:nvPr/>
          </p:nvGrpSpPr>
          <p:grpSpPr>
            <a:xfrm>
              <a:off x="245149" y="1734032"/>
              <a:ext cx="3944730" cy="4578312"/>
              <a:chOff x="1082578" y="1028892"/>
              <a:chExt cx="3944730" cy="4578312"/>
            </a:xfrm>
          </p:grpSpPr>
          <p:pic>
            <p:nvPicPr>
              <p:cNvPr id="48"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834982" y="3255863"/>
                <a:ext cx="1305028" cy="2135546"/>
              </a:xfrm>
              <a:prstGeom prst="rect">
                <a:avLst/>
              </a:prstGeom>
            </p:spPr>
          </p:pic>
          <p:sp>
            <p:nvSpPr>
              <p:cNvPr id="50" name="Freihandform 47"/>
              <p:cNvSpPr/>
              <p:nvPr/>
            </p:nvSpPr>
            <p:spPr>
              <a:xfrm>
                <a:off x="2120506" y="5373447"/>
                <a:ext cx="2750342"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0342" h="233757">
                    <a:moveTo>
                      <a:pt x="2750342" y="15552"/>
                    </a:moveTo>
                    <a:cubicBezTo>
                      <a:pt x="2738969" y="11003"/>
                      <a:pt x="2602913" y="33035"/>
                      <a:pt x="2556733" y="44435"/>
                    </a:cubicBezTo>
                    <a:cubicBezTo>
                      <a:pt x="2510553" y="55835"/>
                      <a:pt x="2500688" y="81781"/>
                      <a:pt x="2473260" y="83950"/>
                    </a:cubicBezTo>
                    <a:cubicBezTo>
                      <a:pt x="2445832" y="86119"/>
                      <a:pt x="2418457" y="63001"/>
                      <a:pt x="2392167" y="57447"/>
                    </a:cubicBezTo>
                    <a:cubicBezTo>
                      <a:pt x="2365877" y="51893"/>
                      <a:pt x="2326890" y="52898"/>
                      <a:pt x="2315517" y="50623"/>
                    </a:cubicBezTo>
                    <a:cubicBezTo>
                      <a:pt x="2289994" y="50385"/>
                      <a:pt x="2262646" y="48534"/>
                      <a:pt x="2239027" y="56019"/>
                    </a:cubicBezTo>
                    <a:cubicBezTo>
                      <a:pt x="2215408" y="63504"/>
                      <a:pt x="2201733" y="92360"/>
                      <a:pt x="2173803" y="95534"/>
                    </a:cubicBezTo>
                    <a:cubicBezTo>
                      <a:pt x="2145873" y="98708"/>
                      <a:pt x="2099877" y="80749"/>
                      <a:pt x="2071444" y="75062"/>
                    </a:cubicBez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accent4">
                    <a:lumMod val="50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52" name="Gerade Verbindung mit Pfeil 50"/>
              <p:cNvCxnSpPr/>
              <p:nvPr/>
            </p:nvCxnSpPr>
            <p:spPr>
              <a:xfrm flipV="1">
                <a:off x="1165615" y="1272371"/>
                <a:ext cx="818525" cy="105677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Ellipse 51"/>
              <p:cNvSpPr/>
              <p:nvPr/>
            </p:nvSpPr>
            <p:spPr>
              <a:xfrm>
                <a:off x="1660604" y="167626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4" name="Ellipse 52"/>
              <p:cNvSpPr/>
              <p:nvPr/>
            </p:nvSpPr>
            <p:spPr>
              <a:xfrm>
                <a:off x="1524626" y="1834805"/>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5" name="Ellipse 53"/>
              <p:cNvSpPr/>
              <p:nvPr/>
            </p:nvSpPr>
            <p:spPr>
              <a:xfrm>
                <a:off x="1353127" y="1961879"/>
                <a:ext cx="54000"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6" name="Ellipse 55"/>
              <p:cNvSpPr/>
              <p:nvPr/>
            </p:nvSpPr>
            <p:spPr>
              <a:xfrm>
                <a:off x="1759876" y="1421117"/>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7" name="Ellipse 57"/>
              <p:cNvSpPr/>
              <p:nvPr/>
            </p:nvSpPr>
            <p:spPr>
              <a:xfrm>
                <a:off x="1312291" y="218522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58" name="Gerade Verbindung mit Pfeil 58"/>
              <p:cNvCxnSpPr/>
              <p:nvPr/>
            </p:nvCxnSpPr>
            <p:spPr>
              <a:xfrm>
                <a:off x="1548204" y="1850407"/>
                <a:ext cx="1761" cy="1098961"/>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59" name="Gruppieren 59"/>
              <p:cNvGrpSpPr/>
              <p:nvPr/>
            </p:nvGrpSpPr>
            <p:grpSpPr>
              <a:xfrm>
                <a:off x="1465951" y="2106522"/>
                <a:ext cx="405879" cy="326065"/>
                <a:chOff x="6371610" y="2543826"/>
                <a:chExt cx="265829" cy="326065"/>
              </a:xfrm>
            </p:grpSpPr>
            <p:sp>
              <p:nvSpPr>
                <p:cNvPr id="69" name="Textfeld 76"/>
                <p:cNvSpPr txBox="1"/>
                <p:nvPr/>
              </p:nvSpPr>
              <p:spPr>
                <a:xfrm>
                  <a:off x="6371610" y="2592892"/>
                  <a:ext cx="265829" cy="276999"/>
                </a:xfrm>
                <a:prstGeom prst="rect">
                  <a:avLst/>
                </a:prstGeom>
                <a:noFill/>
              </p:spPr>
              <p:txBody>
                <a:bodyPr wrap="none" rtlCol="0">
                  <a:spAutoFit/>
                </a:bodyPr>
                <a:lstStyle/>
                <a:p>
                  <a:r>
                    <a:rPr lang="en-US" sz="1200" dirty="0">
                      <a:solidFill>
                        <a:schemeClr val="tx1">
                          <a:lumMod val="50000"/>
                          <a:lumOff val="50000"/>
                        </a:schemeClr>
                      </a:solidFill>
                      <a:latin typeface="Work Sans Light" panose="00000400000000000000" pitchFamily="50" charset="0"/>
                      <a:cs typeface="Arial" panose="020B0604020202020204" pitchFamily="34" charset="0"/>
                    </a:rPr>
                    <a:t>  </a:t>
                  </a:r>
                  <a:r>
                    <a:rPr lang="en-US" sz="1200" dirty="0" err="1">
                      <a:solidFill>
                        <a:schemeClr val="tx1">
                          <a:lumMod val="50000"/>
                          <a:lumOff val="50000"/>
                        </a:schemeClr>
                      </a:solidFill>
                      <a:latin typeface="Work Sans Light" panose="00000400000000000000" pitchFamily="50" charset="0"/>
                      <a:cs typeface="Arial" panose="020B0604020202020204" pitchFamily="34" charset="0"/>
                    </a:rPr>
                    <a:t>θ</a:t>
                  </a:r>
                  <a:r>
                    <a:rPr lang="en-US" sz="1200" i="1" baseline="-25000" dirty="0" err="1">
                      <a:solidFill>
                        <a:schemeClr val="tx1">
                          <a:lumMod val="50000"/>
                          <a:lumOff val="50000"/>
                        </a:schemeClr>
                      </a:solidFill>
                      <a:latin typeface="Work Sans Light" panose="00000400000000000000" pitchFamily="50" charset="0"/>
                      <a:cs typeface="Arial" panose="020B0604020202020204" pitchFamily="34" charset="0"/>
                    </a:rPr>
                    <a:t>l</a:t>
                  </a:r>
                  <a:endParaRPr lang="en-US" sz="1200" i="1" baseline="-25000" dirty="0">
                    <a:solidFill>
                      <a:schemeClr val="tx1">
                        <a:lumMod val="50000"/>
                        <a:lumOff val="50000"/>
                      </a:schemeClr>
                    </a:solidFill>
                    <a:latin typeface="Work Sans Light" panose="00000400000000000000" pitchFamily="50" charset="0"/>
                    <a:cs typeface="Arial" panose="020B0604020202020204" pitchFamily="34" charset="0"/>
                  </a:endParaRPr>
                </a:p>
              </p:txBody>
            </p:sp>
            <p:sp>
              <p:nvSpPr>
                <p:cNvPr id="70" name="Freihandform 77"/>
                <p:cNvSpPr/>
                <p:nvPr/>
              </p:nvSpPr>
              <p:spPr>
                <a:xfrm>
                  <a:off x="6430304" y="2543826"/>
                  <a:ext cx="189372" cy="63124"/>
                </a:xfrm>
                <a:custGeom>
                  <a:avLst/>
                  <a:gdLst>
                    <a:gd name="connsiteX0" fmla="*/ 0 w 152400"/>
                    <a:gd name="connsiteY0" fmla="*/ 28575 h 79375"/>
                    <a:gd name="connsiteX1" fmla="*/ 76200 w 152400"/>
                    <a:gd name="connsiteY1" fmla="*/ 76200 h 79375"/>
                    <a:gd name="connsiteX2" fmla="*/ 142875 w 152400"/>
                    <a:gd name="connsiteY2" fmla="*/ 9525 h 79375"/>
                    <a:gd name="connsiteX3" fmla="*/ 152400 w 152400"/>
                    <a:gd name="connsiteY3" fmla="*/ 0 h 79375"/>
                  </a:gdLst>
                  <a:ahLst/>
                  <a:cxnLst>
                    <a:cxn ang="0">
                      <a:pos x="connsiteX0" y="connsiteY0"/>
                    </a:cxn>
                    <a:cxn ang="0">
                      <a:pos x="connsiteX1" y="connsiteY1"/>
                    </a:cxn>
                    <a:cxn ang="0">
                      <a:pos x="connsiteX2" y="connsiteY2"/>
                    </a:cxn>
                    <a:cxn ang="0">
                      <a:pos x="connsiteX3" y="connsiteY3"/>
                    </a:cxn>
                  </a:cxnLst>
                  <a:rect l="l" t="t" r="r" b="b"/>
                  <a:pathLst>
                    <a:path w="152400" h="79375">
                      <a:moveTo>
                        <a:pt x="0" y="28575"/>
                      </a:moveTo>
                      <a:cubicBezTo>
                        <a:pt x="26194" y="53975"/>
                        <a:pt x="52388" y="79375"/>
                        <a:pt x="76200" y="76200"/>
                      </a:cubicBezTo>
                      <a:cubicBezTo>
                        <a:pt x="100013" y="73025"/>
                        <a:pt x="142875" y="9525"/>
                        <a:pt x="142875" y="9525"/>
                      </a:cubicBezTo>
                      <a:lnTo>
                        <a:pt x="152400" y="0"/>
                      </a:lnTo>
                    </a:path>
                  </a:pathLst>
                </a:cu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solidFill>
                      <a:schemeClr val="tx1">
                        <a:lumMod val="50000"/>
                        <a:lumOff val="50000"/>
                      </a:schemeClr>
                    </a:solidFill>
                    <a:latin typeface="Work Sans Light" panose="00000400000000000000" pitchFamily="50" charset="0"/>
                    <a:cs typeface="Arial" panose="020B0604020202020204" pitchFamily="34" charset="0"/>
                  </a:endParaRPr>
                </a:p>
              </p:txBody>
            </p:sp>
          </p:grpSp>
          <p:cxnSp>
            <p:nvCxnSpPr>
              <p:cNvPr id="60" name="Gerade Verbindung mit Pfeil 60"/>
              <p:cNvCxnSpPr/>
              <p:nvPr/>
            </p:nvCxnSpPr>
            <p:spPr>
              <a:xfrm flipV="1">
                <a:off x="3113639" y="3505269"/>
                <a:ext cx="1698979" cy="1499709"/>
              </a:xfrm>
              <a:prstGeom prst="straightConnector1">
                <a:avLst/>
              </a:prstGeom>
              <a:ln>
                <a:solidFill>
                  <a:schemeClr val="tx1">
                    <a:lumMod val="75000"/>
                    <a:lumOff val="25000"/>
                  </a:schemeClr>
                </a:solidFill>
                <a:tailEnd type="arrow"/>
              </a:ln>
              <a:effectLst>
                <a:outerShdw blurRad="50800" dist="50800" dir="5400000" algn="ctr" rotWithShape="0">
                  <a:srgbClr val="9DA73B"/>
                </a:outerShdw>
              </a:effectLst>
            </p:spPr>
            <p:style>
              <a:lnRef idx="1">
                <a:schemeClr val="accent1"/>
              </a:lnRef>
              <a:fillRef idx="0">
                <a:schemeClr val="accent1"/>
              </a:fillRef>
              <a:effectRef idx="0">
                <a:schemeClr val="accent1"/>
              </a:effectRef>
              <a:fontRef idx="minor">
                <a:schemeClr val="tx1"/>
              </a:fontRef>
            </p:style>
          </p:cxnSp>
          <p:sp>
            <p:nvSpPr>
              <p:cNvPr id="61" name="Textfeld 62"/>
              <p:cNvSpPr txBox="1"/>
              <p:nvPr/>
            </p:nvSpPr>
            <p:spPr>
              <a:xfrm rot="18430075">
                <a:off x="4733958" y="3258858"/>
                <a:ext cx="309701" cy="276999"/>
              </a:xfrm>
              <a:prstGeom prst="rect">
                <a:avLst/>
              </a:prstGeom>
              <a:noFill/>
            </p:spPr>
            <p:txBody>
              <a:bodyPr wrap="none" rtlCol="0">
                <a:spAutoFit/>
              </a:bodyPr>
              <a:lstStyle/>
              <a:p>
                <a:pPr algn="ctr"/>
                <a:r>
                  <a:rPr lang="en-US" sz="1200" b="1" dirty="0">
                    <a:solidFill>
                      <a:schemeClr val="tx1">
                        <a:lumMod val="75000"/>
                        <a:lumOff val="25000"/>
                      </a:schemeClr>
                    </a:solidFill>
                    <a:latin typeface="Work Sans Light" panose="00000400000000000000" pitchFamily="50" charset="0"/>
                    <a:cs typeface="Arial" panose="020B0604020202020204" pitchFamily="34" charset="0"/>
                  </a:rPr>
                  <a:t>s</a:t>
                </a:r>
                <a:r>
                  <a:rPr lang="en-US" sz="1000" dirty="0">
                    <a:solidFill>
                      <a:schemeClr val="bg1">
                        <a:lumMod val="50000"/>
                      </a:schemeClr>
                    </a:solidFill>
                    <a:latin typeface="Work Sans Light" panose="00000400000000000000" pitchFamily="50" charset="0"/>
                    <a:cs typeface="Arial" panose="020B0604020202020204" pitchFamily="34" charset="0"/>
                  </a:rPr>
                  <a:t> </a:t>
                </a:r>
              </a:p>
            </p:txBody>
          </p:sp>
          <p:sp>
            <p:nvSpPr>
              <p:cNvPr id="62" name="Textfeld 63"/>
              <p:cNvSpPr txBox="1"/>
              <p:nvPr/>
            </p:nvSpPr>
            <p:spPr>
              <a:xfrm rot="18430075">
                <a:off x="4035381" y="4908957"/>
                <a:ext cx="290465" cy="276999"/>
              </a:xfrm>
              <a:prstGeom prst="rect">
                <a:avLst/>
              </a:prstGeom>
              <a:noFill/>
            </p:spPr>
            <p:txBody>
              <a:bodyPr wrap="none" rtlCol="0">
                <a:spAutoFit/>
              </a:bodyPr>
              <a:lstStyle/>
              <a:p>
                <a:pPr algn="ctr"/>
                <a:r>
                  <a:rPr lang="en-US" sz="1200" b="1" dirty="0">
                    <a:solidFill>
                      <a:schemeClr val="tx1">
                        <a:lumMod val="75000"/>
                        <a:lumOff val="25000"/>
                      </a:schemeClr>
                    </a:solidFill>
                    <a:latin typeface="Work Sans Light" panose="00000400000000000000" pitchFamily="50" charset="0"/>
                    <a:cs typeface="Arial" panose="020B0604020202020204" pitchFamily="34" charset="0"/>
                  </a:rPr>
                  <a:t>r</a:t>
                </a:r>
                <a:r>
                  <a:rPr lang="en-US" sz="1000" dirty="0">
                    <a:solidFill>
                      <a:schemeClr val="tx1">
                        <a:lumMod val="75000"/>
                        <a:lumOff val="25000"/>
                      </a:schemeClr>
                    </a:solidFill>
                    <a:latin typeface="Work Sans Light" panose="00000400000000000000" pitchFamily="50" charset="0"/>
                    <a:cs typeface="Arial" panose="020B0604020202020204" pitchFamily="34" charset="0"/>
                  </a:rPr>
                  <a:t> </a:t>
                </a:r>
              </a:p>
            </p:txBody>
          </p:sp>
          <p:sp>
            <p:nvSpPr>
              <p:cNvPr id="63" name="Textfeld 64"/>
              <p:cNvSpPr txBox="1"/>
              <p:nvPr/>
            </p:nvSpPr>
            <p:spPr>
              <a:xfrm>
                <a:off x="1918557" y="1028892"/>
                <a:ext cx="284052" cy="276999"/>
              </a:xfrm>
              <a:prstGeom prst="rect">
                <a:avLst/>
              </a:prstGeom>
              <a:noFill/>
            </p:spPr>
            <p:txBody>
              <a:bodyPr wrap="none" rtlCol="0">
                <a:spAutoFit/>
              </a:bodyPr>
              <a:lstStyle/>
              <a:p>
                <a:r>
                  <a:rPr lang="de-DE" sz="1200" b="1" dirty="0">
                    <a:solidFill>
                      <a:schemeClr val="tx1">
                        <a:lumMod val="75000"/>
                        <a:lumOff val="25000"/>
                      </a:schemeClr>
                    </a:solidFill>
                    <a:latin typeface="Work Sans Light" panose="00000400000000000000" pitchFamily="50" charset="0"/>
                    <a:cs typeface="Arial" panose="020B0604020202020204" pitchFamily="34" charset="0"/>
                  </a:rPr>
                  <a:t>b</a:t>
                </a:r>
                <a:endParaRPr lang="en-US" sz="1200" b="1" dirty="0">
                  <a:solidFill>
                    <a:schemeClr val="tx1">
                      <a:lumMod val="75000"/>
                      <a:lumOff val="25000"/>
                    </a:schemeClr>
                  </a:solidFill>
                  <a:latin typeface="Work Sans Light" panose="00000400000000000000" pitchFamily="50" charset="0"/>
                  <a:cs typeface="Arial" panose="020B0604020202020204" pitchFamily="34" charset="0"/>
                </a:endParaRPr>
              </a:p>
            </p:txBody>
          </p:sp>
          <p:sp>
            <p:nvSpPr>
              <p:cNvPr id="64" name="Textfeld 65"/>
              <p:cNvSpPr txBox="1"/>
              <p:nvPr/>
            </p:nvSpPr>
            <p:spPr>
              <a:xfrm>
                <a:off x="3516618" y="5451112"/>
                <a:ext cx="1296000" cy="144000"/>
              </a:xfrm>
              <a:prstGeom prst="rect">
                <a:avLst/>
              </a:prstGeom>
              <a:noFill/>
            </p:spPr>
            <p:txBody>
              <a:bodyPr wrap="none" rtlCol="0">
                <a:prstTxWarp prst="textWave1">
                  <a:avLst/>
                </a:prstTxWarp>
                <a:spAutoFit/>
              </a:bodyPr>
              <a:lstStyle/>
              <a:p>
                <a:r>
                  <a:rPr lang="en-US" sz="1200" dirty="0">
                    <a:solidFill>
                      <a:schemeClr val="accent4">
                        <a:lumMod val="50000"/>
                      </a:schemeClr>
                    </a:solidFill>
                    <a:latin typeface="Work Sans Light" panose="00000400000000000000" pitchFamily="50" charset="0"/>
                    <a:cs typeface="Arial" panose="020B0604020202020204" pitchFamily="34" charset="0"/>
                  </a:rPr>
                  <a:t>reference surface s=0</a:t>
                </a:r>
              </a:p>
            </p:txBody>
          </p:sp>
          <p:sp>
            <p:nvSpPr>
              <p:cNvPr id="65" name="Textfeld 66"/>
              <p:cNvSpPr txBox="1"/>
              <p:nvPr/>
            </p:nvSpPr>
            <p:spPr>
              <a:xfrm rot="2364175">
                <a:off x="1391467" y="1190796"/>
                <a:ext cx="548548" cy="400110"/>
              </a:xfrm>
              <a:prstGeom prst="rect">
                <a:avLst/>
              </a:prstGeom>
              <a:noFill/>
            </p:spPr>
            <p:txBody>
              <a:bodyPr wrap="none" rtlCol="0">
                <a:spAutoFit/>
              </a:bodyPr>
              <a:lstStyle/>
              <a:p>
                <a:pPr algn="ctr"/>
                <a:r>
                  <a:rPr lang="en-US" sz="1000" dirty="0">
                    <a:latin typeface="Work Sans Light" panose="00000400000000000000" pitchFamily="50" charset="0"/>
                    <a:cs typeface="Arial" panose="020B0604020202020204" pitchFamily="34" charset="0"/>
                  </a:rPr>
                  <a:t>n</a:t>
                </a:r>
                <a:r>
                  <a:rPr lang="en-US" sz="1000" baseline="30000" dirty="0">
                    <a:latin typeface="Work Sans Light" panose="00000400000000000000" pitchFamily="50" charset="0"/>
                    <a:cs typeface="Arial" panose="020B0604020202020204" pitchFamily="34" charset="0"/>
                  </a:rPr>
                  <a:t>th</a:t>
                </a:r>
                <a:r>
                  <a:rPr lang="en-US" sz="1000" dirty="0">
                    <a:latin typeface="Work Sans Light" panose="00000400000000000000" pitchFamily="50" charset="0"/>
                    <a:cs typeface="Arial" panose="020B0604020202020204" pitchFamily="34" charset="0"/>
                  </a:rPr>
                  <a:t> </a:t>
                </a:r>
              </a:p>
              <a:p>
                <a:pPr algn="ctr"/>
                <a:r>
                  <a:rPr lang="en-US" sz="1000" dirty="0">
                    <a:latin typeface="Work Sans Light" panose="00000400000000000000" pitchFamily="50" charset="0"/>
                    <a:cs typeface="Arial" panose="020B0604020202020204" pitchFamily="34" charset="0"/>
                  </a:rPr>
                  <a:t>image</a:t>
                </a:r>
              </a:p>
            </p:txBody>
          </p:sp>
          <p:sp>
            <p:nvSpPr>
              <p:cNvPr id="66" name="Textfeld 67"/>
              <p:cNvSpPr txBox="1"/>
              <p:nvPr/>
            </p:nvSpPr>
            <p:spPr>
              <a:xfrm rot="2563278">
                <a:off x="1082578" y="1540815"/>
                <a:ext cx="615874" cy="246221"/>
              </a:xfrm>
              <a:prstGeom prst="rect">
                <a:avLst/>
              </a:prstGeom>
              <a:noFill/>
            </p:spPr>
            <p:txBody>
              <a:bodyPr wrap="none" rtlCol="0">
                <a:spAutoFit/>
              </a:bodyPr>
              <a:lstStyle/>
              <a:p>
                <a:r>
                  <a:rPr lang="en-US" sz="1000" dirty="0">
                    <a:latin typeface="Work Sans Light" panose="00000400000000000000" pitchFamily="50" charset="0"/>
                    <a:cs typeface="Arial" panose="020B0604020202020204" pitchFamily="34" charset="0"/>
                  </a:rPr>
                  <a:t>master</a:t>
                </a:r>
              </a:p>
            </p:txBody>
          </p:sp>
          <p:cxnSp>
            <p:nvCxnSpPr>
              <p:cNvPr id="67" name="Gerade Verbindung mit Pfeil 68"/>
              <p:cNvCxnSpPr>
                <a:endCxn id="65" idx="3"/>
              </p:cNvCxnSpPr>
              <p:nvPr/>
            </p:nvCxnSpPr>
            <p:spPr>
              <a:xfrm flipV="1">
                <a:off x="1599847" y="1564952"/>
                <a:ext cx="277826" cy="357774"/>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feld 69"/>
              <p:cNvSpPr txBox="1"/>
              <p:nvPr/>
            </p:nvSpPr>
            <p:spPr>
              <a:xfrm rot="18434321">
                <a:off x="1667219" y="1667730"/>
                <a:ext cx="424291" cy="276999"/>
              </a:xfrm>
              <a:prstGeom prst="rect">
                <a:avLst/>
              </a:prstGeom>
              <a:noFill/>
            </p:spPr>
            <p:txBody>
              <a:bodyPr wrap="square" rtlCol="0">
                <a:spAutoFit/>
              </a:bodyPr>
              <a:lstStyle/>
              <a:p>
                <a:r>
                  <a:rPr lang="de-DE" sz="1200" b="1" dirty="0" err="1">
                    <a:solidFill>
                      <a:schemeClr val="tx1">
                        <a:lumMod val="75000"/>
                        <a:lumOff val="25000"/>
                      </a:schemeClr>
                    </a:solidFill>
                    <a:latin typeface="Work Sans Light" panose="00000400000000000000" pitchFamily="50" charset="0"/>
                    <a:cs typeface="Arial" panose="020B0604020202020204" pitchFamily="34" charset="0"/>
                  </a:rPr>
                  <a:t>b</a:t>
                </a:r>
                <a:r>
                  <a:rPr lang="de-DE" sz="1200" b="1" baseline="-25000" dirty="0" err="1">
                    <a:solidFill>
                      <a:schemeClr val="tx1">
                        <a:lumMod val="75000"/>
                        <a:lumOff val="25000"/>
                      </a:schemeClr>
                    </a:solidFill>
                    <a:latin typeface="Work Sans Light" panose="00000400000000000000" pitchFamily="50" charset="0"/>
                    <a:cs typeface="Arial" panose="020B0604020202020204" pitchFamily="34" charset="0"/>
                  </a:rPr>
                  <a:t>n</a:t>
                </a:r>
                <a:endParaRPr lang="en-US" sz="1200" b="1" dirty="0">
                  <a:solidFill>
                    <a:schemeClr val="tx1">
                      <a:lumMod val="75000"/>
                      <a:lumOff val="25000"/>
                    </a:schemeClr>
                  </a:solidFill>
                  <a:latin typeface="Work Sans Light" panose="00000400000000000000" pitchFamily="50" charset="0"/>
                  <a:cs typeface="Arial" panose="020B0604020202020204" pitchFamily="34" charset="0"/>
                </a:endParaRPr>
              </a:p>
            </p:txBody>
          </p:sp>
          <p:cxnSp>
            <p:nvCxnSpPr>
              <p:cNvPr id="51" name="Gerade Verbindung mit Pfeil 49"/>
              <p:cNvCxnSpPr/>
              <p:nvPr/>
            </p:nvCxnSpPr>
            <p:spPr>
              <a:xfrm>
                <a:off x="1547668" y="1866160"/>
                <a:ext cx="2779819" cy="3138818"/>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72" name="Freihandform 72"/>
            <p:cNvSpPr/>
            <p:nvPr/>
          </p:nvSpPr>
          <p:spPr>
            <a:xfrm>
              <a:off x="710239" y="2548989"/>
              <a:ext cx="2772433" cy="2993069"/>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257000 w 3824027"/>
                <a:gd name="connsiteY0" fmla="*/ 4359590 h 4359590"/>
                <a:gd name="connsiteX1" fmla="*/ 0 w 3824027"/>
                <a:gd name="connsiteY1" fmla="*/ 0 h 4359590"/>
                <a:gd name="connsiteX2" fmla="*/ 3824027 w 3824027"/>
                <a:gd name="connsiteY2" fmla="*/ 2862458 h 4359590"/>
                <a:gd name="connsiteX3" fmla="*/ 2257000 w 3824027"/>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189139"/>
                <a:gd name="connsiteY0" fmla="*/ 4359590 h 4359590"/>
                <a:gd name="connsiteX1" fmla="*/ 0 w 4189139"/>
                <a:gd name="connsiteY1" fmla="*/ 0 h 4359590"/>
                <a:gd name="connsiteX2" fmla="*/ 4189139 w 4189139"/>
                <a:gd name="connsiteY2" fmla="*/ 2632155 h 4359590"/>
                <a:gd name="connsiteX3" fmla="*/ 2257000 w 4189139"/>
                <a:gd name="connsiteY3" fmla="*/ 4359590 h 4359590"/>
                <a:gd name="connsiteX0" fmla="*/ 2257001 w 4189139"/>
                <a:gd name="connsiteY0" fmla="*/ 4370813 h 4370813"/>
                <a:gd name="connsiteX1" fmla="*/ 0 w 4189139"/>
                <a:gd name="connsiteY1" fmla="*/ 0 h 4370813"/>
                <a:gd name="connsiteX2" fmla="*/ 4189139 w 4189139"/>
                <a:gd name="connsiteY2" fmla="*/ 2632155 h 4370813"/>
                <a:gd name="connsiteX3" fmla="*/ 2257001 w 4189139"/>
                <a:gd name="connsiteY3" fmla="*/ 4370813 h 4370813"/>
                <a:gd name="connsiteX0" fmla="*/ 2257001 w 3836997"/>
                <a:gd name="connsiteY0" fmla="*/ 4370813 h 4370813"/>
                <a:gd name="connsiteX1" fmla="*/ 0 w 3836997"/>
                <a:gd name="connsiteY1" fmla="*/ 0 h 4370813"/>
                <a:gd name="connsiteX2" fmla="*/ 3836997 w 3836997"/>
                <a:gd name="connsiteY2" fmla="*/ 2957644 h 4370813"/>
                <a:gd name="connsiteX3" fmla="*/ 2257001 w 3836997"/>
                <a:gd name="connsiteY3" fmla="*/ 4370813 h 4370813"/>
                <a:gd name="connsiteX0" fmla="*/ 2422069 w 3836997"/>
                <a:gd name="connsiteY0" fmla="*/ 4224904 h 4224904"/>
                <a:gd name="connsiteX1" fmla="*/ 0 w 3836997"/>
                <a:gd name="connsiteY1" fmla="*/ 0 h 4224904"/>
                <a:gd name="connsiteX2" fmla="*/ 3836997 w 3836997"/>
                <a:gd name="connsiteY2" fmla="*/ 2957644 h 4224904"/>
                <a:gd name="connsiteX3" fmla="*/ 2422069 w 3836997"/>
                <a:gd name="connsiteY3" fmla="*/ 4224904 h 4224904"/>
              </a:gdLst>
              <a:ahLst/>
              <a:cxnLst>
                <a:cxn ang="0">
                  <a:pos x="connsiteX0" y="connsiteY0"/>
                </a:cxn>
                <a:cxn ang="0">
                  <a:pos x="connsiteX1" y="connsiteY1"/>
                </a:cxn>
                <a:cxn ang="0">
                  <a:pos x="connsiteX2" y="connsiteY2"/>
                </a:cxn>
                <a:cxn ang="0">
                  <a:pos x="connsiteX3" y="connsiteY3"/>
                </a:cxn>
              </a:cxnLst>
              <a:rect l="l" t="t" r="r" b="b"/>
              <a:pathLst>
                <a:path w="3836997" h="4224904">
                  <a:moveTo>
                    <a:pt x="2422069" y="4224904"/>
                  </a:moveTo>
                  <a:lnTo>
                    <a:pt x="0" y="0"/>
                  </a:lnTo>
                  <a:lnTo>
                    <a:pt x="3836997" y="2957644"/>
                  </a:lnTo>
                  <a:cubicBezTo>
                    <a:pt x="3523810" y="3271062"/>
                    <a:pt x="2752793" y="3948207"/>
                    <a:pt x="2422069" y="4224904"/>
                  </a:cubicBezTo>
                  <a:close/>
                </a:path>
              </a:pathLst>
            </a:custGeom>
            <a:solidFill>
              <a:srgbClr val="E6E9B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Work Sans Light" panose="00000400000000000000" pitchFamily="50" charset="0"/>
                <a:cs typeface="Arial" panose="020B0604020202020204" pitchFamily="34" charset="0"/>
              </a:endParaRPr>
            </a:p>
          </p:txBody>
        </p:sp>
      </p:grpSp>
      <p:sp>
        <p:nvSpPr>
          <p:cNvPr id="37" name="TextBox 2"/>
          <p:cNvSpPr txBox="1"/>
          <p:nvPr/>
        </p:nvSpPr>
        <p:spPr>
          <a:xfrm>
            <a:off x="4950878" y="608702"/>
            <a:ext cx="6633604" cy="649409"/>
          </a:xfrm>
          <a:prstGeom prst="rect">
            <a:avLst/>
          </a:prstGeom>
          <a:noFill/>
        </p:spPr>
        <p:txBody>
          <a:bodyPr wrap="square" rtlCol="0">
            <a:spAutoFit/>
          </a:bodyPr>
          <a:lstStyle/>
          <a:p>
            <a:pPr algn="ctr">
              <a:lnSpc>
                <a:spcPct val="120000"/>
              </a:lnSpc>
              <a:spcBef>
                <a:spcPts val="600"/>
              </a:spcBef>
            </a:pPr>
            <a:r>
              <a:rPr lang="en-US" sz="1300" dirty="0" smtClean="0">
                <a:latin typeface="Work Sans" panose="00000500000000000000" pitchFamily="50" charset="0"/>
                <a:cs typeface="Arial" panose="020B0604020202020204" pitchFamily="34" charset="0"/>
              </a:rPr>
              <a:t>The </a:t>
            </a:r>
            <a:r>
              <a:rPr lang="en-US" sz="1300" dirty="0" err="1" smtClean="0">
                <a:latin typeface="Work Sans" panose="00000500000000000000" pitchFamily="50" charset="0"/>
                <a:cs typeface="Arial" panose="020B0604020202020204" pitchFamily="34" charset="0"/>
              </a:rPr>
              <a:t>TomoSAR</a:t>
            </a:r>
            <a:r>
              <a:rPr lang="en-US" sz="1300" dirty="0" smtClean="0">
                <a:latin typeface="Work Sans" panose="00000500000000000000" pitchFamily="50" charset="0"/>
                <a:cs typeface="Arial" panose="020B0604020202020204" pitchFamily="34" charset="0"/>
              </a:rPr>
              <a:t> imaging model can be formulated as a simple principle: </a:t>
            </a:r>
          </a:p>
          <a:p>
            <a:pPr algn="ctr">
              <a:lnSpc>
                <a:spcPct val="120000"/>
              </a:lnSpc>
              <a:spcBef>
                <a:spcPts val="600"/>
              </a:spcBef>
            </a:pPr>
            <a:r>
              <a:rPr lang="en-US" sz="1300" dirty="0" smtClean="0">
                <a:latin typeface="Work Sans" panose="00000500000000000000" pitchFamily="50" charset="0"/>
                <a:cs typeface="Arial" panose="020B0604020202020204" pitchFamily="34" charset="0"/>
              </a:rPr>
              <a:t>a Fourier relation exists between SAR data and the target projection</a:t>
            </a:r>
          </a:p>
        </p:txBody>
      </p:sp>
      <p:sp>
        <p:nvSpPr>
          <p:cNvPr id="42" name="Freihandform 44"/>
          <p:cNvSpPr/>
          <p:nvPr/>
        </p:nvSpPr>
        <p:spPr>
          <a:xfrm rot="8328986">
            <a:off x="2150851" y="4743015"/>
            <a:ext cx="1860046" cy="329049"/>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75959"/>
              <a:gd name="connsiteX1" fmla="*/ 62354 w 933251"/>
              <a:gd name="connsiteY1" fmla="*/ 317500 h 475959"/>
              <a:gd name="connsiteX2" fmla="*/ 143657 w 933251"/>
              <a:gd name="connsiteY2" fmla="*/ 448189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266 h 476057"/>
              <a:gd name="connsiteX1" fmla="*/ 62354 w 933251"/>
              <a:gd name="connsiteY1" fmla="*/ 317598 h 476057"/>
              <a:gd name="connsiteX2" fmla="*/ 143657 w 933251"/>
              <a:gd name="connsiteY2" fmla="*/ 448287 h 476057"/>
              <a:gd name="connsiteX3" fmla="*/ 240154 w 933251"/>
              <a:gd name="connsiteY3" fmla="*/ 266798 h 476057"/>
              <a:gd name="connsiteX4" fmla="*/ 326560 w 933251"/>
              <a:gd name="connsiteY4" fmla="*/ 426578 h 476057"/>
              <a:gd name="connsiteX5" fmla="*/ 468754 w 933251"/>
              <a:gd name="connsiteY5" fmla="*/ 98 h 476057"/>
              <a:gd name="connsiteX6" fmla="*/ 608454 w 933251"/>
              <a:gd name="connsiteY6" fmla="*/ 469998 h 476057"/>
              <a:gd name="connsiteX7" fmla="*/ 710054 w 933251"/>
              <a:gd name="connsiteY7" fmla="*/ 279498 h 476057"/>
              <a:gd name="connsiteX8" fmla="*/ 786254 w 933251"/>
              <a:gd name="connsiteY8" fmla="*/ 469998 h 476057"/>
              <a:gd name="connsiteX9" fmla="*/ 852835 w 933251"/>
              <a:gd name="connsiteY9" fmla="*/ 352593 h 476057"/>
              <a:gd name="connsiteX10" fmla="*/ 933251 w 933251"/>
              <a:gd name="connsiteY10" fmla="*/ 473224 h 476057"/>
              <a:gd name="connsiteX0" fmla="*/ 0 w 933251"/>
              <a:gd name="connsiteY0" fmla="*/ 475176 h 475175"/>
              <a:gd name="connsiteX1" fmla="*/ 62354 w 933251"/>
              <a:gd name="connsiteY1" fmla="*/ 317508 h 475175"/>
              <a:gd name="connsiteX2" fmla="*/ 143657 w 933251"/>
              <a:gd name="connsiteY2" fmla="*/ 448197 h 475175"/>
              <a:gd name="connsiteX3" fmla="*/ 240154 w 933251"/>
              <a:gd name="connsiteY3" fmla="*/ 266708 h 475175"/>
              <a:gd name="connsiteX4" fmla="*/ 326560 w 933251"/>
              <a:gd name="connsiteY4" fmla="*/ 426488 h 475175"/>
              <a:gd name="connsiteX5" fmla="*/ 468754 w 933251"/>
              <a:gd name="connsiteY5" fmla="*/ 8 h 475175"/>
              <a:gd name="connsiteX6" fmla="*/ 617206 w 933251"/>
              <a:gd name="connsiteY6" fmla="*/ 438111 h 475175"/>
              <a:gd name="connsiteX7" fmla="*/ 710054 w 933251"/>
              <a:gd name="connsiteY7" fmla="*/ 279408 h 475175"/>
              <a:gd name="connsiteX8" fmla="*/ 786254 w 933251"/>
              <a:gd name="connsiteY8" fmla="*/ 469908 h 475175"/>
              <a:gd name="connsiteX9" fmla="*/ 852835 w 933251"/>
              <a:gd name="connsiteY9" fmla="*/ 352503 h 475175"/>
              <a:gd name="connsiteX10" fmla="*/ 933251 w 933251"/>
              <a:gd name="connsiteY10" fmla="*/ 473134 h 475175"/>
              <a:gd name="connsiteX0" fmla="*/ 0 w 933251"/>
              <a:gd name="connsiteY0" fmla="*/ 475176 h 475175"/>
              <a:gd name="connsiteX1" fmla="*/ 62354 w 933251"/>
              <a:gd name="connsiteY1" fmla="*/ 317508 h 475175"/>
              <a:gd name="connsiteX2" fmla="*/ 143657 w 933251"/>
              <a:gd name="connsiteY2" fmla="*/ 448197 h 475175"/>
              <a:gd name="connsiteX3" fmla="*/ 240154 w 933251"/>
              <a:gd name="connsiteY3" fmla="*/ 266708 h 475175"/>
              <a:gd name="connsiteX4" fmla="*/ 326560 w 933251"/>
              <a:gd name="connsiteY4" fmla="*/ 426488 h 475175"/>
              <a:gd name="connsiteX5" fmla="*/ 468754 w 933251"/>
              <a:gd name="connsiteY5" fmla="*/ 8 h 475175"/>
              <a:gd name="connsiteX6" fmla="*/ 617206 w 933251"/>
              <a:gd name="connsiteY6" fmla="*/ 438111 h 475175"/>
              <a:gd name="connsiteX7" fmla="*/ 710054 w 933251"/>
              <a:gd name="connsiteY7" fmla="*/ 279408 h 475175"/>
              <a:gd name="connsiteX8" fmla="*/ 787407 w 933251"/>
              <a:gd name="connsiteY8" fmla="*/ 416400 h 475175"/>
              <a:gd name="connsiteX9" fmla="*/ 852835 w 933251"/>
              <a:gd name="connsiteY9" fmla="*/ 352503 h 475175"/>
              <a:gd name="connsiteX10" fmla="*/ 933251 w 933251"/>
              <a:gd name="connsiteY10" fmla="*/ 473134 h 475175"/>
              <a:gd name="connsiteX0" fmla="*/ 0 w 852835"/>
              <a:gd name="connsiteY0" fmla="*/ 475176 h 475177"/>
              <a:gd name="connsiteX1" fmla="*/ 62354 w 852835"/>
              <a:gd name="connsiteY1" fmla="*/ 317508 h 475177"/>
              <a:gd name="connsiteX2" fmla="*/ 143657 w 852835"/>
              <a:gd name="connsiteY2" fmla="*/ 448197 h 475177"/>
              <a:gd name="connsiteX3" fmla="*/ 240154 w 852835"/>
              <a:gd name="connsiteY3" fmla="*/ 266708 h 475177"/>
              <a:gd name="connsiteX4" fmla="*/ 326560 w 852835"/>
              <a:gd name="connsiteY4" fmla="*/ 426488 h 475177"/>
              <a:gd name="connsiteX5" fmla="*/ 468754 w 852835"/>
              <a:gd name="connsiteY5" fmla="*/ 8 h 475177"/>
              <a:gd name="connsiteX6" fmla="*/ 617206 w 852835"/>
              <a:gd name="connsiteY6" fmla="*/ 438111 h 475177"/>
              <a:gd name="connsiteX7" fmla="*/ 710054 w 852835"/>
              <a:gd name="connsiteY7" fmla="*/ 279408 h 475177"/>
              <a:gd name="connsiteX8" fmla="*/ 787407 w 852835"/>
              <a:gd name="connsiteY8" fmla="*/ 416400 h 475177"/>
              <a:gd name="connsiteX9" fmla="*/ 852835 w 852835"/>
              <a:gd name="connsiteY9" fmla="*/ 352503 h 475177"/>
              <a:gd name="connsiteX0" fmla="*/ 0 w 787407"/>
              <a:gd name="connsiteY0" fmla="*/ 475176 h 475175"/>
              <a:gd name="connsiteX1" fmla="*/ 62354 w 787407"/>
              <a:gd name="connsiteY1" fmla="*/ 317508 h 475175"/>
              <a:gd name="connsiteX2" fmla="*/ 143657 w 787407"/>
              <a:gd name="connsiteY2" fmla="*/ 448197 h 475175"/>
              <a:gd name="connsiteX3" fmla="*/ 240154 w 787407"/>
              <a:gd name="connsiteY3" fmla="*/ 266708 h 475175"/>
              <a:gd name="connsiteX4" fmla="*/ 326560 w 787407"/>
              <a:gd name="connsiteY4" fmla="*/ 426488 h 475175"/>
              <a:gd name="connsiteX5" fmla="*/ 468754 w 787407"/>
              <a:gd name="connsiteY5" fmla="*/ 8 h 475175"/>
              <a:gd name="connsiteX6" fmla="*/ 617206 w 787407"/>
              <a:gd name="connsiteY6" fmla="*/ 438111 h 475175"/>
              <a:gd name="connsiteX7" fmla="*/ 710054 w 787407"/>
              <a:gd name="connsiteY7" fmla="*/ 279408 h 475175"/>
              <a:gd name="connsiteX8" fmla="*/ 787407 w 787407"/>
              <a:gd name="connsiteY8" fmla="*/ 416400 h 475175"/>
              <a:gd name="connsiteX0" fmla="*/ -1 w 725052"/>
              <a:gd name="connsiteY0" fmla="*/ 317508 h 448558"/>
              <a:gd name="connsiteX1" fmla="*/ 81302 w 725052"/>
              <a:gd name="connsiteY1" fmla="*/ 448197 h 448558"/>
              <a:gd name="connsiteX2" fmla="*/ 177799 w 725052"/>
              <a:gd name="connsiteY2" fmla="*/ 266708 h 448558"/>
              <a:gd name="connsiteX3" fmla="*/ 264205 w 725052"/>
              <a:gd name="connsiteY3" fmla="*/ 426488 h 448558"/>
              <a:gd name="connsiteX4" fmla="*/ 406399 w 725052"/>
              <a:gd name="connsiteY4" fmla="*/ 8 h 448558"/>
              <a:gd name="connsiteX5" fmla="*/ 554851 w 725052"/>
              <a:gd name="connsiteY5" fmla="*/ 438111 h 448558"/>
              <a:gd name="connsiteX6" fmla="*/ 647699 w 725052"/>
              <a:gd name="connsiteY6" fmla="*/ 279408 h 448558"/>
              <a:gd name="connsiteX7" fmla="*/ 725052 w 725052"/>
              <a:gd name="connsiteY7" fmla="*/ 416400 h 448558"/>
              <a:gd name="connsiteX0" fmla="*/ 0 w 643750"/>
              <a:gd name="connsiteY0" fmla="*/ 448197 h 448197"/>
              <a:gd name="connsiteX1" fmla="*/ 96497 w 643750"/>
              <a:gd name="connsiteY1" fmla="*/ 266708 h 448197"/>
              <a:gd name="connsiteX2" fmla="*/ 182903 w 643750"/>
              <a:gd name="connsiteY2" fmla="*/ 426488 h 448197"/>
              <a:gd name="connsiteX3" fmla="*/ 325097 w 643750"/>
              <a:gd name="connsiteY3" fmla="*/ 8 h 448197"/>
              <a:gd name="connsiteX4" fmla="*/ 473549 w 643750"/>
              <a:gd name="connsiteY4" fmla="*/ 438111 h 448197"/>
              <a:gd name="connsiteX5" fmla="*/ 566397 w 643750"/>
              <a:gd name="connsiteY5" fmla="*/ 279408 h 448197"/>
              <a:gd name="connsiteX6" fmla="*/ 643750 w 643750"/>
              <a:gd name="connsiteY6" fmla="*/ 416400 h 448197"/>
              <a:gd name="connsiteX0" fmla="*/ 0 w 643750"/>
              <a:gd name="connsiteY0" fmla="*/ 448927 h 448927"/>
              <a:gd name="connsiteX1" fmla="*/ 96497 w 643750"/>
              <a:gd name="connsiteY1" fmla="*/ 267438 h 448927"/>
              <a:gd name="connsiteX2" fmla="*/ 183097 w 643750"/>
              <a:gd name="connsiteY2" fmla="*/ 332778 h 448927"/>
              <a:gd name="connsiteX3" fmla="*/ 325097 w 643750"/>
              <a:gd name="connsiteY3" fmla="*/ 738 h 448927"/>
              <a:gd name="connsiteX4" fmla="*/ 473549 w 643750"/>
              <a:gd name="connsiteY4" fmla="*/ 438841 h 448927"/>
              <a:gd name="connsiteX5" fmla="*/ 566397 w 643750"/>
              <a:gd name="connsiteY5" fmla="*/ 280138 h 448927"/>
              <a:gd name="connsiteX6" fmla="*/ 643750 w 643750"/>
              <a:gd name="connsiteY6" fmla="*/ 417130 h 448927"/>
              <a:gd name="connsiteX0" fmla="*/ 0 w 643750"/>
              <a:gd name="connsiteY0" fmla="*/ 448403 h 448403"/>
              <a:gd name="connsiteX1" fmla="*/ 96497 w 643750"/>
              <a:gd name="connsiteY1" fmla="*/ 266914 h 448403"/>
              <a:gd name="connsiteX2" fmla="*/ 183097 w 643750"/>
              <a:gd name="connsiteY2" fmla="*/ 332254 h 448403"/>
              <a:gd name="connsiteX3" fmla="*/ 325097 w 643750"/>
              <a:gd name="connsiteY3" fmla="*/ 214 h 448403"/>
              <a:gd name="connsiteX4" fmla="*/ 470751 w 643750"/>
              <a:gd name="connsiteY4" fmla="*/ 281656 h 448403"/>
              <a:gd name="connsiteX5" fmla="*/ 566397 w 643750"/>
              <a:gd name="connsiteY5" fmla="*/ 279614 h 448403"/>
              <a:gd name="connsiteX6" fmla="*/ 643750 w 643750"/>
              <a:gd name="connsiteY6" fmla="*/ 416606 h 448403"/>
              <a:gd name="connsiteX0" fmla="*/ 0 w 643750"/>
              <a:gd name="connsiteY0" fmla="*/ 448743 h 448743"/>
              <a:gd name="connsiteX1" fmla="*/ 96497 w 643750"/>
              <a:gd name="connsiteY1" fmla="*/ 267254 h 448743"/>
              <a:gd name="connsiteX2" fmla="*/ 183097 w 643750"/>
              <a:gd name="connsiteY2" fmla="*/ 332594 h 448743"/>
              <a:gd name="connsiteX3" fmla="*/ 325097 w 643750"/>
              <a:gd name="connsiteY3" fmla="*/ 554 h 448743"/>
              <a:gd name="connsiteX4" fmla="*/ 411468 w 643750"/>
              <a:gd name="connsiteY4" fmla="*/ 254526 h 448743"/>
              <a:gd name="connsiteX5" fmla="*/ 566397 w 643750"/>
              <a:gd name="connsiteY5" fmla="*/ 279954 h 448743"/>
              <a:gd name="connsiteX6" fmla="*/ 643750 w 643750"/>
              <a:gd name="connsiteY6" fmla="*/ 416946 h 448743"/>
              <a:gd name="connsiteX0" fmla="*/ 0 w 643750"/>
              <a:gd name="connsiteY0" fmla="*/ 448766 h 448766"/>
              <a:gd name="connsiteX1" fmla="*/ 96497 w 643750"/>
              <a:gd name="connsiteY1" fmla="*/ 267277 h 448766"/>
              <a:gd name="connsiteX2" fmla="*/ 183097 w 643750"/>
              <a:gd name="connsiteY2" fmla="*/ 332617 h 448766"/>
              <a:gd name="connsiteX3" fmla="*/ 325097 w 643750"/>
              <a:gd name="connsiteY3" fmla="*/ 577 h 448766"/>
              <a:gd name="connsiteX4" fmla="*/ 411468 w 643750"/>
              <a:gd name="connsiteY4" fmla="*/ 254549 h 448766"/>
              <a:gd name="connsiteX5" fmla="*/ 537585 w 643750"/>
              <a:gd name="connsiteY5" fmla="*/ 339146 h 448766"/>
              <a:gd name="connsiteX6" fmla="*/ 643750 w 643750"/>
              <a:gd name="connsiteY6" fmla="*/ 416969 h 448766"/>
              <a:gd name="connsiteX0" fmla="*/ 0 w 643750"/>
              <a:gd name="connsiteY0" fmla="*/ 449178 h 449178"/>
              <a:gd name="connsiteX1" fmla="*/ 96497 w 643750"/>
              <a:gd name="connsiteY1" fmla="*/ 267689 h 449178"/>
              <a:gd name="connsiteX2" fmla="*/ 163105 w 643750"/>
              <a:gd name="connsiteY2" fmla="*/ 170758 h 449178"/>
              <a:gd name="connsiteX3" fmla="*/ 325097 w 643750"/>
              <a:gd name="connsiteY3" fmla="*/ 989 h 449178"/>
              <a:gd name="connsiteX4" fmla="*/ 411468 w 643750"/>
              <a:gd name="connsiteY4" fmla="*/ 254961 h 449178"/>
              <a:gd name="connsiteX5" fmla="*/ 537585 w 643750"/>
              <a:gd name="connsiteY5" fmla="*/ 339558 h 449178"/>
              <a:gd name="connsiteX6" fmla="*/ 643750 w 643750"/>
              <a:gd name="connsiteY6" fmla="*/ 417381 h 449178"/>
              <a:gd name="connsiteX0" fmla="*/ 0 w 643750"/>
              <a:gd name="connsiteY0" fmla="*/ 449207 h 449207"/>
              <a:gd name="connsiteX1" fmla="*/ 69592 w 643750"/>
              <a:gd name="connsiteY1" fmla="*/ 295099 h 449207"/>
              <a:gd name="connsiteX2" fmla="*/ 163105 w 643750"/>
              <a:gd name="connsiteY2" fmla="*/ 170787 h 449207"/>
              <a:gd name="connsiteX3" fmla="*/ 325097 w 643750"/>
              <a:gd name="connsiteY3" fmla="*/ 1018 h 449207"/>
              <a:gd name="connsiteX4" fmla="*/ 411468 w 643750"/>
              <a:gd name="connsiteY4" fmla="*/ 254990 h 449207"/>
              <a:gd name="connsiteX5" fmla="*/ 537585 w 643750"/>
              <a:gd name="connsiteY5" fmla="*/ 339587 h 449207"/>
              <a:gd name="connsiteX6" fmla="*/ 643750 w 643750"/>
              <a:gd name="connsiteY6" fmla="*/ 417410 h 449207"/>
              <a:gd name="connsiteX0" fmla="*/ 0 w 643750"/>
              <a:gd name="connsiteY0" fmla="*/ 449310 h 449310"/>
              <a:gd name="connsiteX1" fmla="*/ 75064 w 643750"/>
              <a:gd name="connsiteY1" fmla="*/ 377428 h 449310"/>
              <a:gd name="connsiteX2" fmla="*/ 163105 w 643750"/>
              <a:gd name="connsiteY2" fmla="*/ 170890 h 449310"/>
              <a:gd name="connsiteX3" fmla="*/ 325097 w 643750"/>
              <a:gd name="connsiteY3" fmla="*/ 1121 h 449310"/>
              <a:gd name="connsiteX4" fmla="*/ 411468 w 643750"/>
              <a:gd name="connsiteY4" fmla="*/ 255093 h 449310"/>
              <a:gd name="connsiteX5" fmla="*/ 537585 w 643750"/>
              <a:gd name="connsiteY5" fmla="*/ 339690 h 449310"/>
              <a:gd name="connsiteX6" fmla="*/ 643750 w 643750"/>
              <a:gd name="connsiteY6" fmla="*/ 417513 h 449310"/>
              <a:gd name="connsiteX0" fmla="*/ 0 w 643750"/>
              <a:gd name="connsiteY0" fmla="*/ 452276 h 452276"/>
              <a:gd name="connsiteX1" fmla="*/ 75064 w 643750"/>
              <a:gd name="connsiteY1" fmla="*/ 380394 h 452276"/>
              <a:gd name="connsiteX2" fmla="*/ 164774 w 643750"/>
              <a:gd name="connsiteY2" fmla="*/ 121236 h 452276"/>
              <a:gd name="connsiteX3" fmla="*/ 325097 w 643750"/>
              <a:gd name="connsiteY3" fmla="*/ 4087 h 452276"/>
              <a:gd name="connsiteX4" fmla="*/ 411468 w 643750"/>
              <a:gd name="connsiteY4" fmla="*/ 258059 h 452276"/>
              <a:gd name="connsiteX5" fmla="*/ 537585 w 643750"/>
              <a:gd name="connsiteY5" fmla="*/ 342656 h 452276"/>
              <a:gd name="connsiteX6" fmla="*/ 643750 w 643750"/>
              <a:gd name="connsiteY6" fmla="*/ 420479 h 452276"/>
              <a:gd name="connsiteX0" fmla="*/ 0 w 643750"/>
              <a:gd name="connsiteY0" fmla="*/ 510157 h 510157"/>
              <a:gd name="connsiteX1" fmla="*/ 75064 w 643750"/>
              <a:gd name="connsiteY1" fmla="*/ 438275 h 510157"/>
              <a:gd name="connsiteX2" fmla="*/ 164774 w 643750"/>
              <a:gd name="connsiteY2" fmla="*/ 179117 h 510157"/>
              <a:gd name="connsiteX3" fmla="*/ 267720 w 643750"/>
              <a:gd name="connsiteY3" fmla="*/ 2708 h 510157"/>
              <a:gd name="connsiteX4" fmla="*/ 411468 w 643750"/>
              <a:gd name="connsiteY4" fmla="*/ 315940 h 510157"/>
              <a:gd name="connsiteX5" fmla="*/ 537585 w 643750"/>
              <a:gd name="connsiteY5" fmla="*/ 400537 h 510157"/>
              <a:gd name="connsiteX6" fmla="*/ 643750 w 643750"/>
              <a:gd name="connsiteY6" fmla="*/ 478360 h 510157"/>
              <a:gd name="connsiteX0" fmla="*/ 0 w 643750"/>
              <a:gd name="connsiteY0" fmla="*/ 507539 h 507539"/>
              <a:gd name="connsiteX1" fmla="*/ 75064 w 643750"/>
              <a:gd name="connsiteY1" fmla="*/ 435657 h 507539"/>
              <a:gd name="connsiteX2" fmla="*/ 164774 w 643750"/>
              <a:gd name="connsiteY2" fmla="*/ 176499 h 507539"/>
              <a:gd name="connsiteX3" fmla="*/ 267720 w 643750"/>
              <a:gd name="connsiteY3" fmla="*/ 90 h 507539"/>
              <a:gd name="connsiteX4" fmla="*/ 345513 w 643750"/>
              <a:gd name="connsiteY4" fmla="*/ 154874 h 507539"/>
              <a:gd name="connsiteX5" fmla="*/ 411468 w 643750"/>
              <a:gd name="connsiteY5" fmla="*/ 313322 h 507539"/>
              <a:gd name="connsiteX6" fmla="*/ 537585 w 643750"/>
              <a:gd name="connsiteY6" fmla="*/ 397919 h 507539"/>
              <a:gd name="connsiteX7" fmla="*/ 643750 w 643750"/>
              <a:gd name="connsiteY7" fmla="*/ 475742 h 507539"/>
              <a:gd name="connsiteX0" fmla="*/ 0 w 643750"/>
              <a:gd name="connsiteY0" fmla="*/ 507467 h 507467"/>
              <a:gd name="connsiteX1" fmla="*/ 75064 w 643750"/>
              <a:gd name="connsiteY1" fmla="*/ 435585 h 507467"/>
              <a:gd name="connsiteX2" fmla="*/ 164774 w 643750"/>
              <a:gd name="connsiteY2" fmla="*/ 176427 h 507467"/>
              <a:gd name="connsiteX3" fmla="*/ 267720 w 643750"/>
              <a:gd name="connsiteY3" fmla="*/ 18 h 507467"/>
              <a:gd name="connsiteX4" fmla="*/ 338846 w 643750"/>
              <a:gd name="connsiteY4" fmla="*/ 166854 h 507467"/>
              <a:gd name="connsiteX5" fmla="*/ 411468 w 643750"/>
              <a:gd name="connsiteY5" fmla="*/ 313250 h 507467"/>
              <a:gd name="connsiteX6" fmla="*/ 537585 w 643750"/>
              <a:gd name="connsiteY6" fmla="*/ 397847 h 507467"/>
              <a:gd name="connsiteX7" fmla="*/ 643750 w 643750"/>
              <a:gd name="connsiteY7" fmla="*/ 475670 h 507467"/>
              <a:gd name="connsiteX0" fmla="*/ 0 w 643750"/>
              <a:gd name="connsiteY0" fmla="*/ 507593 h 507593"/>
              <a:gd name="connsiteX1" fmla="*/ 75064 w 643750"/>
              <a:gd name="connsiteY1" fmla="*/ 435711 h 507593"/>
              <a:gd name="connsiteX2" fmla="*/ 169535 w 643750"/>
              <a:gd name="connsiteY2" fmla="*/ 196291 h 507593"/>
              <a:gd name="connsiteX3" fmla="*/ 267720 w 643750"/>
              <a:gd name="connsiteY3" fmla="*/ 144 h 507593"/>
              <a:gd name="connsiteX4" fmla="*/ 338846 w 643750"/>
              <a:gd name="connsiteY4" fmla="*/ 166980 h 507593"/>
              <a:gd name="connsiteX5" fmla="*/ 411468 w 643750"/>
              <a:gd name="connsiteY5" fmla="*/ 313376 h 507593"/>
              <a:gd name="connsiteX6" fmla="*/ 537585 w 643750"/>
              <a:gd name="connsiteY6" fmla="*/ 397973 h 507593"/>
              <a:gd name="connsiteX7" fmla="*/ 643750 w 643750"/>
              <a:gd name="connsiteY7" fmla="*/ 475796 h 507593"/>
              <a:gd name="connsiteX0" fmla="*/ 0 w 643750"/>
              <a:gd name="connsiteY0" fmla="*/ 507595 h 507595"/>
              <a:gd name="connsiteX1" fmla="*/ 75064 w 643750"/>
              <a:gd name="connsiteY1" fmla="*/ 435713 h 507595"/>
              <a:gd name="connsiteX2" fmla="*/ 169535 w 643750"/>
              <a:gd name="connsiteY2" fmla="*/ 196293 h 507595"/>
              <a:gd name="connsiteX3" fmla="*/ 267720 w 643750"/>
              <a:gd name="connsiteY3" fmla="*/ 146 h 507595"/>
              <a:gd name="connsiteX4" fmla="*/ 338846 w 643750"/>
              <a:gd name="connsiteY4" fmla="*/ 166982 h 507595"/>
              <a:gd name="connsiteX5" fmla="*/ 411468 w 643750"/>
              <a:gd name="connsiteY5" fmla="*/ 313378 h 507595"/>
              <a:gd name="connsiteX6" fmla="*/ 537585 w 643750"/>
              <a:gd name="connsiteY6" fmla="*/ 397975 h 507595"/>
              <a:gd name="connsiteX7" fmla="*/ 643750 w 643750"/>
              <a:gd name="connsiteY7" fmla="*/ 475798 h 507595"/>
              <a:gd name="connsiteX0" fmla="*/ 0 w 643750"/>
              <a:gd name="connsiteY0" fmla="*/ 507595 h 507595"/>
              <a:gd name="connsiteX1" fmla="*/ 75064 w 643750"/>
              <a:gd name="connsiteY1" fmla="*/ 435713 h 507595"/>
              <a:gd name="connsiteX2" fmla="*/ 169535 w 643750"/>
              <a:gd name="connsiteY2" fmla="*/ 196293 h 507595"/>
              <a:gd name="connsiteX3" fmla="*/ 267720 w 643750"/>
              <a:gd name="connsiteY3" fmla="*/ 146 h 507595"/>
              <a:gd name="connsiteX4" fmla="*/ 338846 w 643750"/>
              <a:gd name="connsiteY4" fmla="*/ 166982 h 507595"/>
              <a:gd name="connsiteX5" fmla="*/ 411468 w 643750"/>
              <a:gd name="connsiteY5" fmla="*/ 313378 h 507595"/>
              <a:gd name="connsiteX6" fmla="*/ 537585 w 643750"/>
              <a:gd name="connsiteY6" fmla="*/ 397975 h 507595"/>
              <a:gd name="connsiteX7" fmla="*/ 643750 w 643750"/>
              <a:gd name="connsiteY7" fmla="*/ 475798 h 507595"/>
              <a:gd name="connsiteX0" fmla="*/ 0 w 643750"/>
              <a:gd name="connsiteY0" fmla="*/ 508412 h 508412"/>
              <a:gd name="connsiteX1" fmla="*/ 75064 w 643750"/>
              <a:gd name="connsiteY1" fmla="*/ 436530 h 508412"/>
              <a:gd name="connsiteX2" fmla="*/ 176913 w 643750"/>
              <a:gd name="connsiteY2" fmla="*/ 247548 h 508412"/>
              <a:gd name="connsiteX3" fmla="*/ 267720 w 643750"/>
              <a:gd name="connsiteY3" fmla="*/ 963 h 508412"/>
              <a:gd name="connsiteX4" fmla="*/ 338846 w 643750"/>
              <a:gd name="connsiteY4" fmla="*/ 167799 h 508412"/>
              <a:gd name="connsiteX5" fmla="*/ 411468 w 643750"/>
              <a:gd name="connsiteY5" fmla="*/ 314195 h 508412"/>
              <a:gd name="connsiteX6" fmla="*/ 537585 w 643750"/>
              <a:gd name="connsiteY6" fmla="*/ 398792 h 508412"/>
              <a:gd name="connsiteX7" fmla="*/ 643750 w 643750"/>
              <a:gd name="connsiteY7" fmla="*/ 476615 h 508412"/>
              <a:gd name="connsiteX0" fmla="*/ 0 w 643750"/>
              <a:gd name="connsiteY0" fmla="*/ 508412 h 508412"/>
              <a:gd name="connsiteX1" fmla="*/ 92922 w 643750"/>
              <a:gd name="connsiteY1" fmla="*/ 411334 h 508412"/>
              <a:gd name="connsiteX2" fmla="*/ 176913 w 643750"/>
              <a:gd name="connsiteY2" fmla="*/ 247548 h 508412"/>
              <a:gd name="connsiteX3" fmla="*/ 267720 w 643750"/>
              <a:gd name="connsiteY3" fmla="*/ 963 h 508412"/>
              <a:gd name="connsiteX4" fmla="*/ 338846 w 643750"/>
              <a:gd name="connsiteY4" fmla="*/ 167799 h 508412"/>
              <a:gd name="connsiteX5" fmla="*/ 411468 w 643750"/>
              <a:gd name="connsiteY5" fmla="*/ 314195 h 508412"/>
              <a:gd name="connsiteX6" fmla="*/ 537585 w 643750"/>
              <a:gd name="connsiteY6" fmla="*/ 398792 h 508412"/>
              <a:gd name="connsiteX7" fmla="*/ 643750 w 643750"/>
              <a:gd name="connsiteY7" fmla="*/ 476615 h 50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750" h="508412">
                <a:moveTo>
                  <a:pt x="0" y="508412"/>
                </a:moveTo>
                <a:cubicBezTo>
                  <a:pt x="29633" y="499945"/>
                  <a:pt x="63437" y="454811"/>
                  <a:pt x="92922" y="411334"/>
                </a:cubicBezTo>
                <a:cubicBezTo>
                  <a:pt x="122407" y="367857"/>
                  <a:pt x="147780" y="315943"/>
                  <a:pt x="176913" y="247548"/>
                </a:cubicBezTo>
                <a:cubicBezTo>
                  <a:pt x="206046" y="179153"/>
                  <a:pt x="240731" y="14254"/>
                  <a:pt x="267720" y="963"/>
                </a:cubicBezTo>
                <a:cubicBezTo>
                  <a:pt x="294709" y="-12328"/>
                  <a:pt x="314888" y="115594"/>
                  <a:pt x="338846" y="167799"/>
                </a:cubicBezTo>
                <a:cubicBezTo>
                  <a:pt x="362804" y="220004"/>
                  <a:pt x="384301" y="201156"/>
                  <a:pt x="411468" y="314195"/>
                </a:cubicBezTo>
                <a:cubicBezTo>
                  <a:pt x="438635" y="427234"/>
                  <a:pt x="498871" y="371722"/>
                  <a:pt x="537585" y="398792"/>
                </a:cubicBezTo>
                <a:cubicBezTo>
                  <a:pt x="576299" y="425862"/>
                  <a:pt x="619953" y="464433"/>
                  <a:pt x="643750" y="476615"/>
                </a:cubicBezTo>
              </a:path>
            </a:pathLst>
          </a:custGeom>
          <a:gradFill flip="none" rotWithShape="1">
            <a:gsLst>
              <a:gs pos="100000">
                <a:schemeClr val="accent2">
                  <a:lumMod val="60000"/>
                  <a:lumOff val="40000"/>
                  <a:alpha val="27000"/>
                </a:schemeClr>
              </a:gs>
              <a:gs pos="30000">
                <a:schemeClr val="accent2">
                  <a:lumMod val="95000"/>
                  <a:lumOff val="5000"/>
                </a:schemeClr>
              </a:gs>
              <a:gs pos="0">
                <a:schemeClr val="accent2">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liennummernplatzhalter 2"/>
          <p:cNvSpPr>
            <a:spLocks noGrp="1"/>
          </p:cNvSpPr>
          <p:nvPr>
            <p:ph type="sldNum" sz="quarter" idx="12"/>
          </p:nvPr>
        </p:nvSpPr>
        <p:spPr/>
        <p:txBody>
          <a:bodyPr/>
          <a:lstStyle/>
          <a:p>
            <a:fld id="{0E5F5BB8-B058-4CAF-94F1-C60B474C680F}" type="slidenum">
              <a:rPr lang="de-DE" smtClean="0"/>
              <a:pPr/>
              <a:t>26</a:t>
            </a:fld>
            <a:endParaRPr lang="de-DE"/>
          </a:p>
        </p:txBody>
      </p:sp>
      <p:sp>
        <p:nvSpPr>
          <p:cNvPr id="71" name="Rectangle 3"/>
          <p:cNvSpPr/>
          <p:nvPr/>
        </p:nvSpPr>
        <p:spPr>
          <a:xfrm>
            <a:off x="4684620" y="4788008"/>
            <a:ext cx="7369416" cy="1292662"/>
          </a:xfrm>
          <a:prstGeom prst="rect">
            <a:avLst/>
          </a:prstGeom>
          <a:solidFill>
            <a:schemeClr val="bg1"/>
          </a:solidFill>
          <a:effectLst>
            <a:outerShdw blurRad="114300" sx="102000" sy="102000" algn="ctr" rotWithShape="0">
              <a:srgbClr val="C4C589">
                <a:alpha val="40000"/>
              </a:srgbClr>
            </a:outerShdw>
          </a:effectLst>
        </p:spPr>
        <p:txBody>
          <a:bodyPr wrap="square">
            <a:spAutoFit/>
          </a:bodyPr>
          <a:lstStyle/>
          <a:p>
            <a:pPr>
              <a:lnSpc>
                <a:spcPct val="120000"/>
              </a:lnSpc>
            </a:pPr>
            <a:r>
              <a:rPr lang="en-US" sz="1300" dirty="0" smtClean="0">
                <a:latin typeface="Work Sans" panose="00000500000000000000" pitchFamily="50" charset="0"/>
                <a:cs typeface="Arial" panose="020B0604020202020204" pitchFamily="34" charset="0"/>
              </a:rPr>
              <a:t>However with this equation,</a:t>
            </a:r>
          </a:p>
          <a:p>
            <a:pPr marL="285750" indent="-285750">
              <a:lnSpc>
                <a:spcPct val="120000"/>
              </a:lnSpc>
              <a:buFont typeface="Arial" panose="020B0604020202020204" pitchFamily="34" charset="0"/>
              <a:buChar char="•"/>
            </a:pPr>
            <a:r>
              <a:rPr lang="en-US" sz="1300" dirty="0">
                <a:latin typeface="Work Sans" panose="00000500000000000000" pitchFamily="50" charset="0"/>
                <a:cs typeface="Arial" panose="020B0604020202020204" pitchFamily="34" charset="0"/>
              </a:rPr>
              <a:t>p</a:t>
            </a:r>
            <a:r>
              <a:rPr lang="en-US" sz="1300" dirty="0" smtClean="0">
                <a:latin typeface="Work Sans" panose="00000500000000000000" pitchFamily="50" charset="0"/>
                <a:cs typeface="Arial" panose="020B0604020202020204" pitchFamily="34" charset="0"/>
              </a:rPr>
              <a:t>roper reconstruction of the vertical profiles of the scene requires uniform distribution of the baselines</a:t>
            </a:r>
          </a:p>
          <a:p>
            <a:pPr marL="285750" indent="-285750">
              <a:lnSpc>
                <a:spcPct val="120000"/>
              </a:lnSpc>
              <a:buFont typeface="Arial" panose="020B0604020202020204" pitchFamily="34" charset="0"/>
              <a:buChar char="•"/>
            </a:pPr>
            <a:r>
              <a:rPr lang="en-US" sz="1300" dirty="0">
                <a:latin typeface="Work Sans" panose="00000500000000000000" pitchFamily="50" charset="0"/>
                <a:cs typeface="Arial" panose="020B0604020202020204" pitchFamily="34" charset="0"/>
              </a:rPr>
              <a:t>t</a:t>
            </a:r>
            <a:r>
              <a:rPr lang="en-US" sz="1300" dirty="0" smtClean="0">
                <a:latin typeface="Work Sans" panose="00000500000000000000" pitchFamily="50" charset="0"/>
                <a:cs typeface="Arial" panose="020B0604020202020204" pitchFamily="34" charset="0"/>
              </a:rPr>
              <a:t>he limited number of passes often results in a strongly </a:t>
            </a:r>
            <a:r>
              <a:rPr lang="en-US" sz="1300" dirty="0" err="1" smtClean="0">
                <a:latin typeface="Work Sans" panose="00000500000000000000" pitchFamily="50" charset="0"/>
                <a:cs typeface="Arial" panose="020B0604020202020204" pitchFamily="34" charset="0"/>
              </a:rPr>
              <a:t>undersampled</a:t>
            </a:r>
            <a:r>
              <a:rPr lang="en-US" sz="1300" dirty="0" smtClean="0">
                <a:latin typeface="Work Sans" panose="00000500000000000000" pitchFamily="50" charset="0"/>
                <a:cs typeface="Arial" panose="020B0604020202020204" pitchFamily="34" charset="0"/>
              </a:rPr>
              <a:t> observable vector</a:t>
            </a:r>
          </a:p>
        </p:txBody>
      </p:sp>
      <p:grpSp>
        <p:nvGrpSpPr>
          <p:cNvPr id="76" name="Gruppieren 75"/>
          <p:cNvGrpSpPr/>
          <p:nvPr/>
        </p:nvGrpSpPr>
        <p:grpSpPr>
          <a:xfrm>
            <a:off x="5052526" y="1408048"/>
            <a:ext cx="6633604" cy="2008478"/>
            <a:chOff x="4905708" y="2519805"/>
            <a:chExt cx="6633604" cy="2008478"/>
          </a:xfrm>
        </p:grpSpPr>
        <p:grpSp>
          <p:nvGrpSpPr>
            <p:cNvPr id="77" name="Group 3"/>
            <p:cNvGrpSpPr/>
            <p:nvPr/>
          </p:nvGrpSpPr>
          <p:grpSpPr>
            <a:xfrm>
              <a:off x="5664921" y="2519805"/>
              <a:ext cx="4299986" cy="904287"/>
              <a:chOff x="5984511" y="1945945"/>
              <a:chExt cx="4299986" cy="904287"/>
            </a:xfrm>
          </p:grpSpPr>
          <mc:AlternateContent xmlns:mc="http://schemas.openxmlformats.org/markup-compatibility/2006" xmlns:a14="http://schemas.microsoft.com/office/drawing/2010/main">
            <mc:Choice Requires="a14">
              <p:sp>
                <p:nvSpPr>
                  <p:cNvPr id="86" name="Textfeld 24"/>
                  <p:cNvSpPr txBox="1"/>
                  <p:nvPr/>
                </p:nvSpPr>
                <p:spPr>
                  <a:xfrm>
                    <a:off x="6596408" y="1945945"/>
                    <a:ext cx="3688089" cy="9042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limLoc m:val="undOvr"/>
                              <m:ctrlPr>
                                <a:rPr lang="en-US" i="1" smtClean="0">
                                  <a:latin typeface="Cambria Math" panose="02040503050406030204" pitchFamily="18" charset="0"/>
                                  <a:ea typeface="Cambria Math" panose="02040503050406030204" pitchFamily="18" charset="0"/>
                                </a:rPr>
                              </m:ctrlPr>
                            </m:naryPr>
                            <m:sub>
                              <m:r>
                                <m:rPr>
                                  <m:brk m:alnAt="24"/>
                                </m:rP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𝑚𝑖𝑛</m:t>
                              </m:r>
                            </m:sub>
                            <m:sup>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𝑚𝑎𝑥</m:t>
                              </m:r>
                            </m:sup>
                            <m:e>
                              <m:r>
                                <m:rPr>
                                  <m:sty m:val="p"/>
                                </m:rPr>
                                <a:rPr lang="el-GR" i="1" smtClean="0">
                                  <a:latin typeface="Cambria Math" panose="02040503050406030204" pitchFamily="18" charset="0"/>
                                  <a:ea typeface="Cambria Math" panose="02040503050406030204" pitchFamily="18" charset="0"/>
                                </a:rPr>
                                <m:t>β</m:t>
                              </m:r>
                              <m:d>
                                <m:dPr>
                                  <m:ctrlPr>
                                    <a:rPr lang="en-US"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𝑟</m:t>
                                  </m:r>
                                  <m:r>
                                    <a:rPr lang="de-DE"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d>
                                    <m:dPr>
                                      <m:ctrlPr>
                                        <a:rPr lang="en-US" i="1">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f>
                                        <m:fPr>
                                          <m:ctrlPr>
                                            <a:rPr lang="en-US"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4</m:t>
                                          </m:r>
                                          <m:r>
                                            <m:rPr>
                                              <m:sty m:val="p"/>
                                            </m:rPr>
                                            <a:rPr lang="el-GR" b="0" i="1" smtClean="0">
                                              <a:latin typeface="Cambria Math" panose="02040503050406030204" pitchFamily="18" charset="0"/>
                                              <a:ea typeface="Cambria Math" panose="02040503050406030204" pitchFamily="18" charset="0"/>
                                            </a:rPr>
                                            <m:t>π</m:t>
                                          </m:r>
                                        </m:num>
                                        <m:den>
                                          <m:r>
                                            <m:rPr>
                                              <m:sty m:val="p"/>
                                            </m:rPr>
                                            <a:rPr lang="el-GR" i="1" smtClean="0">
                                              <a:latin typeface="Cambria Math" panose="02040503050406030204" pitchFamily="18" charset="0"/>
                                              <a:ea typeface="Cambria Math" panose="02040503050406030204" pitchFamily="18" charset="0"/>
                                            </a:rPr>
                                            <m:t>λ</m:t>
                                          </m:r>
                                          <m:r>
                                            <a:rPr lang="de-DE" i="1">
                                              <a:latin typeface="Cambria Math" panose="02040503050406030204" pitchFamily="18" charset="0"/>
                                              <a:ea typeface="Cambria Math" panose="02040503050406030204" pitchFamily="18" charset="0"/>
                                            </a:rPr>
                                            <m:t>𝑟</m:t>
                                          </m:r>
                                          <m:r>
                                            <a:rPr lang="de-DE" i="1" baseline="-25000">
                                              <a:latin typeface="Cambria Math" panose="02040503050406030204" pitchFamily="18" charset="0"/>
                                              <a:ea typeface="Cambria Math" panose="02040503050406030204" pitchFamily="18" charset="0"/>
                                            </a:rPr>
                                            <m:t>0</m:t>
                                          </m:r>
                                        </m:den>
                                      </m:f>
                                      <m:r>
                                        <a:rPr lang="de-DE" b="0" i="1" smtClean="0">
                                          <a:latin typeface="Cambria Math" panose="02040503050406030204" pitchFamily="18" charset="0"/>
                                          <a:ea typeface="Cambria Math" panose="02040503050406030204" pitchFamily="18" charset="0"/>
                                        </a:rPr>
                                        <m:t>𝑏</m:t>
                                      </m:r>
                                      <m:r>
                                        <a:rPr lang="en-US" b="0" i="1" baseline="-25000" smtClean="0">
                                          <a:latin typeface="Cambria Math" panose="02040503050406030204" pitchFamily="18" charset="0"/>
                                          <a:ea typeface="Cambria Math" panose="02040503050406030204" pitchFamily="18" charset="0"/>
                                        </a:rPr>
                                        <m:t>𝑁</m:t>
                                      </m:r>
                                      <m:r>
                                        <a:rPr lang="de-DE" b="0" i="1" smtClean="0">
                                          <a:latin typeface="Cambria Math" panose="02040503050406030204" pitchFamily="18" charset="0"/>
                                          <a:ea typeface="Cambria Math" panose="02040503050406030204" pitchFamily="18" charset="0"/>
                                        </a:rPr>
                                        <m:t>𝑠</m:t>
                                      </m:r>
                                    </m:e>
                                  </m:d>
                                  <m:r>
                                    <a:rPr lang="en-US" i="1" smtClean="0">
                                      <a:latin typeface="Cambria Math" panose="02040503050406030204" pitchFamily="18" charset="0"/>
                                      <a:ea typeface="Cambria Math" panose="02040503050406030204" pitchFamily="18" charset="0"/>
                                    </a:rPr>
                                    <m:t> </m:t>
                                  </m:r>
                                </m:sup>
                              </m:sSup>
                              <m:r>
                                <a:rPr lang="en-US" b="0" i="1" smtClean="0">
                                  <a:latin typeface="Cambria Math" panose="02040503050406030204" pitchFamily="18" charset="0"/>
                                  <a:ea typeface="Cambria Math" panose="02040503050406030204" pitchFamily="18" charset="0"/>
                                </a:rPr>
                                <m:t>𝑑𝑠</m:t>
                              </m:r>
                            </m:e>
                          </m:nary>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86" name="Textfeld 24"/>
                  <p:cNvSpPr txBox="1">
                    <a:spLocks noRot="1" noChangeAspect="1" noMove="1" noResize="1" noEditPoints="1" noAdjustHandles="1" noChangeArrowheads="1" noChangeShapeType="1" noTextEdit="1"/>
                  </p:cNvSpPr>
                  <p:nvPr/>
                </p:nvSpPr>
                <p:spPr>
                  <a:xfrm>
                    <a:off x="6596408" y="1945945"/>
                    <a:ext cx="3688089" cy="904287"/>
                  </a:xfrm>
                  <a:prstGeom prst="rect">
                    <a:avLst/>
                  </a:prstGeom>
                  <a:blipFill>
                    <a:blip r:embed="rId4"/>
                    <a:stretch>
                      <a:fillRect/>
                    </a:stretch>
                  </a:blipFill>
                </p:spPr>
                <p:txBody>
                  <a:bodyPr/>
                  <a:lstStyle/>
                  <a:p>
                    <a:r>
                      <a:rPr lang="de-DE">
                        <a:noFill/>
                      </a:rPr>
                      <a:t> </a:t>
                    </a:r>
                  </a:p>
                </p:txBody>
              </p:sp>
            </mc:Fallback>
          </mc:AlternateContent>
          <p:sp>
            <p:nvSpPr>
              <p:cNvPr id="87" name="Textfeld 25"/>
              <p:cNvSpPr txBox="1"/>
              <p:nvPr/>
            </p:nvSpPr>
            <p:spPr>
              <a:xfrm>
                <a:off x="5984511" y="2193928"/>
                <a:ext cx="1267095" cy="369332"/>
              </a:xfrm>
              <a:prstGeom prst="rect">
                <a:avLst/>
              </a:prstGeom>
              <a:noFill/>
            </p:spPr>
            <p:txBody>
              <a:bodyPr wrap="square" rtlCol="0">
                <a:spAutoFit/>
              </a:bodyPr>
              <a:lstStyle/>
              <a:p>
                <a:r>
                  <a:rPr lang="en-US" i="1" dirty="0" err="1" smtClean="0">
                    <a:latin typeface="Cambria Math" panose="02040503050406030204" pitchFamily="18" charset="0"/>
                    <a:ea typeface="Cambria Math" panose="02040503050406030204" pitchFamily="18" charset="0"/>
                  </a:rPr>
                  <a:t>y</a:t>
                </a:r>
                <a:r>
                  <a:rPr lang="en-US" i="1" baseline="-25000" dirty="0" err="1" smtClean="0">
                    <a:latin typeface="Cambria Math" panose="02040503050406030204" pitchFamily="18" charset="0"/>
                    <a:ea typeface="Cambria Math" panose="02040503050406030204" pitchFamily="18" charset="0"/>
                  </a:rPr>
                  <a:t>n</a:t>
                </a:r>
                <a:r>
                  <a:rPr lang="en-US" i="1" baseline="-25000" dirty="0" smtClean="0">
                    <a:latin typeface="Cambria Math" panose="02040503050406030204" pitchFamily="18" charset="0"/>
                    <a:ea typeface="Cambria Math" panose="02040503050406030204" pitchFamily="18" charset="0"/>
                  </a:rPr>
                  <a:t> </a:t>
                </a:r>
                <a:r>
                  <a:rPr lang="en-US" i="1" dirty="0" smtClean="0">
                    <a:latin typeface="Cambria Math" panose="02040503050406030204" pitchFamily="18" charset="0"/>
                    <a:ea typeface="Cambria Math" panose="02040503050406030204" pitchFamily="18" charset="0"/>
                  </a:rPr>
                  <a:t>(x, r) =</a:t>
                </a:r>
                <a:endParaRPr lang="en-US" i="1" dirty="0">
                  <a:latin typeface="Cambria Math" panose="02040503050406030204" pitchFamily="18" charset="0"/>
                  <a:ea typeface="Cambria Math" panose="02040503050406030204" pitchFamily="18" charset="0"/>
                </a:endParaRPr>
              </a:p>
            </p:txBody>
          </p:sp>
        </p:grpSp>
        <p:sp>
          <p:nvSpPr>
            <p:cNvPr id="80" name="Rechteck 103"/>
            <p:cNvSpPr/>
            <p:nvPr/>
          </p:nvSpPr>
          <p:spPr>
            <a:xfrm>
              <a:off x="4905708" y="3615213"/>
              <a:ext cx="1965000" cy="913070"/>
            </a:xfrm>
            <a:prstGeom prst="rect">
              <a:avLst/>
            </a:prstGeom>
          </p:spPr>
          <p:txBody>
            <a:bodyPr wrap="square">
              <a:spAutoFit/>
            </a:bodyPr>
            <a:lstStyle/>
            <a:p>
              <a:pPr>
                <a:lnSpc>
                  <a:spcPts val="1600"/>
                </a:lnSpc>
                <a:spcBef>
                  <a:spcPts val="600"/>
                </a:spcBef>
              </a:pP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the </a:t>
              </a:r>
              <a:r>
                <a:rPr lang="en-US" sz="1200" dirty="0">
                  <a:solidFill>
                    <a:schemeClr val="tx1">
                      <a:lumMod val="65000"/>
                      <a:lumOff val="35000"/>
                    </a:schemeClr>
                  </a:solidFill>
                  <a:latin typeface="Work Sans Light" panose="00000400000000000000" pitchFamily="50" charset="0"/>
                  <a:cs typeface="Arial" panose="020B0604020202020204" pitchFamily="34" charset="0"/>
                </a:rPr>
                <a:t>complex pixel value from </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N</a:t>
              </a:r>
              <a:r>
                <a:rPr lang="en-US" sz="1200" baseline="30000" dirty="0" smtClean="0">
                  <a:solidFill>
                    <a:schemeClr val="tx1">
                      <a:lumMod val="65000"/>
                      <a:lumOff val="35000"/>
                    </a:schemeClr>
                  </a:solidFill>
                  <a:latin typeface="Work Sans Light" panose="00000400000000000000" pitchFamily="50" charset="0"/>
                  <a:cs typeface="Arial" panose="020B0604020202020204" pitchFamily="34" charset="0"/>
                </a:rPr>
                <a:t>th</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a:t>
              </a:r>
              <a:r>
                <a:rPr lang="en-US" sz="1200" dirty="0">
                  <a:solidFill>
                    <a:schemeClr val="tx1">
                      <a:lumMod val="65000"/>
                      <a:lumOff val="35000"/>
                    </a:schemeClr>
                  </a:solidFill>
                  <a:latin typeface="Work Sans Light" panose="00000400000000000000" pitchFamily="50" charset="0"/>
                  <a:cs typeface="Arial" panose="020B0604020202020204" pitchFamily="34" charset="0"/>
                </a:rPr>
                <a:t>SAR images </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at the  azimuth (x) and range coordinates (r</a:t>
              </a:r>
              <a:r>
                <a:rPr lang="en-US" sz="1200" dirty="0">
                  <a:solidFill>
                    <a:schemeClr val="tx1">
                      <a:lumMod val="65000"/>
                      <a:lumOff val="35000"/>
                    </a:schemeClr>
                  </a:solidFill>
                  <a:latin typeface="Work Sans Light" panose="00000400000000000000" pitchFamily="50" charset="0"/>
                  <a:cs typeface="Arial" panose="020B0604020202020204" pitchFamily="34" charset="0"/>
                </a:rPr>
                <a:t>)</a:t>
              </a:r>
            </a:p>
          </p:txBody>
        </p:sp>
        <p:sp>
          <p:nvSpPr>
            <p:cNvPr id="81" name="Rechteck 103"/>
            <p:cNvSpPr/>
            <p:nvPr/>
          </p:nvSpPr>
          <p:spPr>
            <a:xfrm>
              <a:off x="6932016" y="3615213"/>
              <a:ext cx="1965000" cy="707886"/>
            </a:xfrm>
            <a:prstGeom prst="rect">
              <a:avLst/>
            </a:prstGeom>
          </p:spPr>
          <p:txBody>
            <a:bodyPr wrap="square">
              <a:spAutoFit/>
            </a:bodyPr>
            <a:lstStyle/>
            <a:p>
              <a:pPr>
                <a:lnSpc>
                  <a:spcPts val="1600"/>
                </a:lnSpc>
                <a:spcBef>
                  <a:spcPts val="600"/>
                </a:spcBef>
              </a:pP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SAR reflectivity along the cross-range (s) for pixel </a:t>
              </a:r>
              <a:r>
                <a:rPr lang="en-US" sz="1200" dirty="0">
                  <a:solidFill>
                    <a:schemeClr val="tx1">
                      <a:lumMod val="65000"/>
                      <a:lumOff val="35000"/>
                    </a:schemeClr>
                  </a:solidFill>
                  <a:latin typeface="Work Sans Light" panose="00000400000000000000" pitchFamily="50" charset="0"/>
                  <a:cs typeface="Arial" panose="020B0604020202020204" pitchFamily="34" charset="0"/>
                </a:rPr>
                <a:t>(</a:t>
              </a:r>
              <a:r>
                <a:rPr lang="en-US" sz="1200" dirty="0" err="1">
                  <a:solidFill>
                    <a:schemeClr val="tx1">
                      <a:lumMod val="65000"/>
                      <a:lumOff val="35000"/>
                    </a:schemeClr>
                  </a:solidFill>
                  <a:latin typeface="Work Sans Light" panose="00000400000000000000" pitchFamily="50" charset="0"/>
                  <a:cs typeface="Arial" panose="020B0604020202020204" pitchFamily="34" charset="0"/>
                </a:rPr>
                <a:t>x,r</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a:t>
              </a:r>
              <a:endParaRPr lang="en-US" sz="1200" dirty="0">
                <a:solidFill>
                  <a:schemeClr val="tx1">
                    <a:lumMod val="65000"/>
                    <a:lumOff val="35000"/>
                  </a:schemeClr>
                </a:solidFill>
                <a:latin typeface="Work Sans Light" panose="00000400000000000000" pitchFamily="50" charset="0"/>
                <a:cs typeface="Arial" panose="020B0604020202020204" pitchFamily="34" charset="0"/>
              </a:endParaRPr>
            </a:p>
          </p:txBody>
        </p:sp>
        <mc:AlternateContent xmlns:mc="http://schemas.openxmlformats.org/markup-compatibility/2006" xmlns:a14="http://schemas.microsoft.com/office/drawing/2010/main">
          <mc:Choice Requires="a14">
            <p:sp>
              <p:nvSpPr>
                <p:cNvPr id="82" name="Rechteck 103"/>
                <p:cNvSpPr/>
                <p:nvPr/>
              </p:nvSpPr>
              <p:spPr>
                <a:xfrm>
                  <a:off x="8791998" y="3615213"/>
                  <a:ext cx="2747314" cy="913070"/>
                </a:xfrm>
                <a:prstGeom prst="rect">
                  <a:avLst/>
                </a:prstGeom>
              </p:spPr>
              <p:txBody>
                <a:bodyPr wrap="square">
                  <a:spAutoFit/>
                </a:bodyPr>
                <a:lstStyle/>
                <a:p>
                  <a:pPr>
                    <a:lnSpc>
                      <a:spcPts val="1600"/>
                    </a:lnSpc>
                    <a:spcBef>
                      <a:spcPts val="600"/>
                    </a:spcBef>
                  </a:pPr>
                  <a:r>
                    <a:rPr lang="en-US" sz="1200" dirty="0">
                      <a:solidFill>
                        <a:schemeClr val="tx1">
                          <a:lumMod val="65000"/>
                          <a:lumOff val="35000"/>
                        </a:schemeClr>
                      </a:solidFill>
                      <a:latin typeface="Work Sans Light" panose="00000400000000000000" pitchFamily="50" charset="0"/>
                      <a:cs typeface="Arial" panose="020B0604020202020204" pitchFamily="34" charset="0"/>
                    </a:rPr>
                    <a:t>t</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he phase of the pixel depends on the normal baseline of the N</a:t>
                  </a:r>
                  <a:r>
                    <a:rPr lang="en-US" sz="1200" baseline="30000" dirty="0" smtClean="0">
                      <a:solidFill>
                        <a:schemeClr val="tx1">
                          <a:lumMod val="65000"/>
                          <a:lumOff val="35000"/>
                        </a:schemeClr>
                      </a:solidFill>
                      <a:latin typeface="Work Sans Light" panose="00000400000000000000" pitchFamily="50" charset="0"/>
                      <a:cs typeface="Arial" panose="020B0604020202020204" pitchFamily="34" charset="0"/>
                    </a:rPr>
                    <a:t>th </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image (</a:t>
                  </a:r>
                  <a:r>
                    <a:rPr lang="en-US" sz="1200" dirty="0" err="1" smtClean="0">
                      <a:solidFill>
                        <a:schemeClr val="tx1">
                          <a:lumMod val="65000"/>
                          <a:lumOff val="35000"/>
                        </a:schemeClr>
                      </a:solidFill>
                      <a:latin typeface="Work Sans Light" panose="00000400000000000000" pitchFamily="50" charset="0"/>
                      <a:cs typeface="Arial" panose="020B0604020202020204" pitchFamily="34" charset="0"/>
                    </a:rPr>
                    <a:t>b</a:t>
                  </a:r>
                  <a:r>
                    <a:rPr lang="en-US" sz="1200" baseline="-25000" dirty="0" err="1" smtClean="0">
                      <a:solidFill>
                        <a:schemeClr val="tx1">
                          <a:lumMod val="65000"/>
                          <a:lumOff val="35000"/>
                        </a:schemeClr>
                      </a:solidFill>
                      <a:latin typeface="Work Sans Light" panose="00000400000000000000" pitchFamily="50" charset="0"/>
                      <a:cs typeface="Arial" panose="020B0604020202020204" pitchFamily="34" charset="0"/>
                    </a:rPr>
                    <a:t>N</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carrier wavelength (</a:t>
                  </a:r>
                  <a14:m>
                    <m:oMath xmlns:m="http://schemas.openxmlformats.org/officeDocument/2006/math">
                      <m:r>
                        <m:rPr>
                          <m:sty m:val="p"/>
                        </m:rPr>
                        <a:rPr lang="en-US" sz="1200" b="1" i="1">
                          <a:solidFill>
                            <a:schemeClr val="tx1">
                              <a:lumMod val="85000"/>
                              <a:lumOff val="15000"/>
                            </a:schemeClr>
                          </a:solidFill>
                          <a:latin typeface="Cambria Math"/>
                          <a:cs typeface="Arial" panose="020B0604020202020204" pitchFamily="34" charset="0"/>
                        </a:rPr>
                        <m:t>λ</m:t>
                      </m:r>
                    </m:oMath>
                  </a14:m>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and range distance (r</a:t>
                  </a:r>
                  <a:r>
                    <a:rPr lang="en-US" sz="1200" baseline="-25000" dirty="0" smtClean="0">
                      <a:solidFill>
                        <a:schemeClr val="tx1">
                          <a:lumMod val="65000"/>
                          <a:lumOff val="35000"/>
                        </a:schemeClr>
                      </a:solidFill>
                      <a:latin typeface="Work Sans Light" panose="00000400000000000000" pitchFamily="50" charset="0"/>
                      <a:cs typeface="Arial" panose="020B0604020202020204" pitchFamily="34" charset="0"/>
                    </a:rPr>
                    <a:t>0</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a:t>
                  </a:r>
                  <a:endParaRPr lang="en-US" sz="1200" dirty="0">
                    <a:solidFill>
                      <a:schemeClr val="tx1">
                        <a:lumMod val="65000"/>
                        <a:lumOff val="35000"/>
                      </a:schemeClr>
                    </a:solidFill>
                    <a:latin typeface="Work Sans Light" panose="00000400000000000000" pitchFamily="50" charset="0"/>
                    <a:cs typeface="Arial" panose="020B0604020202020204" pitchFamily="34" charset="0"/>
                  </a:endParaRPr>
                </a:p>
              </p:txBody>
            </p:sp>
          </mc:Choice>
          <mc:Fallback xmlns="">
            <p:sp>
              <p:nvSpPr>
                <p:cNvPr id="82" name="Rechteck 103"/>
                <p:cNvSpPr>
                  <a:spLocks noRot="1" noChangeAspect="1" noMove="1" noResize="1" noEditPoints="1" noAdjustHandles="1" noChangeArrowheads="1" noChangeShapeType="1" noTextEdit="1"/>
                </p:cNvSpPr>
                <p:nvPr/>
              </p:nvSpPr>
              <p:spPr>
                <a:xfrm>
                  <a:off x="8791998" y="3615213"/>
                  <a:ext cx="2747314" cy="913070"/>
                </a:xfrm>
                <a:prstGeom prst="rect">
                  <a:avLst/>
                </a:prstGeom>
                <a:blipFill>
                  <a:blip r:embed="rId5"/>
                  <a:stretch>
                    <a:fillRect b="-3356"/>
                  </a:stretch>
                </a:blipFill>
              </p:spPr>
              <p:txBody>
                <a:bodyPr/>
                <a:lstStyle/>
                <a:p>
                  <a:r>
                    <a:rPr lang="de-DE">
                      <a:noFill/>
                    </a:rPr>
                    <a:t> </a:t>
                  </a:r>
                </a:p>
              </p:txBody>
            </p:sp>
          </mc:Fallback>
        </mc:AlternateContent>
        <p:cxnSp>
          <p:nvCxnSpPr>
            <p:cNvPr id="83" name="Curved Connector 7"/>
            <p:cNvCxnSpPr>
              <a:endCxn id="80" idx="0"/>
            </p:cNvCxnSpPr>
            <p:nvPr/>
          </p:nvCxnSpPr>
          <p:spPr>
            <a:xfrm rot="5400000">
              <a:off x="5884241" y="3290464"/>
              <a:ext cx="328717" cy="320781"/>
            </a:xfrm>
            <a:prstGeom prst="curvedConnector3">
              <a:avLst/>
            </a:prstGeom>
            <a:ln>
              <a:solidFill>
                <a:schemeClr val="bg2">
                  <a:lumMod val="50000"/>
                </a:schemeClr>
              </a:solidFill>
              <a:tailEnd type="triangle"/>
            </a:ln>
            <a:effectLst>
              <a:outerShdw blurRad="88900" dist="38100" dir="2700000" algn="tl" rotWithShape="0">
                <a:schemeClr val="bg2">
                  <a:lumMod val="2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84" name="Curved Connector 77"/>
            <p:cNvCxnSpPr>
              <a:endCxn id="81" idx="0"/>
            </p:cNvCxnSpPr>
            <p:nvPr/>
          </p:nvCxnSpPr>
          <p:spPr>
            <a:xfrm>
              <a:off x="7461164" y="3217361"/>
              <a:ext cx="453352" cy="397852"/>
            </a:xfrm>
            <a:prstGeom prst="curvedConnector2">
              <a:avLst/>
            </a:prstGeom>
            <a:ln>
              <a:solidFill>
                <a:schemeClr val="bg2">
                  <a:lumMod val="50000"/>
                </a:schemeClr>
              </a:solidFill>
              <a:tailEnd type="triangle"/>
            </a:ln>
            <a:effectLst>
              <a:outerShdw blurRad="88900" dist="38100" dir="2700000" algn="tl" rotWithShape="0">
                <a:schemeClr val="bg2">
                  <a:lumMod val="2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85" name="Curved Connector 78"/>
            <p:cNvCxnSpPr>
              <a:endCxn id="82" idx="0"/>
            </p:cNvCxnSpPr>
            <p:nvPr/>
          </p:nvCxnSpPr>
          <p:spPr>
            <a:xfrm>
              <a:off x="8586681" y="3172195"/>
              <a:ext cx="1578974" cy="443018"/>
            </a:xfrm>
            <a:prstGeom prst="curvedConnector2">
              <a:avLst/>
            </a:prstGeom>
            <a:ln>
              <a:solidFill>
                <a:schemeClr val="bg2">
                  <a:lumMod val="50000"/>
                </a:schemeClr>
              </a:solidFill>
              <a:tailEnd type="triangle"/>
            </a:ln>
            <a:effectLst>
              <a:outerShdw blurRad="88900" dist="38100" dir="2700000" algn="tl" rotWithShape="0">
                <a:schemeClr val="bg2">
                  <a:lumMod val="25000"/>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44" name="Rectangle 50"/>
          <p:cNvSpPr/>
          <p:nvPr/>
        </p:nvSpPr>
        <p:spPr>
          <a:xfrm>
            <a:off x="10234784" y="4509493"/>
            <a:ext cx="1919115" cy="276999"/>
          </a:xfrm>
          <a:prstGeom prst="rect">
            <a:avLst/>
          </a:prstGeom>
        </p:spPr>
        <p:txBody>
          <a:bodyPr wrap="square">
            <a:spAutoFit/>
          </a:bodyPr>
          <a:lstStyle/>
          <a:p>
            <a:pPr algn="r"/>
            <a:r>
              <a:rPr lang="en-US" sz="1200" dirty="0" smtClean="0">
                <a:solidFill>
                  <a:schemeClr val="tx1">
                    <a:lumMod val="65000"/>
                    <a:lumOff val="35000"/>
                  </a:schemeClr>
                </a:solidFill>
                <a:latin typeface="Work Sans" panose="00000500000000000000" pitchFamily="50" charset="0"/>
              </a:rPr>
              <a:t>[Ferro-</a:t>
            </a:r>
            <a:r>
              <a:rPr lang="en-US" sz="1200" dirty="0" err="1" smtClean="0">
                <a:solidFill>
                  <a:schemeClr val="tx1">
                    <a:lumMod val="65000"/>
                    <a:lumOff val="35000"/>
                  </a:schemeClr>
                </a:solidFill>
                <a:latin typeface="Work Sans" panose="00000500000000000000" pitchFamily="50" charset="0"/>
              </a:rPr>
              <a:t>Famil</a:t>
            </a:r>
            <a:r>
              <a:rPr lang="en-US" sz="1200" dirty="0" smtClean="0">
                <a:solidFill>
                  <a:schemeClr val="tx1">
                    <a:lumMod val="65000"/>
                    <a:lumOff val="35000"/>
                  </a:schemeClr>
                </a:solidFill>
                <a:latin typeface="Work Sans" panose="00000500000000000000" pitchFamily="50" charset="0"/>
              </a:rPr>
              <a:t>, 2015] </a:t>
            </a:r>
            <a:endParaRPr lang="en-US" sz="1200" dirty="0">
              <a:solidFill>
                <a:schemeClr val="tx1">
                  <a:lumMod val="65000"/>
                  <a:lumOff val="35000"/>
                </a:schemeClr>
              </a:solidFill>
              <a:latin typeface="Work Sans" panose="00000500000000000000" pitchFamily="50" charset="0"/>
            </a:endParaRPr>
          </a:p>
        </p:txBody>
      </p:sp>
      <p:sp>
        <p:nvSpPr>
          <p:cNvPr id="74" name="TextBox 2"/>
          <p:cNvSpPr txBox="1"/>
          <p:nvPr/>
        </p:nvSpPr>
        <p:spPr>
          <a:xfrm>
            <a:off x="4684619" y="3642746"/>
            <a:ext cx="7369417" cy="572464"/>
          </a:xfrm>
          <a:prstGeom prst="rect">
            <a:avLst/>
          </a:prstGeom>
          <a:noFill/>
        </p:spPr>
        <p:txBody>
          <a:bodyPr wrap="square" rtlCol="0">
            <a:spAutoFit/>
          </a:bodyPr>
          <a:lstStyle/>
          <a:p>
            <a:pPr algn="ctr">
              <a:lnSpc>
                <a:spcPct val="120000"/>
              </a:lnSpc>
              <a:spcBef>
                <a:spcPts val="600"/>
              </a:spcBef>
            </a:pPr>
            <a:r>
              <a:rPr lang="en-US" sz="1300" dirty="0" smtClean="0">
                <a:latin typeface="Work Sans" panose="00000500000000000000" pitchFamily="50" charset="0"/>
                <a:cs typeface="Arial" panose="020B0604020202020204" pitchFamily="34" charset="0"/>
              </a:rPr>
              <a:t>Hence the reflectivity distribution can be retrieved by performing the Discrete Fourier transform (DFT) of the observable vector (</a:t>
            </a:r>
            <a:r>
              <a:rPr lang="en-US" sz="1300" dirty="0" err="1" smtClean="0">
                <a:latin typeface="Work Sans" panose="00000500000000000000" pitchFamily="50" charset="0"/>
                <a:cs typeface="Arial" panose="020B0604020202020204" pitchFamily="34" charset="0"/>
              </a:rPr>
              <a:t>y</a:t>
            </a:r>
            <a:r>
              <a:rPr lang="en-US" sz="1300" baseline="-25000" dirty="0" err="1" smtClean="0">
                <a:latin typeface="Work Sans" panose="00000500000000000000" pitchFamily="50" charset="0"/>
                <a:cs typeface="Arial" panose="020B0604020202020204" pitchFamily="34" charset="0"/>
              </a:rPr>
              <a:t>n</a:t>
            </a:r>
            <a:r>
              <a:rPr lang="en-US" sz="1300" dirty="0" smtClean="0">
                <a:latin typeface="Work Sans" panose="00000500000000000000" pitchFamily="50" charset="0"/>
                <a:cs typeface="Arial" panose="020B0604020202020204" pitchFamily="34" charset="0"/>
              </a:rPr>
              <a:t>) with respect to the normal baseline</a:t>
            </a:r>
          </a:p>
        </p:txBody>
      </p:sp>
      <mc:AlternateContent xmlns:mc="http://schemas.openxmlformats.org/markup-compatibility/2006" xmlns:a14="http://schemas.microsoft.com/office/drawing/2010/main">
        <mc:Choice Requires="a14">
          <p:sp>
            <p:nvSpPr>
              <p:cNvPr id="45" name="Textfeld 25"/>
              <p:cNvSpPr txBox="1"/>
              <p:nvPr/>
            </p:nvSpPr>
            <p:spPr>
              <a:xfrm>
                <a:off x="6783983" y="4289665"/>
                <a:ext cx="3170687" cy="352341"/>
              </a:xfrm>
              <a:prstGeom prst="rect">
                <a:avLst/>
              </a:prstGeom>
              <a:noFill/>
            </p:spPr>
            <p:txBody>
              <a:bodyPr wrap="square" rtlCol="0">
                <a:spAutoFit/>
              </a:bodyPr>
              <a:lstStyle/>
              <a:p>
                <a14:m>
                  <m:oMath xmlns:m="http://schemas.openxmlformats.org/officeDocument/2006/math">
                    <m:acc>
                      <m:accPr>
                        <m:chr m:val="̂"/>
                        <m:ctrlPr>
                          <a:rPr lang="el-GR" sz="1600" i="1" smtClean="0">
                            <a:solidFill>
                              <a:schemeClr val="bg2">
                                <a:lumMod val="10000"/>
                              </a:schemeClr>
                            </a:solidFill>
                            <a:latin typeface="Cambria Math" panose="02040503050406030204" pitchFamily="18" charset="0"/>
                            <a:ea typeface="Cambria Math" panose="02040503050406030204" pitchFamily="18" charset="0"/>
                          </a:rPr>
                        </m:ctrlPr>
                      </m:accPr>
                      <m:e>
                        <m:r>
                          <m:rPr>
                            <m:sty m:val="p"/>
                          </m:rPr>
                          <a:rPr lang="el-GR" sz="1600" i="1">
                            <a:solidFill>
                              <a:schemeClr val="bg2">
                                <a:lumMod val="10000"/>
                              </a:schemeClr>
                            </a:solidFill>
                            <a:latin typeface="Cambria Math" panose="02040503050406030204" pitchFamily="18" charset="0"/>
                            <a:ea typeface="Cambria Math" panose="02040503050406030204" pitchFamily="18" charset="0"/>
                          </a:rPr>
                          <m:t>β</m:t>
                        </m:r>
                      </m:e>
                    </m:acc>
                    <m:d>
                      <m:dPr>
                        <m:ctrlPr>
                          <a:rPr lang="en-US" sz="1600" i="1">
                            <a:solidFill>
                              <a:schemeClr val="bg2">
                                <a:lumMod val="10000"/>
                              </a:schemeClr>
                            </a:solidFill>
                            <a:latin typeface="Cambria Math" panose="02040503050406030204" pitchFamily="18" charset="0"/>
                            <a:ea typeface="Cambria Math" panose="02040503050406030204" pitchFamily="18" charset="0"/>
                          </a:rPr>
                        </m:ctrlPr>
                      </m:dPr>
                      <m:e>
                        <m:r>
                          <a:rPr lang="de-DE" sz="1600" i="1">
                            <a:solidFill>
                              <a:schemeClr val="bg2">
                                <a:lumMod val="10000"/>
                              </a:schemeClr>
                            </a:solidFill>
                            <a:latin typeface="Cambria Math" panose="02040503050406030204" pitchFamily="18" charset="0"/>
                            <a:ea typeface="Cambria Math" panose="02040503050406030204" pitchFamily="18" charset="0"/>
                          </a:rPr>
                          <m:t>𝑥</m:t>
                        </m:r>
                        <m:r>
                          <a:rPr lang="de-DE" sz="1600" i="1">
                            <a:solidFill>
                              <a:schemeClr val="bg2">
                                <a:lumMod val="10000"/>
                              </a:schemeClr>
                            </a:solidFill>
                            <a:latin typeface="Cambria Math" panose="02040503050406030204" pitchFamily="18" charset="0"/>
                            <a:ea typeface="Cambria Math" panose="02040503050406030204" pitchFamily="18" charset="0"/>
                          </a:rPr>
                          <m:t>,</m:t>
                        </m:r>
                        <m:r>
                          <a:rPr lang="de-DE" sz="1600" i="1">
                            <a:solidFill>
                              <a:schemeClr val="bg2">
                                <a:lumMod val="10000"/>
                              </a:schemeClr>
                            </a:solidFill>
                            <a:latin typeface="Cambria Math" panose="02040503050406030204" pitchFamily="18" charset="0"/>
                            <a:ea typeface="Cambria Math" panose="02040503050406030204" pitchFamily="18" charset="0"/>
                          </a:rPr>
                          <m:t>𝑟</m:t>
                        </m:r>
                        <m:r>
                          <a:rPr lang="de-DE" sz="1600" i="1">
                            <a:solidFill>
                              <a:schemeClr val="bg2">
                                <a:lumMod val="10000"/>
                              </a:schemeClr>
                            </a:solidFill>
                            <a:latin typeface="Cambria Math" panose="02040503050406030204" pitchFamily="18" charset="0"/>
                            <a:ea typeface="Cambria Math" panose="02040503050406030204" pitchFamily="18" charset="0"/>
                          </a:rPr>
                          <m:t>,</m:t>
                        </m:r>
                        <m:r>
                          <a:rPr lang="en-US" sz="1600" i="1">
                            <a:solidFill>
                              <a:schemeClr val="bg2">
                                <a:lumMod val="10000"/>
                              </a:schemeClr>
                            </a:solidFill>
                            <a:latin typeface="Cambria Math" panose="02040503050406030204" pitchFamily="18" charset="0"/>
                            <a:ea typeface="Cambria Math" panose="02040503050406030204" pitchFamily="18" charset="0"/>
                          </a:rPr>
                          <m:t>𝑠</m:t>
                        </m:r>
                      </m:e>
                    </m:d>
                  </m:oMath>
                </a14:m>
                <a:r>
                  <a:rPr lang="en-US" sz="1600" i="1" dirty="0" smtClean="0">
                    <a:solidFill>
                      <a:schemeClr val="bg2">
                        <a:lumMod val="10000"/>
                      </a:schemeClr>
                    </a:solidFill>
                    <a:latin typeface="Cambria Math" panose="02040503050406030204" pitchFamily="18" charset="0"/>
                    <a:ea typeface="Cambria Math" panose="02040503050406030204" pitchFamily="18" charset="0"/>
                  </a:rPr>
                  <a:t>=DFT{</a:t>
                </a:r>
                <a:r>
                  <a:rPr lang="en-US" sz="1600" i="1" dirty="0" err="1" smtClean="0">
                    <a:solidFill>
                      <a:schemeClr val="bg2">
                        <a:lumMod val="10000"/>
                      </a:schemeClr>
                    </a:solidFill>
                    <a:latin typeface="Cambria Math" panose="02040503050406030204" pitchFamily="18" charset="0"/>
                    <a:ea typeface="Cambria Math" panose="02040503050406030204" pitchFamily="18" charset="0"/>
                  </a:rPr>
                  <a:t>y</a:t>
                </a:r>
                <a:r>
                  <a:rPr lang="en-US" sz="1600" i="1" baseline="-25000" dirty="0" err="1" smtClean="0">
                    <a:solidFill>
                      <a:schemeClr val="bg2">
                        <a:lumMod val="10000"/>
                      </a:schemeClr>
                    </a:solidFill>
                    <a:latin typeface="Cambria Math" panose="02040503050406030204" pitchFamily="18" charset="0"/>
                    <a:ea typeface="Cambria Math" panose="02040503050406030204" pitchFamily="18" charset="0"/>
                  </a:rPr>
                  <a:t>n</a:t>
                </a:r>
                <a:r>
                  <a:rPr lang="en-US" sz="1600" i="1" baseline="-25000" dirty="0" smtClean="0">
                    <a:solidFill>
                      <a:schemeClr val="bg2">
                        <a:lumMod val="10000"/>
                      </a:schemeClr>
                    </a:solidFill>
                    <a:latin typeface="Cambria Math" panose="02040503050406030204" pitchFamily="18" charset="0"/>
                    <a:ea typeface="Cambria Math" panose="02040503050406030204" pitchFamily="18" charset="0"/>
                  </a:rPr>
                  <a:t> </a:t>
                </a:r>
                <a:r>
                  <a:rPr lang="en-US" sz="1600" i="1" dirty="0" smtClean="0">
                    <a:solidFill>
                      <a:schemeClr val="bg2">
                        <a:lumMod val="10000"/>
                      </a:schemeClr>
                    </a:solidFill>
                    <a:latin typeface="Cambria Math" panose="02040503050406030204" pitchFamily="18" charset="0"/>
                    <a:ea typeface="Cambria Math" panose="02040503050406030204" pitchFamily="18" charset="0"/>
                  </a:rPr>
                  <a:t>(x, r)} </a:t>
                </a:r>
                <a:endParaRPr lang="en-US" sz="1600" i="1" dirty="0">
                  <a:solidFill>
                    <a:schemeClr val="bg2">
                      <a:lumMod val="10000"/>
                    </a:schemeClr>
                  </a:solidFill>
                  <a:latin typeface="Cambria Math" panose="02040503050406030204" pitchFamily="18" charset="0"/>
                  <a:ea typeface="Cambria Math" panose="02040503050406030204" pitchFamily="18" charset="0"/>
                </a:endParaRPr>
              </a:p>
            </p:txBody>
          </p:sp>
        </mc:Choice>
        <mc:Fallback xmlns="">
          <p:sp>
            <p:nvSpPr>
              <p:cNvPr id="45" name="Textfeld 25"/>
              <p:cNvSpPr txBox="1">
                <a:spLocks noRot="1" noChangeAspect="1" noMove="1" noResize="1" noEditPoints="1" noAdjustHandles="1" noChangeArrowheads="1" noChangeShapeType="1" noTextEdit="1"/>
              </p:cNvSpPr>
              <p:nvPr/>
            </p:nvSpPr>
            <p:spPr>
              <a:xfrm>
                <a:off x="6783983" y="4289665"/>
                <a:ext cx="3170687" cy="352341"/>
              </a:xfrm>
              <a:prstGeom prst="rect">
                <a:avLst/>
              </a:prstGeom>
              <a:blipFill>
                <a:blip r:embed="rId6"/>
                <a:stretch>
                  <a:fillRect l="-192" t="-1754" b="-22807"/>
                </a:stretch>
              </a:blipFill>
            </p:spPr>
            <p:txBody>
              <a:bodyPr/>
              <a:lstStyle/>
              <a:p>
                <a:r>
                  <a:rPr lang="de-DE">
                    <a:noFill/>
                  </a:rPr>
                  <a:t> </a:t>
                </a:r>
              </a:p>
            </p:txBody>
          </p:sp>
        </mc:Fallback>
      </mc:AlternateContent>
    </p:spTree>
    <p:extLst>
      <p:ext uri="{BB962C8B-B14F-4D97-AF65-F5344CB8AC3E}">
        <p14:creationId xmlns:p14="http://schemas.microsoft.com/office/powerpoint/2010/main" val="2411186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The </a:t>
            </a:r>
            <a:r>
              <a:rPr lang="en-US" dirty="0" err="1"/>
              <a:t>TomoSAR</a:t>
            </a:r>
            <a:r>
              <a:rPr lang="en-US" dirty="0"/>
              <a:t> imaging model</a:t>
            </a:r>
          </a:p>
        </p:txBody>
      </p:sp>
      <p:grpSp>
        <p:nvGrpSpPr>
          <p:cNvPr id="73" name="Gruppieren 72"/>
          <p:cNvGrpSpPr/>
          <p:nvPr/>
        </p:nvGrpSpPr>
        <p:grpSpPr>
          <a:xfrm>
            <a:off x="262185" y="1415775"/>
            <a:ext cx="3944730" cy="4578312"/>
            <a:chOff x="245149" y="1734032"/>
            <a:chExt cx="3944730" cy="4578312"/>
          </a:xfrm>
        </p:grpSpPr>
        <p:grpSp>
          <p:nvGrpSpPr>
            <p:cNvPr id="47" name="Group 70"/>
            <p:cNvGrpSpPr/>
            <p:nvPr/>
          </p:nvGrpSpPr>
          <p:grpSpPr>
            <a:xfrm>
              <a:off x="245149" y="1734032"/>
              <a:ext cx="3944730" cy="4578312"/>
              <a:chOff x="1082578" y="1028892"/>
              <a:chExt cx="3944730" cy="4578312"/>
            </a:xfrm>
          </p:grpSpPr>
          <p:pic>
            <p:nvPicPr>
              <p:cNvPr id="48"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834982" y="3255863"/>
                <a:ext cx="1305028" cy="2135546"/>
              </a:xfrm>
              <a:prstGeom prst="rect">
                <a:avLst/>
              </a:prstGeom>
            </p:spPr>
          </p:pic>
          <p:sp>
            <p:nvSpPr>
              <p:cNvPr id="50" name="Freihandform 47"/>
              <p:cNvSpPr/>
              <p:nvPr/>
            </p:nvSpPr>
            <p:spPr>
              <a:xfrm>
                <a:off x="2120506" y="5373447"/>
                <a:ext cx="2750342"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0342" h="233757">
                    <a:moveTo>
                      <a:pt x="2750342" y="15552"/>
                    </a:moveTo>
                    <a:cubicBezTo>
                      <a:pt x="2738969" y="11003"/>
                      <a:pt x="2602913" y="33035"/>
                      <a:pt x="2556733" y="44435"/>
                    </a:cubicBezTo>
                    <a:cubicBezTo>
                      <a:pt x="2510553" y="55835"/>
                      <a:pt x="2500688" y="81781"/>
                      <a:pt x="2473260" y="83950"/>
                    </a:cubicBezTo>
                    <a:cubicBezTo>
                      <a:pt x="2445832" y="86119"/>
                      <a:pt x="2418457" y="63001"/>
                      <a:pt x="2392167" y="57447"/>
                    </a:cubicBezTo>
                    <a:cubicBezTo>
                      <a:pt x="2365877" y="51893"/>
                      <a:pt x="2326890" y="52898"/>
                      <a:pt x="2315517" y="50623"/>
                    </a:cubicBezTo>
                    <a:cubicBezTo>
                      <a:pt x="2289994" y="50385"/>
                      <a:pt x="2262646" y="48534"/>
                      <a:pt x="2239027" y="56019"/>
                    </a:cubicBezTo>
                    <a:cubicBezTo>
                      <a:pt x="2215408" y="63504"/>
                      <a:pt x="2201733" y="92360"/>
                      <a:pt x="2173803" y="95534"/>
                    </a:cubicBezTo>
                    <a:cubicBezTo>
                      <a:pt x="2145873" y="98708"/>
                      <a:pt x="2099877" y="80749"/>
                      <a:pt x="2071444" y="75062"/>
                    </a:cubicBez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accent4">
                    <a:lumMod val="50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52" name="Gerade Verbindung mit Pfeil 50"/>
              <p:cNvCxnSpPr/>
              <p:nvPr/>
            </p:nvCxnSpPr>
            <p:spPr>
              <a:xfrm flipV="1">
                <a:off x="1165615" y="1272371"/>
                <a:ext cx="818525" cy="105677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Ellipse 51"/>
              <p:cNvSpPr/>
              <p:nvPr/>
            </p:nvSpPr>
            <p:spPr>
              <a:xfrm>
                <a:off x="1660604" y="167626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4" name="Ellipse 52"/>
              <p:cNvSpPr/>
              <p:nvPr/>
            </p:nvSpPr>
            <p:spPr>
              <a:xfrm>
                <a:off x="1524626" y="1834805"/>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5" name="Ellipse 53"/>
              <p:cNvSpPr/>
              <p:nvPr/>
            </p:nvSpPr>
            <p:spPr>
              <a:xfrm>
                <a:off x="1353127" y="1961879"/>
                <a:ext cx="54000"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6" name="Ellipse 55"/>
              <p:cNvSpPr/>
              <p:nvPr/>
            </p:nvSpPr>
            <p:spPr>
              <a:xfrm>
                <a:off x="1759876" y="1421117"/>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7" name="Ellipse 57"/>
              <p:cNvSpPr/>
              <p:nvPr/>
            </p:nvSpPr>
            <p:spPr>
              <a:xfrm>
                <a:off x="1312291" y="218522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58" name="Gerade Verbindung mit Pfeil 58"/>
              <p:cNvCxnSpPr/>
              <p:nvPr/>
            </p:nvCxnSpPr>
            <p:spPr>
              <a:xfrm>
                <a:off x="1548204" y="1850407"/>
                <a:ext cx="1761" cy="1098961"/>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59" name="Gruppieren 59"/>
              <p:cNvGrpSpPr/>
              <p:nvPr/>
            </p:nvGrpSpPr>
            <p:grpSpPr>
              <a:xfrm>
                <a:off x="1465951" y="2106522"/>
                <a:ext cx="405879" cy="326065"/>
                <a:chOff x="6371610" y="2543826"/>
                <a:chExt cx="265829" cy="326065"/>
              </a:xfrm>
            </p:grpSpPr>
            <p:sp>
              <p:nvSpPr>
                <p:cNvPr id="69" name="Textfeld 76"/>
                <p:cNvSpPr txBox="1"/>
                <p:nvPr/>
              </p:nvSpPr>
              <p:spPr>
                <a:xfrm>
                  <a:off x="6371610" y="2592892"/>
                  <a:ext cx="265829" cy="276999"/>
                </a:xfrm>
                <a:prstGeom prst="rect">
                  <a:avLst/>
                </a:prstGeom>
                <a:noFill/>
              </p:spPr>
              <p:txBody>
                <a:bodyPr wrap="none" rtlCol="0">
                  <a:spAutoFit/>
                </a:bodyPr>
                <a:lstStyle/>
                <a:p>
                  <a:r>
                    <a:rPr lang="en-US" sz="1200" dirty="0">
                      <a:solidFill>
                        <a:schemeClr val="tx1">
                          <a:lumMod val="50000"/>
                          <a:lumOff val="50000"/>
                        </a:schemeClr>
                      </a:solidFill>
                      <a:latin typeface="Work Sans Light" panose="00000400000000000000" pitchFamily="50" charset="0"/>
                      <a:cs typeface="Arial" panose="020B0604020202020204" pitchFamily="34" charset="0"/>
                    </a:rPr>
                    <a:t>  </a:t>
                  </a:r>
                  <a:r>
                    <a:rPr lang="en-US" sz="1200" dirty="0" err="1">
                      <a:solidFill>
                        <a:schemeClr val="tx1">
                          <a:lumMod val="50000"/>
                          <a:lumOff val="50000"/>
                        </a:schemeClr>
                      </a:solidFill>
                      <a:latin typeface="Work Sans Light" panose="00000400000000000000" pitchFamily="50" charset="0"/>
                      <a:cs typeface="Arial" panose="020B0604020202020204" pitchFamily="34" charset="0"/>
                    </a:rPr>
                    <a:t>θ</a:t>
                  </a:r>
                  <a:r>
                    <a:rPr lang="en-US" sz="1200" i="1" baseline="-25000" dirty="0" err="1">
                      <a:solidFill>
                        <a:schemeClr val="tx1">
                          <a:lumMod val="50000"/>
                          <a:lumOff val="50000"/>
                        </a:schemeClr>
                      </a:solidFill>
                      <a:latin typeface="Work Sans Light" panose="00000400000000000000" pitchFamily="50" charset="0"/>
                      <a:cs typeface="Arial" panose="020B0604020202020204" pitchFamily="34" charset="0"/>
                    </a:rPr>
                    <a:t>l</a:t>
                  </a:r>
                  <a:endParaRPr lang="en-US" sz="1200" i="1" baseline="-25000" dirty="0">
                    <a:solidFill>
                      <a:schemeClr val="tx1">
                        <a:lumMod val="50000"/>
                        <a:lumOff val="50000"/>
                      </a:schemeClr>
                    </a:solidFill>
                    <a:latin typeface="Work Sans Light" panose="00000400000000000000" pitchFamily="50" charset="0"/>
                    <a:cs typeface="Arial" panose="020B0604020202020204" pitchFamily="34" charset="0"/>
                  </a:endParaRPr>
                </a:p>
              </p:txBody>
            </p:sp>
            <p:sp>
              <p:nvSpPr>
                <p:cNvPr id="70" name="Freihandform 77"/>
                <p:cNvSpPr/>
                <p:nvPr/>
              </p:nvSpPr>
              <p:spPr>
                <a:xfrm>
                  <a:off x="6430304" y="2543826"/>
                  <a:ext cx="189372" cy="63124"/>
                </a:xfrm>
                <a:custGeom>
                  <a:avLst/>
                  <a:gdLst>
                    <a:gd name="connsiteX0" fmla="*/ 0 w 152400"/>
                    <a:gd name="connsiteY0" fmla="*/ 28575 h 79375"/>
                    <a:gd name="connsiteX1" fmla="*/ 76200 w 152400"/>
                    <a:gd name="connsiteY1" fmla="*/ 76200 h 79375"/>
                    <a:gd name="connsiteX2" fmla="*/ 142875 w 152400"/>
                    <a:gd name="connsiteY2" fmla="*/ 9525 h 79375"/>
                    <a:gd name="connsiteX3" fmla="*/ 152400 w 152400"/>
                    <a:gd name="connsiteY3" fmla="*/ 0 h 79375"/>
                  </a:gdLst>
                  <a:ahLst/>
                  <a:cxnLst>
                    <a:cxn ang="0">
                      <a:pos x="connsiteX0" y="connsiteY0"/>
                    </a:cxn>
                    <a:cxn ang="0">
                      <a:pos x="connsiteX1" y="connsiteY1"/>
                    </a:cxn>
                    <a:cxn ang="0">
                      <a:pos x="connsiteX2" y="connsiteY2"/>
                    </a:cxn>
                    <a:cxn ang="0">
                      <a:pos x="connsiteX3" y="connsiteY3"/>
                    </a:cxn>
                  </a:cxnLst>
                  <a:rect l="l" t="t" r="r" b="b"/>
                  <a:pathLst>
                    <a:path w="152400" h="79375">
                      <a:moveTo>
                        <a:pt x="0" y="28575"/>
                      </a:moveTo>
                      <a:cubicBezTo>
                        <a:pt x="26194" y="53975"/>
                        <a:pt x="52388" y="79375"/>
                        <a:pt x="76200" y="76200"/>
                      </a:cubicBezTo>
                      <a:cubicBezTo>
                        <a:pt x="100013" y="73025"/>
                        <a:pt x="142875" y="9525"/>
                        <a:pt x="142875" y="9525"/>
                      </a:cubicBezTo>
                      <a:lnTo>
                        <a:pt x="152400" y="0"/>
                      </a:lnTo>
                    </a:path>
                  </a:pathLst>
                </a:cu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solidFill>
                      <a:schemeClr val="tx1">
                        <a:lumMod val="50000"/>
                        <a:lumOff val="50000"/>
                      </a:schemeClr>
                    </a:solidFill>
                    <a:latin typeface="Work Sans Light" panose="00000400000000000000" pitchFamily="50" charset="0"/>
                    <a:cs typeface="Arial" panose="020B0604020202020204" pitchFamily="34" charset="0"/>
                  </a:endParaRPr>
                </a:p>
              </p:txBody>
            </p:sp>
          </p:grpSp>
          <p:cxnSp>
            <p:nvCxnSpPr>
              <p:cNvPr id="60" name="Gerade Verbindung mit Pfeil 60"/>
              <p:cNvCxnSpPr/>
              <p:nvPr/>
            </p:nvCxnSpPr>
            <p:spPr>
              <a:xfrm flipV="1">
                <a:off x="3113639" y="3505269"/>
                <a:ext cx="1698979" cy="1499709"/>
              </a:xfrm>
              <a:prstGeom prst="straightConnector1">
                <a:avLst/>
              </a:prstGeom>
              <a:ln>
                <a:solidFill>
                  <a:schemeClr val="tx1">
                    <a:lumMod val="75000"/>
                    <a:lumOff val="25000"/>
                  </a:schemeClr>
                </a:solidFill>
                <a:tailEnd type="arrow"/>
              </a:ln>
              <a:effectLst>
                <a:outerShdw blurRad="50800" dist="50800" dir="5400000" algn="ctr" rotWithShape="0">
                  <a:srgbClr val="9DA73B"/>
                </a:outerShdw>
              </a:effectLst>
            </p:spPr>
            <p:style>
              <a:lnRef idx="1">
                <a:schemeClr val="accent1"/>
              </a:lnRef>
              <a:fillRef idx="0">
                <a:schemeClr val="accent1"/>
              </a:fillRef>
              <a:effectRef idx="0">
                <a:schemeClr val="accent1"/>
              </a:effectRef>
              <a:fontRef idx="minor">
                <a:schemeClr val="tx1"/>
              </a:fontRef>
            </p:style>
          </p:cxnSp>
          <p:sp>
            <p:nvSpPr>
              <p:cNvPr id="61" name="Textfeld 62"/>
              <p:cNvSpPr txBox="1"/>
              <p:nvPr/>
            </p:nvSpPr>
            <p:spPr>
              <a:xfrm rot="18430075">
                <a:off x="4733958" y="3258858"/>
                <a:ext cx="309701" cy="276999"/>
              </a:xfrm>
              <a:prstGeom prst="rect">
                <a:avLst/>
              </a:prstGeom>
              <a:noFill/>
            </p:spPr>
            <p:txBody>
              <a:bodyPr wrap="none" rtlCol="0">
                <a:spAutoFit/>
              </a:bodyPr>
              <a:lstStyle/>
              <a:p>
                <a:pPr algn="ctr"/>
                <a:r>
                  <a:rPr lang="en-US" sz="1200" b="1" dirty="0">
                    <a:solidFill>
                      <a:schemeClr val="tx1">
                        <a:lumMod val="75000"/>
                        <a:lumOff val="25000"/>
                      </a:schemeClr>
                    </a:solidFill>
                    <a:latin typeface="Work Sans Light" panose="00000400000000000000" pitchFamily="50" charset="0"/>
                    <a:cs typeface="Arial" panose="020B0604020202020204" pitchFamily="34" charset="0"/>
                  </a:rPr>
                  <a:t>s</a:t>
                </a:r>
                <a:r>
                  <a:rPr lang="en-US" sz="1000" dirty="0">
                    <a:solidFill>
                      <a:schemeClr val="bg1">
                        <a:lumMod val="50000"/>
                      </a:schemeClr>
                    </a:solidFill>
                    <a:latin typeface="Work Sans Light" panose="00000400000000000000" pitchFamily="50" charset="0"/>
                    <a:cs typeface="Arial" panose="020B0604020202020204" pitchFamily="34" charset="0"/>
                  </a:rPr>
                  <a:t> </a:t>
                </a:r>
              </a:p>
            </p:txBody>
          </p:sp>
          <p:sp>
            <p:nvSpPr>
              <p:cNvPr id="62" name="Textfeld 63"/>
              <p:cNvSpPr txBox="1"/>
              <p:nvPr/>
            </p:nvSpPr>
            <p:spPr>
              <a:xfrm rot="18430075">
                <a:off x="4035381" y="4908957"/>
                <a:ext cx="290465" cy="276999"/>
              </a:xfrm>
              <a:prstGeom prst="rect">
                <a:avLst/>
              </a:prstGeom>
              <a:noFill/>
            </p:spPr>
            <p:txBody>
              <a:bodyPr wrap="none" rtlCol="0">
                <a:spAutoFit/>
              </a:bodyPr>
              <a:lstStyle/>
              <a:p>
                <a:pPr algn="ctr"/>
                <a:r>
                  <a:rPr lang="en-US" sz="1200" b="1" dirty="0">
                    <a:solidFill>
                      <a:schemeClr val="tx1">
                        <a:lumMod val="75000"/>
                        <a:lumOff val="25000"/>
                      </a:schemeClr>
                    </a:solidFill>
                    <a:latin typeface="Work Sans Light" panose="00000400000000000000" pitchFamily="50" charset="0"/>
                    <a:cs typeface="Arial" panose="020B0604020202020204" pitchFamily="34" charset="0"/>
                  </a:rPr>
                  <a:t>r</a:t>
                </a:r>
                <a:r>
                  <a:rPr lang="en-US" sz="1000" dirty="0">
                    <a:solidFill>
                      <a:schemeClr val="tx1">
                        <a:lumMod val="75000"/>
                        <a:lumOff val="25000"/>
                      </a:schemeClr>
                    </a:solidFill>
                    <a:latin typeface="Work Sans Light" panose="00000400000000000000" pitchFamily="50" charset="0"/>
                    <a:cs typeface="Arial" panose="020B0604020202020204" pitchFamily="34" charset="0"/>
                  </a:rPr>
                  <a:t> </a:t>
                </a:r>
              </a:p>
            </p:txBody>
          </p:sp>
          <p:sp>
            <p:nvSpPr>
              <p:cNvPr id="63" name="Textfeld 64"/>
              <p:cNvSpPr txBox="1"/>
              <p:nvPr/>
            </p:nvSpPr>
            <p:spPr>
              <a:xfrm>
                <a:off x="1918557" y="1028892"/>
                <a:ext cx="284052" cy="276999"/>
              </a:xfrm>
              <a:prstGeom prst="rect">
                <a:avLst/>
              </a:prstGeom>
              <a:noFill/>
            </p:spPr>
            <p:txBody>
              <a:bodyPr wrap="none" rtlCol="0">
                <a:spAutoFit/>
              </a:bodyPr>
              <a:lstStyle/>
              <a:p>
                <a:r>
                  <a:rPr lang="de-DE" sz="1200" b="1" dirty="0">
                    <a:solidFill>
                      <a:schemeClr val="tx1">
                        <a:lumMod val="75000"/>
                        <a:lumOff val="25000"/>
                      </a:schemeClr>
                    </a:solidFill>
                    <a:latin typeface="Work Sans Light" panose="00000400000000000000" pitchFamily="50" charset="0"/>
                    <a:cs typeface="Arial" panose="020B0604020202020204" pitchFamily="34" charset="0"/>
                  </a:rPr>
                  <a:t>b</a:t>
                </a:r>
                <a:endParaRPr lang="en-US" sz="1200" b="1" dirty="0">
                  <a:solidFill>
                    <a:schemeClr val="tx1">
                      <a:lumMod val="75000"/>
                      <a:lumOff val="25000"/>
                    </a:schemeClr>
                  </a:solidFill>
                  <a:latin typeface="Work Sans Light" panose="00000400000000000000" pitchFamily="50" charset="0"/>
                  <a:cs typeface="Arial" panose="020B0604020202020204" pitchFamily="34" charset="0"/>
                </a:endParaRPr>
              </a:p>
            </p:txBody>
          </p:sp>
          <p:sp>
            <p:nvSpPr>
              <p:cNvPr id="64" name="Textfeld 65"/>
              <p:cNvSpPr txBox="1"/>
              <p:nvPr/>
            </p:nvSpPr>
            <p:spPr>
              <a:xfrm>
                <a:off x="3516618" y="5451112"/>
                <a:ext cx="1296000" cy="144000"/>
              </a:xfrm>
              <a:prstGeom prst="rect">
                <a:avLst/>
              </a:prstGeom>
              <a:noFill/>
            </p:spPr>
            <p:txBody>
              <a:bodyPr wrap="none" rtlCol="0">
                <a:prstTxWarp prst="textWave1">
                  <a:avLst/>
                </a:prstTxWarp>
                <a:spAutoFit/>
              </a:bodyPr>
              <a:lstStyle/>
              <a:p>
                <a:r>
                  <a:rPr lang="en-US" sz="1200" dirty="0">
                    <a:solidFill>
                      <a:schemeClr val="accent4">
                        <a:lumMod val="50000"/>
                      </a:schemeClr>
                    </a:solidFill>
                    <a:latin typeface="Work Sans Light" panose="00000400000000000000" pitchFamily="50" charset="0"/>
                    <a:cs typeface="Arial" panose="020B0604020202020204" pitchFamily="34" charset="0"/>
                  </a:rPr>
                  <a:t>reference surface s=0</a:t>
                </a:r>
              </a:p>
            </p:txBody>
          </p:sp>
          <p:sp>
            <p:nvSpPr>
              <p:cNvPr id="65" name="Textfeld 66"/>
              <p:cNvSpPr txBox="1"/>
              <p:nvPr/>
            </p:nvSpPr>
            <p:spPr>
              <a:xfrm rot="2364175">
                <a:off x="1391467" y="1190796"/>
                <a:ext cx="548548" cy="400110"/>
              </a:xfrm>
              <a:prstGeom prst="rect">
                <a:avLst/>
              </a:prstGeom>
              <a:noFill/>
            </p:spPr>
            <p:txBody>
              <a:bodyPr wrap="none" rtlCol="0">
                <a:spAutoFit/>
              </a:bodyPr>
              <a:lstStyle/>
              <a:p>
                <a:pPr algn="ctr"/>
                <a:r>
                  <a:rPr lang="en-US" sz="1000" dirty="0">
                    <a:latin typeface="Work Sans Light" panose="00000400000000000000" pitchFamily="50" charset="0"/>
                    <a:cs typeface="Arial" panose="020B0604020202020204" pitchFamily="34" charset="0"/>
                  </a:rPr>
                  <a:t>n</a:t>
                </a:r>
                <a:r>
                  <a:rPr lang="en-US" sz="1000" baseline="30000" dirty="0">
                    <a:latin typeface="Work Sans Light" panose="00000400000000000000" pitchFamily="50" charset="0"/>
                    <a:cs typeface="Arial" panose="020B0604020202020204" pitchFamily="34" charset="0"/>
                  </a:rPr>
                  <a:t>th</a:t>
                </a:r>
                <a:r>
                  <a:rPr lang="en-US" sz="1000" dirty="0">
                    <a:latin typeface="Work Sans Light" panose="00000400000000000000" pitchFamily="50" charset="0"/>
                    <a:cs typeface="Arial" panose="020B0604020202020204" pitchFamily="34" charset="0"/>
                  </a:rPr>
                  <a:t> </a:t>
                </a:r>
              </a:p>
              <a:p>
                <a:pPr algn="ctr"/>
                <a:r>
                  <a:rPr lang="en-US" sz="1000" dirty="0">
                    <a:latin typeface="Work Sans Light" panose="00000400000000000000" pitchFamily="50" charset="0"/>
                    <a:cs typeface="Arial" panose="020B0604020202020204" pitchFamily="34" charset="0"/>
                  </a:rPr>
                  <a:t>image</a:t>
                </a:r>
              </a:p>
            </p:txBody>
          </p:sp>
          <p:sp>
            <p:nvSpPr>
              <p:cNvPr id="66" name="Textfeld 67"/>
              <p:cNvSpPr txBox="1"/>
              <p:nvPr/>
            </p:nvSpPr>
            <p:spPr>
              <a:xfrm rot="2563278">
                <a:off x="1082578" y="1540815"/>
                <a:ext cx="615874" cy="246221"/>
              </a:xfrm>
              <a:prstGeom prst="rect">
                <a:avLst/>
              </a:prstGeom>
              <a:noFill/>
            </p:spPr>
            <p:txBody>
              <a:bodyPr wrap="none" rtlCol="0">
                <a:spAutoFit/>
              </a:bodyPr>
              <a:lstStyle/>
              <a:p>
                <a:r>
                  <a:rPr lang="en-US" sz="1000" dirty="0">
                    <a:latin typeface="Work Sans Light" panose="00000400000000000000" pitchFamily="50" charset="0"/>
                    <a:cs typeface="Arial" panose="020B0604020202020204" pitchFamily="34" charset="0"/>
                  </a:rPr>
                  <a:t>master</a:t>
                </a:r>
              </a:p>
            </p:txBody>
          </p:sp>
          <p:cxnSp>
            <p:nvCxnSpPr>
              <p:cNvPr id="67" name="Gerade Verbindung mit Pfeil 68"/>
              <p:cNvCxnSpPr>
                <a:endCxn id="65" idx="3"/>
              </p:cNvCxnSpPr>
              <p:nvPr/>
            </p:nvCxnSpPr>
            <p:spPr>
              <a:xfrm flipV="1">
                <a:off x="1599847" y="1564952"/>
                <a:ext cx="277826" cy="357774"/>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feld 69"/>
              <p:cNvSpPr txBox="1"/>
              <p:nvPr/>
            </p:nvSpPr>
            <p:spPr>
              <a:xfrm rot="18434321">
                <a:off x="1667219" y="1667730"/>
                <a:ext cx="424291" cy="276999"/>
              </a:xfrm>
              <a:prstGeom prst="rect">
                <a:avLst/>
              </a:prstGeom>
              <a:noFill/>
            </p:spPr>
            <p:txBody>
              <a:bodyPr wrap="square" rtlCol="0">
                <a:spAutoFit/>
              </a:bodyPr>
              <a:lstStyle/>
              <a:p>
                <a:r>
                  <a:rPr lang="de-DE" sz="1200" b="1" dirty="0" err="1">
                    <a:solidFill>
                      <a:schemeClr val="tx1">
                        <a:lumMod val="75000"/>
                        <a:lumOff val="25000"/>
                      </a:schemeClr>
                    </a:solidFill>
                    <a:latin typeface="Work Sans Light" panose="00000400000000000000" pitchFamily="50" charset="0"/>
                    <a:cs typeface="Arial" panose="020B0604020202020204" pitchFamily="34" charset="0"/>
                  </a:rPr>
                  <a:t>b</a:t>
                </a:r>
                <a:r>
                  <a:rPr lang="de-DE" sz="1200" b="1" baseline="-25000" dirty="0" err="1">
                    <a:solidFill>
                      <a:schemeClr val="tx1">
                        <a:lumMod val="75000"/>
                        <a:lumOff val="25000"/>
                      </a:schemeClr>
                    </a:solidFill>
                    <a:latin typeface="Work Sans Light" panose="00000400000000000000" pitchFamily="50" charset="0"/>
                    <a:cs typeface="Arial" panose="020B0604020202020204" pitchFamily="34" charset="0"/>
                  </a:rPr>
                  <a:t>n</a:t>
                </a:r>
                <a:endParaRPr lang="en-US" sz="1200" b="1" dirty="0">
                  <a:solidFill>
                    <a:schemeClr val="tx1">
                      <a:lumMod val="75000"/>
                      <a:lumOff val="25000"/>
                    </a:schemeClr>
                  </a:solidFill>
                  <a:latin typeface="Work Sans Light" panose="00000400000000000000" pitchFamily="50" charset="0"/>
                  <a:cs typeface="Arial" panose="020B0604020202020204" pitchFamily="34" charset="0"/>
                </a:endParaRPr>
              </a:p>
            </p:txBody>
          </p:sp>
          <p:cxnSp>
            <p:nvCxnSpPr>
              <p:cNvPr id="51" name="Gerade Verbindung mit Pfeil 49"/>
              <p:cNvCxnSpPr/>
              <p:nvPr/>
            </p:nvCxnSpPr>
            <p:spPr>
              <a:xfrm>
                <a:off x="1547668" y="1866160"/>
                <a:ext cx="2779819" cy="3138818"/>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72" name="Freihandform 72"/>
            <p:cNvSpPr/>
            <p:nvPr/>
          </p:nvSpPr>
          <p:spPr>
            <a:xfrm>
              <a:off x="710239" y="2548989"/>
              <a:ext cx="2772433" cy="2993069"/>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257000 w 3824027"/>
                <a:gd name="connsiteY0" fmla="*/ 4359590 h 4359590"/>
                <a:gd name="connsiteX1" fmla="*/ 0 w 3824027"/>
                <a:gd name="connsiteY1" fmla="*/ 0 h 4359590"/>
                <a:gd name="connsiteX2" fmla="*/ 3824027 w 3824027"/>
                <a:gd name="connsiteY2" fmla="*/ 2862458 h 4359590"/>
                <a:gd name="connsiteX3" fmla="*/ 2257000 w 3824027"/>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189139"/>
                <a:gd name="connsiteY0" fmla="*/ 4359590 h 4359590"/>
                <a:gd name="connsiteX1" fmla="*/ 0 w 4189139"/>
                <a:gd name="connsiteY1" fmla="*/ 0 h 4359590"/>
                <a:gd name="connsiteX2" fmla="*/ 4189139 w 4189139"/>
                <a:gd name="connsiteY2" fmla="*/ 2632155 h 4359590"/>
                <a:gd name="connsiteX3" fmla="*/ 2257000 w 4189139"/>
                <a:gd name="connsiteY3" fmla="*/ 4359590 h 4359590"/>
                <a:gd name="connsiteX0" fmla="*/ 2257001 w 4189139"/>
                <a:gd name="connsiteY0" fmla="*/ 4370813 h 4370813"/>
                <a:gd name="connsiteX1" fmla="*/ 0 w 4189139"/>
                <a:gd name="connsiteY1" fmla="*/ 0 h 4370813"/>
                <a:gd name="connsiteX2" fmla="*/ 4189139 w 4189139"/>
                <a:gd name="connsiteY2" fmla="*/ 2632155 h 4370813"/>
                <a:gd name="connsiteX3" fmla="*/ 2257001 w 4189139"/>
                <a:gd name="connsiteY3" fmla="*/ 4370813 h 4370813"/>
                <a:gd name="connsiteX0" fmla="*/ 2257001 w 3836997"/>
                <a:gd name="connsiteY0" fmla="*/ 4370813 h 4370813"/>
                <a:gd name="connsiteX1" fmla="*/ 0 w 3836997"/>
                <a:gd name="connsiteY1" fmla="*/ 0 h 4370813"/>
                <a:gd name="connsiteX2" fmla="*/ 3836997 w 3836997"/>
                <a:gd name="connsiteY2" fmla="*/ 2957644 h 4370813"/>
                <a:gd name="connsiteX3" fmla="*/ 2257001 w 3836997"/>
                <a:gd name="connsiteY3" fmla="*/ 4370813 h 4370813"/>
                <a:gd name="connsiteX0" fmla="*/ 2422069 w 3836997"/>
                <a:gd name="connsiteY0" fmla="*/ 4224904 h 4224904"/>
                <a:gd name="connsiteX1" fmla="*/ 0 w 3836997"/>
                <a:gd name="connsiteY1" fmla="*/ 0 h 4224904"/>
                <a:gd name="connsiteX2" fmla="*/ 3836997 w 3836997"/>
                <a:gd name="connsiteY2" fmla="*/ 2957644 h 4224904"/>
                <a:gd name="connsiteX3" fmla="*/ 2422069 w 3836997"/>
                <a:gd name="connsiteY3" fmla="*/ 4224904 h 4224904"/>
              </a:gdLst>
              <a:ahLst/>
              <a:cxnLst>
                <a:cxn ang="0">
                  <a:pos x="connsiteX0" y="connsiteY0"/>
                </a:cxn>
                <a:cxn ang="0">
                  <a:pos x="connsiteX1" y="connsiteY1"/>
                </a:cxn>
                <a:cxn ang="0">
                  <a:pos x="connsiteX2" y="connsiteY2"/>
                </a:cxn>
                <a:cxn ang="0">
                  <a:pos x="connsiteX3" y="connsiteY3"/>
                </a:cxn>
              </a:cxnLst>
              <a:rect l="l" t="t" r="r" b="b"/>
              <a:pathLst>
                <a:path w="3836997" h="4224904">
                  <a:moveTo>
                    <a:pt x="2422069" y="4224904"/>
                  </a:moveTo>
                  <a:lnTo>
                    <a:pt x="0" y="0"/>
                  </a:lnTo>
                  <a:lnTo>
                    <a:pt x="3836997" y="2957644"/>
                  </a:lnTo>
                  <a:cubicBezTo>
                    <a:pt x="3523810" y="3271062"/>
                    <a:pt x="2752793" y="3948207"/>
                    <a:pt x="2422069" y="4224904"/>
                  </a:cubicBezTo>
                  <a:close/>
                </a:path>
              </a:pathLst>
            </a:custGeom>
            <a:solidFill>
              <a:srgbClr val="E6E9B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Work Sans Light" panose="00000400000000000000" pitchFamily="50"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37" name="TextBox 2"/>
              <p:cNvSpPr txBox="1"/>
              <p:nvPr/>
            </p:nvSpPr>
            <p:spPr>
              <a:xfrm>
                <a:off x="4206116" y="848630"/>
                <a:ext cx="7770216" cy="1926681"/>
              </a:xfrm>
              <a:prstGeom prst="rect">
                <a:avLst/>
              </a:prstGeom>
              <a:noFill/>
            </p:spPr>
            <p:txBody>
              <a:bodyPr wrap="square" rtlCol="0">
                <a:spAutoFit/>
              </a:bodyPr>
              <a:lstStyle/>
              <a:p>
                <a:pPr>
                  <a:lnSpc>
                    <a:spcPct val="120000"/>
                  </a:lnSpc>
                  <a:spcBef>
                    <a:spcPts val="600"/>
                  </a:spcBef>
                </a:pPr>
                <a:r>
                  <a:rPr lang="en-US" sz="1300" dirty="0" smtClean="0">
                    <a:latin typeface="Work Sans" panose="00000500000000000000" pitchFamily="50" charset="0"/>
                    <a:cs typeface="Arial" panose="020B0604020202020204" pitchFamily="34" charset="0"/>
                  </a:rPr>
                  <a:t>To avoid those shortcomings many approaches have been presented in the literature with the fundamental assumption that:</a:t>
                </a:r>
              </a:p>
              <a:p>
                <a:pPr marL="285750" indent="-285750">
                  <a:lnSpc>
                    <a:spcPct val="120000"/>
                  </a:lnSpc>
                  <a:spcBef>
                    <a:spcPts val="600"/>
                  </a:spcBef>
                  <a:buFont typeface="Wingdings" panose="05000000000000000000" pitchFamily="2" charset="2"/>
                  <a:buChar char="Ø"/>
                </a:pPr>
                <a:r>
                  <a:rPr lang="en-US" sz="1300" dirty="0" smtClean="0">
                    <a:latin typeface="Work Sans" panose="00000500000000000000" pitchFamily="50" charset="0"/>
                    <a:cs typeface="Arial" panose="020B0604020202020204" pitchFamily="34" charset="0"/>
                  </a:rPr>
                  <a:t>the estimation of the scene reflectivity is traced back to the finding the best spectral estimator of the SAR spectral intensity distribution</a:t>
                </a:r>
                <a:r>
                  <a:rPr lang="de-DE" sz="1300" dirty="0" smtClean="0">
                    <a:solidFill>
                      <a:schemeClr val="tx1">
                        <a:lumMod val="95000"/>
                        <a:lumOff val="5000"/>
                      </a:schemeClr>
                    </a:solidFill>
                    <a:latin typeface="Cambria Math" panose="02040503050406030204" pitchFamily="18" charset="0"/>
                    <a:ea typeface="Cambria Math" panose="02040503050406030204" pitchFamily="18" charset="0"/>
                  </a:rPr>
                  <a:t> </a:t>
                </a:r>
                <a14:m>
                  <m:oMath xmlns:m="http://schemas.openxmlformats.org/officeDocument/2006/math">
                    <m:r>
                      <a:rPr lang="en-US" sz="1300" i="1">
                        <a:latin typeface="Cambria Math" panose="02040503050406030204" pitchFamily="18" charset="0"/>
                        <a:ea typeface="Cambria Math" panose="02040503050406030204" pitchFamily="18" charset="0"/>
                      </a:rPr>
                      <m:t>𝛾</m:t>
                    </m:r>
                    <m:r>
                      <a:rPr lang="en-US" sz="1300" i="1">
                        <a:latin typeface="Cambria Math" panose="02040503050406030204" pitchFamily="18" charset="0"/>
                        <a:ea typeface="Cambria Math" panose="02040503050406030204" pitchFamily="18" charset="0"/>
                      </a:rPr>
                      <m:t> </m:t>
                    </m:r>
                    <m:d>
                      <m:dPr>
                        <m:ctrlPr>
                          <a:rPr lang="de-DE" sz="1300" i="1">
                            <a:latin typeface="Cambria Math" panose="02040503050406030204" pitchFamily="18" charset="0"/>
                            <a:ea typeface="Cambria Math" panose="02040503050406030204" pitchFamily="18" charset="0"/>
                          </a:rPr>
                        </m:ctrlPr>
                      </m:dPr>
                      <m:e>
                        <m:r>
                          <m:rPr>
                            <m:sty m:val="p"/>
                          </m:rPr>
                          <a:rPr lang="de-DE" sz="1300">
                            <a:latin typeface="Cambria Math" panose="02040503050406030204" pitchFamily="18" charset="0"/>
                            <a:ea typeface="Cambria Math" panose="02040503050406030204" pitchFamily="18" charset="0"/>
                          </a:rPr>
                          <m:t>s</m:t>
                        </m:r>
                      </m:e>
                    </m:d>
                    <m:r>
                      <a:rPr lang="de-DE" sz="1300">
                        <a:latin typeface="Cambria Math" panose="02040503050406030204" pitchFamily="18" charset="0"/>
                        <a:ea typeface="Cambria Math" panose="02040503050406030204" pitchFamily="18" charset="0"/>
                      </a:rPr>
                      <m:t>=</m:t>
                    </m:r>
                    <m:r>
                      <m:rPr>
                        <m:sty m:val="p"/>
                      </m:rPr>
                      <a:rPr lang="de-DE" sz="1300">
                        <a:solidFill>
                          <a:schemeClr val="tx1">
                            <a:lumMod val="95000"/>
                            <a:lumOff val="5000"/>
                          </a:schemeClr>
                        </a:solidFill>
                        <a:latin typeface="Cambria Math" panose="02040503050406030204" pitchFamily="18" charset="0"/>
                        <a:ea typeface="Cambria Math" panose="02040503050406030204" pitchFamily="18" charset="0"/>
                      </a:rPr>
                      <m:t>E</m:t>
                    </m:r>
                    <m:d>
                      <m:dPr>
                        <m:begChr m:val="{"/>
                        <m:endChr m:val="}"/>
                        <m:ctrlPr>
                          <a:rPr lang="de-DE" sz="1300" i="1">
                            <a:solidFill>
                              <a:schemeClr val="tx1">
                                <a:lumMod val="95000"/>
                                <a:lumOff val="5000"/>
                              </a:schemeClr>
                            </a:solidFill>
                            <a:latin typeface="Cambria Math" panose="02040503050406030204" pitchFamily="18" charset="0"/>
                            <a:ea typeface="Cambria Math" panose="02040503050406030204" pitchFamily="18" charset="0"/>
                          </a:rPr>
                        </m:ctrlPr>
                      </m:dPr>
                      <m:e>
                        <m:r>
                          <a:rPr lang="de-DE" sz="140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l-GR" sz="1400" i="1">
                            <a:latin typeface="Cambria Math" panose="02040503050406030204" pitchFamily="18" charset="0"/>
                            <a:ea typeface="Cambria Math" panose="02040503050406030204" pitchFamily="18" charset="0"/>
                          </a:rPr>
                          <m:t>β</m:t>
                        </m:r>
                        <m:r>
                          <a:rPr lang="de-DE" sz="1400">
                            <a:latin typeface="Cambria Math" panose="02040503050406030204" pitchFamily="18" charset="0"/>
                            <a:ea typeface="Cambria Math" panose="02040503050406030204" pitchFamily="18" charset="0"/>
                          </a:rPr>
                          <m:t>(</m:t>
                        </m:r>
                        <m:r>
                          <m:rPr>
                            <m:sty m:val="p"/>
                          </m:rPr>
                          <a:rPr lang="de-DE" sz="1400" b="0" i="0" smtClean="0">
                            <a:latin typeface="Cambria Math" panose="02040503050406030204" pitchFamily="18" charset="0"/>
                            <a:ea typeface="Cambria Math" panose="02040503050406030204" pitchFamily="18" charset="0"/>
                          </a:rPr>
                          <m:t>s</m:t>
                        </m:r>
                        <m:r>
                          <a:rPr lang="de-DE" sz="1400">
                            <a:latin typeface="Cambria Math" panose="02040503050406030204" pitchFamily="18" charset="0"/>
                            <a:ea typeface="Cambria Math" panose="02040503050406030204" pitchFamily="18" charset="0"/>
                          </a:rPr>
                          <m:t>)</m:t>
                        </m:r>
                        <m:r>
                          <a:rPr lang="de-DE" sz="1300">
                            <a:solidFill>
                              <a:schemeClr val="tx1">
                                <a:lumMod val="95000"/>
                                <a:lumOff val="5000"/>
                              </a:schemeClr>
                            </a:solidFill>
                            <a:latin typeface="Cambria Math" panose="02040503050406030204" pitchFamily="18" charset="0"/>
                            <a:ea typeface="Cambria Math" panose="02040503050406030204" pitchFamily="18" charset="0"/>
                          </a:rPr>
                          <m:t>|</m:t>
                        </m:r>
                        <m:r>
                          <a:rPr lang="de-DE" sz="1300" i="1" baseline="30000">
                            <a:solidFill>
                              <a:schemeClr val="tx1">
                                <a:lumMod val="95000"/>
                                <a:lumOff val="5000"/>
                              </a:schemeClr>
                            </a:solidFill>
                            <a:latin typeface="Cambria Math" panose="02040503050406030204" pitchFamily="18" charset="0"/>
                            <a:ea typeface="Cambria Math" panose="02040503050406030204" pitchFamily="18" charset="0"/>
                          </a:rPr>
                          <m:t>2</m:t>
                        </m:r>
                      </m:e>
                    </m:d>
                  </m:oMath>
                </a14:m>
                <a:r>
                  <a:rPr lang="en-US" sz="1300" dirty="0" smtClean="0">
                    <a:latin typeface="Work Sans" panose="00000500000000000000" pitchFamily="50" charset="0"/>
                    <a:cs typeface="Arial" panose="020B0604020202020204" pitchFamily="34" charset="0"/>
                  </a:rPr>
                  <a:t> in a statistical sense</a:t>
                </a:r>
              </a:p>
              <a:p>
                <a:pPr marL="285750" indent="-285750">
                  <a:lnSpc>
                    <a:spcPct val="120000"/>
                  </a:lnSpc>
                  <a:spcBef>
                    <a:spcPts val="600"/>
                  </a:spcBef>
                  <a:buFont typeface="Wingdings" panose="05000000000000000000" pitchFamily="2" charset="2"/>
                  <a:buChar char="Ø"/>
                </a:pPr>
                <a:r>
                  <a:rPr lang="en-US" sz="1300" dirty="0" smtClean="0">
                    <a:latin typeface="Work Sans" panose="00000500000000000000" pitchFamily="50" charset="0"/>
                    <a:cs typeface="Arial" panose="020B0604020202020204" pitchFamily="34" charset="0"/>
                  </a:rPr>
                  <a:t>spectral </a:t>
                </a:r>
                <a:r>
                  <a:rPr lang="en-US" sz="1300" dirty="0">
                    <a:latin typeface="Work Sans" panose="00000500000000000000" pitchFamily="50" charset="0"/>
                    <a:cs typeface="Arial" panose="020B0604020202020204" pitchFamily="34" charset="0"/>
                  </a:rPr>
                  <a:t>intensity distribution </a:t>
                </a:r>
                <a:r>
                  <a:rPr lang="en-US" sz="1300" dirty="0" smtClean="0">
                    <a:latin typeface="Work Sans" panose="00000500000000000000" pitchFamily="50" charset="0"/>
                    <a:cs typeface="Arial" panose="020B0604020202020204" pitchFamily="34" charset="0"/>
                  </a:rPr>
                  <a:t>is retrieved by estimating the </a:t>
                </a:r>
                <a:r>
                  <a:rPr lang="en-US" sz="1300" dirty="0" err="1" smtClean="0">
                    <a:latin typeface="Work Sans" panose="00000500000000000000" pitchFamily="50" charset="0"/>
                  </a:rPr>
                  <a:t>multibaseline</a:t>
                </a:r>
                <a:r>
                  <a:rPr lang="en-US" sz="1300" dirty="0" smtClean="0">
                    <a:latin typeface="Work Sans" panose="00000500000000000000" pitchFamily="50" charset="0"/>
                  </a:rPr>
                  <a:t> </a:t>
                </a:r>
                <a:r>
                  <a:rPr lang="en-US" sz="1300" dirty="0">
                    <a:latin typeface="Work Sans" panose="00000500000000000000" pitchFamily="50" charset="0"/>
                  </a:rPr>
                  <a:t>covariance matrix, formed with the interferometric pairs of the </a:t>
                </a:r>
                <a:r>
                  <a:rPr lang="en-US" sz="1300" dirty="0" smtClean="0">
                    <a:latin typeface="Work Sans" panose="00000500000000000000" pitchFamily="50" charset="0"/>
                  </a:rPr>
                  <a:t>measurements by </a:t>
                </a:r>
                <a14:m>
                  <m:oMath xmlns:m="http://schemas.openxmlformats.org/officeDocument/2006/math">
                    <m:r>
                      <m:rPr>
                        <m:sty m:val="p"/>
                      </m:rPr>
                      <a:rPr lang="de-DE" sz="1300">
                        <a:solidFill>
                          <a:schemeClr val="tx1">
                            <a:lumMod val="95000"/>
                            <a:lumOff val="5000"/>
                          </a:schemeClr>
                        </a:solidFill>
                        <a:latin typeface="Cambria Math" panose="02040503050406030204" pitchFamily="18" charset="0"/>
                        <a:ea typeface="Cambria Math" panose="02040503050406030204" pitchFamily="18" charset="0"/>
                      </a:rPr>
                      <m:t>E</m:t>
                    </m:r>
                    <m:d>
                      <m:dPr>
                        <m:begChr m:val="{"/>
                        <m:endChr m:val="}"/>
                        <m:ctrlPr>
                          <a:rPr lang="de-DE" sz="1300" i="1">
                            <a:solidFill>
                              <a:schemeClr val="tx1">
                                <a:lumMod val="95000"/>
                                <a:lumOff val="5000"/>
                              </a:schemeClr>
                            </a:solidFill>
                            <a:latin typeface="Cambria Math" panose="02040503050406030204" pitchFamily="18" charset="0"/>
                            <a:ea typeface="Cambria Math" panose="02040503050406030204" pitchFamily="18" charset="0"/>
                          </a:rPr>
                        </m:ctrlPr>
                      </m:dPr>
                      <m:e>
                        <m:d>
                          <m:dPr>
                            <m:begChr m:val="|"/>
                            <m:endChr m:val="|"/>
                            <m:ctrlPr>
                              <a:rPr lang="de-DE" sz="1400" b="0" i="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de-DE" sz="1400" b="0" i="1" smtClean="0">
                                <a:solidFill>
                                  <a:schemeClr val="tx1">
                                    <a:lumMod val="95000"/>
                                    <a:lumOff val="5000"/>
                                  </a:schemeClr>
                                </a:solidFill>
                                <a:latin typeface="Cambria Math" panose="02040503050406030204" pitchFamily="18" charset="0"/>
                                <a:ea typeface="Cambria Math" panose="02040503050406030204" pitchFamily="18" charset="0"/>
                              </a:rPr>
                              <m:t>𝑦</m:t>
                            </m:r>
                            <m:r>
                              <a:rPr lang="de-DE" sz="1400" b="0" i="1" baseline="-25000" smtClean="0">
                                <a:solidFill>
                                  <a:schemeClr val="tx1">
                                    <a:lumMod val="95000"/>
                                    <a:lumOff val="5000"/>
                                  </a:schemeClr>
                                </a:solidFill>
                                <a:latin typeface="Cambria Math" panose="02040503050406030204" pitchFamily="18" charset="0"/>
                                <a:ea typeface="Cambria Math" panose="02040503050406030204" pitchFamily="18" charset="0"/>
                              </a:rPr>
                              <m:t>𝑛</m:t>
                            </m:r>
                            <m:r>
                              <a:rPr lang="de-DE"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de-DE" sz="1400" b="0" i="1" smtClean="0">
                                <a:solidFill>
                                  <a:schemeClr val="tx1">
                                    <a:lumMod val="95000"/>
                                    <a:lumOff val="5000"/>
                                  </a:schemeClr>
                                </a:solidFill>
                                <a:latin typeface="Cambria Math" panose="02040503050406030204" pitchFamily="18" charset="0"/>
                                <a:ea typeface="Cambria Math" panose="02040503050406030204" pitchFamily="18" charset="0"/>
                              </a:rPr>
                              <m:t>𝑦𝑚</m:t>
                            </m:r>
                            <m:r>
                              <a:rPr lang="de-DE" sz="1400" b="0" i="1" smtClean="0">
                                <a:solidFill>
                                  <a:schemeClr val="tx1">
                                    <a:lumMod val="95000"/>
                                    <a:lumOff val="5000"/>
                                  </a:schemeClr>
                                </a:solidFill>
                                <a:latin typeface="Cambria Math" panose="02040503050406030204" pitchFamily="18" charset="0"/>
                                <a:ea typeface="Cambria Math" panose="02040503050406030204" pitchFamily="18" charset="0"/>
                              </a:rPr>
                              <m:t>∗</m:t>
                            </m:r>
                          </m:e>
                        </m:d>
                      </m:e>
                    </m:d>
                  </m:oMath>
                </a14:m>
                <a:r>
                  <a:rPr lang="de-DE" sz="1300" dirty="0" smtClean="0">
                    <a:latin typeface="Work Sans" panose="00000500000000000000" pitchFamily="50" charset="0"/>
                  </a:rPr>
                  <a:t>, </a:t>
                </a:r>
                <a:r>
                  <a:rPr lang="en-US" sz="1300" dirty="0" smtClean="0">
                    <a:latin typeface="Work Sans" panose="00000500000000000000" pitchFamily="50" charset="0"/>
                  </a:rPr>
                  <a:t>which requires spatial </a:t>
                </a:r>
                <a:r>
                  <a:rPr lang="en-US" sz="1300" dirty="0" err="1" smtClean="0">
                    <a:latin typeface="Work Sans" panose="00000500000000000000" pitchFamily="50" charset="0"/>
                  </a:rPr>
                  <a:t>multilooking</a:t>
                </a:r>
                <a:endParaRPr lang="en-US" sz="1300" dirty="0" smtClean="0">
                  <a:latin typeface="Work Sans" panose="00000500000000000000" pitchFamily="50" charset="0"/>
                </a:endParaRPr>
              </a:p>
            </p:txBody>
          </p:sp>
        </mc:Choice>
        <mc:Fallback xmlns="">
          <p:sp>
            <p:nvSpPr>
              <p:cNvPr id="37" name="TextBox 2"/>
              <p:cNvSpPr txBox="1">
                <a:spLocks noRot="1" noChangeAspect="1" noMove="1" noResize="1" noEditPoints="1" noAdjustHandles="1" noChangeArrowheads="1" noChangeShapeType="1" noTextEdit="1"/>
              </p:cNvSpPr>
              <p:nvPr/>
            </p:nvSpPr>
            <p:spPr>
              <a:xfrm>
                <a:off x="4206116" y="848630"/>
                <a:ext cx="7770216" cy="1926681"/>
              </a:xfrm>
              <a:prstGeom prst="rect">
                <a:avLst/>
              </a:prstGeom>
              <a:blipFill>
                <a:blip r:embed="rId4"/>
                <a:stretch>
                  <a:fillRect l="-157" r="-471" b="-949"/>
                </a:stretch>
              </a:blipFill>
            </p:spPr>
            <p:txBody>
              <a:bodyPr/>
              <a:lstStyle/>
              <a:p>
                <a:r>
                  <a:rPr lang="de-DE">
                    <a:noFill/>
                  </a:rPr>
                  <a:t> </a:t>
                </a:r>
              </a:p>
            </p:txBody>
          </p:sp>
        </mc:Fallback>
      </mc:AlternateContent>
      <p:grpSp>
        <p:nvGrpSpPr>
          <p:cNvPr id="5" name="Gruppieren 4"/>
          <p:cNvGrpSpPr/>
          <p:nvPr/>
        </p:nvGrpSpPr>
        <p:grpSpPr>
          <a:xfrm>
            <a:off x="5011069" y="3701656"/>
            <a:ext cx="6421152" cy="2045415"/>
            <a:chOff x="4905708" y="2541365"/>
            <a:chExt cx="6421152" cy="2045415"/>
          </a:xfrm>
        </p:grpSpPr>
        <p:grpSp>
          <p:nvGrpSpPr>
            <p:cNvPr id="41" name="Group 3"/>
            <p:cNvGrpSpPr/>
            <p:nvPr/>
          </p:nvGrpSpPr>
          <p:grpSpPr>
            <a:xfrm>
              <a:off x="5360544" y="2541365"/>
              <a:ext cx="4451877" cy="901209"/>
              <a:chOff x="5680134" y="1967505"/>
              <a:chExt cx="4451877" cy="901209"/>
            </a:xfrm>
          </p:grpSpPr>
          <mc:AlternateContent xmlns:mc="http://schemas.openxmlformats.org/markup-compatibility/2006" xmlns:a14="http://schemas.microsoft.com/office/drawing/2010/main">
            <mc:Choice Requires="a14">
              <p:sp>
                <p:nvSpPr>
                  <p:cNvPr id="43" name="Textfeld 24"/>
                  <p:cNvSpPr txBox="1"/>
                  <p:nvPr/>
                </p:nvSpPr>
                <p:spPr>
                  <a:xfrm>
                    <a:off x="6443922" y="1967505"/>
                    <a:ext cx="3688089" cy="901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sz="2000" i="1" smtClean="0">
                                  <a:latin typeface="Cambria Math" panose="02040503050406030204" pitchFamily="18" charset="0"/>
                                  <a:ea typeface="Cambria Math" panose="02040503050406030204" pitchFamily="18" charset="0"/>
                                </a:rPr>
                              </m:ctrlPr>
                            </m:naryPr>
                            <m:sub/>
                            <m:sup/>
                            <m:e>
                              <m:r>
                                <a:rPr lang="en-US" sz="2000" i="1" smtClean="0">
                                  <a:latin typeface="Cambria Math" panose="02040503050406030204" pitchFamily="18" charset="0"/>
                                  <a:ea typeface="Cambria Math" panose="02040503050406030204" pitchFamily="18" charset="0"/>
                                </a:rPr>
                                <m:t>𝛾</m:t>
                              </m:r>
                              <m:d>
                                <m:dPr>
                                  <m:ctrlPr>
                                    <a:rPr lang="en-US" sz="2000" b="0" i="1" smtClean="0">
                                      <a:latin typeface="Cambria Math" panose="02040503050406030204" pitchFamily="18" charset="0"/>
                                      <a:ea typeface="Cambria Math" panose="02040503050406030204" pitchFamily="18" charset="0"/>
                                    </a:rPr>
                                  </m:ctrlPr>
                                </m:dPr>
                                <m:e>
                                  <m:r>
                                    <a:rPr lang="de-DE" sz="2000" b="0" i="1" smtClean="0">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m:t>
                                  </m:r>
                                  <m:r>
                                    <a:rPr lang="de-DE" sz="2000" b="0" i="1" smtClean="0">
                                      <a:latin typeface="Cambria Math" panose="02040503050406030204" pitchFamily="18" charset="0"/>
                                      <a:ea typeface="Cambria Math" panose="02040503050406030204" pitchFamily="18" charset="0"/>
                                    </a:rPr>
                                    <m:t>𝑟</m:t>
                                  </m:r>
                                  <m:r>
                                    <a:rPr lang="de-DE"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d>
                                    <m:dPr>
                                      <m:ctrlPr>
                                        <a:rPr lang="en-US" sz="2000" i="1">
                                          <a:latin typeface="Cambria Math" panose="02040503050406030204" pitchFamily="18" charset="0"/>
                                          <a:ea typeface="Cambria Math" panose="02040503050406030204" pitchFamily="18" charset="0"/>
                                        </a:rPr>
                                      </m:ctrlPr>
                                    </m:dPr>
                                    <m:e>
                                      <m:r>
                                        <a:rPr lang="de-DE"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m:t>
                                      </m:r>
                                      <m:f>
                                        <m:fPr>
                                          <m:ctrlPr>
                                            <a:rPr lang="en-US" sz="2000" i="1" smtClean="0">
                                              <a:latin typeface="Cambria Math" panose="02040503050406030204" pitchFamily="18" charset="0"/>
                                              <a:ea typeface="Cambria Math" panose="02040503050406030204" pitchFamily="18" charset="0"/>
                                            </a:rPr>
                                          </m:ctrlPr>
                                        </m:fPr>
                                        <m:num>
                                          <m:r>
                                            <a:rPr lang="de-DE" sz="2000" b="0" i="1" smtClean="0">
                                              <a:latin typeface="Cambria Math" panose="02040503050406030204" pitchFamily="18" charset="0"/>
                                              <a:ea typeface="Cambria Math" panose="02040503050406030204" pitchFamily="18" charset="0"/>
                                            </a:rPr>
                                            <m:t>4</m:t>
                                          </m:r>
                                          <m:r>
                                            <m:rPr>
                                              <m:sty m:val="p"/>
                                            </m:rPr>
                                            <a:rPr lang="el-GR" sz="2000" b="0" i="1" smtClean="0">
                                              <a:latin typeface="Cambria Math" panose="02040503050406030204" pitchFamily="18" charset="0"/>
                                              <a:ea typeface="Cambria Math" panose="02040503050406030204" pitchFamily="18" charset="0"/>
                                            </a:rPr>
                                            <m:t>π</m:t>
                                          </m:r>
                                        </m:num>
                                        <m:den>
                                          <m:r>
                                            <m:rPr>
                                              <m:sty m:val="p"/>
                                            </m:rPr>
                                            <a:rPr lang="el-GR" sz="2000" i="1" smtClean="0">
                                              <a:latin typeface="Cambria Math" panose="02040503050406030204" pitchFamily="18" charset="0"/>
                                              <a:ea typeface="Cambria Math" panose="02040503050406030204" pitchFamily="18" charset="0"/>
                                            </a:rPr>
                                            <m:t>λ</m:t>
                                          </m:r>
                                          <m:r>
                                            <a:rPr lang="de-DE" sz="2000" i="1">
                                              <a:latin typeface="Cambria Math" panose="02040503050406030204" pitchFamily="18" charset="0"/>
                                              <a:ea typeface="Cambria Math" panose="02040503050406030204" pitchFamily="18" charset="0"/>
                                            </a:rPr>
                                            <m:t>𝑟</m:t>
                                          </m:r>
                                          <m:r>
                                            <a:rPr lang="de-DE" sz="2000" i="1" baseline="-25000">
                                              <a:latin typeface="Cambria Math" panose="02040503050406030204" pitchFamily="18" charset="0"/>
                                              <a:ea typeface="Cambria Math" panose="02040503050406030204" pitchFamily="18" charset="0"/>
                                            </a:rPr>
                                            <m:t>0</m:t>
                                          </m:r>
                                        </m:den>
                                      </m:f>
                                      <m:r>
                                        <a:rPr lang="de-DE" sz="2000" b="0" i="1" smtClean="0">
                                          <a:latin typeface="Cambria Math" panose="02040503050406030204" pitchFamily="18" charset="0"/>
                                          <a:ea typeface="Cambria Math" panose="02040503050406030204" pitchFamily="18" charset="0"/>
                                        </a:rPr>
                                        <m:t>𝑏</m:t>
                                      </m:r>
                                      <m:r>
                                        <a:rPr lang="en-US" sz="2000" b="0" i="1" baseline="-25000" smtClean="0">
                                          <a:latin typeface="Cambria Math" panose="02040503050406030204" pitchFamily="18" charset="0"/>
                                          <a:ea typeface="Cambria Math" panose="02040503050406030204" pitchFamily="18" charset="0"/>
                                        </a:rPr>
                                        <m:t>𝑁</m:t>
                                      </m:r>
                                      <m:r>
                                        <a:rPr lang="de-DE"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 </m:t>
                                  </m:r>
                                </m:sup>
                              </m:sSup>
                              <m:r>
                                <a:rPr lang="en-US" sz="2000" b="0" i="1" smtClean="0">
                                  <a:latin typeface="Cambria Math" panose="02040503050406030204" pitchFamily="18" charset="0"/>
                                  <a:ea typeface="Cambria Math" panose="02040503050406030204" pitchFamily="18" charset="0"/>
                                </a:rPr>
                                <m:t>𝑑𝑠</m:t>
                              </m:r>
                            </m:e>
                          </m:nary>
                        </m:oMath>
                      </m:oMathPara>
                    </a14:m>
                    <a:endParaRPr lang="en-US" sz="2000" i="1" dirty="0">
                      <a:latin typeface="Cambria Math" panose="02040503050406030204" pitchFamily="18" charset="0"/>
                      <a:ea typeface="Cambria Math" panose="02040503050406030204" pitchFamily="18" charset="0"/>
                    </a:endParaRPr>
                  </a:p>
                </p:txBody>
              </p:sp>
            </mc:Choice>
            <mc:Fallback xmlns="">
              <p:sp>
                <p:nvSpPr>
                  <p:cNvPr id="43" name="Textfeld 24"/>
                  <p:cNvSpPr txBox="1">
                    <a:spLocks noRot="1" noChangeAspect="1" noMove="1" noResize="1" noEditPoints="1" noAdjustHandles="1" noChangeArrowheads="1" noChangeShapeType="1" noTextEdit="1"/>
                  </p:cNvSpPr>
                  <p:nvPr/>
                </p:nvSpPr>
                <p:spPr>
                  <a:xfrm>
                    <a:off x="6443922" y="1967505"/>
                    <a:ext cx="3688089" cy="901209"/>
                  </a:xfrm>
                  <a:prstGeom prst="rect">
                    <a:avLst/>
                  </a:prstGeom>
                  <a:blipFill>
                    <a:blip r:embed="rId5"/>
                    <a:stretch>
                      <a:fillRect/>
                    </a:stretch>
                  </a:blipFill>
                </p:spPr>
                <p:txBody>
                  <a:bodyPr/>
                  <a:lstStyle/>
                  <a:p>
                    <a:r>
                      <a:rPr lang="de-DE">
                        <a:noFill/>
                      </a:rPr>
                      <a:t> </a:t>
                    </a:r>
                  </a:p>
                </p:txBody>
              </p:sp>
            </mc:Fallback>
          </mc:AlternateContent>
          <p:sp>
            <p:nvSpPr>
              <p:cNvPr id="44" name="Textfeld 25"/>
              <p:cNvSpPr txBox="1"/>
              <p:nvPr/>
            </p:nvSpPr>
            <p:spPr>
              <a:xfrm>
                <a:off x="5680134" y="2250971"/>
                <a:ext cx="1329505" cy="400110"/>
              </a:xfrm>
              <a:prstGeom prst="rect">
                <a:avLst/>
              </a:prstGeom>
              <a:noFill/>
            </p:spPr>
            <p:txBody>
              <a:bodyPr wrap="square" rtlCol="0">
                <a:spAutoFit/>
              </a:bodyPr>
              <a:lstStyle/>
              <a:p>
                <a:r>
                  <a:rPr lang="en-US" sz="2000" i="1" dirty="0">
                    <a:latin typeface="Cambria Math" panose="02040503050406030204" pitchFamily="18" charset="0"/>
                    <a:ea typeface="Cambria Math" panose="02040503050406030204" pitchFamily="18" charset="0"/>
                  </a:rPr>
                  <a:t>R</a:t>
                </a:r>
                <a:r>
                  <a:rPr lang="en-US" sz="2000" i="1" baseline="-25000" dirty="0" smtClean="0">
                    <a:latin typeface="Cambria Math" panose="02040503050406030204" pitchFamily="18" charset="0"/>
                    <a:ea typeface="Cambria Math" panose="02040503050406030204" pitchFamily="18" charset="0"/>
                  </a:rPr>
                  <a:t>n </a:t>
                </a:r>
                <a:r>
                  <a:rPr lang="en-US" sz="2000" i="1" dirty="0" smtClean="0">
                    <a:latin typeface="Cambria Math" panose="02040503050406030204" pitchFamily="18" charset="0"/>
                    <a:ea typeface="Cambria Math" panose="02040503050406030204" pitchFamily="18" charset="0"/>
                  </a:rPr>
                  <a:t>(x, r) =</a:t>
                </a:r>
                <a:endParaRPr lang="en-US" sz="2000" i="1" dirty="0">
                  <a:latin typeface="Cambria Math" panose="02040503050406030204" pitchFamily="18" charset="0"/>
                  <a:ea typeface="Cambria Math" panose="02040503050406030204" pitchFamily="18" charset="0"/>
                </a:endParaRPr>
              </a:p>
            </p:txBody>
          </p:sp>
        </p:grpSp>
        <p:sp>
          <p:nvSpPr>
            <p:cNvPr id="39" name="Rechteck 103"/>
            <p:cNvSpPr/>
            <p:nvPr/>
          </p:nvSpPr>
          <p:spPr>
            <a:xfrm>
              <a:off x="4905708" y="3786663"/>
              <a:ext cx="1965000" cy="707886"/>
            </a:xfrm>
            <a:prstGeom prst="rect">
              <a:avLst/>
            </a:prstGeom>
          </p:spPr>
          <p:txBody>
            <a:bodyPr wrap="square">
              <a:spAutoFit/>
            </a:bodyPr>
            <a:lstStyle/>
            <a:p>
              <a:pPr>
                <a:lnSpc>
                  <a:spcPts val="1600"/>
                </a:lnSpc>
                <a:spcBef>
                  <a:spcPts val="600"/>
                </a:spcBef>
              </a:pP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Covariance between the slave image </a:t>
              </a:r>
              <a:r>
                <a:rPr lang="en-US" sz="1200" dirty="0" err="1" smtClean="0">
                  <a:solidFill>
                    <a:schemeClr val="tx1">
                      <a:lumMod val="65000"/>
                      <a:lumOff val="35000"/>
                    </a:schemeClr>
                  </a:solidFill>
                  <a:latin typeface="Work Sans Light" panose="00000400000000000000" pitchFamily="50" charset="0"/>
                  <a:cs typeface="Arial" panose="020B0604020202020204" pitchFamily="34" charset="0"/>
                </a:rPr>
                <a:t>y</a:t>
              </a:r>
              <a:r>
                <a:rPr lang="en-US" sz="1200" baseline="-25000" dirty="0" err="1" smtClean="0">
                  <a:solidFill>
                    <a:schemeClr val="tx1">
                      <a:lumMod val="65000"/>
                      <a:lumOff val="35000"/>
                    </a:schemeClr>
                  </a:solidFill>
                  <a:latin typeface="Work Sans Light" panose="00000400000000000000" pitchFamily="50" charset="0"/>
                  <a:cs typeface="Arial" panose="020B0604020202020204" pitchFamily="34" charset="0"/>
                </a:rPr>
                <a:t>n</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a:t>
              </a:r>
              <a:r>
                <a:rPr lang="en-US" sz="1200" dirty="0" err="1" smtClean="0">
                  <a:solidFill>
                    <a:schemeClr val="tx1">
                      <a:lumMod val="65000"/>
                      <a:lumOff val="35000"/>
                    </a:schemeClr>
                  </a:solidFill>
                  <a:latin typeface="Work Sans Light" panose="00000400000000000000" pitchFamily="50" charset="0"/>
                  <a:cs typeface="Arial" panose="020B0604020202020204" pitchFamily="34" charset="0"/>
                </a:rPr>
                <a:t>x,r</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and the master image</a:t>
              </a:r>
              <a:endParaRPr lang="en-US" sz="1200" dirty="0">
                <a:solidFill>
                  <a:schemeClr val="tx1">
                    <a:lumMod val="65000"/>
                    <a:lumOff val="35000"/>
                  </a:schemeClr>
                </a:solidFill>
                <a:latin typeface="Work Sans Light" panose="00000400000000000000" pitchFamily="50" charset="0"/>
                <a:cs typeface="Arial" panose="020B0604020202020204" pitchFamily="34" charset="0"/>
              </a:endParaRPr>
            </a:p>
          </p:txBody>
        </p:sp>
        <p:sp>
          <p:nvSpPr>
            <p:cNvPr id="74" name="Rechteck 103"/>
            <p:cNvSpPr/>
            <p:nvPr/>
          </p:nvSpPr>
          <p:spPr>
            <a:xfrm>
              <a:off x="6945275" y="3786663"/>
              <a:ext cx="1965000" cy="502702"/>
            </a:xfrm>
            <a:prstGeom prst="rect">
              <a:avLst/>
            </a:prstGeom>
          </p:spPr>
          <p:txBody>
            <a:bodyPr wrap="square">
              <a:spAutoFit/>
            </a:bodyPr>
            <a:lstStyle/>
            <a:p>
              <a:pPr>
                <a:lnSpc>
                  <a:spcPts val="1600"/>
                </a:lnSpc>
                <a:spcBef>
                  <a:spcPts val="600"/>
                </a:spcBef>
              </a:pP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Spectral intensity distribution </a:t>
              </a:r>
            </a:p>
          </p:txBody>
        </p:sp>
        <mc:AlternateContent xmlns:mc="http://schemas.openxmlformats.org/markup-compatibility/2006" xmlns:a14="http://schemas.microsoft.com/office/drawing/2010/main">
          <mc:Choice Requires="a14">
            <p:sp>
              <p:nvSpPr>
                <p:cNvPr id="75" name="Rechteck 103"/>
                <p:cNvSpPr/>
                <p:nvPr/>
              </p:nvSpPr>
              <p:spPr>
                <a:xfrm>
                  <a:off x="8579546" y="3673710"/>
                  <a:ext cx="2747314" cy="913070"/>
                </a:xfrm>
                <a:prstGeom prst="rect">
                  <a:avLst/>
                </a:prstGeom>
              </p:spPr>
              <p:txBody>
                <a:bodyPr wrap="square">
                  <a:spAutoFit/>
                </a:bodyPr>
                <a:lstStyle/>
                <a:p>
                  <a:pPr>
                    <a:lnSpc>
                      <a:spcPts val="1600"/>
                    </a:lnSpc>
                    <a:spcBef>
                      <a:spcPts val="600"/>
                    </a:spcBef>
                  </a:pPr>
                  <a:r>
                    <a:rPr lang="en-US" sz="1200" dirty="0">
                      <a:solidFill>
                        <a:schemeClr val="tx1">
                          <a:lumMod val="65000"/>
                          <a:lumOff val="35000"/>
                        </a:schemeClr>
                      </a:solidFill>
                      <a:latin typeface="Work Sans Light" panose="00000400000000000000" pitchFamily="50" charset="0"/>
                      <a:cs typeface="Arial" panose="020B0604020202020204" pitchFamily="34" charset="0"/>
                    </a:rPr>
                    <a:t>t</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he phase of the pixel depends on the normal baseline of the N</a:t>
                  </a:r>
                  <a:r>
                    <a:rPr lang="en-US" sz="1200" baseline="30000" dirty="0" smtClean="0">
                      <a:solidFill>
                        <a:schemeClr val="tx1">
                          <a:lumMod val="65000"/>
                          <a:lumOff val="35000"/>
                        </a:schemeClr>
                      </a:solidFill>
                      <a:latin typeface="Work Sans Light" panose="00000400000000000000" pitchFamily="50" charset="0"/>
                      <a:cs typeface="Arial" panose="020B0604020202020204" pitchFamily="34" charset="0"/>
                    </a:rPr>
                    <a:t>th </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image (</a:t>
                  </a:r>
                  <a:r>
                    <a:rPr lang="en-US" sz="1200" dirty="0" err="1" smtClean="0">
                      <a:solidFill>
                        <a:schemeClr val="tx1">
                          <a:lumMod val="65000"/>
                          <a:lumOff val="35000"/>
                        </a:schemeClr>
                      </a:solidFill>
                      <a:latin typeface="Work Sans Light" panose="00000400000000000000" pitchFamily="50" charset="0"/>
                      <a:cs typeface="Arial" panose="020B0604020202020204" pitchFamily="34" charset="0"/>
                    </a:rPr>
                    <a:t>b</a:t>
                  </a:r>
                  <a:r>
                    <a:rPr lang="en-US" sz="1200" baseline="-25000" dirty="0" err="1" smtClean="0">
                      <a:solidFill>
                        <a:schemeClr val="tx1">
                          <a:lumMod val="65000"/>
                          <a:lumOff val="35000"/>
                        </a:schemeClr>
                      </a:solidFill>
                      <a:latin typeface="Work Sans Light" panose="00000400000000000000" pitchFamily="50" charset="0"/>
                      <a:cs typeface="Arial" panose="020B0604020202020204" pitchFamily="34" charset="0"/>
                    </a:rPr>
                    <a:t>N</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carrier wavelength (</a:t>
                  </a:r>
                  <a14:m>
                    <m:oMath xmlns:m="http://schemas.openxmlformats.org/officeDocument/2006/math">
                      <m:r>
                        <m:rPr>
                          <m:sty m:val="p"/>
                        </m:rPr>
                        <a:rPr lang="en-US" sz="1200" b="1" i="1">
                          <a:solidFill>
                            <a:schemeClr val="tx1">
                              <a:lumMod val="85000"/>
                              <a:lumOff val="15000"/>
                            </a:schemeClr>
                          </a:solidFill>
                          <a:latin typeface="Cambria Math"/>
                          <a:cs typeface="Arial" panose="020B0604020202020204" pitchFamily="34" charset="0"/>
                        </a:rPr>
                        <m:t>λ</m:t>
                      </m:r>
                    </m:oMath>
                  </a14:m>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and range distance (r</a:t>
                  </a:r>
                  <a:r>
                    <a:rPr lang="en-US" sz="1200" baseline="-25000" dirty="0" smtClean="0">
                      <a:solidFill>
                        <a:schemeClr val="tx1">
                          <a:lumMod val="65000"/>
                          <a:lumOff val="35000"/>
                        </a:schemeClr>
                      </a:solidFill>
                      <a:latin typeface="Work Sans Light" panose="00000400000000000000" pitchFamily="50" charset="0"/>
                      <a:cs typeface="Arial" panose="020B0604020202020204" pitchFamily="34" charset="0"/>
                    </a:rPr>
                    <a:t>0</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a:t>
                  </a:r>
                  <a:endParaRPr lang="en-US" sz="1200" dirty="0">
                    <a:solidFill>
                      <a:schemeClr val="tx1">
                        <a:lumMod val="65000"/>
                        <a:lumOff val="35000"/>
                      </a:schemeClr>
                    </a:solidFill>
                    <a:latin typeface="Work Sans Light" panose="00000400000000000000" pitchFamily="50" charset="0"/>
                    <a:cs typeface="Arial" panose="020B0604020202020204" pitchFamily="34" charset="0"/>
                  </a:endParaRPr>
                </a:p>
              </p:txBody>
            </p:sp>
          </mc:Choice>
          <mc:Fallback xmlns="">
            <p:sp>
              <p:nvSpPr>
                <p:cNvPr id="75" name="Rechteck 103"/>
                <p:cNvSpPr>
                  <a:spLocks noRot="1" noChangeAspect="1" noMove="1" noResize="1" noEditPoints="1" noAdjustHandles="1" noChangeArrowheads="1" noChangeShapeType="1" noTextEdit="1"/>
                </p:cNvSpPr>
                <p:nvPr/>
              </p:nvSpPr>
              <p:spPr>
                <a:xfrm>
                  <a:off x="8579546" y="3673710"/>
                  <a:ext cx="2747314" cy="913070"/>
                </a:xfrm>
                <a:prstGeom prst="rect">
                  <a:avLst/>
                </a:prstGeom>
                <a:blipFill>
                  <a:blip r:embed="rId6"/>
                  <a:stretch>
                    <a:fillRect b="-2667"/>
                  </a:stretch>
                </a:blipFill>
              </p:spPr>
              <p:txBody>
                <a:bodyPr/>
                <a:lstStyle/>
                <a:p>
                  <a:r>
                    <a:rPr lang="de-DE">
                      <a:noFill/>
                    </a:rPr>
                    <a:t> </a:t>
                  </a:r>
                </a:p>
              </p:txBody>
            </p:sp>
          </mc:Fallback>
        </mc:AlternateContent>
        <p:cxnSp>
          <p:nvCxnSpPr>
            <p:cNvPr id="8" name="Curved Connector 7"/>
            <p:cNvCxnSpPr>
              <a:endCxn id="39" idx="0"/>
            </p:cNvCxnSpPr>
            <p:nvPr/>
          </p:nvCxnSpPr>
          <p:spPr>
            <a:xfrm rot="5400000">
              <a:off x="5798515" y="3376190"/>
              <a:ext cx="500167" cy="320779"/>
            </a:xfrm>
            <a:prstGeom prst="curvedConnector3">
              <a:avLst/>
            </a:prstGeom>
            <a:ln>
              <a:solidFill>
                <a:schemeClr val="bg2">
                  <a:lumMod val="50000"/>
                </a:schemeClr>
              </a:solidFill>
              <a:tailEnd type="triangle"/>
            </a:ln>
            <a:effectLst>
              <a:outerShdw blurRad="88900" dist="38100" dir="2700000" algn="tl" rotWithShape="0">
                <a:schemeClr val="bg2">
                  <a:lumMod val="2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8" name="Curved Connector 77"/>
            <p:cNvCxnSpPr/>
            <p:nvPr/>
          </p:nvCxnSpPr>
          <p:spPr>
            <a:xfrm rot="16200000" flipH="1">
              <a:off x="7165357" y="3372275"/>
              <a:ext cx="561720" cy="267056"/>
            </a:xfrm>
            <a:prstGeom prst="curvedConnector3">
              <a:avLst/>
            </a:prstGeom>
            <a:ln>
              <a:solidFill>
                <a:schemeClr val="bg2">
                  <a:lumMod val="50000"/>
                </a:schemeClr>
              </a:solidFill>
              <a:tailEnd type="triangle"/>
            </a:ln>
            <a:effectLst>
              <a:outerShdw blurRad="88900" dist="38100" dir="2700000" algn="tl" rotWithShape="0">
                <a:schemeClr val="bg2">
                  <a:lumMod val="2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9" name="Curved Connector 78"/>
            <p:cNvCxnSpPr/>
            <p:nvPr/>
          </p:nvCxnSpPr>
          <p:spPr>
            <a:xfrm>
              <a:off x="8579546" y="3224941"/>
              <a:ext cx="1125843" cy="448769"/>
            </a:xfrm>
            <a:prstGeom prst="curvedConnector3">
              <a:avLst>
                <a:gd name="adj1" fmla="val 50000"/>
              </a:avLst>
            </a:prstGeom>
            <a:ln>
              <a:solidFill>
                <a:schemeClr val="bg2">
                  <a:lumMod val="50000"/>
                </a:schemeClr>
              </a:solidFill>
              <a:tailEnd type="triangle"/>
            </a:ln>
            <a:effectLst>
              <a:outerShdw blurRad="88900" dist="38100" dir="2700000" algn="tl" rotWithShape="0">
                <a:schemeClr val="bg2">
                  <a:lumMod val="25000"/>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42" name="Freihandform 44"/>
          <p:cNvSpPr/>
          <p:nvPr/>
        </p:nvSpPr>
        <p:spPr>
          <a:xfrm rot="8328986">
            <a:off x="2150851" y="4743015"/>
            <a:ext cx="1860046" cy="329049"/>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75959"/>
              <a:gd name="connsiteX1" fmla="*/ 62354 w 933251"/>
              <a:gd name="connsiteY1" fmla="*/ 317500 h 475959"/>
              <a:gd name="connsiteX2" fmla="*/ 143657 w 933251"/>
              <a:gd name="connsiteY2" fmla="*/ 448189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266 h 476057"/>
              <a:gd name="connsiteX1" fmla="*/ 62354 w 933251"/>
              <a:gd name="connsiteY1" fmla="*/ 317598 h 476057"/>
              <a:gd name="connsiteX2" fmla="*/ 143657 w 933251"/>
              <a:gd name="connsiteY2" fmla="*/ 448287 h 476057"/>
              <a:gd name="connsiteX3" fmla="*/ 240154 w 933251"/>
              <a:gd name="connsiteY3" fmla="*/ 266798 h 476057"/>
              <a:gd name="connsiteX4" fmla="*/ 326560 w 933251"/>
              <a:gd name="connsiteY4" fmla="*/ 426578 h 476057"/>
              <a:gd name="connsiteX5" fmla="*/ 468754 w 933251"/>
              <a:gd name="connsiteY5" fmla="*/ 98 h 476057"/>
              <a:gd name="connsiteX6" fmla="*/ 608454 w 933251"/>
              <a:gd name="connsiteY6" fmla="*/ 469998 h 476057"/>
              <a:gd name="connsiteX7" fmla="*/ 710054 w 933251"/>
              <a:gd name="connsiteY7" fmla="*/ 279498 h 476057"/>
              <a:gd name="connsiteX8" fmla="*/ 786254 w 933251"/>
              <a:gd name="connsiteY8" fmla="*/ 469998 h 476057"/>
              <a:gd name="connsiteX9" fmla="*/ 852835 w 933251"/>
              <a:gd name="connsiteY9" fmla="*/ 352593 h 476057"/>
              <a:gd name="connsiteX10" fmla="*/ 933251 w 933251"/>
              <a:gd name="connsiteY10" fmla="*/ 473224 h 476057"/>
              <a:gd name="connsiteX0" fmla="*/ 0 w 933251"/>
              <a:gd name="connsiteY0" fmla="*/ 475176 h 475175"/>
              <a:gd name="connsiteX1" fmla="*/ 62354 w 933251"/>
              <a:gd name="connsiteY1" fmla="*/ 317508 h 475175"/>
              <a:gd name="connsiteX2" fmla="*/ 143657 w 933251"/>
              <a:gd name="connsiteY2" fmla="*/ 448197 h 475175"/>
              <a:gd name="connsiteX3" fmla="*/ 240154 w 933251"/>
              <a:gd name="connsiteY3" fmla="*/ 266708 h 475175"/>
              <a:gd name="connsiteX4" fmla="*/ 326560 w 933251"/>
              <a:gd name="connsiteY4" fmla="*/ 426488 h 475175"/>
              <a:gd name="connsiteX5" fmla="*/ 468754 w 933251"/>
              <a:gd name="connsiteY5" fmla="*/ 8 h 475175"/>
              <a:gd name="connsiteX6" fmla="*/ 617206 w 933251"/>
              <a:gd name="connsiteY6" fmla="*/ 438111 h 475175"/>
              <a:gd name="connsiteX7" fmla="*/ 710054 w 933251"/>
              <a:gd name="connsiteY7" fmla="*/ 279408 h 475175"/>
              <a:gd name="connsiteX8" fmla="*/ 786254 w 933251"/>
              <a:gd name="connsiteY8" fmla="*/ 469908 h 475175"/>
              <a:gd name="connsiteX9" fmla="*/ 852835 w 933251"/>
              <a:gd name="connsiteY9" fmla="*/ 352503 h 475175"/>
              <a:gd name="connsiteX10" fmla="*/ 933251 w 933251"/>
              <a:gd name="connsiteY10" fmla="*/ 473134 h 475175"/>
              <a:gd name="connsiteX0" fmla="*/ 0 w 933251"/>
              <a:gd name="connsiteY0" fmla="*/ 475176 h 475175"/>
              <a:gd name="connsiteX1" fmla="*/ 62354 w 933251"/>
              <a:gd name="connsiteY1" fmla="*/ 317508 h 475175"/>
              <a:gd name="connsiteX2" fmla="*/ 143657 w 933251"/>
              <a:gd name="connsiteY2" fmla="*/ 448197 h 475175"/>
              <a:gd name="connsiteX3" fmla="*/ 240154 w 933251"/>
              <a:gd name="connsiteY3" fmla="*/ 266708 h 475175"/>
              <a:gd name="connsiteX4" fmla="*/ 326560 w 933251"/>
              <a:gd name="connsiteY4" fmla="*/ 426488 h 475175"/>
              <a:gd name="connsiteX5" fmla="*/ 468754 w 933251"/>
              <a:gd name="connsiteY5" fmla="*/ 8 h 475175"/>
              <a:gd name="connsiteX6" fmla="*/ 617206 w 933251"/>
              <a:gd name="connsiteY6" fmla="*/ 438111 h 475175"/>
              <a:gd name="connsiteX7" fmla="*/ 710054 w 933251"/>
              <a:gd name="connsiteY7" fmla="*/ 279408 h 475175"/>
              <a:gd name="connsiteX8" fmla="*/ 787407 w 933251"/>
              <a:gd name="connsiteY8" fmla="*/ 416400 h 475175"/>
              <a:gd name="connsiteX9" fmla="*/ 852835 w 933251"/>
              <a:gd name="connsiteY9" fmla="*/ 352503 h 475175"/>
              <a:gd name="connsiteX10" fmla="*/ 933251 w 933251"/>
              <a:gd name="connsiteY10" fmla="*/ 473134 h 475175"/>
              <a:gd name="connsiteX0" fmla="*/ 0 w 852835"/>
              <a:gd name="connsiteY0" fmla="*/ 475176 h 475177"/>
              <a:gd name="connsiteX1" fmla="*/ 62354 w 852835"/>
              <a:gd name="connsiteY1" fmla="*/ 317508 h 475177"/>
              <a:gd name="connsiteX2" fmla="*/ 143657 w 852835"/>
              <a:gd name="connsiteY2" fmla="*/ 448197 h 475177"/>
              <a:gd name="connsiteX3" fmla="*/ 240154 w 852835"/>
              <a:gd name="connsiteY3" fmla="*/ 266708 h 475177"/>
              <a:gd name="connsiteX4" fmla="*/ 326560 w 852835"/>
              <a:gd name="connsiteY4" fmla="*/ 426488 h 475177"/>
              <a:gd name="connsiteX5" fmla="*/ 468754 w 852835"/>
              <a:gd name="connsiteY5" fmla="*/ 8 h 475177"/>
              <a:gd name="connsiteX6" fmla="*/ 617206 w 852835"/>
              <a:gd name="connsiteY6" fmla="*/ 438111 h 475177"/>
              <a:gd name="connsiteX7" fmla="*/ 710054 w 852835"/>
              <a:gd name="connsiteY7" fmla="*/ 279408 h 475177"/>
              <a:gd name="connsiteX8" fmla="*/ 787407 w 852835"/>
              <a:gd name="connsiteY8" fmla="*/ 416400 h 475177"/>
              <a:gd name="connsiteX9" fmla="*/ 852835 w 852835"/>
              <a:gd name="connsiteY9" fmla="*/ 352503 h 475177"/>
              <a:gd name="connsiteX0" fmla="*/ 0 w 787407"/>
              <a:gd name="connsiteY0" fmla="*/ 475176 h 475175"/>
              <a:gd name="connsiteX1" fmla="*/ 62354 w 787407"/>
              <a:gd name="connsiteY1" fmla="*/ 317508 h 475175"/>
              <a:gd name="connsiteX2" fmla="*/ 143657 w 787407"/>
              <a:gd name="connsiteY2" fmla="*/ 448197 h 475175"/>
              <a:gd name="connsiteX3" fmla="*/ 240154 w 787407"/>
              <a:gd name="connsiteY3" fmla="*/ 266708 h 475175"/>
              <a:gd name="connsiteX4" fmla="*/ 326560 w 787407"/>
              <a:gd name="connsiteY4" fmla="*/ 426488 h 475175"/>
              <a:gd name="connsiteX5" fmla="*/ 468754 w 787407"/>
              <a:gd name="connsiteY5" fmla="*/ 8 h 475175"/>
              <a:gd name="connsiteX6" fmla="*/ 617206 w 787407"/>
              <a:gd name="connsiteY6" fmla="*/ 438111 h 475175"/>
              <a:gd name="connsiteX7" fmla="*/ 710054 w 787407"/>
              <a:gd name="connsiteY7" fmla="*/ 279408 h 475175"/>
              <a:gd name="connsiteX8" fmla="*/ 787407 w 787407"/>
              <a:gd name="connsiteY8" fmla="*/ 416400 h 475175"/>
              <a:gd name="connsiteX0" fmla="*/ -1 w 725052"/>
              <a:gd name="connsiteY0" fmla="*/ 317508 h 448558"/>
              <a:gd name="connsiteX1" fmla="*/ 81302 w 725052"/>
              <a:gd name="connsiteY1" fmla="*/ 448197 h 448558"/>
              <a:gd name="connsiteX2" fmla="*/ 177799 w 725052"/>
              <a:gd name="connsiteY2" fmla="*/ 266708 h 448558"/>
              <a:gd name="connsiteX3" fmla="*/ 264205 w 725052"/>
              <a:gd name="connsiteY3" fmla="*/ 426488 h 448558"/>
              <a:gd name="connsiteX4" fmla="*/ 406399 w 725052"/>
              <a:gd name="connsiteY4" fmla="*/ 8 h 448558"/>
              <a:gd name="connsiteX5" fmla="*/ 554851 w 725052"/>
              <a:gd name="connsiteY5" fmla="*/ 438111 h 448558"/>
              <a:gd name="connsiteX6" fmla="*/ 647699 w 725052"/>
              <a:gd name="connsiteY6" fmla="*/ 279408 h 448558"/>
              <a:gd name="connsiteX7" fmla="*/ 725052 w 725052"/>
              <a:gd name="connsiteY7" fmla="*/ 416400 h 448558"/>
              <a:gd name="connsiteX0" fmla="*/ 0 w 643750"/>
              <a:gd name="connsiteY0" fmla="*/ 448197 h 448197"/>
              <a:gd name="connsiteX1" fmla="*/ 96497 w 643750"/>
              <a:gd name="connsiteY1" fmla="*/ 266708 h 448197"/>
              <a:gd name="connsiteX2" fmla="*/ 182903 w 643750"/>
              <a:gd name="connsiteY2" fmla="*/ 426488 h 448197"/>
              <a:gd name="connsiteX3" fmla="*/ 325097 w 643750"/>
              <a:gd name="connsiteY3" fmla="*/ 8 h 448197"/>
              <a:gd name="connsiteX4" fmla="*/ 473549 w 643750"/>
              <a:gd name="connsiteY4" fmla="*/ 438111 h 448197"/>
              <a:gd name="connsiteX5" fmla="*/ 566397 w 643750"/>
              <a:gd name="connsiteY5" fmla="*/ 279408 h 448197"/>
              <a:gd name="connsiteX6" fmla="*/ 643750 w 643750"/>
              <a:gd name="connsiteY6" fmla="*/ 416400 h 448197"/>
              <a:gd name="connsiteX0" fmla="*/ 0 w 643750"/>
              <a:gd name="connsiteY0" fmla="*/ 448927 h 448927"/>
              <a:gd name="connsiteX1" fmla="*/ 96497 w 643750"/>
              <a:gd name="connsiteY1" fmla="*/ 267438 h 448927"/>
              <a:gd name="connsiteX2" fmla="*/ 183097 w 643750"/>
              <a:gd name="connsiteY2" fmla="*/ 332778 h 448927"/>
              <a:gd name="connsiteX3" fmla="*/ 325097 w 643750"/>
              <a:gd name="connsiteY3" fmla="*/ 738 h 448927"/>
              <a:gd name="connsiteX4" fmla="*/ 473549 w 643750"/>
              <a:gd name="connsiteY4" fmla="*/ 438841 h 448927"/>
              <a:gd name="connsiteX5" fmla="*/ 566397 w 643750"/>
              <a:gd name="connsiteY5" fmla="*/ 280138 h 448927"/>
              <a:gd name="connsiteX6" fmla="*/ 643750 w 643750"/>
              <a:gd name="connsiteY6" fmla="*/ 417130 h 448927"/>
              <a:gd name="connsiteX0" fmla="*/ 0 w 643750"/>
              <a:gd name="connsiteY0" fmla="*/ 448403 h 448403"/>
              <a:gd name="connsiteX1" fmla="*/ 96497 w 643750"/>
              <a:gd name="connsiteY1" fmla="*/ 266914 h 448403"/>
              <a:gd name="connsiteX2" fmla="*/ 183097 w 643750"/>
              <a:gd name="connsiteY2" fmla="*/ 332254 h 448403"/>
              <a:gd name="connsiteX3" fmla="*/ 325097 w 643750"/>
              <a:gd name="connsiteY3" fmla="*/ 214 h 448403"/>
              <a:gd name="connsiteX4" fmla="*/ 470751 w 643750"/>
              <a:gd name="connsiteY4" fmla="*/ 281656 h 448403"/>
              <a:gd name="connsiteX5" fmla="*/ 566397 w 643750"/>
              <a:gd name="connsiteY5" fmla="*/ 279614 h 448403"/>
              <a:gd name="connsiteX6" fmla="*/ 643750 w 643750"/>
              <a:gd name="connsiteY6" fmla="*/ 416606 h 448403"/>
              <a:gd name="connsiteX0" fmla="*/ 0 w 643750"/>
              <a:gd name="connsiteY0" fmla="*/ 448743 h 448743"/>
              <a:gd name="connsiteX1" fmla="*/ 96497 w 643750"/>
              <a:gd name="connsiteY1" fmla="*/ 267254 h 448743"/>
              <a:gd name="connsiteX2" fmla="*/ 183097 w 643750"/>
              <a:gd name="connsiteY2" fmla="*/ 332594 h 448743"/>
              <a:gd name="connsiteX3" fmla="*/ 325097 w 643750"/>
              <a:gd name="connsiteY3" fmla="*/ 554 h 448743"/>
              <a:gd name="connsiteX4" fmla="*/ 411468 w 643750"/>
              <a:gd name="connsiteY4" fmla="*/ 254526 h 448743"/>
              <a:gd name="connsiteX5" fmla="*/ 566397 w 643750"/>
              <a:gd name="connsiteY5" fmla="*/ 279954 h 448743"/>
              <a:gd name="connsiteX6" fmla="*/ 643750 w 643750"/>
              <a:gd name="connsiteY6" fmla="*/ 416946 h 448743"/>
              <a:gd name="connsiteX0" fmla="*/ 0 w 643750"/>
              <a:gd name="connsiteY0" fmla="*/ 448766 h 448766"/>
              <a:gd name="connsiteX1" fmla="*/ 96497 w 643750"/>
              <a:gd name="connsiteY1" fmla="*/ 267277 h 448766"/>
              <a:gd name="connsiteX2" fmla="*/ 183097 w 643750"/>
              <a:gd name="connsiteY2" fmla="*/ 332617 h 448766"/>
              <a:gd name="connsiteX3" fmla="*/ 325097 w 643750"/>
              <a:gd name="connsiteY3" fmla="*/ 577 h 448766"/>
              <a:gd name="connsiteX4" fmla="*/ 411468 w 643750"/>
              <a:gd name="connsiteY4" fmla="*/ 254549 h 448766"/>
              <a:gd name="connsiteX5" fmla="*/ 537585 w 643750"/>
              <a:gd name="connsiteY5" fmla="*/ 339146 h 448766"/>
              <a:gd name="connsiteX6" fmla="*/ 643750 w 643750"/>
              <a:gd name="connsiteY6" fmla="*/ 416969 h 448766"/>
              <a:gd name="connsiteX0" fmla="*/ 0 w 643750"/>
              <a:gd name="connsiteY0" fmla="*/ 449178 h 449178"/>
              <a:gd name="connsiteX1" fmla="*/ 96497 w 643750"/>
              <a:gd name="connsiteY1" fmla="*/ 267689 h 449178"/>
              <a:gd name="connsiteX2" fmla="*/ 163105 w 643750"/>
              <a:gd name="connsiteY2" fmla="*/ 170758 h 449178"/>
              <a:gd name="connsiteX3" fmla="*/ 325097 w 643750"/>
              <a:gd name="connsiteY3" fmla="*/ 989 h 449178"/>
              <a:gd name="connsiteX4" fmla="*/ 411468 w 643750"/>
              <a:gd name="connsiteY4" fmla="*/ 254961 h 449178"/>
              <a:gd name="connsiteX5" fmla="*/ 537585 w 643750"/>
              <a:gd name="connsiteY5" fmla="*/ 339558 h 449178"/>
              <a:gd name="connsiteX6" fmla="*/ 643750 w 643750"/>
              <a:gd name="connsiteY6" fmla="*/ 417381 h 449178"/>
              <a:gd name="connsiteX0" fmla="*/ 0 w 643750"/>
              <a:gd name="connsiteY0" fmla="*/ 449207 h 449207"/>
              <a:gd name="connsiteX1" fmla="*/ 69592 w 643750"/>
              <a:gd name="connsiteY1" fmla="*/ 295099 h 449207"/>
              <a:gd name="connsiteX2" fmla="*/ 163105 w 643750"/>
              <a:gd name="connsiteY2" fmla="*/ 170787 h 449207"/>
              <a:gd name="connsiteX3" fmla="*/ 325097 w 643750"/>
              <a:gd name="connsiteY3" fmla="*/ 1018 h 449207"/>
              <a:gd name="connsiteX4" fmla="*/ 411468 w 643750"/>
              <a:gd name="connsiteY4" fmla="*/ 254990 h 449207"/>
              <a:gd name="connsiteX5" fmla="*/ 537585 w 643750"/>
              <a:gd name="connsiteY5" fmla="*/ 339587 h 449207"/>
              <a:gd name="connsiteX6" fmla="*/ 643750 w 643750"/>
              <a:gd name="connsiteY6" fmla="*/ 417410 h 449207"/>
              <a:gd name="connsiteX0" fmla="*/ 0 w 643750"/>
              <a:gd name="connsiteY0" fmla="*/ 449310 h 449310"/>
              <a:gd name="connsiteX1" fmla="*/ 75064 w 643750"/>
              <a:gd name="connsiteY1" fmla="*/ 377428 h 449310"/>
              <a:gd name="connsiteX2" fmla="*/ 163105 w 643750"/>
              <a:gd name="connsiteY2" fmla="*/ 170890 h 449310"/>
              <a:gd name="connsiteX3" fmla="*/ 325097 w 643750"/>
              <a:gd name="connsiteY3" fmla="*/ 1121 h 449310"/>
              <a:gd name="connsiteX4" fmla="*/ 411468 w 643750"/>
              <a:gd name="connsiteY4" fmla="*/ 255093 h 449310"/>
              <a:gd name="connsiteX5" fmla="*/ 537585 w 643750"/>
              <a:gd name="connsiteY5" fmla="*/ 339690 h 449310"/>
              <a:gd name="connsiteX6" fmla="*/ 643750 w 643750"/>
              <a:gd name="connsiteY6" fmla="*/ 417513 h 449310"/>
              <a:gd name="connsiteX0" fmla="*/ 0 w 643750"/>
              <a:gd name="connsiteY0" fmla="*/ 452276 h 452276"/>
              <a:gd name="connsiteX1" fmla="*/ 75064 w 643750"/>
              <a:gd name="connsiteY1" fmla="*/ 380394 h 452276"/>
              <a:gd name="connsiteX2" fmla="*/ 164774 w 643750"/>
              <a:gd name="connsiteY2" fmla="*/ 121236 h 452276"/>
              <a:gd name="connsiteX3" fmla="*/ 325097 w 643750"/>
              <a:gd name="connsiteY3" fmla="*/ 4087 h 452276"/>
              <a:gd name="connsiteX4" fmla="*/ 411468 w 643750"/>
              <a:gd name="connsiteY4" fmla="*/ 258059 h 452276"/>
              <a:gd name="connsiteX5" fmla="*/ 537585 w 643750"/>
              <a:gd name="connsiteY5" fmla="*/ 342656 h 452276"/>
              <a:gd name="connsiteX6" fmla="*/ 643750 w 643750"/>
              <a:gd name="connsiteY6" fmla="*/ 420479 h 452276"/>
              <a:gd name="connsiteX0" fmla="*/ 0 w 643750"/>
              <a:gd name="connsiteY0" fmla="*/ 510157 h 510157"/>
              <a:gd name="connsiteX1" fmla="*/ 75064 w 643750"/>
              <a:gd name="connsiteY1" fmla="*/ 438275 h 510157"/>
              <a:gd name="connsiteX2" fmla="*/ 164774 w 643750"/>
              <a:gd name="connsiteY2" fmla="*/ 179117 h 510157"/>
              <a:gd name="connsiteX3" fmla="*/ 267720 w 643750"/>
              <a:gd name="connsiteY3" fmla="*/ 2708 h 510157"/>
              <a:gd name="connsiteX4" fmla="*/ 411468 w 643750"/>
              <a:gd name="connsiteY4" fmla="*/ 315940 h 510157"/>
              <a:gd name="connsiteX5" fmla="*/ 537585 w 643750"/>
              <a:gd name="connsiteY5" fmla="*/ 400537 h 510157"/>
              <a:gd name="connsiteX6" fmla="*/ 643750 w 643750"/>
              <a:gd name="connsiteY6" fmla="*/ 478360 h 510157"/>
              <a:gd name="connsiteX0" fmla="*/ 0 w 643750"/>
              <a:gd name="connsiteY0" fmla="*/ 507539 h 507539"/>
              <a:gd name="connsiteX1" fmla="*/ 75064 w 643750"/>
              <a:gd name="connsiteY1" fmla="*/ 435657 h 507539"/>
              <a:gd name="connsiteX2" fmla="*/ 164774 w 643750"/>
              <a:gd name="connsiteY2" fmla="*/ 176499 h 507539"/>
              <a:gd name="connsiteX3" fmla="*/ 267720 w 643750"/>
              <a:gd name="connsiteY3" fmla="*/ 90 h 507539"/>
              <a:gd name="connsiteX4" fmla="*/ 345513 w 643750"/>
              <a:gd name="connsiteY4" fmla="*/ 154874 h 507539"/>
              <a:gd name="connsiteX5" fmla="*/ 411468 w 643750"/>
              <a:gd name="connsiteY5" fmla="*/ 313322 h 507539"/>
              <a:gd name="connsiteX6" fmla="*/ 537585 w 643750"/>
              <a:gd name="connsiteY6" fmla="*/ 397919 h 507539"/>
              <a:gd name="connsiteX7" fmla="*/ 643750 w 643750"/>
              <a:gd name="connsiteY7" fmla="*/ 475742 h 507539"/>
              <a:gd name="connsiteX0" fmla="*/ 0 w 643750"/>
              <a:gd name="connsiteY0" fmla="*/ 507467 h 507467"/>
              <a:gd name="connsiteX1" fmla="*/ 75064 w 643750"/>
              <a:gd name="connsiteY1" fmla="*/ 435585 h 507467"/>
              <a:gd name="connsiteX2" fmla="*/ 164774 w 643750"/>
              <a:gd name="connsiteY2" fmla="*/ 176427 h 507467"/>
              <a:gd name="connsiteX3" fmla="*/ 267720 w 643750"/>
              <a:gd name="connsiteY3" fmla="*/ 18 h 507467"/>
              <a:gd name="connsiteX4" fmla="*/ 338846 w 643750"/>
              <a:gd name="connsiteY4" fmla="*/ 166854 h 507467"/>
              <a:gd name="connsiteX5" fmla="*/ 411468 w 643750"/>
              <a:gd name="connsiteY5" fmla="*/ 313250 h 507467"/>
              <a:gd name="connsiteX6" fmla="*/ 537585 w 643750"/>
              <a:gd name="connsiteY6" fmla="*/ 397847 h 507467"/>
              <a:gd name="connsiteX7" fmla="*/ 643750 w 643750"/>
              <a:gd name="connsiteY7" fmla="*/ 475670 h 507467"/>
              <a:gd name="connsiteX0" fmla="*/ 0 w 643750"/>
              <a:gd name="connsiteY0" fmla="*/ 507593 h 507593"/>
              <a:gd name="connsiteX1" fmla="*/ 75064 w 643750"/>
              <a:gd name="connsiteY1" fmla="*/ 435711 h 507593"/>
              <a:gd name="connsiteX2" fmla="*/ 169535 w 643750"/>
              <a:gd name="connsiteY2" fmla="*/ 196291 h 507593"/>
              <a:gd name="connsiteX3" fmla="*/ 267720 w 643750"/>
              <a:gd name="connsiteY3" fmla="*/ 144 h 507593"/>
              <a:gd name="connsiteX4" fmla="*/ 338846 w 643750"/>
              <a:gd name="connsiteY4" fmla="*/ 166980 h 507593"/>
              <a:gd name="connsiteX5" fmla="*/ 411468 w 643750"/>
              <a:gd name="connsiteY5" fmla="*/ 313376 h 507593"/>
              <a:gd name="connsiteX6" fmla="*/ 537585 w 643750"/>
              <a:gd name="connsiteY6" fmla="*/ 397973 h 507593"/>
              <a:gd name="connsiteX7" fmla="*/ 643750 w 643750"/>
              <a:gd name="connsiteY7" fmla="*/ 475796 h 507593"/>
              <a:gd name="connsiteX0" fmla="*/ 0 w 643750"/>
              <a:gd name="connsiteY0" fmla="*/ 507595 h 507595"/>
              <a:gd name="connsiteX1" fmla="*/ 75064 w 643750"/>
              <a:gd name="connsiteY1" fmla="*/ 435713 h 507595"/>
              <a:gd name="connsiteX2" fmla="*/ 169535 w 643750"/>
              <a:gd name="connsiteY2" fmla="*/ 196293 h 507595"/>
              <a:gd name="connsiteX3" fmla="*/ 267720 w 643750"/>
              <a:gd name="connsiteY3" fmla="*/ 146 h 507595"/>
              <a:gd name="connsiteX4" fmla="*/ 338846 w 643750"/>
              <a:gd name="connsiteY4" fmla="*/ 166982 h 507595"/>
              <a:gd name="connsiteX5" fmla="*/ 411468 w 643750"/>
              <a:gd name="connsiteY5" fmla="*/ 313378 h 507595"/>
              <a:gd name="connsiteX6" fmla="*/ 537585 w 643750"/>
              <a:gd name="connsiteY6" fmla="*/ 397975 h 507595"/>
              <a:gd name="connsiteX7" fmla="*/ 643750 w 643750"/>
              <a:gd name="connsiteY7" fmla="*/ 475798 h 507595"/>
              <a:gd name="connsiteX0" fmla="*/ 0 w 643750"/>
              <a:gd name="connsiteY0" fmla="*/ 507595 h 507595"/>
              <a:gd name="connsiteX1" fmla="*/ 75064 w 643750"/>
              <a:gd name="connsiteY1" fmla="*/ 435713 h 507595"/>
              <a:gd name="connsiteX2" fmla="*/ 169535 w 643750"/>
              <a:gd name="connsiteY2" fmla="*/ 196293 h 507595"/>
              <a:gd name="connsiteX3" fmla="*/ 267720 w 643750"/>
              <a:gd name="connsiteY3" fmla="*/ 146 h 507595"/>
              <a:gd name="connsiteX4" fmla="*/ 338846 w 643750"/>
              <a:gd name="connsiteY4" fmla="*/ 166982 h 507595"/>
              <a:gd name="connsiteX5" fmla="*/ 411468 w 643750"/>
              <a:gd name="connsiteY5" fmla="*/ 313378 h 507595"/>
              <a:gd name="connsiteX6" fmla="*/ 537585 w 643750"/>
              <a:gd name="connsiteY6" fmla="*/ 397975 h 507595"/>
              <a:gd name="connsiteX7" fmla="*/ 643750 w 643750"/>
              <a:gd name="connsiteY7" fmla="*/ 475798 h 507595"/>
              <a:gd name="connsiteX0" fmla="*/ 0 w 643750"/>
              <a:gd name="connsiteY0" fmla="*/ 508412 h 508412"/>
              <a:gd name="connsiteX1" fmla="*/ 75064 w 643750"/>
              <a:gd name="connsiteY1" fmla="*/ 436530 h 508412"/>
              <a:gd name="connsiteX2" fmla="*/ 176913 w 643750"/>
              <a:gd name="connsiteY2" fmla="*/ 247548 h 508412"/>
              <a:gd name="connsiteX3" fmla="*/ 267720 w 643750"/>
              <a:gd name="connsiteY3" fmla="*/ 963 h 508412"/>
              <a:gd name="connsiteX4" fmla="*/ 338846 w 643750"/>
              <a:gd name="connsiteY4" fmla="*/ 167799 h 508412"/>
              <a:gd name="connsiteX5" fmla="*/ 411468 w 643750"/>
              <a:gd name="connsiteY5" fmla="*/ 314195 h 508412"/>
              <a:gd name="connsiteX6" fmla="*/ 537585 w 643750"/>
              <a:gd name="connsiteY6" fmla="*/ 398792 h 508412"/>
              <a:gd name="connsiteX7" fmla="*/ 643750 w 643750"/>
              <a:gd name="connsiteY7" fmla="*/ 476615 h 508412"/>
              <a:gd name="connsiteX0" fmla="*/ 0 w 643750"/>
              <a:gd name="connsiteY0" fmla="*/ 508412 h 508412"/>
              <a:gd name="connsiteX1" fmla="*/ 92922 w 643750"/>
              <a:gd name="connsiteY1" fmla="*/ 411334 h 508412"/>
              <a:gd name="connsiteX2" fmla="*/ 176913 w 643750"/>
              <a:gd name="connsiteY2" fmla="*/ 247548 h 508412"/>
              <a:gd name="connsiteX3" fmla="*/ 267720 w 643750"/>
              <a:gd name="connsiteY3" fmla="*/ 963 h 508412"/>
              <a:gd name="connsiteX4" fmla="*/ 338846 w 643750"/>
              <a:gd name="connsiteY4" fmla="*/ 167799 h 508412"/>
              <a:gd name="connsiteX5" fmla="*/ 411468 w 643750"/>
              <a:gd name="connsiteY5" fmla="*/ 314195 h 508412"/>
              <a:gd name="connsiteX6" fmla="*/ 537585 w 643750"/>
              <a:gd name="connsiteY6" fmla="*/ 398792 h 508412"/>
              <a:gd name="connsiteX7" fmla="*/ 643750 w 643750"/>
              <a:gd name="connsiteY7" fmla="*/ 476615 h 50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750" h="508412">
                <a:moveTo>
                  <a:pt x="0" y="508412"/>
                </a:moveTo>
                <a:cubicBezTo>
                  <a:pt x="29633" y="499945"/>
                  <a:pt x="63437" y="454811"/>
                  <a:pt x="92922" y="411334"/>
                </a:cubicBezTo>
                <a:cubicBezTo>
                  <a:pt x="122407" y="367857"/>
                  <a:pt x="147780" y="315943"/>
                  <a:pt x="176913" y="247548"/>
                </a:cubicBezTo>
                <a:cubicBezTo>
                  <a:pt x="206046" y="179153"/>
                  <a:pt x="240731" y="14254"/>
                  <a:pt x="267720" y="963"/>
                </a:cubicBezTo>
                <a:cubicBezTo>
                  <a:pt x="294709" y="-12328"/>
                  <a:pt x="314888" y="115594"/>
                  <a:pt x="338846" y="167799"/>
                </a:cubicBezTo>
                <a:cubicBezTo>
                  <a:pt x="362804" y="220004"/>
                  <a:pt x="384301" y="201156"/>
                  <a:pt x="411468" y="314195"/>
                </a:cubicBezTo>
                <a:cubicBezTo>
                  <a:pt x="438635" y="427234"/>
                  <a:pt x="498871" y="371722"/>
                  <a:pt x="537585" y="398792"/>
                </a:cubicBezTo>
                <a:cubicBezTo>
                  <a:pt x="576299" y="425862"/>
                  <a:pt x="619953" y="464433"/>
                  <a:pt x="643750" y="476615"/>
                </a:cubicBezTo>
              </a:path>
            </a:pathLst>
          </a:custGeom>
          <a:gradFill flip="none" rotWithShape="1">
            <a:gsLst>
              <a:gs pos="100000">
                <a:schemeClr val="accent2">
                  <a:lumMod val="60000"/>
                  <a:lumOff val="40000"/>
                  <a:alpha val="27000"/>
                </a:schemeClr>
              </a:gs>
              <a:gs pos="30000">
                <a:schemeClr val="accent2">
                  <a:lumMod val="95000"/>
                  <a:lumOff val="5000"/>
                </a:schemeClr>
              </a:gs>
              <a:gs pos="0">
                <a:schemeClr val="accent2">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Rechteck 44"/>
              <p:cNvSpPr/>
              <p:nvPr/>
            </p:nvSpPr>
            <p:spPr>
              <a:xfrm>
                <a:off x="3080874" y="4531036"/>
                <a:ext cx="3656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bg2">
                              <a:lumMod val="50000"/>
                            </a:schemeClr>
                          </a:solidFill>
                          <a:latin typeface="Cambria Math" panose="02040503050406030204" pitchFamily="18" charset="0"/>
                          <a:ea typeface="Cambria Math" panose="02040503050406030204" pitchFamily="18" charset="0"/>
                        </a:rPr>
                        <m:t>𝛾</m:t>
                      </m:r>
                    </m:oMath>
                  </m:oMathPara>
                </a14:m>
                <a:endParaRPr lang="de-DE" dirty="0">
                  <a:solidFill>
                    <a:schemeClr val="bg2">
                      <a:lumMod val="50000"/>
                    </a:schemeClr>
                  </a:solidFill>
                </a:endParaRPr>
              </a:p>
            </p:txBody>
          </p:sp>
        </mc:Choice>
        <mc:Fallback xmlns="">
          <p:sp>
            <p:nvSpPr>
              <p:cNvPr id="45" name="Rechteck 44"/>
              <p:cNvSpPr>
                <a:spLocks noRot="1" noChangeAspect="1" noMove="1" noResize="1" noEditPoints="1" noAdjustHandles="1" noChangeArrowheads="1" noChangeShapeType="1" noTextEdit="1"/>
              </p:cNvSpPr>
              <p:nvPr/>
            </p:nvSpPr>
            <p:spPr>
              <a:xfrm>
                <a:off x="3080874" y="4531036"/>
                <a:ext cx="365613" cy="369332"/>
              </a:xfrm>
              <a:prstGeom prst="rect">
                <a:avLst/>
              </a:prstGeom>
              <a:blipFill>
                <a:blip r:embed="rId7"/>
                <a:stretch>
                  <a:fillRect b="-3279"/>
                </a:stretch>
              </a:blipFill>
            </p:spPr>
            <p:txBody>
              <a:bodyPr/>
              <a:lstStyle/>
              <a:p>
                <a:r>
                  <a:rPr lang="de-DE">
                    <a:noFill/>
                  </a:rPr>
                  <a:t> </a:t>
                </a:r>
              </a:p>
            </p:txBody>
          </p:sp>
        </mc:Fallback>
      </mc:AlternateContent>
      <p:sp>
        <p:nvSpPr>
          <p:cNvPr id="3" name="Foliennummernplatzhalter 2"/>
          <p:cNvSpPr>
            <a:spLocks noGrp="1"/>
          </p:cNvSpPr>
          <p:nvPr>
            <p:ph type="sldNum" sz="quarter" idx="12"/>
          </p:nvPr>
        </p:nvSpPr>
        <p:spPr/>
        <p:txBody>
          <a:bodyPr/>
          <a:lstStyle/>
          <a:p>
            <a:fld id="{0E5F5BB8-B058-4CAF-94F1-C60B474C680F}" type="slidenum">
              <a:rPr lang="de-DE" smtClean="0"/>
              <a:pPr/>
              <a:t>27</a:t>
            </a:fld>
            <a:endParaRPr lang="de-DE"/>
          </a:p>
        </p:txBody>
      </p:sp>
      <p:sp>
        <p:nvSpPr>
          <p:cNvPr id="4" name="Rechteck 3"/>
          <p:cNvSpPr/>
          <p:nvPr/>
        </p:nvSpPr>
        <p:spPr>
          <a:xfrm>
            <a:off x="5123005" y="3109468"/>
            <a:ext cx="6096000" cy="313932"/>
          </a:xfrm>
          <a:prstGeom prst="rect">
            <a:avLst/>
          </a:prstGeom>
        </p:spPr>
        <p:txBody>
          <a:bodyPr>
            <a:spAutoFit/>
          </a:bodyPr>
          <a:lstStyle/>
          <a:p>
            <a:pPr>
              <a:lnSpc>
                <a:spcPct val="120000"/>
              </a:lnSpc>
              <a:spcBef>
                <a:spcPts val="600"/>
              </a:spcBef>
            </a:pPr>
            <a:r>
              <a:rPr lang="en-US" sz="1300" dirty="0" smtClean="0">
                <a:latin typeface="Work Sans" panose="00000500000000000000" pitchFamily="50" charset="0"/>
                <a:cs typeface="Arial" panose="020B0604020202020204" pitchFamily="34" charset="0"/>
              </a:rPr>
              <a:t>The </a:t>
            </a:r>
            <a:r>
              <a:rPr lang="en-US" sz="1300" dirty="0">
                <a:latin typeface="Work Sans" panose="00000500000000000000" pitchFamily="50" charset="0"/>
                <a:cs typeface="Arial" panose="020B0604020202020204" pitchFamily="34" charset="0"/>
              </a:rPr>
              <a:t>equation for </a:t>
            </a:r>
            <a:r>
              <a:rPr lang="en-US" sz="1300" dirty="0" err="1">
                <a:latin typeface="Work Sans" panose="00000500000000000000" pitchFamily="50" charset="0"/>
                <a:cs typeface="Arial" panose="020B0604020202020204" pitchFamily="34" charset="0"/>
              </a:rPr>
              <a:t>TomoSAR</a:t>
            </a:r>
            <a:r>
              <a:rPr lang="en-US" sz="1300" dirty="0">
                <a:latin typeface="Work Sans" panose="00000500000000000000" pitchFamily="50" charset="0"/>
                <a:cs typeface="Arial" panose="020B0604020202020204" pitchFamily="34" charset="0"/>
              </a:rPr>
              <a:t> imaging model can be rewritten as:</a:t>
            </a:r>
          </a:p>
        </p:txBody>
      </p:sp>
    </p:spTree>
    <p:extLst>
      <p:ext uri="{BB962C8B-B14F-4D97-AF65-F5344CB8AC3E}">
        <p14:creationId xmlns:p14="http://schemas.microsoft.com/office/powerpoint/2010/main" val="34577322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The linear system equation</a:t>
            </a:r>
          </a:p>
        </p:txBody>
      </p:sp>
      <p:grpSp>
        <p:nvGrpSpPr>
          <p:cNvPr id="34" name="Group 3"/>
          <p:cNvGrpSpPr/>
          <p:nvPr/>
        </p:nvGrpSpPr>
        <p:grpSpPr>
          <a:xfrm>
            <a:off x="5827106" y="1865779"/>
            <a:ext cx="4268073" cy="901209"/>
            <a:chOff x="6225454" y="1958243"/>
            <a:chExt cx="4268073" cy="901209"/>
          </a:xfrm>
        </p:grpSpPr>
        <mc:AlternateContent xmlns:mc="http://schemas.openxmlformats.org/markup-compatibility/2006" xmlns:a14="http://schemas.microsoft.com/office/drawing/2010/main">
          <mc:Choice Requires="a14">
            <p:sp>
              <p:nvSpPr>
                <p:cNvPr id="36" name="Textfeld 24"/>
                <p:cNvSpPr txBox="1"/>
                <p:nvPr/>
              </p:nvSpPr>
              <p:spPr>
                <a:xfrm>
                  <a:off x="7115183" y="1958243"/>
                  <a:ext cx="3378344" cy="901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sz="2000" i="1" smtClean="0">
                                <a:latin typeface="Cambria Math" panose="02040503050406030204" pitchFamily="18" charset="0"/>
                                <a:ea typeface="Cambria Math" panose="02040503050406030204" pitchFamily="18" charset="0"/>
                              </a:rPr>
                            </m:ctrlPr>
                          </m:naryPr>
                          <m:sub/>
                          <m:sup/>
                          <m:e>
                            <m:r>
                              <a:rPr lang="en-US" sz="2000" i="1" smtClean="0">
                                <a:latin typeface="Cambria Math" panose="02040503050406030204" pitchFamily="18" charset="0"/>
                                <a:ea typeface="Cambria Math" panose="02040503050406030204" pitchFamily="18" charset="0"/>
                              </a:rPr>
                              <m:t>𝛾</m:t>
                            </m:r>
                            <m:d>
                              <m:dPr>
                                <m:ctrlPr>
                                  <a:rPr lang="en-US" sz="2000" b="0" i="1" smtClean="0">
                                    <a:latin typeface="Cambria Math" panose="02040503050406030204" pitchFamily="18" charset="0"/>
                                    <a:ea typeface="Cambria Math" panose="02040503050406030204" pitchFamily="18" charset="0"/>
                                  </a:rPr>
                                </m:ctrlPr>
                              </m:dPr>
                              <m:e>
                                <m:r>
                                  <a:rPr lang="de-DE" sz="2000" b="0" i="1" smtClean="0">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m:t>
                                </m:r>
                                <m:r>
                                  <a:rPr lang="de-DE" sz="2000" b="0" i="1" smtClean="0">
                                    <a:latin typeface="Cambria Math" panose="02040503050406030204" pitchFamily="18" charset="0"/>
                                    <a:ea typeface="Cambria Math" panose="02040503050406030204" pitchFamily="18" charset="0"/>
                                  </a:rPr>
                                  <m:t>𝑟</m:t>
                                </m:r>
                                <m:r>
                                  <a:rPr lang="de-DE"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d>
                                  <m:dPr>
                                    <m:ctrlPr>
                                      <a:rPr lang="en-US" sz="2000" i="1">
                                        <a:latin typeface="Cambria Math" panose="02040503050406030204" pitchFamily="18" charset="0"/>
                                        <a:ea typeface="Cambria Math" panose="02040503050406030204" pitchFamily="18" charset="0"/>
                                      </a:rPr>
                                    </m:ctrlPr>
                                  </m:dPr>
                                  <m:e>
                                    <m:r>
                                      <a:rPr lang="de-DE"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m:t>
                                    </m:r>
                                    <m:f>
                                      <m:fPr>
                                        <m:ctrlPr>
                                          <a:rPr lang="en-US" sz="2000" i="1" smtClean="0">
                                            <a:latin typeface="Cambria Math" panose="02040503050406030204" pitchFamily="18" charset="0"/>
                                            <a:ea typeface="Cambria Math" panose="02040503050406030204" pitchFamily="18" charset="0"/>
                                          </a:rPr>
                                        </m:ctrlPr>
                                      </m:fPr>
                                      <m:num>
                                        <m:r>
                                          <a:rPr lang="de-DE" sz="2000" b="0" i="1" smtClean="0">
                                            <a:latin typeface="Cambria Math" panose="02040503050406030204" pitchFamily="18" charset="0"/>
                                            <a:ea typeface="Cambria Math" panose="02040503050406030204" pitchFamily="18" charset="0"/>
                                          </a:rPr>
                                          <m:t>4</m:t>
                                        </m:r>
                                        <m:r>
                                          <m:rPr>
                                            <m:sty m:val="p"/>
                                          </m:rPr>
                                          <a:rPr lang="el-GR" sz="2000" b="0" i="1" smtClean="0">
                                            <a:latin typeface="Cambria Math" panose="02040503050406030204" pitchFamily="18" charset="0"/>
                                            <a:ea typeface="Cambria Math" panose="02040503050406030204" pitchFamily="18" charset="0"/>
                                          </a:rPr>
                                          <m:t>π</m:t>
                                        </m:r>
                                      </m:num>
                                      <m:den>
                                        <m:r>
                                          <m:rPr>
                                            <m:sty m:val="p"/>
                                          </m:rPr>
                                          <a:rPr lang="el-GR" sz="2000" i="1" smtClean="0">
                                            <a:latin typeface="Cambria Math" panose="02040503050406030204" pitchFamily="18" charset="0"/>
                                            <a:ea typeface="Cambria Math" panose="02040503050406030204" pitchFamily="18" charset="0"/>
                                          </a:rPr>
                                          <m:t>λ</m:t>
                                        </m:r>
                                        <m:r>
                                          <a:rPr lang="de-DE" sz="2000" i="1">
                                            <a:latin typeface="Cambria Math" panose="02040503050406030204" pitchFamily="18" charset="0"/>
                                            <a:ea typeface="Cambria Math" panose="02040503050406030204" pitchFamily="18" charset="0"/>
                                          </a:rPr>
                                          <m:t>𝑟</m:t>
                                        </m:r>
                                        <m:r>
                                          <a:rPr lang="de-DE" sz="2000" i="1" baseline="-25000">
                                            <a:latin typeface="Cambria Math" panose="02040503050406030204" pitchFamily="18" charset="0"/>
                                            <a:ea typeface="Cambria Math" panose="02040503050406030204" pitchFamily="18" charset="0"/>
                                          </a:rPr>
                                          <m:t>0</m:t>
                                        </m:r>
                                      </m:den>
                                    </m:f>
                                    <m:r>
                                      <a:rPr lang="de-DE" sz="2000" b="0" i="1" smtClean="0">
                                        <a:latin typeface="Cambria Math" panose="02040503050406030204" pitchFamily="18" charset="0"/>
                                        <a:ea typeface="Cambria Math" panose="02040503050406030204" pitchFamily="18" charset="0"/>
                                      </a:rPr>
                                      <m:t>𝑏</m:t>
                                    </m:r>
                                    <m:r>
                                      <a:rPr lang="de-DE" sz="2000" b="0" i="1" baseline="-25000" smtClean="0">
                                        <a:latin typeface="Cambria Math" panose="02040503050406030204" pitchFamily="18" charset="0"/>
                                        <a:ea typeface="Cambria Math" panose="02040503050406030204" pitchFamily="18" charset="0"/>
                                      </a:rPr>
                                      <m:t>𝑛</m:t>
                                    </m:r>
                                    <m:r>
                                      <a:rPr lang="de-DE"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 </m:t>
                                </m:r>
                              </m:sup>
                            </m:sSup>
                            <m:r>
                              <a:rPr lang="en-US" sz="2000" b="0" i="1" smtClean="0">
                                <a:latin typeface="Cambria Math" panose="02040503050406030204" pitchFamily="18" charset="0"/>
                                <a:ea typeface="Cambria Math" panose="02040503050406030204" pitchFamily="18" charset="0"/>
                              </a:rPr>
                              <m:t>𝑑𝑠</m:t>
                            </m:r>
                          </m:e>
                        </m:nary>
                      </m:oMath>
                    </m:oMathPara>
                  </a14:m>
                  <a:endParaRPr lang="en-US" sz="2000" i="1" dirty="0">
                    <a:latin typeface="Cambria Math" panose="02040503050406030204" pitchFamily="18" charset="0"/>
                    <a:ea typeface="Cambria Math" panose="02040503050406030204" pitchFamily="18" charset="0"/>
                  </a:endParaRPr>
                </a:p>
              </p:txBody>
            </p:sp>
          </mc:Choice>
          <mc:Fallback xmlns="">
            <p:sp>
              <p:nvSpPr>
                <p:cNvPr id="36" name="Textfeld 24"/>
                <p:cNvSpPr txBox="1">
                  <a:spLocks noRot="1" noChangeAspect="1" noMove="1" noResize="1" noEditPoints="1" noAdjustHandles="1" noChangeArrowheads="1" noChangeShapeType="1" noTextEdit="1"/>
                </p:cNvSpPr>
                <p:nvPr/>
              </p:nvSpPr>
              <p:spPr>
                <a:xfrm>
                  <a:off x="7115183" y="1958243"/>
                  <a:ext cx="3378344" cy="901209"/>
                </a:xfrm>
                <a:prstGeom prst="rect">
                  <a:avLst/>
                </a:prstGeom>
                <a:blipFill>
                  <a:blip r:embed="rId3"/>
                  <a:stretch>
                    <a:fillRect/>
                  </a:stretch>
                </a:blipFill>
              </p:spPr>
              <p:txBody>
                <a:bodyPr/>
                <a:lstStyle/>
                <a:p>
                  <a:r>
                    <a:rPr lang="de-DE">
                      <a:noFill/>
                    </a:rPr>
                    <a:t> </a:t>
                  </a:r>
                </a:p>
              </p:txBody>
            </p:sp>
          </mc:Fallback>
        </mc:AlternateContent>
        <p:sp>
          <p:nvSpPr>
            <p:cNvPr id="37" name="Textfeld 25"/>
            <p:cNvSpPr txBox="1"/>
            <p:nvPr/>
          </p:nvSpPr>
          <p:spPr>
            <a:xfrm>
              <a:off x="6225454" y="2255472"/>
              <a:ext cx="1273492" cy="400110"/>
            </a:xfrm>
            <a:prstGeom prst="rect">
              <a:avLst/>
            </a:prstGeom>
            <a:noFill/>
          </p:spPr>
          <p:txBody>
            <a:bodyPr wrap="square" rtlCol="0">
              <a:spAutoFit/>
            </a:bodyPr>
            <a:lstStyle/>
            <a:p>
              <a:r>
                <a:rPr lang="en-US" sz="2000" i="1" dirty="0">
                  <a:latin typeface="Cambria Math" panose="02040503050406030204" pitchFamily="18" charset="0"/>
                  <a:ea typeface="Cambria Math" panose="02040503050406030204" pitchFamily="18" charset="0"/>
                </a:rPr>
                <a:t>R</a:t>
              </a:r>
              <a:r>
                <a:rPr lang="en-US" sz="2000" i="1" baseline="-25000" dirty="0" smtClean="0">
                  <a:latin typeface="Cambria Math" panose="02040503050406030204" pitchFamily="18" charset="0"/>
                  <a:ea typeface="Cambria Math" panose="02040503050406030204" pitchFamily="18" charset="0"/>
                </a:rPr>
                <a:t>n </a:t>
              </a:r>
              <a:r>
                <a:rPr lang="en-US" sz="2000" i="1" dirty="0" smtClean="0">
                  <a:latin typeface="Cambria Math" panose="02040503050406030204" pitchFamily="18" charset="0"/>
                  <a:ea typeface="Cambria Math" panose="02040503050406030204" pitchFamily="18" charset="0"/>
                </a:rPr>
                <a:t>(x, r) =</a:t>
              </a:r>
              <a:endParaRPr lang="en-US" sz="2000" i="1" dirty="0">
                <a:latin typeface="Cambria Math" panose="02040503050406030204" pitchFamily="18" charset="0"/>
                <a:ea typeface="Cambria Math" panose="02040503050406030204" pitchFamily="18" charset="0"/>
              </a:endParaRPr>
            </a:p>
          </p:txBody>
        </p:sp>
      </p:grpSp>
      <mc:AlternateContent xmlns:mc="http://schemas.openxmlformats.org/markup-compatibility/2006" xmlns:a14="http://schemas.microsoft.com/office/drawing/2010/main">
        <mc:Choice Requires="a14">
          <p:sp>
            <p:nvSpPr>
              <p:cNvPr id="71" name="Textfeld 97"/>
              <p:cNvSpPr txBox="1"/>
              <p:nvPr/>
            </p:nvSpPr>
            <p:spPr>
              <a:xfrm>
                <a:off x="7406121" y="4540856"/>
                <a:ext cx="1241422" cy="400110"/>
              </a:xfrm>
              <a:prstGeom prst="rect">
                <a:avLst/>
              </a:prstGeom>
              <a:noFill/>
            </p:spPr>
            <p:txBody>
              <a:bodyPr wrap="square" rtlCol="0">
                <a:spAutoFit/>
              </a:bodyPr>
              <a:lstStyle/>
              <a:p>
                <a:r>
                  <a:rPr lang="en-US" sz="200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 R = A  </a:t>
                </a:r>
                <a14:m>
                  <m:oMath xmlns:m="http://schemas.openxmlformats.org/officeDocument/2006/math">
                    <m:r>
                      <a:rPr lang="en-US" sz="2000" i="1">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𝛾</m:t>
                    </m:r>
                  </m:oMath>
                </a14:m>
                <a:r>
                  <a:rPr lang="en-US" sz="200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 </a:t>
                </a:r>
                <a:endParaRPr lang="en-US" sz="2000" i="1" dirty="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p:txBody>
          </p:sp>
        </mc:Choice>
        <mc:Fallback xmlns="">
          <p:sp>
            <p:nvSpPr>
              <p:cNvPr id="71" name="Textfeld 97"/>
              <p:cNvSpPr txBox="1">
                <a:spLocks noRot="1" noChangeAspect="1" noMove="1" noResize="1" noEditPoints="1" noAdjustHandles="1" noChangeArrowheads="1" noChangeShapeType="1" noTextEdit="1"/>
              </p:cNvSpPr>
              <p:nvPr/>
            </p:nvSpPr>
            <p:spPr>
              <a:xfrm>
                <a:off x="7406121" y="4540856"/>
                <a:ext cx="1241422" cy="400110"/>
              </a:xfrm>
              <a:prstGeom prst="rect">
                <a:avLst/>
              </a:prstGeom>
              <a:blipFill>
                <a:blip r:embed="rId4"/>
                <a:stretch>
                  <a:fillRect l="-980" t="-9091" b="-33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2" name="Rechteck 98"/>
              <p:cNvSpPr/>
              <p:nvPr/>
            </p:nvSpPr>
            <p:spPr>
              <a:xfrm>
                <a:off x="5446567" y="5391861"/>
                <a:ext cx="6631111" cy="821572"/>
              </a:xfrm>
              <a:prstGeom prst="rect">
                <a:avLst/>
              </a:prstGeom>
            </p:spPr>
            <p:txBody>
              <a:bodyPr wrap="square">
                <a:spAutoFit/>
              </a:bodyPr>
              <a:lstStyle/>
              <a:p>
                <a:r>
                  <a:rPr lang="de-DE" sz="1400" b="1" i="1" dirty="0" smtClean="0">
                    <a:solidFill>
                      <a:schemeClr val="tx1">
                        <a:lumMod val="75000"/>
                        <a:lumOff val="25000"/>
                      </a:schemeClr>
                    </a:solidFill>
                    <a:latin typeface="Work Sans Light" panose="00000400000000000000" pitchFamily="50" charset="0"/>
                    <a:ea typeface="Cambria Math" panose="02040503050406030204" pitchFamily="18" charset="0"/>
                  </a:rPr>
                  <a:t>R</a:t>
                </a:r>
                <a:r>
                  <a:rPr lang="de-DE" sz="1400" dirty="0">
                    <a:solidFill>
                      <a:schemeClr val="tx1">
                        <a:lumMod val="75000"/>
                        <a:lumOff val="25000"/>
                      </a:schemeClr>
                    </a:solidFill>
                    <a:latin typeface="Work Sans Light" panose="00000400000000000000" pitchFamily="50" charset="0"/>
                    <a:ea typeface="Cambria Math" panose="02040503050406030204" pitchFamily="18" charset="0"/>
                  </a:rPr>
                  <a:t> </a:t>
                </a:r>
                <a:r>
                  <a:rPr lang="de-DE" sz="1400" dirty="0" smtClean="0">
                    <a:solidFill>
                      <a:schemeClr val="tx1">
                        <a:lumMod val="75000"/>
                        <a:lumOff val="25000"/>
                      </a:schemeClr>
                    </a:solidFill>
                    <a:latin typeface="Work Sans Light" panose="00000400000000000000" pitchFamily="50" charset="0"/>
                    <a:ea typeface="Cambria Math" panose="02040503050406030204" pitchFamily="18" charset="0"/>
                  </a:rPr>
                  <a:t>: </a:t>
                </a:r>
                <a:r>
                  <a:rPr lang="en-US" sz="1200" dirty="0" smtClean="0">
                    <a:solidFill>
                      <a:schemeClr val="tx1">
                        <a:lumMod val="75000"/>
                        <a:lumOff val="25000"/>
                      </a:schemeClr>
                    </a:solidFill>
                    <a:latin typeface="Work Sans Light" panose="00000400000000000000" pitchFamily="50" charset="0"/>
                    <a:ea typeface="Cambria Math" panose="02040503050406030204" pitchFamily="18" charset="0"/>
                  </a:rPr>
                  <a:t>covariance between slave and master image</a:t>
                </a:r>
              </a:p>
              <a:p>
                <a:r>
                  <a:rPr lang="en-US" sz="1400" b="1" i="1" dirty="0" smtClean="0">
                    <a:solidFill>
                      <a:schemeClr val="tx1">
                        <a:lumMod val="75000"/>
                        <a:lumOff val="25000"/>
                      </a:schemeClr>
                    </a:solidFill>
                    <a:latin typeface="Work Sans Light" panose="00000400000000000000" pitchFamily="50" charset="0"/>
                    <a:ea typeface="Cambria Math" panose="02040503050406030204" pitchFamily="18" charset="0"/>
                  </a:rPr>
                  <a:t>A</a:t>
                </a:r>
                <a14:m>
                  <m:oMath xmlns:m="http://schemas.openxmlformats.org/officeDocument/2006/math">
                    <m:d>
                      <m:dPr>
                        <m:ctrlPr>
                          <a:rPr lang="en-US" sz="1400" b="1" i="1">
                            <a:solidFill>
                              <a:schemeClr val="tx1">
                                <a:lumMod val="75000"/>
                                <a:lumOff val="25000"/>
                              </a:schemeClr>
                            </a:solidFill>
                            <a:latin typeface="Cambria Math" panose="02040503050406030204" pitchFamily="18" charset="0"/>
                            <a:ea typeface="Cambria Math" panose="02040503050406030204" pitchFamily="18" charset="0"/>
                          </a:rPr>
                        </m:ctrlPr>
                      </m:dPr>
                      <m:e>
                        <m:r>
                          <a:rPr lang="en-US" sz="1400" b="1" i="1">
                            <a:solidFill>
                              <a:schemeClr val="tx1">
                                <a:lumMod val="75000"/>
                                <a:lumOff val="25000"/>
                              </a:schemeClr>
                            </a:solidFill>
                            <a:latin typeface="Cambria Math" panose="02040503050406030204" pitchFamily="18" charset="0"/>
                            <a:ea typeface="Cambria Math" panose="02040503050406030204" pitchFamily="18" charset="0"/>
                          </a:rPr>
                          <m:t>𝒔</m:t>
                        </m:r>
                      </m:e>
                    </m:d>
                  </m:oMath>
                </a14:m>
                <a:r>
                  <a:rPr lang="en-US" sz="1600" i="1" dirty="0" smtClean="0">
                    <a:solidFill>
                      <a:schemeClr val="tx1">
                        <a:lumMod val="75000"/>
                        <a:lumOff val="25000"/>
                      </a:schemeClr>
                    </a:solidFill>
                    <a:latin typeface="Work Sans Light" panose="00000400000000000000" pitchFamily="50" charset="0"/>
                    <a:ea typeface="Cambria Math" panose="02040503050406030204" pitchFamily="18" charset="0"/>
                    <a:cs typeface="Arial" panose="020B0604020202020204" pitchFamily="34" charset="0"/>
                  </a:rPr>
                  <a:t> </a:t>
                </a:r>
                <a:r>
                  <a:rPr lang="en-US" sz="1200" b="1" dirty="0" smtClean="0">
                    <a:solidFill>
                      <a:schemeClr val="tx1">
                        <a:lumMod val="75000"/>
                        <a:lumOff val="25000"/>
                      </a:schemeClr>
                    </a:solidFill>
                    <a:latin typeface="Work Sans Light" panose="00000400000000000000" pitchFamily="50" charset="0"/>
                    <a:cs typeface="Arial" panose="020B0604020202020204" pitchFamily="34" charset="0"/>
                  </a:rPr>
                  <a:t>:</a:t>
                </a:r>
                <a:r>
                  <a:rPr lang="en-US" i="1" dirty="0" smtClean="0">
                    <a:solidFill>
                      <a:schemeClr val="tx1">
                        <a:lumMod val="75000"/>
                        <a:lumOff val="25000"/>
                      </a:schemeClr>
                    </a:solidFill>
                    <a:latin typeface="Work Sans Light" panose="00000400000000000000" pitchFamily="50" charset="0"/>
                    <a:cs typeface="Arial" panose="020B0604020202020204" pitchFamily="34" charset="0"/>
                  </a:rPr>
                  <a:t> </a:t>
                </a:r>
                <a:r>
                  <a:rPr lang="en-US" sz="1200" dirty="0" smtClean="0">
                    <a:solidFill>
                      <a:schemeClr val="tx1">
                        <a:lumMod val="75000"/>
                        <a:lumOff val="25000"/>
                      </a:schemeClr>
                    </a:solidFill>
                    <a:latin typeface="Work Sans Light" panose="00000400000000000000" pitchFamily="50" charset="0"/>
                    <a:cs typeface="Arial" panose="020B0604020202020204" pitchFamily="34" charset="0"/>
                  </a:rPr>
                  <a:t>steering matrix (N*h mapping matrix with </a:t>
                </a:r>
                <a:r>
                  <a:rPr lang="en-US" sz="1400" i="1" dirty="0" err="1" smtClean="0">
                    <a:solidFill>
                      <a:schemeClr val="tx1">
                        <a:lumMod val="75000"/>
                        <a:lumOff val="25000"/>
                      </a:schemeClr>
                    </a:solidFill>
                    <a:latin typeface="Work Sans Light" panose="00000400000000000000" pitchFamily="50" charset="0"/>
                    <a:ea typeface="Cambria Math" panose="02040503050406030204" pitchFamily="18" charset="0"/>
                    <a:cs typeface="Arial" panose="020B0604020202020204" pitchFamily="34" charset="0"/>
                  </a:rPr>
                  <a:t>A</a:t>
                </a:r>
                <a:r>
                  <a:rPr lang="en-US" sz="1400" i="1" baseline="-25000" dirty="0" err="1" smtClean="0">
                    <a:solidFill>
                      <a:schemeClr val="tx1">
                        <a:lumMod val="75000"/>
                        <a:lumOff val="25000"/>
                      </a:schemeClr>
                    </a:solidFill>
                    <a:latin typeface="Work Sans Light" panose="00000400000000000000" pitchFamily="50" charset="0"/>
                    <a:ea typeface="Cambria Math" panose="02040503050406030204" pitchFamily="18" charset="0"/>
                    <a:cs typeface="Arial" panose="020B0604020202020204" pitchFamily="34" charset="0"/>
                  </a:rPr>
                  <a:t>nh</a:t>
                </a:r>
                <a:r>
                  <a:rPr lang="en-US" sz="1400" i="1" baseline="-25000" dirty="0" smtClean="0">
                    <a:solidFill>
                      <a:schemeClr val="tx1">
                        <a:lumMod val="75000"/>
                        <a:lumOff val="25000"/>
                      </a:schemeClr>
                    </a:solidFill>
                    <a:latin typeface="Work Sans Light" panose="00000400000000000000" pitchFamily="50" charset="0"/>
                    <a:ea typeface="Cambria Math" panose="02040503050406030204" pitchFamily="18" charset="0"/>
                    <a:cs typeface="Arial" panose="020B0604020202020204" pitchFamily="34" charset="0"/>
                  </a:rPr>
                  <a:t> </a:t>
                </a:r>
                <a:r>
                  <a:rPr lang="en-US" sz="1400" i="1" dirty="0" smtClean="0">
                    <a:solidFill>
                      <a:schemeClr val="tx1">
                        <a:lumMod val="75000"/>
                        <a:lumOff val="25000"/>
                      </a:schemeClr>
                    </a:solidFill>
                    <a:latin typeface="Work Sans Light" panose="00000400000000000000" pitchFamily="50" charset="0"/>
                    <a:ea typeface="Cambria Math" panose="02040503050406030204" pitchFamily="18" charset="0"/>
                    <a:cs typeface="Arial" panose="020B0604020202020204" pitchFamily="34" charset="0"/>
                  </a:rPr>
                  <a:t> = </a:t>
                </a:r>
                <a14:m>
                  <m:oMath xmlns:m="http://schemas.openxmlformats.org/officeDocument/2006/math">
                    <m:sSup>
                      <m:sSupPr>
                        <m:ctrlPr>
                          <a:rPr lang="en-US" sz="1400" i="1">
                            <a:solidFill>
                              <a:schemeClr val="tx1">
                                <a:lumMod val="65000"/>
                                <a:lumOff val="35000"/>
                              </a:schemeClr>
                            </a:solidFill>
                            <a:latin typeface="Cambria Math" panose="02040503050406030204" pitchFamily="18" charset="0"/>
                            <a:ea typeface="Cambria Math" panose="02040503050406030204" pitchFamily="18" charset="0"/>
                          </a:rPr>
                        </m:ctrlPr>
                      </m:sSupPr>
                      <m:e>
                        <m:r>
                          <a:rPr lang="en-US" sz="1400" i="1">
                            <a:solidFill>
                              <a:schemeClr val="tx1">
                                <a:lumMod val="65000"/>
                                <a:lumOff val="35000"/>
                              </a:schemeClr>
                            </a:solidFill>
                            <a:latin typeface="Cambria Math" panose="02040503050406030204" pitchFamily="18" charset="0"/>
                            <a:ea typeface="Cambria Math" panose="02040503050406030204" pitchFamily="18" charset="0"/>
                          </a:rPr>
                          <m:t>𝑒</m:t>
                        </m:r>
                      </m:e>
                      <m:sup>
                        <m:d>
                          <m:dPr>
                            <m:ctrlPr>
                              <a:rPr lang="en-US" sz="1400" i="1">
                                <a:solidFill>
                                  <a:schemeClr val="tx1">
                                    <a:lumMod val="65000"/>
                                    <a:lumOff val="35000"/>
                                  </a:schemeClr>
                                </a:solidFill>
                                <a:latin typeface="Cambria Math" panose="02040503050406030204" pitchFamily="18" charset="0"/>
                                <a:ea typeface="Cambria Math" panose="02040503050406030204" pitchFamily="18" charset="0"/>
                              </a:rPr>
                            </m:ctrlPr>
                          </m:dPr>
                          <m:e>
                            <m:r>
                              <a:rPr lang="de-DE" sz="1400" i="1">
                                <a:solidFill>
                                  <a:schemeClr val="tx1">
                                    <a:lumMod val="65000"/>
                                    <a:lumOff val="35000"/>
                                  </a:schemeClr>
                                </a:solidFill>
                                <a:latin typeface="Cambria Math" panose="02040503050406030204" pitchFamily="18" charset="0"/>
                                <a:ea typeface="Cambria Math" panose="02040503050406030204" pitchFamily="18" charset="0"/>
                              </a:rPr>
                              <m:t>−</m:t>
                            </m:r>
                            <m:r>
                              <a:rPr lang="en-US" sz="1400" i="1">
                                <a:solidFill>
                                  <a:schemeClr val="tx1">
                                    <a:lumMod val="65000"/>
                                    <a:lumOff val="35000"/>
                                  </a:schemeClr>
                                </a:solidFill>
                                <a:latin typeface="Cambria Math" panose="02040503050406030204" pitchFamily="18" charset="0"/>
                                <a:ea typeface="Cambria Math" panose="02040503050406030204" pitchFamily="18" charset="0"/>
                              </a:rPr>
                              <m:t>𝑗</m:t>
                            </m:r>
                            <m:f>
                              <m:fPr>
                                <m:ctrlPr>
                                  <a:rPr lang="en-US" sz="1400" i="1">
                                    <a:solidFill>
                                      <a:schemeClr val="tx1">
                                        <a:lumMod val="65000"/>
                                        <a:lumOff val="35000"/>
                                      </a:schemeClr>
                                    </a:solidFill>
                                    <a:latin typeface="Cambria Math" panose="02040503050406030204" pitchFamily="18" charset="0"/>
                                    <a:ea typeface="Cambria Math" panose="02040503050406030204" pitchFamily="18" charset="0"/>
                                  </a:rPr>
                                </m:ctrlPr>
                              </m:fPr>
                              <m:num>
                                <m:r>
                                  <a:rPr lang="de-DE" sz="1400" i="1">
                                    <a:solidFill>
                                      <a:schemeClr val="tx1">
                                        <a:lumMod val="65000"/>
                                        <a:lumOff val="35000"/>
                                      </a:schemeClr>
                                    </a:solidFill>
                                    <a:latin typeface="Cambria Math" panose="02040503050406030204" pitchFamily="18" charset="0"/>
                                    <a:ea typeface="Cambria Math" panose="02040503050406030204" pitchFamily="18" charset="0"/>
                                  </a:rPr>
                                  <m:t>4</m:t>
                                </m:r>
                                <m:r>
                                  <a:rPr lang="el-GR" sz="1400" i="1">
                                    <a:solidFill>
                                      <a:schemeClr val="tx1">
                                        <a:lumMod val="65000"/>
                                        <a:lumOff val="35000"/>
                                      </a:schemeClr>
                                    </a:solidFill>
                                    <a:latin typeface="Cambria Math" panose="02040503050406030204" pitchFamily="18" charset="0"/>
                                    <a:ea typeface="Cambria Math" panose="02040503050406030204" pitchFamily="18" charset="0"/>
                                  </a:rPr>
                                  <m:t>𝜋</m:t>
                                </m:r>
                              </m:num>
                              <m:den>
                                <m:r>
                                  <a:rPr lang="el-GR" sz="1400" i="1">
                                    <a:solidFill>
                                      <a:schemeClr val="tx1">
                                        <a:lumMod val="65000"/>
                                        <a:lumOff val="35000"/>
                                      </a:schemeClr>
                                    </a:solidFill>
                                    <a:latin typeface="Cambria Math" panose="02040503050406030204" pitchFamily="18" charset="0"/>
                                    <a:ea typeface="Cambria Math" panose="02040503050406030204" pitchFamily="18" charset="0"/>
                                  </a:rPr>
                                  <m:t>𝜆</m:t>
                                </m:r>
                                <m:r>
                                  <a:rPr lang="de-DE" sz="1400" i="1">
                                    <a:solidFill>
                                      <a:schemeClr val="tx1">
                                        <a:lumMod val="65000"/>
                                        <a:lumOff val="35000"/>
                                      </a:schemeClr>
                                    </a:solidFill>
                                    <a:latin typeface="Cambria Math" panose="02040503050406030204" pitchFamily="18" charset="0"/>
                                    <a:ea typeface="Cambria Math" panose="02040503050406030204" pitchFamily="18" charset="0"/>
                                  </a:rPr>
                                  <m:t>𝑟</m:t>
                                </m:r>
                                <m:r>
                                  <a:rPr lang="de-DE" sz="1400" i="1" baseline="-25000">
                                    <a:solidFill>
                                      <a:schemeClr val="tx1">
                                        <a:lumMod val="65000"/>
                                        <a:lumOff val="35000"/>
                                      </a:schemeClr>
                                    </a:solidFill>
                                    <a:latin typeface="Cambria Math" panose="02040503050406030204" pitchFamily="18" charset="0"/>
                                    <a:ea typeface="Cambria Math" panose="02040503050406030204" pitchFamily="18" charset="0"/>
                                  </a:rPr>
                                  <m:t>0</m:t>
                                </m:r>
                              </m:den>
                            </m:f>
                            <m:r>
                              <a:rPr lang="de-DE" sz="1400" i="1">
                                <a:solidFill>
                                  <a:schemeClr val="tx1">
                                    <a:lumMod val="65000"/>
                                    <a:lumOff val="35000"/>
                                  </a:schemeClr>
                                </a:solidFill>
                                <a:latin typeface="Cambria Math" panose="02040503050406030204" pitchFamily="18" charset="0"/>
                                <a:ea typeface="Cambria Math" panose="02040503050406030204" pitchFamily="18" charset="0"/>
                              </a:rPr>
                              <m:t>𝑏</m:t>
                            </m:r>
                            <m:r>
                              <a:rPr lang="de-DE" sz="1400" i="1" baseline="-25000">
                                <a:solidFill>
                                  <a:schemeClr val="tx1">
                                    <a:lumMod val="65000"/>
                                    <a:lumOff val="35000"/>
                                  </a:schemeClr>
                                </a:solidFill>
                                <a:latin typeface="Cambria Math" panose="02040503050406030204" pitchFamily="18" charset="0"/>
                                <a:ea typeface="Cambria Math" panose="02040503050406030204" pitchFamily="18" charset="0"/>
                              </a:rPr>
                              <m:t>𝑛</m:t>
                            </m:r>
                            <m:r>
                              <a:rPr lang="de-DE" sz="1400" i="1">
                                <a:solidFill>
                                  <a:schemeClr val="tx1">
                                    <a:lumMod val="65000"/>
                                    <a:lumOff val="35000"/>
                                  </a:schemeClr>
                                </a:solidFill>
                                <a:latin typeface="Cambria Math" panose="02040503050406030204" pitchFamily="18" charset="0"/>
                                <a:ea typeface="Cambria Math" panose="02040503050406030204" pitchFamily="18" charset="0"/>
                              </a:rPr>
                              <m:t>𝑠</m:t>
                            </m:r>
                            <m:r>
                              <a:rPr lang="de-DE" sz="1400" b="0" i="1" baseline="-25000" smtClean="0">
                                <a:solidFill>
                                  <a:schemeClr val="tx1">
                                    <a:lumMod val="65000"/>
                                    <a:lumOff val="35000"/>
                                  </a:schemeClr>
                                </a:solidFill>
                                <a:latin typeface="Cambria Math" panose="02040503050406030204" pitchFamily="18" charset="0"/>
                                <a:ea typeface="Cambria Math" panose="02040503050406030204" pitchFamily="18" charset="0"/>
                              </a:rPr>
                              <m:t>h</m:t>
                            </m:r>
                          </m:e>
                        </m:d>
                        <m:r>
                          <a:rPr lang="en-US" sz="1400" i="1">
                            <a:solidFill>
                              <a:schemeClr val="tx1">
                                <a:lumMod val="65000"/>
                                <a:lumOff val="35000"/>
                              </a:schemeClr>
                            </a:solidFill>
                            <a:latin typeface="Cambria Math" panose="02040503050406030204" pitchFamily="18" charset="0"/>
                            <a:ea typeface="Cambria Math" panose="02040503050406030204" pitchFamily="18" charset="0"/>
                          </a:rPr>
                          <m:t> </m:t>
                        </m:r>
                        <m:r>
                          <a:rPr lang="de-DE" sz="1400" b="0" i="1" smtClean="0">
                            <a:solidFill>
                              <a:schemeClr val="tx1">
                                <a:lumMod val="65000"/>
                                <a:lumOff val="35000"/>
                              </a:schemeClr>
                            </a:solidFill>
                            <a:latin typeface="Cambria Math" panose="02040503050406030204" pitchFamily="18" charset="0"/>
                            <a:ea typeface="Cambria Math" panose="02040503050406030204" pitchFamily="18" charset="0"/>
                          </a:rPr>
                          <m:t> </m:t>
                        </m:r>
                      </m:sup>
                    </m:sSup>
                    <m:r>
                      <a:rPr lang="en-US" sz="1400" i="1">
                        <a:solidFill>
                          <a:schemeClr val="tx1">
                            <a:lumMod val="65000"/>
                            <a:lumOff val="35000"/>
                          </a:schemeClr>
                        </a:solidFill>
                        <a:latin typeface="Cambria Math"/>
                      </a:rPr>
                      <m:t> </m:t>
                    </m:r>
                  </m:oMath>
                </a14:m>
                <a:r>
                  <a:rPr lang="en-US" sz="1600" dirty="0" smtClean="0">
                    <a:solidFill>
                      <a:schemeClr val="tx1">
                        <a:lumMod val="75000"/>
                        <a:lumOff val="25000"/>
                      </a:schemeClr>
                    </a:solidFill>
                    <a:latin typeface="Work Sans Light" panose="00000400000000000000" pitchFamily="50" charset="0"/>
                    <a:cs typeface="Arial" panose="020B0604020202020204" pitchFamily="34" charset="0"/>
                  </a:rPr>
                  <a:t>)</a:t>
                </a:r>
                <a:r>
                  <a:rPr lang="en-US" sz="1600" i="1" dirty="0" smtClean="0">
                    <a:solidFill>
                      <a:schemeClr val="tx1">
                        <a:lumMod val="75000"/>
                        <a:lumOff val="25000"/>
                      </a:schemeClr>
                    </a:solidFill>
                    <a:latin typeface="Work Sans Light" panose="00000400000000000000" pitchFamily="50" charset="0"/>
                    <a:cs typeface="Arial" panose="020B0604020202020204" pitchFamily="34" charset="0"/>
                  </a:rPr>
                  <a:t> </a:t>
                </a:r>
                <a:endParaRPr lang="de-DE" sz="1600" b="1" i="1" dirty="0" smtClean="0">
                  <a:solidFill>
                    <a:schemeClr val="tx1">
                      <a:lumMod val="75000"/>
                      <a:lumOff val="25000"/>
                    </a:schemeClr>
                  </a:solidFill>
                  <a:latin typeface="Work Sans Light" panose="00000400000000000000" pitchFamily="50" charset="0"/>
                  <a:ea typeface="Cambria Math" panose="02040503050406030204" pitchFamily="18" charset="0"/>
                </a:endParaRPr>
              </a:p>
              <a:p>
                <a14:m>
                  <m:oMath xmlns:m="http://schemas.openxmlformats.org/officeDocument/2006/math">
                    <m:r>
                      <a:rPr lang="en-US" sz="1400" b="1" i="1">
                        <a:solidFill>
                          <a:schemeClr val="tx1">
                            <a:lumMod val="75000"/>
                            <a:lumOff val="25000"/>
                          </a:schemeClr>
                        </a:solidFill>
                        <a:latin typeface="Cambria Math" panose="02040503050406030204" pitchFamily="18" charset="0"/>
                        <a:ea typeface="Cambria Math" panose="02040503050406030204" pitchFamily="18" charset="0"/>
                      </a:rPr>
                      <m:t>𝜸</m:t>
                    </m:r>
                  </m:oMath>
                </a14:m>
                <a:r>
                  <a:rPr lang="en-US" sz="1200" i="1" dirty="0" smtClean="0">
                    <a:solidFill>
                      <a:schemeClr val="tx1">
                        <a:lumMod val="75000"/>
                        <a:lumOff val="25000"/>
                      </a:schemeClr>
                    </a:solidFill>
                    <a:latin typeface="Work Sans Light" panose="00000400000000000000" pitchFamily="50" charset="0"/>
                    <a:ea typeface="Cambria Math" panose="02040503050406030204" pitchFamily="18" charset="0"/>
                    <a:cs typeface="Arial" panose="020B0604020202020204" pitchFamily="34" charset="0"/>
                  </a:rPr>
                  <a:t> </a:t>
                </a:r>
                <a:r>
                  <a:rPr lang="en-US" sz="1200" dirty="0" smtClean="0">
                    <a:solidFill>
                      <a:schemeClr val="tx1">
                        <a:lumMod val="75000"/>
                        <a:lumOff val="25000"/>
                      </a:schemeClr>
                    </a:solidFill>
                    <a:latin typeface="Work Sans Light" panose="00000400000000000000" pitchFamily="50" charset="0"/>
                    <a:ea typeface="Cambria Math" panose="02040503050406030204" pitchFamily="18" charset="0"/>
                    <a:cs typeface="Arial" panose="020B0604020202020204" pitchFamily="34" charset="0"/>
                  </a:rPr>
                  <a:t>:</a:t>
                </a:r>
                <a:r>
                  <a:rPr lang="en-US" sz="1200" i="1" dirty="0" smtClean="0">
                    <a:solidFill>
                      <a:schemeClr val="tx1">
                        <a:lumMod val="75000"/>
                        <a:lumOff val="25000"/>
                      </a:schemeClr>
                    </a:solidFill>
                    <a:latin typeface="Work Sans Light" panose="00000400000000000000" pitchFamily="50" charset="0"/>
                    <a:ea typeface="Cambria Math" panose="02040503050406030204" pitchFamily="18" charset="0"/>
                    <a:cs typeface="Arial" panose="020B0604020202020204" pitchFamily="34" charset="0"/>
                  </a:rPr>
                  <a:t> </a:t>
                </a:r>
                <a:r>
                  <a:rPr lang="en-US" sz="1200" dirty="0" smtClean="0">
                    <a:solidFill>
                      <a:schemeClr val="tx1">
                        <a:lumMod val="75000"/>
                        <a:lumOff val="25000"/>
                      </a:schemeClr>
                    </a:solidFill>
                    <a:latin typeface="Work Sans Light" panose="00000400000000000000" pitchFamily="50" charset="0"/>
                    <a:ea typeface="Cambria Math" panose="02040503050406030204" pitchFamily="18" charset="0"/>
                    <a:cs typeface="Arial" panose="020B0604020202020204" pitchFamily="34" charset="0"/>
                  </a:rPr>
                  <a:t>discrete</a:t>
                </a:r>
                <a:r>
                  <a:rPr lang="en-US" sz="1200" i="1" dirty="0" smtClean="0">
                    <a:solidFill>
                      <a:schemeClr val="tx1">
                        <a:lumMod val="75000"/>
                        <a:lumOff val="25000"/>
                      </a:schemeClr>
                    </a:solidFill>
                    <a:latin typeface="Work Sans Light" panose="00000400000000000000" pitchFamily="50" charset="0"/>
                    <a:ea typeface="Cambria Math" panose="02040503050406030204" pitchFamily="18" charset="0"/>
                    <a:cs typeface="Arial" panose="020B0604020202020204" pitchFamily="34" charset="0"/>
                  </a:rPr>
                  <a:t> </a:t>
                </a:r>
                <a:r>
                  <a:rPr lang="en-US" sz="1200" dirty="0" smtClean="0">
                    <a:solidFill>
                      <a:schemeClr val="tx1">
                        <a:lumMod val="75000"/>
                        <a:lumOff val="25000"/>
                      </a:schemeClr>
                    </a:solidFill>
                    <a:latin typeface="Work Sans Light" panose="00000400000000000000" pitchFamily="50" charset="0"/>
                    <a:cs typeface="Arial" panose="020B0604020202020204" pitchFamily="34" charset="0"/>
                  </a:rPr>
                  <a:t>intensity distribution vector with discrete elevation positions </a:t>
                </a:r>
                <a:r>
                  <a:rPr lang="de-DE" sz="1200" dirty="0" smtClean="0">
                    <a:solidFill>
                      <a:schemeClr val="tx1">
                        <a:lumMod val="75000"/>
                        <a:lumOff val="25000"/>
                      </a:schemeClr>
                    </a:solidFill>
                    <a:latin typeface="Work Sans Light" panose="00000400000000000000" pitchFamily="50" charset="0"/>
                    <a:cs typeface="Arial" panose="020B0604020202020204" pitchFamily="34" charset="0"/>
                  </a:rPr>
                  <a:t>s</a:t>
                </a:r>
                <a:r>
                  <a:rPr lang="de-DE" sz="1200" baseline="-25000" dirty="0" smtClean="0">
                    <a:solidFill>
                      <a:schemeClr val="tx1">
                        <a:lumMod val="75000"/>
                        <a:lumOff val="25000"/>
                      </a:schemeClr>
                    </a:solidFill>
                    <a:latin typeface="Work Sans Light" panose="00000400000000000000" pitchFamily="50" charset="0"/>
                    <a:cs typeface="Arial" panose="020B0604020202020204" pitchFamily="34" charset="0"/>
                  </a:rPr>
                  <a:t>h </a:t>
                </a:r>
                <a:r>
                  <a:rPr lang="de-DE" sz="1200" dirty="0" smtClean="0">
                    <a:solidFill>
                      <a:schemeClr val="tx1">
                        <a:lumMod val="75000"/>
                        <a:lumOff val="25000"/>
                      </a:schemeClr>
                    </a:solidFill>
                    <a:latin typeface="Work Sans Light" panose="00000400000000000000" pitchFamily="50" charset="0"/>
                    <a:cs typeface="Arial" panose="020B0604020202020204" pitchFamily="34" charset="0"/>
                  </a:rPr>
                  <a:t>(1,…..,H)</a:t>
                </a:r>
                <a:endParaRPr lang="en-US" sz="1200" dirty="0" smtClean="0">
                  <a:solidFill>
                    <a:schemeClr val="tx1">
                      <a:lumMod val="75000"/>
                      <a:lumOff val="25000"/>
                    </a:schemeClr>
                  </a:solidFill>
                  <a:latin typeface="Work Sans Light" panose="00000400000000000000" pitchFamily="50" charset="0"/>
                  <a:cs typeface="Arial" panose="020B0604020202020204" pitchFamily="34" charset="0"/>
                </a:endParaRPr>
              </a:p>
            </p:txBody>
          </p:sp>
        </mc:Choice>
        <mc:Fallback xmlns="">
          <p:sp>
            <p:nvSpPr>
              <p:cNvPr id="72" name="Rechteck 98"/>
              <p:cNvSpPr>
                <a:spLocks noRot="1" noChangeAspect="1" noMove="1" noResize="1" noEditPoints="1" noAdjustHandles="1" noChangeArrowheads="1" noChangeShapeType="1" noTextEdit="1"/>
              </p:cNvSpPr>
              <p:nvPr/>
            </p:nvSpPr>
            <p:spPr>
              <a:xfrm>
                <a:off x="5446567" y="5391861"/>
                <a:ext cx="6631111" cy="821572"/>
              </a:xfrm>
              <a:prstGeom prst="rect">
                <a:avLst/>
              </a:prstGeom>
              <a:blipFill>
                <a:blip r:embed="rId5"/>
                <a:stretch>
                  <a:fillRect l="-276" t="-741" b="-4444"/>
                </a:stretch>
              </a:blipFill>
            </p:spPr>
            <p:txBody>
              <a:bodyPr/>
              <a:lstStyle/>
              <a:p>
                <a:r>
                  <a:rPr lang="de-DE">
                    <a:noFill/>
                  </a:rPr>
                  <a:t> </a:t>
                </a:r>
              </a:p>
            </p:txBody>
          </p:sp>
        </mc:Fallback>
      </mc:AlternateContent>
      <p:cxnSp>
        <p:nvCxnSpPr>
          <p:cNvPr id="73" name="Gerade Verbindung mit Pfeil 14"/>
          <p:cNvCxnSpPr/>
          <p:nvPr/>
        </p:nvCxnSpPr>
        <p:spPr>
          <a:xfrm>
            <a:off x="7914738" y="2846132"/>
            <a:ext cx="13770" cy="1498805"/>
          </a:xfrm>
          <a:prstGeom prst="straightConnector1">
            <a:avLst/>
          </a:prstGeom>
          <a:ln w="15875">
            <a:solidFill>
              <a:schemeClr val="bg2">
                <a:lumMod val="25000"/>
              </a:schemeClr>
            </a:solidFill>
            <a:prstDash val="sysDot"/>
            <a:tailEnd type="arrow"/>
          </a:ln>
          <a:effectLst>
            <a:outerShdw blurRad="50800" dist="50800" dir="4200000" algn="ctr" rotWithShape="0">
              <a:schemeClr val="bg2">
                <a:lumMod val="50000"/>
              </a:schemeClr>
            </a:outerShdw>
          </a:effectLst>
        </p:spPr>
        <p:style>
          <a:lnRef idx="1">
            <a:schemeClr val="accent1"/>
          </a:lnRef>
          <a:fillRef idx="0">
            <a:schemeClr val="accent1"/>
          </a:fillRef>
          <a:effectRef idx="0">
            <a:schemeClr val="accent1"/>
          </a:effectRef>
          <a:fontRef idx="minor">
            <a:schemeClr val="tx1"/>
          </a:fontRef>
        </p:style>
      </p:cxnSp>
      <p:sp>
        <p:nvSpPr>
          <p:cNvPr id="74" name="Rechteck 17"/>
          <p:cNvSpPr/>
          <p:nvPr/>
        </p:nvSpPr>
        <p:spPr>
          <a:xfrm>
            <a:off x="6573500" y="3361532"/>
            <a:ext cx="2680542" cy="461665"/>
          </a:xfrm>
          <a:prstGeom prst="rect">
            <a:avLst/>
          </a:prstGeom>
          <a:solidFill>
            <a:schemeClr val="bg1"/>
          </a:solidFill>
        </p:spPr>
        <p:txBody>
          <a:bodyPr wrap="none">
            <a:spAutoFit/>
          </a:bodyPr>
          <a:lstStyle/>
          <a:p>
            <a:r>
              <a:rPr lang="en-US" sz="1200" dirty="0" smtClean="0">
                <a:solidFill>
                  <a:schemeClr val="bg2">
                    <a:lumMod val="50000"/>
                  </a:schemeClr>
                </a:solidFill>
                <a:latin typeface="Work Sans Light" panose="00000400000000000000" pitchFamily="50" charset="0"/>
                <a:ea typeface="Cambria Math" panose="02040503050406030204" pitchFamily="18" charset="0"/>
                <a:cs typeface="Arial" panose="020B0604020202020204" pitchFamily="34" charset="0"/>
              </a:rPr>
              <a:t>Discretizing the elevation profile</a:t>
            </a:r>
            <a:endParaRPr lang="en-US" sz="1200" dirty="0">
              <a:solidFill>
                <a:schemeClr val="bg2">
                  <a:lumMod val="50000"/>
                </a:schemeClr>
              </a:solidFill>
              <a:latin typeface="Work Sans Light" panose="00000400000000000000" pitchFamily="50" charset="0"/>
              <a:cs typeface="Arial" panose="020B0604020202020204" pitchFamily="34" charset="0"/>
            </a:endParaRPr>
          </a:p>
          <a:p>
            <a:r>
              <a:rPr lang="en-US" sz="1200" dirty="0">
                <a:solidFill>
                  <a:schemeClr val="bg2">
                    <a:lumMod val="50000"/>
                  </a:schemeClr>
                </a:solidFill>
                <a:latin typeface="Work Sans Light" panose="00000400000000000000" pitchFamily="50" charset="0"/>
                <a:ea typeface="Cambria Math" panose="02040503050406030204" pitchFamily="18" charset="0"/>
                <a:cs typeface="Arial" panose="020B0604020202020204" pitchFamily="34" charset="0"/>
              </a:rPr>
              <a:t>l</a:t>
            </a:r>
            <a:r>
              <a:rPr lang="en-US" sz="1200" dirty="0" smtClean="0">
                <a:solidFill>
                  <a:schemeClr val="bg2">
                    <a:lumMod val="50000"/>
                  </a:schemeClr>
                </a:solidFill>
                <a:latin typeface="Work Sans Light" panose="00000400000000000000" pitchFamily="50" charset="0"/>
                <a:ea typeface="Cambria Math" panose="02040503050406030204" pitchFamily="18" charset="0"/>
                <a:cs typeface="Arial" panose="020B0604020202020204" pitchFamily="34" charset="0"/>
              </a:rPr>
              <a:t>eads to a linear system equation </a:t>
            </a:r>
          </a:p>
        </p:txBody>
      </p:sp>
      <p:sp>
        <p:nvSpPr>
          <p:cNvPr id="38" name="Rectangle 3"/>
          <p:cNvSpPr/>
          <p:nvPr/>
        </p:nvSpPr>
        <p:spPr>
          <a:xfrm>
            <a:off x="4541502" y="908136"/>
            <a:ext cx="6719236" cy="738664"/>
          </a:xfrm>
          <a:prstGeom prst="rect">
            <a:avLst/>
          </a:prstGeom>
        </p:spPr>
        <p:txBody>
          <a:bodyPr wrap="square">
            <a:spAutoFit/>
          </a:bodyPr>
          <a:lstStyle/>
          <a:p>
            <a:pPr algn="ctr">
              <a:lnSpc>
                <a:spcPct val="150000"/>
              </a:lnSpc>
              <a:spcBef>
                <a:spcPts val="600"/>
              </a:spcBef>
            </a:pPr>
            <a:r>
              <a:rPr lang="en-US" sz="1400" dirty="0" err="1" smtClean="0">
                <a:latin typeface="Work Sans" panose="00000500000000000000" pitchFamily="50" charset="0"/>
                <a:cs typeface="Arial" panose="020B0604020202020204" pitchFamily="34" charset="0"/>
              </a:rPr>
              <a:t>TomoSAR</a:t>
            </a:r>
            <a:r>
              <a:rPr lang="en-US" sz="1400" dirty="0" smtClean="0">
                <a:latin typeface="Work Sans" panose="00000500000000000000" pitchFamily="50" charset="0"/>
                <a:cs typeface="Arial" panose="020B0604020202020204" pitchFamily="34" charset="0"/>
              </a:rPr>
              <a:t> imaging model can be approximated by discretizing the intensity distribution </a:t>
            </a:r>
            <a:endParaRPr lang="en-US" sz="1400" dirty="0">
              <a:latin typeface="Work Sans" panose="00000500000000000000" pitchFamily="50" charset="0"/>
              <a:cs typeface="Arial" panose="020B0604020202020204" pitchFamily="34" charset="0"/>
            </a:endParaRPr>
          </a:p>
        </p:txBody>
      </p:sp>
      <p:sp>
        <p:nvSpPr>
          <p:cNvPr id="3" name="Foliennummernplatzhalter 2"/>
          <p:cNvSpPr>
            <a:spLocks noGrp="1"/>
          </p:cNvSpPr>
          <p:nvPr>
            <p:ph type="sldNum" sz="quarter" idx="12"/>
          </p:nvPr>
        </p:nvSpPr>
        <p:spPr/>
        <p:txBody>
          <a:bodyPr/>
          <a:lstStyle/>
          <a:p>
            <a:fld id="{0E5F5BB8-B058-4CAF-94F1-C60B474C680F}" type="slidenum">
              <a:rPr lang="de-DE" smtClean="0"/>
              <a:pPr/>
              <a:t>28</a:t>
            </a:fld>
            <a:endParaRPr lang="de-DE"/>
          </a:p>
        </p:txBody>
      </p:sp>
      <p:grpSp>
        <p:nvGrpSpPr>
          <p:cNvPr id="4" name="Gruppieren 3"/>
          <p:cNvGrpSpPr/>
          <p:nvPr/>
        </p:nvGrpSpPr>
        <p:grpSpPr>
          <a:xfrm>
            <a:off x="300562" y="1641024"/>
            <a:ext cx="4345014" cy="3983225"/>
            <a:chOff x="300562" y="1641024"/>
            <a:chExt cx="4345014" cy="3983225"/>
          </a:xfrm>
        </p:grpSpPr>
        <mc:AlternateContent xmlns:mc="http://schemas.openxmlformats.org/markup-compatibility/2006" xmlns:a14="http://schemas.microsoft.com/office/drawing/2010/main">
          <mc:Choice Requires="a14">
            <p:sp>
              <p:nvSpPr>
                <p:cNvPr id="45" name="Rechteck 44"/>
                <p:cNvSpPr/>
                <p:nvPr/>
              </p:nvSpPr>
              <p:spPr>
                <a:xfrm>
                  <a:off x="3438867" y="4628562"/>
                  <a:ext cx="3656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bg2">
                                <a:lumMod val="50000"/>
                              </a:schemeClr>
                            </a:solidFill>
                            <a:latin typeface="Cambria Math" panose="02040503050406030204" pitchFamily="18" charset="0"/>
                            <a:ea typeface="Cambria Math" panose="02040503050406030204" pitchFamily="18" charset="0"/>
                          </a:rPr>
                          <m:t>𝛾</m:t>
                        </m:r>
                      </m:oMath>
                    </m:oMathPara>
                  </a14:m>
                  <a:endParaRPr lang="de-DE" dirty="0">
                    <a:solidFill>
                      <a:schemeClr val="bg2">
                        <a:lumMod val="50000"/>
                      </a:schemeClr>
                    </a:solidFill>
                  </a:endParaRPr>
                </a:p>
              </p:txBody>
            </p:sp>
          </mc:Choice>
          <mc:Fallback xmlns="">
            <p:sp>
              <p:nvSpPr>
                <p:cNvPr id="45" name="Rechteck 44"/>
                <p:cNvSpPr>
                  <a:spLocks noRot="1" noChangeAspect="1" noMove="1" noResize="1" noEditPoints="1" noAdjustHandles="1" noChangeArrowheads="1" noChangeShapeType="1" noTextEdit="1"/>
                </p:cNvSpPr>
                <p:nvPr/>
              </p:nvSpPr>
              <p:spPr>
                <a:xfrm>
                  <a:off x="3438867" y="4628562"/>
                  <a:ext cx="365613" cy="369332"/>
                </a:xfrm>
                <a:prstGeom prst="rect">
                  <a:avLst/>
                </a:prstGeom>
                <a:blipFill>
                  <a:blip r:embed="rId6"/>
                  <a:stretch>
                    <a:fillRect b="-3279"/>
                  </a:stretch>
                </a:blipFill>
              </p:spPr>
              <p:txBody>
                <a:bodyPr/>
                <a:lstStyle/>
                <a:p>
                  <a:r>
                    <a:rPr lang="de-DE">
                      <a:noFill/>
                    </a:rPr>
                    <a:t> </a:t>
                  </a:r>
                </a:p>
              </p:txBody>
            </p:sp>
          </mc:Fallback>
        </mc:AlternateContent>
        <p:grpSp>
          <p:nvGrpSpPr>
            <p:cNvPr id="136" name="Gruppieren 135"/>
            <p:cNvGrpSpPr/>
            <p:nvPr/>
          </p:nvGrpSpPr>
          <p:grpSpPr>
            <a:xfrm>
              <a:off x="300562" y="1641024"/>
              <a:ext cx="4345014" cy="3983225"/>
              <a:chOff x="300562" y="1641024"/>
              <a:chExt cx="4345014" cy="3983225"/>
            </a:xfrm>
          </p:grpSpPr>
          <p:pic>
            <p:nvPicPr>
              <p:cNvPr id="137"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196507" y="3223796"/>
                <a:ext cx="1066915" cy="1745899"/>
              </a:xfrm>
              <a:prstGeom prst="rect">
                <a:avLst/>
              </a:prstGeom>
            </p:spPr>
          </p:pic>
          <p:grpSp>
            <p:nvGrpSpPr>
              <p:cNvPr id="138" name="Gruppieren 137"/>
              <p:cNvGrpSpPr/>
              <p:nvPr/>
            </p:nvGrpSpPr>
            <p:grpSpPr>
              <a:xfrm>
                <a:off x="300562" y="1641024"/>
                <a:ext cx="3911054" cy="3694103"/>
                <a:chOff x="300562" y="1784142"/>
                <a:chExt cx="3911054" cy="3694103"/>
              </a:xfrm>
            </p:grpSpPr>
            <p:grpSp>
              <p:nvGrpSpPr>
                <p:cNvPr id="144" name="Group 55"/>
                <p:cNvGrpSpPr/>
                <p:nvPr/>
              </p:nvGrpSpPr>
              <p:grpSpPr>
                <a:xfrm>
                  <a:off x="483325" y="1793552"/>
                  <a:ext cx="3728291" cy="3442972"/>
                  <a:chOff x="1312291" y="1421117"/>
                  <a:chExt cx="4150213" cy="4382122"/>
                </a:xfrm>
              </p:grpSpPr>
              <p:sp>
                <p:nvSpPr>
                  <p:cNvPr id="162" name="Freihandform 47"/>
                  <p:cNvSpPr/>
                  <p:nvPr/>
                </p:nvSpPr>
                <p:spPr>
                  <a:xfrm>
                    <a:off x="2712162" y="5569482"/>
                    <a:ext cx="2750342"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0342" h="233757">
                        <a:moveTo>
                          <a:pt x="2750342" y="15552"/>
                        </a:moveTo>
                        <a:cubicBezTo>
                          <a:pt x="2738969" y="11003"/>
                          <a:pt x="2602913" y="33035"/>
                          <a:pt x="2556733" y="44435"/>
                        </a:cubicBezTo>
                        <a:cubicBezTo>
                          <a:pt x="2510553" y="55835"/>
                          <a:pt x="2500688" y="81781"/>
                          <a:pt x="2473260" y="83950"/>
                        </a:cubicBezTo>
                        <a:cubicBezTo>
                          <a:pt x="2445832" y="86119"/>
                          <a:pt x="2418457" y="63001"/>
                          <a:pt x="2392167" y="57447"/>
                        </a:cubicBezTo>
                        <a:cubicBezTo>
                          <a:pt x="2365877" y="51893"/>
                          <a:pt x="2326890" y="52898"/>
                          <a:pt x="2315517" y="50623"/>
                        </a:cubicBezTo>
                        <a:cubicBezTo>
                          <a:pt x="2289994" y="50385"/>
                          <a:pt x="2262646" y="48534"/>
                          <a:pt x="2239027" y="56019"/>
                        </a:cubicBezTo>
                        <a:cubicBezTo>
                          <a:pt x="2215408" y="63504"/>
                          <a:pt x="2201733" y="92360"/>
                          <a:pt x="2173803" y="95534"/>
                        </a:cubicBezTo>
                        <a:cubicBezTo>
                          <a:pt x="2145873" y="98708"/>
                          <a:pt x="2099877" y="80749"/>
                          <a:pt x="2071444" y="75062"/>
                        </a:cubicBez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tx1">
                        <a:lumMod val="85000"/>
                        <a:lumOff val="15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163" name="Gerade Verbindung mit Pfeil 49"/>
                  <p:cNvCxnSpPr>
                    <a:cxnSpLocks noChangeAspect="1"/>
                  </p:cNvCxnSpPr>
                  <p:nvPr/>
                </p:nvCxnSpPr>
                <p:spPr>
                  <a:xfrm>
                    <a:off x="1547674" y="1866162"/>
                    <a:ext cx="2224627" cy="2543923"/>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sp>
                <p:nvSpPr>
                  <p:cNvPr id="164" name="Ellipse 51"/>
                  <p:cNvSpPr/>
                  <p:nvPr/>
                </p:nvSpPr>
                <p:spPr>
                  <a:xfrm>
                    <a:off x="1660604" y="167626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165" name="Ellipse 52"/>
                  <p:cNvSpPr/>
                  <p:nvPr/>
                </p:nvSpPr>
                <p:spPr>
                  <a:xfrm>
                    <a:off x="1524626" y="1834805"/>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166" name="Ellipse 53"/>
                  <p:cNvSpPr/>
                  <p:nvPr/>
                </p:nvSpPr>
                <p:spPr>
                  <a:xfrm>
                    <a:off x="1353127" y="1961879"/>
                    <a:ext cx="54000"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167" name="Ellipse 166"/>
                  <p:cNvSpPr/>
                  <p:nvPr/>
                </p:nvSpPr>
                <p:spPr>
                  <a:xfrm>
                    <a:off x="1759876" y="1421117"/>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168" name="Ellipse 57"/>
                  <p:cNvSpPr/>
                  <p:nvPr/>
                </p:nvSpPr>
                <p:spPr>
                  <a:xfrm>
                    <a:off x="1312291" y="218522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grpSp>
            <p:sp>
              <p:nvSpPr>
                <p:cNvPr id="145" name="Ellipse 144"/>
                <p:cNvSpPr/>
                <p:nvPr/>
              </p:nvSpPr>
              <p:spPr>
                <a:xfrm>
                  <a:off x="2592000" y="4039201"/>
                  <a:ext cx="180000" cy="18000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146" name="Gerade Verbindung mit Pfeil 49"/>
                <p:cNvCxnSpPr>
                  <a:stCxn id="166" idx="5"/>
                </p:cNvCxnSpPr>
                <p:nvPr/>
              </p:nvCxnSpPr>
              <p:spPr>
                <a:xfrm>
                  <a:off x="561416" y="2254636"/>
                  <a:ext cx="2131828" cy="1887308"/>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47" name="Gerade Verbindung mit Pfeil 49"/>
                <p:cNvCxnSpPr>
                  <a:stCxn id="168" idx="5"/>
                </p:cNvCxnSpPr>
                <p:nvPr/>
              </p:nvCxnSpPr>
              <p:spPr>
                <a:xfrm>
                  <a:off x="519688" y="2430112"/>
                  <a:ext cx="2173555" cy="1711832"/>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48" name="Gerade Verbindung mit Pfeil 49"/>
                <p:cNvCxnSpPr>
                  <a:stCxn id="164" idx="5"/>
                </p:cNvCxnSpPr>
                <p:nvPr/>
              </p:nvCxnSpPr>
              <p:spPr>
                <a:xfrm>
                  <a:off x="832590" y="2030229"/>
                  <a:ext cx="1860653" cy="2111715"/>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49" name="Gerade Verbindung mit Pfeil 148"/>
                <p:cNvCxnSpPr>
                  <a:stCxn id="167" idx="4"/>
                </p:cNvCxnSpPr>
                <p:nvPr/>
              </p:nvCxnSpPr>
              <p:spPr>
                <a:xfrm>
                  <a:off x="906708" y="1835980"/>
                  <a:ext cx="1786535" cy="2305964"/>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sp>
              <p:nvSpPr>
                <p:cNvPr id="150" name="Rechteck 149"/>
                <p:cNvSpPr/>
                <p:nvPr/>
              </p:nvSpPr>
              <p:spPr>
                <a:xfrm>
                  <a:off x="300562" y="1784142"/>
                  <a:ext cx="300082" cy="276999"/>
                </a:xfrm>
                <a:prstGeom prst="rect">
                  <a:avLst/>
                </a:prstGeom>
              </p:spPr>
              <p:txBody>
                <a:bodyPr wrap="none">
                  <a:spAutoFit/>
                </a:bodyPr>
                <a:lstStyle/>
                <a:p>
                  <a:r>
                    <a:rPr lang="de-DE" sz="1200" b="1" dirty="0">
                      <a:solidFill>
                        <a:schemeClr val="accent4">
                          <a:lumMod val="75000"/>
                        </a:schemeClr>
                      </a:solidFill>
                      <a:latin typeface="Work Sans Light" panose="00000400000000000000" pitchFamily="50" charset="0"/>
                      <a:cs typeface="Arial" panose="020B0604020202020204" pitchFamily="34" charset="0"/>
                    </a:rPr>
                    <a:t>N</a:t>
                  </a:r>
                  <a:endParaRPr lang="en-US" sz="1200" dirty="0">
                    <a:latin typeface="Work Sans Light" panose="00000400000000000000" pitchFamily="50" charset="0"/>
                  </a:endParaRPr>
                </a:p>
              </p:txBody>
            </p:sp>
            <p:sp>
              <p:nvSpPr>
                <p:cNvPr id="151" name="Rechteck 150"/>
                <p:cNvSpPr/>
                <p:nvPr/>
              </p:nvSpPr>
              <p:spPr>
                <a:xfrm rot="21434258">
                  <a:off x="1396383" y="4701834"/>
                  <a:ext cx="280846" cy="276999"/>
                </a:xfrm>
                <a:prstGeom prst="rect">
                  <a:avLst/>
                </a:prstGeom>
              </p:spPr>
              <p:txBody>
                <a:bodyPr wrap="none">
                  <a:spAutoFit/>
                </a:bodyPr>
                <a:lstStyle/>
                <a:p>
                  <a:pPr algn="ctr"/>
                  <a:r>
                    <a:rPr lang="de-DE" sz="1200" b="1" dirty="0">
                      <a:solidFill>
                        <a:schemeClr val="accent6">
                          <a:lumMod val="75000"/>
                        </a:schemeClr>
                      </a:solidFill>
                      <a:latin typeface="Work Sans Light" panose="00000400000000000000" pitchFamily="50" charset="0"/>
                      <a:cs typeface="Arial" panose="020B0604020202020204" pitchFamily="34" charset="0"/>
                    </a:rPr>
                    <a:t>h</a:t>
                  </a:r>
                  <a:endParaRPr lang="en-US" sz="1200" b="1" baseline="-25000" dirty="0">
                    <a:solidFill>
                      <a:schemeClr val="accent6">
                        <a:lumMod val="75000"/>
                      </a:schemeClr>
                    </a:solidFill>
                    <a:latin typeface="Work Sans Light" panose="00000400000000000000" pitchFamily="50" charset="0"/>
                    <a:cs typeface="Arial" panose="020B0604020202020204" pitchFamily="34" charset="0"/>
                  </a:endParaRPr>
                </a:p>
              </p:txBody>
            </p:sp>
            <p:grpSp>
              <p:nvGrpSpPr>
                <p:cNvPr id="152" name="Gruppieren 151"/>
                <p:cNvGrpSpPr/>
                <p:nvPr/>
              </p:nvGrpSpPr>
              <p:grpSpPr>
                <a:xfrm>
                  <a:off x="1728353" y="3227601"/>
                  <a:ext cx="1526126" cy="2250644"/>
                  <a:chOff x="1856258" y="2762486"/>
                  <a:chExt cx="1232812" cy="1864094"/>
                </a:xfrm>
              </p:grpSpPr>
              <p:sp>
                <p:nvSpPr>
                  <p:cNvPr id="153" name="Rechteck 152"/>
                  <p:cNvSpPr/>
                  <p:nvPr/>
                </p:nvSpPr>
                <p:spPr>
                  <a:xfrm rot="2476953">
                    <a:off x="2275198" y="2762486"/>
                    <a:ext cx="363195" cy="1864094"/>
                  </a:xfrm>
                  <a:prstGeom prst="rect">
                    <a:avLst/>
                  </a:prstGeom>
                  <a:noFill/>
                  <a:ln>
                    <a:solidFill>
                      <a:schemeClr val="accent6">
                        <a:lumMod val="50000"/>
                      </a:schemeClr>
                    </a:solidFill>
                  </a:ln>
                  <a:effectLst>
                    <a:outerShdw blurRad="50800" dist="38100" dir="5400000" algn="ctr"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154" name="Gerade Verbindung 41"/>
                  <p:cNvCxnSpPr/>
                  <p:nvPr/>
                </p:nvCxnSpPr>
                <p:spPr>
                  <a:xfrm>
                    <a:off x="2803663" y="30032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55" name="Gerade Verbindung 42"/>
                  <p:cNvCxnSpPr/>
                  <p:nvPr/>
                </p:nvCxnSpPr>
                <p:spPr>
                  <a:xfrm>
                    <a:off x="2689042" y="31258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56" name="Gerade Verbindung 43"/>
                  <p:cNvCxnSpPr/>
                  <p:nvPr/>
                </p:nvCxnSpPr>
                <p:spPr>
                  <a:xfrm>
                    <a:off x="2555206" y="32782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57" name="Gerade Verbindung 44"/>
                  <p:cNvCxnSpPr/>
                  <p:nvPr/>
                </p:nvCxnSpPr>
                <p:spPr>
                  <a:xfrm>
                    <a:off x="2413419" y="3438646"/>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58" name="Gerade Verbindung 45"/>
                  <p:cNvCxnSpPr/>
                  <p:nvPr/>
                </p:nvCxnSpPr>
                <p:spPr>
                  <a:xfrm>
                    <a:off x="2270104" y="362148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59" name="Gerade Verbindung 46"/>
                  <p:cNvCxnSpPr/>
                  <p:nvPr/>
                </p:nvCxnSpPr>
                <p:spPr>
                  <a:xfrm>
                    <a:off x="2137796" y="377525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60" name="Gerade Verbindung 47"/>
                  <p:cNvCxnSpPr/>
                  <p:nvPr/>
                </p:nvCxnSpPr>
                <p:spPr>
                  <a:xfrm>
                    <a:off x="1994481" y="39408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61" name="Gerade Verbindung 48"/>
                  <p:cNvCxnSpPr/>
                  <p:nvPr/>
                </p:nvCxnSpPr>
                <p:spPr>
                  <a:xfrm>
                    <a:off x="1856258" y="4114377"/>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grpSp>
          </p:grpSp>
          <p:sp>
            <p:nvSpPr>
              <p:cNvPr id="139" name="TextBox 19"/>
              <p:cNvSpPr txBox="1"/>
              <p:nvPr/>
            </p:nvSpPr>
            <p:spPr>
              <a:xfrm>
                <a:off x="2430187" y="5208538"/>
                <a:ext cx="2215389" cy="246221"/>
              </a:xfrm>
              <a:prstGeom prst="rect">
                <a:avLst/>
              </a:prstGeom>
              <a:noFill/>
            </p:spPr>
            <p:txBody>
              <a:bodyPr wrap="square" rtlCol="0">
                <a:spAutoFit/>
              </a:bodyPr>
              <a:lstStyle/>
              <a:p>
                <a:pPr>
                  <a:spcBef>
                    <a:spcPts val="600"/>
                  </a:spcBef>
                </a:pPr>
                <a:r>
                  <a:rPr lang="en-US" sz="1000" b="1" dirty="0" smtClean="0">
                    <a:solidFill>
                      <a:schemeClr val="tx1">
                        <a:lumMod val="65000"/>
                        <a:lumOff val="35000"/>
                      </a:schemeClr>
                    </a:solidFill>
                    <a:latin typeface="Work Sans Light" panose="00000400000000000000" pitchFamily="50" charset="0"/>
                    <a:cs typeface="Arial" panose="020B0604020202020204" pitchFamily="34" charset="0"/>
                  </a:rPr>
                  <a:t>h </a:t>
                </a:r>
                <a:r>
                  <a:rPr lang="en-US" sz="1000" dirty="0" smtClean="0">
                    <a:solidFill>
                      <a:schemeClr val="tx1">
                        <a:lumMod val="65000"/>
                        <a:lumOff val="35000"/>
                      </a:schemeClr>
                    </a:solidFill>
                    <a:latin typeface="Work Sans Light" panose="00000400000000000000" pitchFamily="50" charset="0"/>
                    <a:cs typeface="Arial" panose="020B0604020202020204" pitchFamily="34" charset="0"/>
                  </a:rPr>
                  <a:t>: number of </a:t>
                </a:r>
                <a:r>
                  <a:rPr lang="en-US" sz="1000" dirty="0">
                    <a:solidFill>
                      <a:schemeClr val="tx1">
                        <a:lumMod val="65000"/>
                        <a:lumOff val="35000"/>
                      </a:schemeClr>
                    </a:solidFill>
                    <a:latin typeface="Work Sans Light" panose="00000400000000000000" pitchFamily="50" charset="0"/>
                    <a:cs typeface="Arial" panose="020B0604020202020204" pitchFamily="34" charset="0"/>
                  </a:rPr>
                  <a:t>discretization</a:t>
                </a:r>
              </a:p>
            </p:txBody>
          </p:sp>
          <p:sp>
            <p:nvSpPr>
              <p:cNvPr id="140" name="Freihandform 73"/>
              <p:cNvSpPr/>
              <p:nvPr/>
            </p:nvSpPr>
            <p:spPr>
              <a:xfrm rot="7900074">
                <a:off x="1700043" y="4294294"/>
                <a:ext cx="2232020" cy="427889"/>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86555"/>
                  <a:gd name="connsiteX1" fmla="*/ 151254 w 933251"/>
                  <a:gd name="connsiteY1" fmla="*/ 469900 h 486555"/>
                  <a:gd name="connsiteX2" fmla="*/ 240154 w 933251"/>
                  <a:gd name="connsiteY2" fmla="*/ 266700 h 486555"/>
                  <a:gd name="connsiteX3" fmla="*/ 341754 w 933251"/>
                  <a:gd name="connsiteY3" fmla="*/ 469900 h 486555"/>
                  <a:gd name="connsiteX4" fmla="*/ 468754 w 933251"/>
                  <a:gd name="connsiteY4" fmla="*/ 0 h 486555"/>
                  <a:gd name="connsiteX5" fmla="*/ 608454 w 933251"/>
                  <a:gd name="connsiteY5" fmla="*/ 469900 h 486555"/>
                  <a:gd name="connsiteX6" fmla="*/ 710054 w 933251"/>
                  <a:gd name="connsiteY6" fmla="*/ 279400 h 486555"/>
                  <a:gd name="connsiteX7" fmla="*/ 786254 w 933251"/>
                  <a:gd name="connsiteY7" fmla="*/ 469900 h 486555"/>
                  <a:gd name="connsiteX8" fmla="*/ 852835 w 933251"/>
                  <a:gd name="connsiteY8" fmla="*/ 352495 h 486555"/>
                  <a:gd name="connsiteX9" fmla="*/ 933251 w 933251"/>
                  <a:gd name="connsiteY9" fmla="*/ 473126 h 486555"/>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01581 w 781997"/>
                  <a:gd name="connsiteY7" fmla="*/ 352495 h 475960"/>
                  <a:gd name="connsiteX8" fmla="*/ 781997 w 781997"/>
                  <a:gd name="connsiteY8" fmla="*/ 473126 h 475960"/>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19336 w 781997"/>
                  <a:gd name="connsiteY7" fmla="*/ 25398 h 475960"/>
                  <a:gd name="connsiteX8" fmla="*/ 781997 w 781997"/>
                  <a:gd name="connsiteY8" fmla="*/ 473126 h 475960"/>
                  <a:gd name="connsiteX0" fmla="*/ 0 w 781997"/>
                  <a:gd name="connsiteY0" fmla="*/ 444503 h 449647"/>
                  <a:gd name="connsiteX1" fmla="*/ 88900 w 781997"/>
                  <a:gd name="connsiteY1" fmla="*/ 241303 h 449647"/>
                  <a:gd name="connsiteX2" fmla="*/ 190500 w 781997"/>
                  <a:gd name="connsiteY2" fmla="*/ 444503 h 449647"/>
                  <a:gd name="connsiteX3" fmla="*/ 313829 w 781997"/>
                  <a:gd name="connsiteY3" fmla="*/ 180327 h 449647"/>
                  <a:gd name="connsiteX4" fmla="*/ 457200 w 781997"/>
                  <a:gd name="connsiteY4" fmla="*/ 444503 h 449647"/>
                  <a:gd name="connsiteX5" fmla="*/ 558800 w 781997"/>
                  <a:gd name="connsiteY5" fmla="*/ 254003 h 449647"/>
                  <a:gd name="connsiteX6" fmla="*/ 635000 w 781997"/>
                  <a:gd name="connsiteY6" fmla="*/ 444503 h 449647"/>
                  <a:gd name="connsiteX7" fmla="*/ 719336 w 781997"/>
                  <a:gd name="connsiteY7" fmla="*/ 1 h 449647"/>
                  <a:gd name="connsiteX8" fmla="*/ 781997 w 781997"/>
                  <a:gd name="connsiteY8" fmla="*/ 447729 h 449647"/>
                  <a:gd name="connsiteX0" fmla="*/ 0 w 781997"/>
                  <a:gd name="connsiteY0" fmla="*/ 444503 h 449690"/>
                  <a:gd name="connsiteX1" fmla="*/ 88900 w 781997"/>
                  <a:gd name="connsiteY1" fmla="*/ 241303 h 449690"/>
                  <a:gd name="connsiteX2" fmla="*/ 190500 w 781997"/>
                  <a:gd name="connsiteY2" fmla="*/ 444503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09443 w 781997"/>
                  <a:gd name="connsiteY3" fmla="*/ 78862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51839"/>
                  <a:gd name="connsiteX1" fmla="*/ 88900 w 781997"/>
                  <a:gd name="connsiteY1" fmla="*/ 241303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3 h 451839"/>
                  <a:gd name="connsiteX1" fmla="*/ 80058 w 781997"/>
                  <a:gd name="connsiteY1" fmla="*/ 282690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6 h 447732"/>
                  <a:gd name="connsiteX1" fmla="*/ 80058 w 781997"/>
                  <a:gd name="connsiteY1" fmla="*/ 282693 h 447732"/>
                  <a:gd name="connsiteX2" fmla="*/ 138927 w 781997"/>
                  <a:gd name="connsiteY2" fmla="*/ 436378 h 447732"/>
                  <a:gd name="connsiteX3" fmla="*/ 309443 w 781997"/>
                  <a:gd name="connsiteY3" fmla="*/ 78865 h 447732"/>
                  <a:gd name="connsiteX4" fmla="*/ 499147 w 781997"/>
                  <a:gd name="connsiteY4" fmla="*/ 431152 h 447732"/>
                  <a:gd name="connsiteX5" fmla="*/ 567018 w 781997"/>
                  <a:gd name="connsiteY5" fmla="*/ 287626 h 447732"/>
                  <a:gd name="connsiteX6" fmla="*/ 674644 w 781997"/>
                  <a:gd name="connsiteY6" fmla="*/ 438313 h 447732"/>
                  <a:gd name="connsiteX7" fmla="*/ 719336 w 781997"/>
                  <a:gd name="connsiteY7" fmla="*/ 4 h 447732"/>
                  <a:gd name="connsiteX8" fmla="*/ 781997 w 781997"/>
                  <a:gd name="connsiteY8" fmla="*/ 447732 h 447732"/>
                  <a:gd name="connsiteX0" fmla="*/ 0 w 781997"/>
                  <a:gd name="connsiteY0" fmla="*/ 444506 h 451451"/>
                  <a:gd name="connsiteX1" fmla="*/ 80058 w 781997"/>
                  <a:gd name="connsiteY1" fmla="*/ 282693 h 451451"/>
                  <a:gd name="connsiteX2" fmla="*/ 138927 w 781997"/>
                  <a:gd name="connsiteY2" fmla="*/ 436378 h 451451"/>
                  <a:gd name="connsiteX3" fmla="*/ 309443 w 781997"/>
                  <a:gd name="connsiteY3" fmla="*/ 78865 h 451451"/>
                  <a:gd name="connsiteX4" fmla="*/ 499147 w 781997"/>
                  <a:gd name="connsiteY4" fmla="*/ 431152 h 451451"/>
                  <a:gd name="connsiteX5" fmla="*/ 589556 w 781997"/>
                  <a:gd name="connsiteY5" fmla="*/ 344911 h 451451"/>
                  <a:gd name="connsiteX6" fmla="*/ 674644 w 781997"/>
                  <a:gd name="connsiteY6" fmla="*/ 438313 h 451451"/>
                  <a:gd name="connsiteX7" fmla="*/ 719336 w 781997"/>
                  <a:gd name="connsiteY7" fmla="*/ 4 h 451451"/>
                  <a:gd name="connsiteX8" fmla="*/ 781997 w 781997"/>
                  <a:gd name="connsiteY8" fmla="*/ 447732 h 451451"/>
                  <a:gd name="connsiteX0" fmla="*/ 0 w 781997"/>
                  <a:gd name="connsiteY0" fmla="*/ 444506 h 455600"/>
                  <a:gd name="connsiteX1" fmla="*/ 80058 w 781997"/>
                  <a:gd name="connsiteY1" fmla="*/ 282693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00520 w 781997"/>
                  <a:gd name="connsiteY2" fmla="*/ 430433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500450"/>
                  <a:gd name="connsiteX1" fmla="*/ 60823 w 781997"/>
                  <a:gd name="connsiteY1" fmla="*/ 401881 h 500450"/>
                  <a:gd name="connsiteX2" fmla="*/ 107304 w 781997"/>
                  <a:gd name="connsiteY2" fmla="*/ 487608 h 500450"/>
                  <a:gd name="connsiteX3" fmla="*/ 309443 w 781997"/>
                  <a:gd name="connsiteY3" fmla="*/ 78865 h 500450"/>
                  <a:gd name="connsiteX4" fmla="*/ 499147 w 781997"/>
                  <a:gd name="connsiteY4" fmla="*/ 431152 h 500450"/>
                  <a:gd name="connsiteX5" fmla="*/ 600825 w 781997"/>
                  <a:gd name="connsiteY5" fmla="*/ 373553 h 500450"/>
                  <a:gd name="connsiteX6" fmla="*/ 674644 w 781997"/>
                  <a:gd name="connsiteY6" fmla="*/ 438313 h 500450"/>
                  <a:gd name="connsiteX7" fmla="*/ 719336 w 781997"/>
                  <a:gd name="connsiteY7" fmla="*/ 4 h 500450"/>
                  <a:gd name="connsiteX8" fmla="*/ 781997 w 781997"/>
                  <a:gd name="connsiteY8" fmla="*/ 447732 h 500450"/>
                  <a:gd name="connsiteX0" fmla="*/ 0 w 784935"/>
                  <a:gd name="connsiteY0" fmla="*/ 493544 h 499896"/>
                  <a:gd name="connsiteX1" fmla="*/ 63761 w 784935"/>
                  <a:gd name="connsiteY1" fmla="*/ 401881 h 499896"/>
                  <a:gd name="connsiteX2" fmla="*/ 110242 w 784935"/>
                  <a:gd name="connsiteY2" fmla="*/ 487608 h 499896"/>
                  <a:gd name="connsiteX3" fmla="*/ 312381 w 784935"/>
                  <a:gd name="connsiteY3" fmla="*/ 78865 h 499896"/>
                  <a:gd name="connsiteX4" fmla="*/ 502085 w 784935"/>
                  <a:gd name="connsiteY4" fmla="*/ 431152 h 499896"/>
                  <a:gd name="connsiteX5" fmla="*/ 603763 w 784935"/>
                  <a:gd name="connsiteY5" fmla="*/ 373553 h 499896"/>
                  <a:gd name="connsiteX6" fmla="*/ 677582 w 784935"/>
                  <a:gd name="connsiteY6" fmla="*/ 438313 h 499896"/>
                  <a:gd name="connsiteX7" fmla="*/ 722274 w 784935"/>
                  <a:gd name="connsiteY7" fmla="*/ 4 h 499896"/>
                  <a:gd name="connsiteX8" fmla="*/ 784935 w 784935"/>
                  <a:gd name="connsiteY8" fmla="*/ 447732 h 499896"/>
                  <a:gd name="connsiteX0" fmla="*/ 0 w 784935"/>
                  <a:gd name="connsiteY0" fmla="*/ 493544 h 493544"/>
                  <a:gd name="connsiteX1" fmla="*/ 63761 w 784935"/>
                  <a:gd name="connsiteY1" fmla="*/ 401881 h 493544"/>
                  <a:gd name="connsiteX2" fmla="*/ 101989 w 784935"/>
                  <a:gd name="connsiteY2" fmla="*/ 454951 h 493544"/>
                  <a:gd name="connsiteX3" fmla="*/ 312381 w 784935"/>
                  <a:gd name="connsiteY3" fmla="*/ 78865 h 493544"/>
                  <a:gd name="connsiteX4" fmla="*/ 502085 w 784935"/>
                  <a:gd name="connsiteY4" fmla="*/ 431152 h 493544"/>
                  <a:gd name="connsiteX5" fmla="*/ 603763 w 784935"/>
                  <a:gd name="connsiteY5" fmla="*/ 373553 h 493544"/>
                  <a:gd name="connsiteX6" fmla="*/ 677582 w 784935"/>
                  <a:gd name="connsiteY6" fmla="*/ 438313 h 493544"/>
                  <a:gd name="connsiteX7" fmla="*/ 722274 w 784935"/>
                  <a:gd name="connsiteY7" fmla="*/ 4 h 493544"/>
                  <a:gd name="connsiteX8" fmla="*/ 784935 w 784935"/>
                  <a:gd name="connsiteY8" fmla="*/ 447732 h 493544"/>
                  <a:gd name="connsiteX0" fmla="*/ 0 w 794598"/>
                  <a:gd name="connsiteY0" fmla="*/ 541242 h 541242"/>
                  <a:gd name="connsiteX1" fmla="*/ 73424 w 794598"/>
                  <a:gd name="connsiteY1" fmla="*/ 401881 h 541242"/>
                  <a:gd name="connsiteX2" fmla="*/ 111652 w 794598"/>
                  <a:gd name="connsiteY2" fmla="*/ 454951 h 541242"/>
                  <a:gd name="connsiteX3" fmla="*/ 322044 w 794598"/>
                  <a:gd name="connsiteY3" fmla="*/ 78865 h 541242"/>
                  <a:gd name="connsiteX4" fmla="*/ 511748 w 794598"/>
                  <a:gd name="connsiteY4" fmla="*/ 431152 h 541242"/>
                  <a:gd name="connsiteX5" fmla="*/ 613426 w 794598"/>
                  <a:gd name="connsiteY5" fmla="*/ 373553 h 541242"/>
                  <a:gd name="connsiteX6" fmla="*/ 687245 w 794598"/>
                  <a:gd name="connsiteY6" fmla="*/ 438313 h 541242"/>
                  <a:gd name="connsiteX7" fmla="*/ 731937 w 794598"/>
                  <a:gd name="connsiteY7" fmla="*/ 4 h 541242"/>
                  <a:gd name="connsiteX8" fmla="*/ 794598 w 794598"/>
                  <a:gd name="connsiteY8" fmla="*/ 447732 h 541242"/>
                  <a:gd name="connsiteX0" fmla="*/ 0 w 814099"/>
                  <a:gd name="connsiteY0" fmla="*/ 541584 h 541584"/>
                  <a:gd name="connsiteX1" fmla="*/ 73424 w 814099"/>
                  <a:gd name="connsiteY1" fmla="*/ 402223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87245 w 814099"/>
                  <a:gd name="connsiteY5" fmla="*/ 438655 h 541584"/>
                  <a:gd name="connsiteX6" fmla="*/ 731937 w 814099"/>
                  <a:gd name="connsiteY6" fmla="*/ 346 h 541584"/>
                  <a:gd name="connsiteX7" fmla="*/ 814099 w 814099"/>
                  <a:gd name="connsiteY7" fmla="*/ 520186 h 541584"/>
                  <a:gd name="connsiteX0" fmla="*/ 0 w 814099"/>
                  <a:gd name="connsiteY0" fmla="*/ 541608 h 541608"/>
                  <a:gd name="connsiteX1" fmla="*/ 63761 w 814099"/>
                  <a:gd name="connsiteY1" fmla="*/ 449946 h 541608"/>
                  <a:gd name="connsiteX2" fmla="*/ 111652 w 814099"/>
                  <a:gd name="connsiteY2" fmla="*/ 455317 h 541608"/>
                  <a:gd name="connsiteX3" fmla="*/ 322044 w 814099"/>
                  <a:gd name="connsiteY3" fmla="*/ 79231 h 541608"/>
                  <a:gd name="connsiteX4" fmla="*/ 511748 w 814099"/>
                  <a:gd name="connsiteY4" fmla="*/ 431518 h 541608"/>
                  <a:gd name="connsiteX5" fmla="*/ 731937 w 814099"/>
                  <a:gd name="connsiteY5" fmla="*/ 370 h 541608"/>
                  <a:gd name="connsiteX6" fmla="*/ 814099 w 814099"/>
                  <a:gd name="connsiteY6" fmla="*/ 520210 h 541608"/>
                  <a:gd name="connsiteX0" fmla="*/ 0 w 731937"/>
                  <a:gd name="connsiteY0" fmla="*/ 541608 h 541608"/>
                  <a:gd name="connsiteX1" fmla="*/ 63761 w 731937"/>
                  <a:gd name="connsiteY1" fmla="*/ 449946 h 541608"/>
                  <a:gd name="connsiteX2" fmla="*/ 111652 w 731937"/>
                  <a:gd name="connsiteY2" fmla="*/ 455317 h 541608"/>
                  <a:gd name="connsiteX3" fmla="*/ 322044 w 731937"/>
                  <a:gd name="connsiteY3" fmla="*/ 79231 h 541608"/>
                  <a:gd name="connsiteX4" fmla="*/ 511748 w 731937"/>
                  <a:gd name="connsiteY4" fmla="*/ 431518 h 541608"/>
                  <a:gd name="connsiteX5" fmla="*/ 731937 w 731937"/>
                  <a:gd name="connsiteY5" fmla="*/ 370 h 541608"/>
                  <a:gd name="connsiteX0" fmla="*/ 0 w 511748"/>
                  <a:gd name="connsiteY0" fmla="*/ 462409 h 462409"/>
                  <a:gd name="connsiteX1" fmla="*/ 63761 w 511748"/>
                  <a:gd name="connsiteY1" fmla="*/ 370747 h 462409"/>
                  <a:gd name="connsiteX2" fmla="*/ 111652 w 511748"/>
                  <a:gd name="connsiteY2" fmla="*/ 376118 h 462409"/>
                  <a:gd name="connsiteX3" fmla="*/ 322044 w 511748"/>
                  <a:gd name="connsiteY3" fmla="*/ 32 h 462409"/>
                  <a:gd name="connsiteX4" fmla="*/ 511748 w 511748"/>
                  <a:gd name="connsiteY4" fmla="*/ 352319 h 462409"/>
                  <a:gd name="connsiteX0" fmla="*/ 0 w 525499"/>
                  <a:gd name="connsiteY0" fmla="*/ 462409 h 462409"/>
                  <a:gd name="connsiteX1" fmla="*/ 63761 w 525499"/>
                  <a:gd name="connsiteY1" fmla="*/ 370747 h 462409"/>
                  <a:gd name="connsiteX2" fmla="*/ 111652 w 525499"/>
                  <a:gd name="connsiteY2" fmla="*/ 376118 h 462409"/>
                  <a:gd name="connsiteX3" fmla="*/ 322044 w 525499"/>
                  <a:gd name="connsiteY3" fmla="*/ 32 h 462409"/>
                  <a:gd name="connsiteX4" fmla="*/ 511748 w 525499"/>
                  <a:gd name="connsiteY4" fmla="*/ 352319 h 462409"/>
                  <a:gd name="connsiteX5" fmla="*/ 510687 w 525499"/>
                  <a:gd name="connsiteY5" fmla="*/ 372510 h 462409"/>
                  <a:gd name="connsiteX0" fmla="*/ 0 w 567343"/>
                  <a:gd name="connsiteY0" fmla="*/ 462417 h 462417"/>
                  <a:gd name="connsiteX1" fmla="*/ 63761 w 567343"/>
                  <a:gd name="connsiteY1" fmla="*/ 370755 h 462417"/>
                  <a:gd name="connsiteX2" fmla="*/ 111652 w 567343"/>
                  <a:gd name="connsiteY2" fmla="*/ 376126 h 462417"/>
                  <a:gd name="connsiteX3" fmla="*/ 322044 w 567343"/>
                  <a:gd name="connsiteY3" fmla="*/ 40 h 462417"/>
                  <a:gd name="connsiteX4" fmla="*/ 511748 w 567343"/>
                  <a:gd name="connsiteY4" fmla="*/ 352327 h 462417"/>
                  <a:gd name="connsiteX5" fmla="*/ 567341 w 567343"/>
                  <a:gd name="connsiteY5" fmla="*/ 418667 h 462417"/>
                  <a:gd name="connsiteX0" fmla="*/ 0 w 564561"/>
                  <a:gd name="connsiteY0" fmla="*/ 462418 h 462418"/>
                  <a:gd name="connsiteX1" fmla="*/ 63761 w 564561"/>
                  <a:gd name="connsiteY1" fmla="*/ 370756 h 462418"/>
                  <a:gd name="connsiteX2" fmla="*/ 111652 w 564561"/>
                  <a:gd name="connsiteY2" fmla="*/ 376127 h 462418"/>
                  <a:gd name="connsiteX3" fmla="*/ 322044 w 564561"/>
                  <a:gd name="connsiteY3" fmla="*/ 41 h 462418"/>
                  <a:gd name="connsiteX4" fmla="*/ 511748 w 564561"/>
                  <a:gd name="connsiteY4" fmla="*/ 352328 h 462418"/>
                  <a:gd name="connsiteX5" fmla="*/ 564559 w 564561"/>
                  <a:gd name="connsiteY5" fmla="*/ 455446 h 46241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3596 h 463596"/>
                  <a:gd name="connsiteX1" fmla="*/ 63761 w 564559"/>
                  <a:gd name="connsiteY1" fmla="*/ 371934 h 463596"/>
                  <a:gd name="connsiteX2" fmla="*/ 111652 w 564559"/>
                  <a:gd name="connsiteY2" fmla="*/ 377305 h 463596"/>
                  <a:gd name="connsiteX3" fmla="*/ 322044 w 564559"/>
                  <a:gd name="connsiteY3" fmla="*/ 1219 h 463596"/>
                  <a:gd name="connsiteX4" fmla="*/ 416653 w 564559"/>
                  <a:gd name="connsiteY4" fmla="*/ 261105 h 463596"/>
                  <a:gd name="connsiteX5" fmla="*/ 487850 w 564559"/>
                  <a:gd name="connsiteY5" fmla="*/ 375347 h 463596"/>
                  <a:gd name="connsiteX6" fmla="*/ 564559 w 564559"/>
                  <a:gd name="connsiteY6" fmla="*/ 456624 h 463596"/>
                  <a:gd name="connsiteX0" fmla="*/ 0 w 564559"/>
                  <a:gd name="connsiteY0" fmla="*/ 462456 h 462456"/>
                  <a:gd name="connsiteX1" fmla="*/ 63761 w 564559"/>
                  <a:gd name="connsiteY1" fmla="*/ 370794 h 462456"/>
                  <a:gd name="connsiteX2" fmla="*/ 111652 w 564559"/>
                  <a:gd name="connsiteY2" fmla="*/ 376165 h 462456"/>
                  <a:gd name="connsiteX3" fmla="*/ 322044 w 564559"/>
                  <a:gd name="connsiteY3" fmla="*/ 79 h 462456"/>
                  <a:gd name="connsiteX4" fmla="*/ 380822 w 564559"/>
                  <a:gd name="connsiteY4" fmla="*/ 343103 h 462456"/>
                  <a:gd name="connsiteX5" fmla="*/ 487850 w 564559"/>
                  <a:gd name="connsiteY5" fmla="*/ 374207 h 462456"/>
                  <a:gd name="connsiteX6" fmla="*/ 564559 w 564559"/>
                  <a:gd name="connsiteY6" fmla="*/ 455484 h 462456"/>
                  <a:gd name="connsiteX0" fmla="*/ 0 w 564559"/>
                  <a:gd name="connsiteY0" fmla="*/ 462642 h 462642"/>
                  <a:gd name="connsiteX1" fmla="*/ 63761 w 564559"/>
                  <a:gd name="connsiteY1" fmla="*/ 370980 h 462642"/>
                  <a:gd name="connsiteX2" fmla="*/ 147707 w 564559"/>
                  <a:gd name="connsiteY2" fmla="*/ 404886 h 462642"/>
                  <a:gd name="connsiteX3" fmla="*/ 322044 w 564559"/>
                  <a:gd name="connsiteY3" fmla="*/ 265 h 462642"/>
                  <a:gd name="connsiteX4" fmla="*/ 380822 w 564559"/>
                  <a:gd name="connsiteY4" fmla="*/ 343289 h 462642"/>
                  <a:gd name="connsiteX5" fmla="*/ 487850 w 564559"/>
                  <a:gd name="connsiteY5" fmla="*/ 374393 h 462642"/>
                  <a:gd name="connsiteX6" fmla="*/ 564559 w 564559"/>
                  <a:gd name="connsiteY6" fmla="*/ 455670 h 462642"/>
                  <a:gd name="connsiteX0" fmla="*/ 0 w 564559"/>
                  <a:gd name="connsiteY0" fmla="*/ 382386 h 382386"/>
                  <a:gd name="connsiteX1" fmla="*/ 63761 w 564559"/>
                  <a:gd name="connsiteY1" fmla="*/ 290724 h 382386"/>
                  <a:gd name="connsiteX2" fmla="*/ 147707 w 564559"/>
                  <a:gd name="connsiteY2" fmla="*/ 324630 h 382386"/>
                  <a:gd name="connsiteX3" fmla="*/ 319325 w 564559"/>
                  <a:gd name="connsiteY3" fmla="*/ 363 h 382386"/>
                  <a:gd name="connsiteX4" fmla="*/ 380822 w 564559"/>
                  <a:gd name="connsiteY4" fmla="*/ 263033 h 382386"/>
                  <a:gd name="connsiteX5" fmla="*/ 487850 w 564559"/>
                  <a:gd name="connsiteY5" fmla="*/ 294137 h 382386"/>
                  <a:gd name="connsiteX6" fmla="*/ 564559 w 564559"/>
                  <a:gd name="connsiteY6" fmla="*/ 375414 h 382386"/>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87850 w 564559"/>
                  <a:gd name="connsiteY5" fmla="*/ 294662 h 382911"/>
                  <a:gd name="connsiteX6" fmla="*/ 564559 w 564559"/>
                  <a:gd name="connsiteY6" fmla="*/ 375939 h 382911"/>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911 h 382911"/>
                  <a:gd name="connsiteX1" fmla="*/ 80968 w 564559"/>
                  <a:gd name="connsiteY1" fmla="*/ 255810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845 h 382845"/>
                  <a:gd name="connsiteX1" fmla="*/ 80968 w 564559"/>
                  <a:gd name="connsiteY1" fmla="*/ 255744 h 382845"/>
                  <a:gd name="connsiteX2" fmla="*/ 147707 w 564559"/>
                  <a:gd name="connsiteY2" fmla="*/ 325089 h 382845"/>
                  <a:gd name="connsiteX3" fmla="*/ 319325 w 564559"/>
                  <a:gd name="connsiteY3" fmla="*/ 822 h 382845"/>
                  <a:gd name="connsiteX4" fmla="*/ 390841 w 564559"/>
                  <a:gd name="connsiteY4" fmla="*/ 233513 h 382845"/>
                  <a:gd name="connsiteX5" fmla="*/ 485485 w 564559"/>
                  <a:gd name="connsiteY5" fmla="*/ 276439 h 382845"/>
                  <a:gd name="connsiteX6" fmla="*/ 564559 w 564559"/>
                  <a:gd name="connsiteY6" fmla="*/ 375873 h 382845"/>
                  <a:gd name="connsiteX0" fmla="*/ 0 w 564559"/>
                  <a:gd name="connsiteY0" fmla="*/ 382327 h 382327"/>
                  <a:gd name="connsiteX1" fmla="*/ 80968 w 564559"/>
                  <a:gd name="connsiteY1" fmla="*/ 255226 h 382327"/>
                  <a:gd name="connsiteX2" fmla="*/ 147707 w 564559"/>
                  <a:gd name="connsiteY2" fmla="*/ 324571 h 382327"/>
                  <a:gd name="connsiteX3" fmla="*/ 319325 w 564559"/>
                  <a:gd name="connsiteY3" fmla="*/ 304 h 382327"/>
                  <a:gd name="connsiteX4" fmla="*/ 407187 w 564559"/>
                  <a:gd name="connsiteY4" fmla="*/ 265871 h 382327"/>
                  <a:gd name="connsiteX5" fmla="*/ 485485 w 564559"/>
                  <a:gd name="connsiteY5" fmla="*/ 275921 h 382327"/>
                  <a:gd name="connsiteX6" fmla="*/ 564559 w 564559"/>
                  <a:gd name="connsiteY6" fmla="*/ 375355 h 382327"/>
                  <a:gd name="connsiteX0" fmla="*/ 0 w 564559"/>
                  <a:gd name="connsiteY0" fmla="*/ 393285 h 393285"/>
                  <a:gd name="connsiteX1" fmla="*/ 80968 w 564559"/>
                  <a:gd name="connsiteY1" fmla="*/ 266184 h 393285"/>
                  <a:gd name="connsiteX2" fmla="*/ 147707 w 564559"/>
                  <a:gd name="connsiteY2" fmla="*/ 335529 h 393285"/>
                  <a:gd name="connsiteX3" fmla="*/ 270515 w 564559"/>
                  <a:gd name="connsiteY3" fmla="*/ 292 h 393285"/>
                  <a:gd name="connsiteX4" fmla="*/ 407187 w 564559"/>
                  <a:gd name="connsiteY4" fmla="*/ 276829 h 393285"/>
                  <a:gd name="connsiteX5" fmla="*/ 485485 w 564559"/>
                  <a:gd name="connsiteY5" fmla="*/ 286879 h 393285"/>
                  <a:gd name="connsiteX6" fmla="*/ 564559 w 564559"/>
                  <a:gd name="connsiteY6" fmla="*/ 386313 h 393285"/>
                  <a:gd name="connsiteX0" fmla="*/ 0 w 564559"/>
                  <a:gd name="connsiteY0" fmla="*/ 393154 h 393154"/>
                  <a:gd name="connsiteX1" fmla="*/ 80968 w 564559"/>
                  <a:gd name="connsiteY1" fmla="*/ 266053 h 393154"/>
                  <a:gd name="connsiteX2" fmla="*/ 147707 w 564559"/>
                  <a:gd name="connsiteY2" fmla="*/ 335398 h 393154"/>
                  <a:gd name="connsiteX3" fmla="*/ 270515 w 564559"/>
                  <a:gd name="connsiteY3" fmla="*/ 161 h 393154"/>
                  <a:gd name="connsiteX4" fmla="*/ 386695 w 564559"/>
                  <a:gd name="connsiteY4" fmla="*/ 291074 h 393154"/>
                  <a:gd name="connsiteX5" fmla="*/ 485485 w 564559"/>
                  <a:gd name="connsiteY5" fmla="*/ 286748 h 393154"/>
                  <a:gd name="connsiteX6" fmla="*/ 564559 w 564559"/>
                  <a:gd name="connsiteY6" fmla="*/ 386182 h 393154"/>
                  <a:gd name="connsiteX0" fmla="*/ 0 w 564559"/>
                  <a:gd name="connsiteY0" fmla="*/ 393155 h 393155"/>
                  <a:gd name="connsiteX1" fmla="*/ 80968 w 564559"/>
                  <a:gd name="connsiteY1" fmla="*/ 266054 h 393155"/>
                  <a:gd name="connsiteX2" fmla="*/ 147707 w 564559"/>
                  <a:gd name="connsiteY2" fmla="*/ 335399 h 393155"/>
                  <a:gd name="connsiteX3" fmla="*/ 270515 w 564559"/>
                  <a:gd name="connsiteY3" fmla="*/ 162 h 393155"/>
                  <a:gd name="connsiteX4" fmla="*/ 386695 w 564559"/>
                  <a:gd name="connsiteY4" fmla="*/ 291075 h 393155"/>
                  <a:gd name="connsiteX5" fmla="*/ 479038 w 564559"/>
                  <a:gd name="connsiteY5" fmla="*/ 308662 h 393155"/>
                  <a:gd name="connsiteX6" fmla="*/ 564559 w 564559"/>
                  <a:gd name="connsiteY6" fmla="*/ 386183 h 393155"/>
                  <a:gd name="connsiteX0" fmla="*/ 0 w 564559"/>
                  <a:gd name="connsiteY0" fmla="*/ 393044 h 393044"/>
                  <a:gd name="connsiteX1" fmla="*/ 80968 w 564559"/>
                  <a:gd name="connsiteY1" fmla="*/ 265943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4 h 393044"/>
                  <a:gd name="connsiteX1" fmla="*/ 81428 w 564559"/>
                  <a:gd name="connsiteY1" fmla="*/ 286488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1 h 393041"/>
                  <a:gd name="connsiteX1" fmla="*/ 81428 w 564559"/>
                  <a:gd name="connsiteY1" fmla="*/ 286485 h 393041"/>
                  <a:gd name="connsiteX2" fmla="*/ 169811 w 564559"/>
                  <a:gd name="connsiteY2" fmla="*/ 315432 h 393041"/>
                  <a:gd name="connsiteX3" fmla="*/ 270515 w 564559"/>
                  <a:gd name="connsiteY3" fmla="*/ 48 h 393041"/>
                  <a:gd name="connsiteX4" fmla="*/ 435275 w 564559"/>
                  <a:gd name="connsiteY4" fmla="*/ 291660 h 393041"/>
                  <a:gd name="connsiteX5" fmla="*/ 479038 w 564559"/>
                  <a:gd name="connsiteY5" fmla="*/ 308548 h 393041"/>
                  <a:gd name="connsiteX6" fmla="*/ 564559 w 564559"/>
                  <a:gd name="connsiteY6" fmla="*/ 386069 h 393041"/>
                  <a:gd name="connsiteX0" fmla="*/ 0 w 564559"/>
                  <a:gd name="connsiteY0" fmla="*/ 393028 h 393028"/>
                  <a:gd name="connsiteX1" fmla="*/ 81428 w 564559"/>
                  <a:gd name="connsiteY1" fmla="*/ 286472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28 h 393028"/>
                  <a:gd name="connsiteX1" fmla="*/ 61856 w 564559"/>
                  <a:gd name="connsiteY1" fmla="*/ 341936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00 h 393000"/>
                  <a:gd name="connsiteX1" fmla="*/ 61856 w 564559"/>
                  <a:gd name="connsiteY1" fmla="*/ 341908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00 h 393000"/>
                  <a:gd name="connsiteX1" fmla="*/ 59094 w 564559"/>
                  <a:gd name="connsiteY1" fmla="*/ 296027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79038 w 564559"/>
                  <a:gd name="connsiteY5" fmla="*/ 308530 h 393023"/>
                  <a:gd name="connsiteX6" fmla="*/ 564559 w 564559"/>
                  <a:gd name="connsiteY6" fmla="*/ 386051 h 393023"/>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96306 w 564559"/>
                  <a:gd name="connsiteY5" fmla="*/ 305111 h 393023"/>
                  <a:gd name="connsiteX6" fmla="*/ 564559 w 564559"/>
                  <a:gd name="connsiteY6" fmla="*/ 386051 h 393023"/>
                  <a:gd name="connsiteX0" fmla="*/ 0 w 564559"/>
                  <a:gd name="connsiteY0" fmla="*/ 393001 h 393001"/>
                  <a:gd name="connsiteX1" fmla="*/ 59094 w 564559"/>
                  <a:gd name="connsiteY1" fmla="*/ 296028 h 393001"/>
                  <a:gd name="connsiteX2" fmla="*/ 115936 w 564559"/>
                  <a:gd name="connsiteY2" fmla="*/ 310581 h 393001"/>
                  <a:gd name="connsiteX3" fmla="*/ 270515 w 564559"/>
                  <a:gd name="connsiteY3" fmla="*/ 8 h 393001"/>
                  <a:gd name="connsiteX4" fmla="*/ 446325 w 564559"/>
                  <a:gd name="connsiteY4" fmla="*/ 320385 h 393001"/>
                  <a:gd name="connsiteX5" fmla="*/ 496306 w 564559"/>
                  <a:gd name="connsiteY5" fmla="*/ 305089 h 393001"/>
                  <a:gd name="connsiteX6" fmla="*/ 564559 w 564559"/>
                  <a:gd name="connsiteY6" fmla="*/ 386029 h 393001"/>
                  <a:gd name="connsiteX0" fmla="*/ 0 w 564559"/>
                  <a:gd name="connsiteY0" fmla="*/ 392995 h 392995"/>
                  <a:gd name="connsiteX1" fmla="*/ 59094 w 564559"/>
                  <a:gd name="connsiteY1" fmla="*/ 296022 h 392995"/>
                  <a:gd name="connsiteX2" fmla="*/ 115936 w 564559"/>
                  <a:gd name="connsiteY2" fmla="*/ 310575 h 392995"/>
                  <a:gd name="connsiteX3" fmla="*/ 270515 w 564559"/>
                  <a:gd name="connsiteY3" fmla="*/ 2 h 392995"/>
                  <a:gd name="connsiteX4" fmla="*/ 418466 w 564559"/>
                  <a:gd name="connsiteY4" fmla="*/ 315578 h 392995"/>
                  <a:gd name="connsiteX5" fmla="*/ 496306 w 564559"/>
                  <a:gd name="connsiteY5" fmla="*/ 305083 h 392995"/>
                  <a:gd name="connsiteX6" fmla="*/ 564559 w 564559"/>
                  <a:gd name="connsiteY6" fmla="*/ 386023 h 392995"/>
                  <a:gd name="connsiteX0" fmla="*/ 0 w 564559"/>
                  <a:gd name="connsiteY0" fmla="*/ 393010 h 393010"/>
                  <a:gd name="connsiteX1" fmla="*/ 59094 w 564559"/>
                  <a:gd name="connsiteY1" fmla="*/ 296037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3010 h 393010"/>
                  <a:gd name="connsiteX1" fmla="*/ 42291 w 564559"/>
                  <a:gd name="connsiteY1" fmla="*/ 258545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4656 h 394656"/>
                  <a:gd name="connsiteX1" fmla="*/ 42291 w 564559"/>
                  <a:gd name="connsiteY1" fmla="*/ 260191 h 394656"/>
                  <a:gd name="connsiteX2" fmla="*/ 96262 w 564559"/>
                  <a:gd name="connsiteY2" fmla="*/ 195534 h 394656"/>
                  <a:gd name="connsiteX3" fmla="*/ 270515 w 564559"/>
                  <a:gd name="connsiteY3" fmla="*/ 1663 h 394656"/>
                  <a:gd name="connsiteX4" fmla="*/ 418466 w 564559"/>
                  <a:gd name="connsiteY4" fmla="*/ 317239 h 394656"/>
                  <a:gd name="connsiteX5" fmla="*/ 496306 w 564559"/>
                  <a:gd name="connsiteY5" fmla="*/ 306744 h 394656"/>
                  <a:gd name="connsiteX6" fmla="*/ 564559 w 564559"/>
                  <a:gd name="connsiteY6" fmla="*/ 387684 h 394656"/>
                  <a:gd name="connsiteX0" fmla="*/ 0 w 564559"/>
                  <a:gd name="connsiteY0" fmla="*/ 405292 h 405292"/>
                  <a:gd name="connsiteX1" fmla="*/ 42291 w 564559"/>
                  <a:gd name="connsiteY1" fmla="*/ 270827 h 405292"/>
                  <a:gd name="connsiteX2" fmla="*/ 96262 w 564559"/>
                  <a:gd name="connsiteY2" fmla="*/ 206170 h 405292"/>
                  <a:gd name="connsiteX3" fmla="*/ 167599 w 564559"/>
                  <a:gd name="connsiteY3" fmla="*/ 1587 h 405292"/>
                  <a:gd name="connsiteX4" fmla="*/ 418466 w 564559"/>
                  <a:gd name="connsiteY4" fmla="*/ 327875 h 405292"/>
                  <a:gd name="connsiteX5" fmla="*/ 496306 w 564559"/>
                  <a:gd name="connsiteY5" fmla="*/ 317380 h 405292"/>
                  <a:gd name="connsiteX6" fmla="*/ 564559 w 564559"/>
                  <a:gd name="connsiteY6" fmla="*/ 398320 h 405292"/>
                  <a:gd name="connsiteX0" fmla="*/ 0 w 564559"/>
                  <a:gd name="connsiteY0" fmla="*/ 407143 h 407143"/>
                  <a:gd name="connsiteX1" fmla="*/ 42291 w 564559"/>
                  <a:gd name="connsiteY1" fmla="*/ 272678 h 407143"/>
                  <a:gd name="connsiteX2" fmla="*/ 92061 w 564559"/>
                  <a:gd name="connsiteY2" fmla="*/ 165173 h 407143"/>
                  <a:gd name="connsiteX3" fmla="*/ 167599 w 564559"/>
                  <a:gd name="connsiteY3" fmla="*/ 3438 h 407143"/>
                  <a:gd name="connsiteX4" fmla="*/ 418466 w 564559"/>
                  <a:gd name="connsiteY4" fmla="*/ 329726 h 407143"/>
                  <a:gd name="connsiteX5" fmla="*/ 496306 w 564559"/>
                  <a:gd name="connsiteY5" fmla="*/ 319231 h 407143"/>
                  <a:gd name="connsiteX6" fmla="*/ 564559 w 564559"/>
                  <a:gd name="connsiteY6" fmla="*/ 400171 h 407143"/>
                  <a:gd name="connsiteX0" fmla="*/ 0 w 564559"/>
                  <a:gd name="connsiteY0" fmla="*/ 409685 h 409685"/>
                  <a:gd name="connsiteX1" fmla="*/ 42291 w 564559"/>
                  <a:gd name="connsiteY1" fmla="*/ 275220 h 409685"/>
                  <a:gd name="connsiteX2" fmla="*/ 92061 w 564559"/>
                  <a:gd name="connsiteY2" fmla="*/ 167715 h 409685"/>
                  <a:gd name="connsiteX3" fmla="*/ 167599 w 564559"/>
                  <a:gd name="connsiteY3" fmla="*/ 5980 h 409685"/>
                  <a:gd name="connsiteX4" fmla="*/ 296646 w 564559"/>
                  <a:gd name="connsiteY4" fmla="*/ 396540 h 409685"/>
                  <a:gd name="connsiteX5" fmla="*/ 496306 w 564559"/>
                  <a:gd name="connsiteY5" fmla="*/ 321773 h 409685"/>
                  <a:gd name="connsiteX6" fmla="*/ 564559 w 564559"/>
                  <a:gd name="connsiteY6" fmla="*/ 402713 h 409685"/>
                  <a:gd name="connsiteX0" fmla="*/ 0 w 564560"/>
                  <a:gd name="connsiteY0" fmla="*/ 485102 h 485102"/>
                  <a:gd name="connsiteX1" fmla="*/ 42291 w 564560"/>
                  <a:gd name="connsiteY1" fmla="*/ 350637 h 485102"/>
                  <a:gd name="connsiteX2" fmla="*/ 92061 w 564560"/>
                  <a:gd name="connsiteY2" fmla="*/ 243132 h 485102"/>
                  <a:gd name="connsiteX3" fmla="*/ 167599 w 564560"/>
                  <a:gd name="connsiteY3" fmla="*/ 81397 h 485102"/>
                  <a:gd name="connsiteX4" fmla="*/ 296646 w 564560"/>
                  <a:gd name="connsiteY4" fmla="*/ 471957 h 485102"/>
                  <a:gd name="connsiteX5" fmla="*/ 515209 w 564560"/>
                  <a:gd name="connsiteY5" fmla="*/ 848 h 485102"/>
                  <a:gd name="connsiteX6" fmla="*/ 564559 w 564560"/>
                  <a:gd name="connsiteY6" fmla="*/ 478130 h 485102"/>
                  <a:gd name="connsiteX0" fmla="*/ 0 w 564560"/>
                  <a:gd name="connsiteY0" fmla="*/ 491173 h 491173"/>
                  <a:gd name="connsiteX1" fmla="*/ 42291 w 564560"/>
                  <a:gd name="connsiteY1" fmla="*/ 356708 h 491173"/>
                  <a:gd name="connsiteX2" fmla="*/ 92061 w 564560"/>
                  <a:gd name="connsiteY2" fmla="*/ 249203 h 491173"/>
                  <a:gd name="connsiteX3" fmla="*/ 167599 w 564560"/>
                  <a:gd name="connsiteY3" fmla="*/ 87468 h 491173"/>
                  <a:gd name="connsiteX4" fmla="*/ 296646 w 564560"/>
                  <a:gd name="connsiteY4" fmla="*/ 478028 h 491173"/>
                  <a:gd name="connsiteX5" fmla="*/ 423729 w 564560"/>
                  <a:gd name="connsiteY5" fmla="*/ 219522 h 491173"/>
                  <a:gd name="connsiteX6" fmla="*/ 515209 w 564560"/>
                  <a:gd name="connsiteY6" fmla="*/ 6919 h 491173"/>
                  <a:gd name="connsiteX7" fmla="*/ 564559 w 564560"/>
                  <a:gd name="connsiteY7" fmla="*/ 484201 h 491173"/>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7884 h 499310"/>
                  <a:gd name="connsiteX1" fmla="*/ 42291 w 564560"/>
                  <a:gd name="connsiteY1" fmla="*/ 353419 h 499310"/>
                  <a:gd name="connsiteX2" fmla="*/ 92061 w 564560"/>
                  <a:gd name="connsiteY2" fmla="*/ 245914 h 499310"/>
                  <a:gd name="connsiteX3" fmla="*/ 167599 w 564560"/>
                  <a:gd name="connsiteY3" fmla="*/ 84179 h 499310"/>
                  <a:gd name="connsiteX4" fmla="*/ 296646 w 564560"/>
                  <a:gd name="connsiteY4" fmla="*/ 474739 h 499310"/>
                  <a:gd name="connsiteX5" fmla="*/ 507744 w 564560"/>
                  <a:gd name="connsiteY5" fmla="*/ 409047 h 499310"/>
                  <a:gd name="connsiteX6" fmla="*/ 515209 w 564560"/>
                  <a:gd name="connsiteY6" fmla="*/ 3630 h 499310"/>
                  <a:gd name="connsiteX7" fmla="*/ 564559 w 564560"/>
                  <a:gd name="connsiteY7" fmla="*/ 480912 h 499310"/>
                  <a:gd name="connsiteX0" fmla="*/ 0 w 564560"/>
                  <a:gd name="connsiteY0" fmla="*/ 487884 h 492423"/>
                  <a:gd name="connsiteX1" fmla="*/ 42291 w 564560"/>
                  <a:gd name="connsiteY1" fmla="*/ 353419 h 492423"/>
                  <a:gd name="connsiteX2" fmla="*/ 92061 w 564560"/>
                  <a:gd name="connsiteY2" fmla="*/ 245914 h 492423"/>
                  <a:gd name="connsiteX3" fmla="*/ 167599 w 564560"/>
                  <a:gd name="connsiteY3" fmla="*/ 84179 h 492423"/>
                  <a:gd name="connsiteX4" fmla="*/ 296646 w 564560"/>
                  <a:gd name="connsiteY4" fmla="*/ 474739 h 492423"/>
                  <a:gd name="connsiteX5" fmla="*/ 507744 w 564560"/>
                  <a:gd name="connsiteY5" fmla="*/ 409047 h 492423"/>
                  <a:gd name="connsiteX6" fmla="*/ 515209 w 564560"/>
                  <a:gd name="connsiteY6" fmla="*/ 3630 h 492423"/>
                  <a:gd name="connsiteX7" fmla="*/ 564559 w 564560"/>
                  <a:gd name="connsiteY7" fmla="*/ 480912 h 492423"/>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4712 h 484712"/>
                  <a:gd name="connsiteX1" fmla="*/ 42291 w 564560"/>
                  <a:gd name="connsiteY1" fmla="*/ 350247 h 484712"/>
                  <a:gd name="connsiteX2" fmla="*/ 92061 w 564560"/>
                  <a:gd name="connsiteY2" fmla="*/ 242742 h 484712"/>
                  <a:gd name="connsiteX3" fmla="*/ 167599 w 564560"/>
                  <a:gd name="connsiteY3" fmla="*/ 81007 h 484712"/>
                  <a:gd name="connsiteX4" fmla="*/ 294546 w 564560"/>
                  <a:gd name="connsiteY4" fmla="*/ 444786 h 484712"/>
                  <a:gd name="connsiteX5" fmla="*/ 507744 w 564560"/>
                  <a:gd name="connsiteY5" fmla="*/ 405875 h 484712"/>
                  <a:gd name="connsiteX6" fmla="*/ 493041 w 564560"/>
                  <a:gd name="connsiteY6" fmla="*/ 395163 h 484712"/>
                  <a:gd name="connsiteX7" fmla="*/ 515209 w 564560"/>
                  <a:gd name="connsiteY7" fmla="*/ 458 h 484712"/>
                  <a:gd name="connsiteX8" fmla="*/ 564559 w 564560"/>
                  <a:gd name="connsiteY8" fmla="*/ 477740 h 484712"/>
                  <a:gd name="connsiteX0" fmla="*/ 0 w 564560"/>
                  <a:gd name="connsiteY0" fmla="*/ 484560 h 484560"/>
                  <a:gd name="connsiteX1" fmla="*/ 42291 w 564560"/>
                  <a:gd name="connsiteY1" fmla="*/ 350095 h 484560"/>
                  <a:gd name="connsiteX2" fmla="*/ 92061 w 564560"/>
                  <a:gd name="connsiteY2" fmla="*/ 242590 h 484560"/>
                  <a:gd name="connsiteX3" fmla="*/ 167599 w 564560"/>
                  <a:gd name="connsiteY3" fmla="*/ 80855 h 484560"/>
                  <a:gd name="connsiteX4" fmla="*/ 294546 w 564560"/>
                  <a:gd name="connsiteY4" fmla="*/ 444634 h 484560"/>
                  <a:gd name="connsiteX5" fmla="*/ 507744 w 564560"/>
                  <a:gd name="connsiteY5" fmla="*/ 405723 h 484560"/>
                  <a:gd name="connsiteX6" fmla="*/ 515209 w 564560"/>
                  <a:gd name="connsiteY6" fmla="*/ 306 h 484560"/>
                  <a:gd name="connsiteX7" fmla="*/ 564559 w 564560"/>
                  <a:gd name="connsiteY7" fmla="*/ 477588 h 484560"/>
                  <a:gd name="connsiteX0" fmla="*/ 0 w 564560"/>
                  <a:gd name="connsiteY0" fmla="*/ 484551 h 484551"/>
                  <a:gd name="connsiteX1" fmla="*/ 42291 w 564560"/>
                  <a:gd name="connsiteY1" fmla="*/ 350086 h 484551"/>
                  <a:gd name="connsiteX2" fmla="*/ 92061 w 564560"/>
                  <a:gd name="connsiteY2" fmla="*/ 242581 h 484551"/>
                  <a:gd name="connsiteX3" fmla="*/ 167599 w 564560"/>
                  <a:gd name="connsiteY3" fmla="*/ 80846 h 484551"/>
                  <a:gd name="connsiteX4" fmla="*/ 294546 w 564560"/>
                  <a:gd name="connsiteY4" fmla="*/ 444625 h 484551"/>
                  <a:gd name="connsiteX5" fmla="*/ 486741 w 564560"/>
                  <a:gd name="connsiteY5" fmla="*/ 416426 h 484551"/>
                  <a:gd name="connsiteX6" fmla="*/ 515209 w 564560"/>
                  <a:gd name="connsiteY6" fmla="*/ 297 h 484551"/>
                  <a:gd name="connsiteX7" fmla="*/ 564559 w 564560"/>
                  <a:gd name="connsiteY7" fmla="*/ 477579 h 484551"/>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9259"/>
                  <a:gd name="connsiteX1" fmla="*/ 42291 w 564560"/>
                  <a:gd name="connsiteY1" fmla="*/ 349789 h 489259"/>
                  <a:gd name="connsiteX2" fmla="*/ 92061 w 564560"/>
                  <a:gd name="connsiteY2" fmla="*/ 242284 h 489259"/>
                  <a:gd name="connsiteX3" fmla="*/ 167599 w 564560"/>
                  <a:gd name="connsiteY3" fmla="*/ 80549 h 489259"/>
                  <a:gd name="connsiteX4" fmla="*/ 294546 w 564560"/>
                  <a:gd name="connsiteY4" fmla="*/ 444328 h 489259"/>
                  <a:gd name="connsiteX5" fmla="*/ 379622 w 564560"/>
                  <a:gd name="connsiteY5" fmla="*/ 480399 h 489259"/>
                  <a:gd name="connsiteX6" fmla="*/ 486741 w 564560"/>
                  <a:gd name="connsiteY6" fmla="*/ 416129 h 489259"/>
                  <a:gd name="connsiteX7" fmla="*/ 515209 w 564560"/>
                  <a:gd name="connsiteY7" fmla="*/ 0 h 489259"/>
                  <a:gd name="connsiteX8" fmla="*/ 564559 w 564560"/>
                  <a:gd name="connsiteY8" fmla="*/ 477282 h 489259"/>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86741 w 564560"/>
                  <a:gd name="connsiteY6" fmla="*/ 416129 h 484254"/>
                  <a:gd name="connsiteX7" fmla="*/ 515209 w 564560"/>
                  <a:gd name="connsiteY7" fmla="*/ 0 h 484254"/>
                  <a:gd name="connsiteX8" fmla="*/ 564559 w 564560"/>
                  <a:gd name="connsiteY8"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23729 w 564560"/>
                  <a:gd name="connsiteY6" fmla="*/ 458975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60719 w 564560"/>
                  <a:gd name="connsiteY6" fmla="*/ 458975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56518 w 564560"/>
                  <a:gd name="connsiteY6" fmla="*/ 400060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79622 w 564560"/>
                  <a:gd name="connsiteY5" fmla="*/ 410771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482540 w 564561"/>
                  <a:gd name="connsiteY7" fmla="*/ 442910 h 505678"/>
                  <a:gd name="connsiteX8" fmla="*/ 532011 w 564561"/>
                  <a:gd name="connsiteY8" fmla="*/ 0 h 505678"/>
                  <a:gd name="connsiteX9" fmla="*/ 564559 w 564561"/>
                  <a:gd name="connsiteY9" fmla="*/ 498706 h 505678"/>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500404 w 564561"/>
                  <a:gd name="connsiteY7" fmla="*/ 382148 h 505678"/>
                  <a:gd name="connsiteX8" fmla="*/ 532011 w 564561"/>
                  <a:gd name="connsiteY8" fmla="*/ 0 h 505678"/>
                  <a:gd name="connsiteX9" fmla="*/ 564559 w 564561"/>
                  <a:gd name="connsiteY9" fmla="*/ 498706 h 505678"/>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6"/>
                  <a:gd name="connsiteY0" fmla="*/ 498005 h 498005"/>
                  <a:gd name="connsiteX1" fmla="*/ 46491 w 564566"/>
                  <a:gd name="connsiteY1" fmla="*/ 395676 h 498005"/>
                  <a:gd name="connsiteX2" fmla="*/ 100462 w 564566"/>
                  <a:gd name="connsiteY2" fmla="*/ 293527 h 498005"/>
                  <a:gd name="connsiteX3" fmla="*/ 188602 w 564566"/>
                  <a:gd name="connsiteY3" fmla="*/ 228200 h 498005"/>
                  <a:gd name="connsiteX4" fmla="*/ 301909 w 564566"/>
                  <a:gd name="connsiteY4" fmla="*/ 392387 h 498005"/>
                  <a:gd name="connsiteX5" fmla="*/ 379622 w 564566"/>
                  <a:gd name="connsiteY5" fmla="*/ 424522 h 498005"/>
                  <a:gd name="connsiteX6" fmla="*/ 438431 w 564566"/>
                  <a:gd name="connsiteY6" fmla="*/ 440590 h 498005"/>
                  <a:gd name="connsiteX7" fmla="*/ 500404 w 564566"/>
                  <a:gd name="connsiteY7" fmla="*/ 374475 h 498005"/>
                  <a:gd name="connsiteX8" fmla="*/ 536187 w 564566"/>
                  <a:gd name="connsiteY8" fmla="*/ 0 h 498005"/>
                  <a:gd name="connsiteX9" fmla="*/ 564559 w 564566"/>
                  <a:gd name="connsiteY9" fmla="*/ 491033 h 49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566" h="498005">
                    <a:moveTo>
                      <a:pt x="0" y="498005"/>
                    </a:moveTo>
                    <a:cubicBezTo>
                      <a:pt x="40026" y="463260"/>
                      <a:pt x="29747" y="429756"/>
                      <a:pt x="46491" y="395676"/>
                    </a:cubicBezTo>
                    <a:cubicBezTo>
                      <a:pt x="63235" y="361596"/>
                      <a:pt x="76777" y="321440"/>
                      <a:pt x="100462" y="293527"/>
                    </a:cubicBezTo>
                    <a:cubicBezTo>
                      <a:pt x="124147" y="265614"/>
                      <a:pt x="155027" y="211723"/>
                      <a:pt x="188602" y="228200"/>
                    </a:cubicBezTo>
                    <a:cubicBezTo>
                      <a:pt x="222177" y="244677"/>
                      <a:pt x="273923" y="361452"/>
                      <a:pt x="301909" y="392387"/>
                    </a:cubicBezTo>
                    <a:cubicBezTo>
                      <a:pt x="329895" y="423322"/>
                      <a:pt x="358269" y="414703"/>
                      <a:pt x="379622" y="424522"/>
                    </a:cubicBezTo>
                    <a:cubicBezTo>
                      <a:pt x="400975" y="434341"/>
                      <a:pt x="417427" y="447731"/>
                      <a:pt x="438431" y="440590"/>
                    </a:cubicBezTo>
                    <a:cubicBezTo>
                      <a:pt x="459435" y="433449"/>
                      <a:pt x="485157" y="450971"/>
                      <a:pt x="500404" y="374475"/>
                    </a:cubicBezTo>
                    <a:cubicBezTo>
                      <a:pt x="515651" y="297979"/>
                      <a:pt x="515289" y="72272"/>
                      <a:pt x="536187" y="0"/>
                    </a:cubicBezTo>
                    <a:cubicBezTo>
                      <a:pt x="560254" y="105085"/>
                      <a:pt x="564780" y="486827"/>
                      <a:pt x="564559" y="491033"/>
                    </a:cubicBezTo>
                  </a:path>
                </a:pathLst>
              </a:custGeom>
              <a:gradFill flip="none" rotWithShape="1">
                <a:gsLst>
                  <a:gs pos="0">
                    <a:srgbClr val="03D4A8">
                      <a:alpha val="46000"/>
                    </a:srgbClr>
                  </a:gs>
                  <a:gs pos="25000">
                    <a:srgbClr val="21D6E0">
                      <a:alpha val="51000"/>
                    </a:srgbClr>
                  </a:gs>
                  <a:gs pos="75000">
                    <a:srgbClr val="0087E6">
                      <a:alpha val="54000"/>
                    </a:srgbClr>
                  </a:gs>
                  <a:gs pos="100000">
                    <a:srgbClr val="005CBF">
                      <a:alpha val="56000"/>
                    </a:srgbClr>
                  </a:gs>
                </a:gsLst>
                <a:lin ang="16200000" scaled="1"/>
                <a:tileRect/>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hteck 61"/>
              <p:cNvSpPr/>
              <p:nvPr/>
            </p:nvSpPr>
            <p:spPr>
              <a:xfrm>
                <a:off x="2754156" y="4592331"/>
                <a:ext cx="1787346" cy="246221"/>
              </a:xfrm>
              <a:prstGeom prst="rect">
                <a:avLst/>
              </a:prstGeom>
            </p:spPr>
            <p:txBody>
              <a:bodyPr wrap="square">
                <a:spAutoFit/>
              </a:bodyPr>
              <a:lstStyle/>
              <a:p>
                <a:pPr algn="ctr"/>
                <a:r>
                  <a:rPr lang="en-US" sz="1000" dirty="0" smtClean="0">
                    <a:solidFill>
                      <a:schemeClr val="tx1">
                        <a:lumMod val="75000"/>
                        <a:lumOff val="25000"/>
                      </a:schemeClr>
                    </a:solidFill>
                    <a:latin typeface="Work Sans Light" panose="00000400000000000000" pitchFamily="50" charset="0"/>
                    <a:cs typeface="Arial" panose="020B0604020202020204" pitchFamily="34" charset="0"/>
                  </a:rPr>
                  <a:t>reflectivity </a:t>
                </a:r>
                <a:r>
                  <a:rPr lang="en-US" sz="1000" dirty="0">
                    <a:solidFill>
                      <a:schemeClr val="tx1">
                        <a:lumMod val="75000"/>
                        <a:lumOff val="25000"/>
                      </a:schemeClr>
                    </a:solidFill>
                    <a:latin typeface="Work Sans Light" panose="00000400000000000000" pitchFamily="50" charset="0"/>
                    <a:cs typeface="Arial" panose="020B0604020202020204" pitchFamily="34" charset="0"/>
                  </a:rPr>
                  <a:t>profile </a:t>
                </a:r>
              </a:p>
            </p:txBody>
          </p:sp>
          <p:cxnSp>
            <p:nvCxnSpPr>
              <p:cNvPr id="142" name="Gekrümmte Verbindung 71"/>
              <p:cNvCxnSpPr/>
              <p:nvPr/>
            </p:nvCxnSpPr>
            <p:spPr>
              <a:xfrm rot="16200000" flipH="1">
                <a:off x="3137008" y="4130944"/>
                <a:ext cx="540733" cy="456115"/>
              </a:xfrm>
              <a:prstGeom prst="curvedConnector3">
                <a:avLst>
                  <a:gd name="adj1" fmla="val 50000"/>
                </a:avLst>
              </a:prstGeom>
              <a:ln>
                <a:solidFill>
                  <a:schemeClr val="tx1">
                    <a:lumMod val="65000"/>
                    <a:lumOff val="35000"/>
                  </a:schemeClr>
                </a:solidFill>
                <a:tailEnd type="arrow"/>
              </a:ln>
              <a:effectLst>
                <a:outerShdw blurRad="50800" dist="50800" dir="5400000" algn="ctr" rotWithShape="0">
                  <a:schemeClr val="tx1">
                    <a:lumMod val="65000"/>
                    <a:lumOff val="35000"/>
                  </a:schemeClr>
                </a:outerShdw>
              </a:effectLst>
            </p:spPr>
            <p:style>
              <a:lnRef idx="1">
                <a:schemeClr val="accent1"/>
              </a:lnRef>
              <a:fillRef idx="0">
                <a:schemeClr val="accent1"/>
              </a:fillRef>
              <a:effectRef idx="0">
                <a:schemeClr val="accent1"/>
              </a:effectRef>
              <a:fontRef idx="minor">
                <a:schemeClr val="tx1"/>
              </a:fontRef>
            </p:style>
          </p:cxnSp>
          <p:sp>
            <p:nvSpPr>
              <p:cNvPr id="143" name="Isosceles Triangle 38"/>
              <p:cNvSpPr/>
              <p:nvPr/>
            </p:nvSpPr>
            <p:spPr>
              <a:xfrm rot="19064120">
                <a:off x="475255" y="1673417"/>
                <a:ext cx="2297473" cy="3176117"/>
              </a:xfrm>
              <a:custGeom>
                <a:avLst/>
                <a:gdLst>
                  <a:gd name="connsiteX0" fmla="*/ 0 w 923503"/>
                  <a:gd name="connsiteY0" fmla="*/ 3435932 h 3435932"/>
                  <a:gd name="connsiteX1" fmla="*/ 461752 w 923503"/>
                  <a:gd name="connsiteY1" fmla="*/ 0 h 3435932"/>
                  <a:gd name="connsiteX2" fmla="*/ 923503 w 923503"/>
                  <a:gd name="connsiteY2" fmla="*/ 3435932 h 3435932"/>
                  <a:gd name="connsiteX3" fmla="*/ 0 w 923503"/>
                  <a:gd name="connsiteY3" fmla="*/ 3435932 h 3435932"/>
                  <a:gd name="connsiteX0" fmla="*/ 0 w 868360"/>
                  <a:gd name="connsiteY0" fmla="*/ 3435932 h 3435932"/>
                  <a:gd name="connsiteX1" fmla="*/ 461752 w 868360"/>
                  <a:gd name="connsiteY1" fmla="*/ 0 h 3435932"/>
                  <a:gd name="connsiteX2" fmla="*/ 868360 w 868360"/>
                  <a:gd name="connsiteY2" fmla="*/ 3106465 h 3435932"/>
                  <a:gd name="connsiteX3" fmla="*/ 0 w 868360"/>
                  <a:gd name="connsiteY3" fmla="*/ 3435932 h 3435932"/>
                  <a:gd name="connsiteX0" fmla="*/ 0 w 1965917"/>
                  <a:gd name="connsiteY0" fmla="*/ 3319504 h 3319504"/>
                  <a:gd name="connsiteX1" fmla="*/ 1559309 w 1965917"/>
                  <a:gd name="connsiteY1" fmla="*/ 0 h 3319504"/>
                  <a:gd name="connsiteX2" fmla="*/ 1965917 w 1965917"/>
                  <a:gd name="connsiteY2" fmla="*/ 3106465 h 3319504"/>
                  <a:gd name="connsiteX3" fmla="*/ 0 w 1965917"/>
                  <a:gd name="connsiteY3" fmla="*/ 3319504 h 3319504"/>
                  <a:gd name="connsiteX0" fmla="*/ 0 w 2649461"/>
                  <a:gd name="connsiteY0" fmla="*/ 3319504 h 3319504"/>
                  <a:gd name="connsiteX1" fmla="*/ 1559309 w 2649461"/>
                  <a:gd name="connsiteY1" fmla="*/ 0 h 3319504"/>
                  <a:gd name="connsiteX2" fmla="*/ 2649461 w 2649461"/>
                  <a:gd name="connsiteY2" fmla="*/ 3040035 h 3319504"/>
                  <a:gd name="connsiteX3" fmla="*/ 0 w 2649461"/>
                  <a:gd name="connsiteY3" fmla="*/ 3319504 h 3319504"/>
                  <a:gd name="connsiteX0" fmla="*/ 0 w 2649461"/>
                  <a:gd name="connsiteY0" fmla="*/ 3319504 h 3319504"/>
                  <a:gd name="connsiteX1" fmla="*/ 1559309 w 2649461"/>
                  <a:gd name="connsiteY1" fmla="*/ 0 h 3319504"/>
                  <a:gd name="connsiteX2" fmla="*/ 2467330 w 2649461"/>
                  <a:gd name="connsiteY2" fmla="*/ 2577209 h 3319504"/>
                  <a:gd name="connsiteX3" fmla="*/ 2649461 w 2649461"/>
                  <a:gd name="connsiteY3" fmla="*/ 3040035 h 3319504"/>
                  <a:gd name="connsiteX4" fmla="*/ 0 w 2649461"/>
                  <a:gd name="connsiteY4" fmla="*/ 3319504 h 3319504"/>
                  <a:gd name="connsiteX0" fmla="*/ 0 w 2526445"/>
                  <a:gd name="connsiteY0" fmla="*/ 3319504 h 3319504"/>
                  <a:gd name="connsiteX1" fmla="*/ 1559309 w 2526445"/>
                  <a:gd name="connsiteY1" fmla="*/ 0 h 3319504"/>
                  <a:gd name="connsiteX2" fmla="*/ 2467330 w 2526445"/>
                  <a:gd name="connsiteY2" fmla="*/ 2577209 h 3319504"/>
                  <a:gd name="connsiteX3" fmla="*/ 2526445 w 2526445"/>
                  <a:gd name="connsiteY3" fmla="*/ 3057170 h 3319504"/>
                  <a:gd name="connsiteX4" fmla="*/ 0 w 2526445"/>
                  <a:gd name="connsiteY4" fmla="*/ 3319504 h 3319504"/>
                  <a:gd name="connsiteX0" fmla="*/ 0 w 2526445"/>
                  <a:gd name="connsiteY0" fmla="*/ 3319504 h 3319504"/>
                  <a:gd name="connsiteX1" fmla="*/ 212930 w 2526445"/>
                  <a:gd name="connsiteY1" fmla="*/ 2870669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0 w 2526445"/>
                  <a:gd name="connsiteY0" fmla="*/ 3319504 h 3319504"/>
                  <a:gd name="connsiteX1" fmla="*/ 228972 w 2526445"/>
                  <a:gd name="connsiteY1" fmla="*/ 2853016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57176 w 2297473"/>
                  <a:gd name="connsiteY0" fmla="*/ 3300205 h 3300205"/>
                  <a:gd name="connsiteX1" fmla="*/ 0 w 2297473"/>
                  <a:gd name="connsiteY1" fmla="*/ 2853016 h 3300205"/>
                  <a:gd name="connsiteX2" fmla="*/ 1330337 w 2297473"/>
                  <a:gd name="connsiteY2" fmla="*/ 0 h 3300205"/>
                  <a:gd name="connsiteX3" fmla="*/ 2238358 w 2297473"/>
                  <a:gd name="connsiteY3" fmla="*/ 2577209 h 3300205"/>
                  <a:gd name="connsiteX4" fmla="*/ 2297473 w 2297473"/>
                  <a:gd name="connsiteY4" fmla="*/ 3057170 h 3300205"/>
                  <a:gd name="connsiteX5" fmla="*/ 57176 w 2297473"/>
                  <a:gd name="connsiteY5" fmla="*/ 3300205 h 3300205"/>
                  <a:gd name="connsiteX0" fmla="*/ 57176 w 2297473"/>
                  <a:gd name="connsiteY0" fmla="*/ 3187885 h 3187885"/>
                  <a:gd name="connsiteX1" fmla="*/ 0 w 2297473"/>
                  <a:gd name="connsiteY1" fmla="*/ 2740696 h 3187885"/>
                  <a:gd name="connsiteX2" fmla="*/ 1335703 w 2297473"/>
                  <a:gd name="connsiteY2" fmla="*/ 0 h 3187885"/>
                  <a:gd name="connsiteX3" fmla="*/ 2238358 w 2297473"/>
                  <a:gd name="connsiteY3" fmla="*/ 2464889 h 3187885"/>
                  <a:gd name="connsiteX4" fmla="*/ 2297473 w 2297473"/>
                  <a:gd name="connsiteY4" fmla="*/ 2944850 h 3187885"/>
                  <a:gd name="connsiteX5" fmla="*/ 57176 w 2297473"/>
                  <a:gd name="connsiteY5" fmla="*/ 3187885 h 3187885"/>
                  <a:gd name="connsiteX0" fmla="*/ 57176 w 2297473"/>
                  <a:gd name="connsiteY0" fmla="*/ 3176117 h 3176117"/>
                  <a:gd name="connsiteX1" fmla="*/ 0 w 2297473"/>
                  <a:gd name="connsiteY1" fmla="*/ 2728928 h 3176117"/>
                  <a:gd name="connsiteX2" fmla="*/ 1325008 w 2297473"/>
                  <a:gd name="connsiteY2" fmla="*/ 0 h 3176117"/>
                  <a:gd name="connsiteX3" fmla="*/ 2238358 w 2297473"/>
                  <a:gd name="connsiteY3" fmla="*/ 2453121 h 3176117"/>
                  <a:gd name="connsiteX4" fmla="*/ 2297473 w 2297473"/>
                  <a:gd name="connsiteY4" fmla="*/ 2933082 h 3176117"/>
                  <a:gd name="connsiteX5" fmla="*/ 57176 w 2297473"/>
                  <a:gd name="connsiteY5" fmla="*/ 3176117 h 317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7473" h="3176117">
                    <a:moveTo>
                      <a:pt x="57176" y="3176117"/>
                    </a:moveTo>
                    <a:lnTo>
                      <a:pt x="0" y="2728928"/>
                    </a:lnTo>
                    <a:lnTo>
                      <a:pt x="1325008" y="0"/>
                    </a:lnTo>
                    <a:lnTo>
                      <a:pt x="2238358" y="2453121"/>
                    </a:lnTo>
                    <a:lnTo>
                      <a:pt x="2297473" y="2933082"/>
                    </a:lnTo>
                    <a:lnTo>
                      <a:pt x="57176" y="3176117"/>
                    </a:lnTo>
                    <a:close/>
                  </a:path>
                </a:pathLst>
              </a:custGeom>
              <a:solidFill>
                <a:srgbClr val="E3E7B3">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39695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Reconstruction of the reflectivity profile : Inversion</a:t>
            </a:r>
            <a:endParaRPr lang="en-US" dirty="0"/>
          </a:p>
        </p:txBody>
      </p:sp>
      <mc:AlternateContent xmlns:mc="http://schemas.openxmlformats.org/markup-compatibility/2006" xmlns:a14="http://schemas.microsoft.com/office/drawing/2010/main">
        <mc:Choice Requires="a14">
          <p:sp>
            <p:nvSpPr>
              <p:cNvPr id="5" name="TextBox 19"/>
              <p:cNvSpPr txBox="1"/>
              <p:nvPr/>
            </p:nvSpPr>
            <p:spPr>
              <a:xfrm>
                <a:off x="7470411" y="1462799"/>
                <a:ext cx="1442774" cy="400110"/>
              </a:xfrm>
              <a:prstGeom prst="rect">
                <a:avLst/>
              </a:prstGeom>
              <a:noFill/>
              <a:effectLst>
                <a:outerShdw blurRad="114300" dist="38100" dir="2700000" algn="tl" rotWithShape="0">
                  <a:schemeClr val="tx1">
                    <a:lumMod val="85000"/>
                    <a:lumOff val="15000"/>
                    <a:alpha val="40000"/>
                  </a:schemeClr>
                </a:outerShdw>
              </a:effectLst>
            </p:spPr>
            <p:txBody>
              <a:bodyPr wrap="square" rtlCol="0">
                <a:spAutoFit/>
              </a:bodyPr>
              <a:lstStyle/>
              <a:p>
                <a:pPr algn="ctr">
                  <a:spcBef>
                    <a:spcPts val="600"/>
                  </a:spcBef>
                </a:pPr>
                <a:r>
                  <a:rPr lang="en-US" sz="2000" i="1" dirty="0">
                    <a:latin typeface="Work Sans" panose="00000500000000000000" pitchFamily="50" charset="0"/>
                    <a:ea typeface="Cambria Math" panose="02040503050406030204" pitchFamily="18" charset="0"/>
                  </a:rPr>
                  <a:t>R</a:t>
                </a:r>
                <a:r>
                  <a:rPr lang="en-US" sz="2000" i="1" dirty="0" smtClean="0">
                    <a:latin typeface="Work Sans" panose="00000500000000000000" pitchFamily="50" charset="0"/>
                    <a:ea typeface="Cambria Math" panose="02040503050406030204" pitchFamily="18" charset="0"/>
                  </a:rPr>
                  <a:t> = A </a:t>
                </a:r>
                <a14:m>
                  <m:oMath xmlns:m="http://schemas.openxmlformats.org/officeDocument/2006/math">
                    <m:r>
                      <a:rPr lang="en-US" sz="2000" i="1">
                        <a:latin typeface="Cambria Math"/>
                      </a:rPr>
                      <m:t>𝛾</m:t>
                    </m:r>
                  </m:oMath>
                </a14:m>
                <a:endParaRPr lang="en-US" sz="2000" dirty="0">
                  <a:latin typeface="Work Sans" panose="00000500000000000000" pitchFamily="50" charset="0"/>
                  <a:cs typeface="Arial" panose="020B0604020202020204" pitchFamily="34" charset="0"/>
                </a:endParaRPr>
              </a:p>
            </p:txBody>
          </p:sp>
        </mc:Choice>
        <mc:Fallback xmlns="">
          <p:sp>
            <p:nvSpPr>
              <p:cNvPr id="5" name="TextBox 19"/>
              <p:cNvSpPr txBox="1">
                <a:spLocks noRot="1" noChangeAspect="1" noMove="1" noResize="1" noEditPoints="1" noAdjustHandles="1" noChangeArrowheads="1" noChangeShapeType="1" noTextEdit="1"/>
              </p:cNvSpPr>
              <p:nvPr/>
            </p:nvSpPr>
            <p:spPr>
              <a:xfrm>
                <a:off x="7470411" y="1462799"/>
                <a:ext cx="1442774" cy="400110"/>
              </a:xfrm>
              <a:prstGeom prst="rect">
                <a:avLst/>
              </a:prstGeom>
              <a:blipFill>
                <a:blip r:embed="rId3"/>
                <a:stretch>
                  <a:fillRect/>
                </a:stretch>
              </a:blipFill>
              <a:effectLst>
                <a:outerShdw blurRad="114300" dist="38100" dir="2700000" algn="tl" rotWithShape="0">
                  <a:schemeClr val="tx1">
                    <a:lumMod val="85000"/>
                    <a:lumOff val="15000"/>
                    <a:alpha val="40000"/>
                  </a:schemeClr>
                </a:outerShdw>
              </a:effectLst>
            </p:spPr>
            <p:txBody>
              <a:bodyPr/>
              <a:lstStyle/>
              <a:p>
                <a:r>
                  <a:rPr lang="de-DE">
                    <a:noFill/>
                  </a:rPr>
                  <a:t> </a:t>
                </a:r>
              </a:p>
            </p:txBody>
          </p:sp>
        </mc:Fallback>
      </mc:AlternateContent>
      <p:sp>
        <p:nvSpPr>
          <p:cNvPr id="60" name="TextBox 19"/>
          <p:cNvSpPr txBox="1"/>
          <p:nvPr/>
        </p:nvSpPr>
        <p:spPr>
          <a:xfrm>
            <a:off x="5635138" y="5536024"/>
            <a:ext cx="5191841" cy="276999"/>
          </a:xfrm>
          <a:prstGeom prst="rect">
            <a:avLst/>
          </a:prstGeom>
          <a:noFill/>
        </p:spPr>
        <p:txBody>
          <a:bodyPr wrap="square" rtlCol="0">
            <a:spAutoFit/>
          </a:bodyPr>
          <a:lstStyle/>
          <a:p>
            <a:pPr algn="just">
              <a:spcBef>
                <a:spcPts val="600"/>
              </a:spcBef>
            </a:pPr>
            <a:r>
              <a:rPr lang="en-US" sz="1200" b="1" dirty="0" smtClean="0">
                <a:solidFill>
                  <a:schemeClr val="bg1">
                    <a:lumMod val="50000"/>
                  </a:schemeClr>
                </a:solidFill>
                <a:latin typeface="Work Sans Light" panose="00000400000000000000" pitchFamily="50" charset="0"/>
                <a:cs typeface="Arial" panose="020B0604020202020204" pitchFamily="34" charset="0"/>
              </a:rPr>
              <a:t>R</a:t>
            </a:r>
            <a:r>
              <a:rPr lang="en-US" sz="1200" b="1" baseline="-25000" dirty="0" smtClean="0">
                <a:solidFill>
                  <a:schemeClr val="bg1">
                    <a:lumMod val="50000"/>
                  </a:schemeClr>
                </a:solidFill>
                <a:latin typeface="Work Sans Light" panose="00000400000000000000" pitchFamily="50" charset="0"/>
                <a:cs typeface="Arial" panose="020B0604020202020204" pitchFamily="34" charset="0"/>
              </a:rPr>
              <a:t>N</a:t>
            </a:r>
            <a:r>
              <a:rPr lang="en-US" sz="1200" dirty="0" smtClean="0">
                <a:solidFill>
                  <a:schemeClr val="bg1">
                    <a:lumMod val="50000"/>
                  </a:schemeClr>
                </a:solidFill>
                <a:latin typeface="Work Sans Light" panose="00000400000000000000" pitchFamily="50" charset="0"/>
                <a:cs typeface="Arial" panose="020B0604020202020204" pitchFamily="34" charset="0"/>
              </a:rPr>
              <a:t>: vector containing the </a:t>
            </a:r>
            <a:r>
              <a:rPr lang="en-US" sz="1200" dirty="0" err="1" smtClean="0">
                <a:solidFill>
                  <a:schemeClr val="bg1">
                    <a:lumMod val="50000"/>
                  </a:schemeClr>
                </a:solidFill>
                <a:latin typeface="Work Sans Light" panose="00000400000000000000" pitchFamily="50" charset="0"/>
                <a:cs typeface="Arial" panose="020B0604020202020204" pitchFamily="34" charset="0"/>
              </a:rPr>
              <a:t>covariances</a:t>
            </a:r>
            <a:r>
              <a:rPr lang="en-US" sz="1200" dirty="0" smtClean="0">
                <a:solidFill>
                  <a:schemeClr val="bg1">
                    <a:lumMod val="50000"/>
                  </a:schemeClr>
                </a:solidFill>
                <a:latin typeface="Work Sans Light" panose="00000400000000000000" pitchFamily="50" charset="0"/>
                <a:cs typeface="Arial" panose="020B0604020202020204" pitchFamily="34" charset="0"/>
              </a:rPr>
              <a:t> </a:t>
            </a:r>
          </a:p>
        </p:txBody>
      </p:sp>
      <p:sp>
        <p:nvSpPr>
          <p:cNvPr id="61" name="TextBox 19"/>
          <p:cNvSpPr txBox="1"/>
          <p:nvPr/>
        </p:nvSpPr>
        <p:spPr>
          <a:xfrm>
            <a:off x="5632020" y="5851361"/>
            <a:ext cx="3630519" cy="276999"/>
          </a:xfrm>
          <a:prstGeom prst="rect">
            <a:avLst/>
          </a:prstGeom>
          <a:noFill/>
        </p:spPr>
        <p:txBody>
          <a:bodyPr wrap="square" rtlCol="0">
            <a:spAutoFit/>
          </a:bodyPr>
          <a:lstStyle/>
          <a:p>
            <a:pPr algn="just">
              <a:spcBef>
                <a:spcPts val="600"/>
              </a:spcBef>
            </a:pPr>
            <a:r>
              <a:rPr lang="en-US" sz="1200" b="1" dirty="0">
                <a:solidFill>
                  <a:schemeClr val="bg1">
                    <a:lumMod val="50000"/>
                  </a:schemeClr>
                </a:solidFill>
                <a:latin typeface="Work Sans Light" panose="00000400000000000000" pitchFamily="50" charset="0"/>
                <a:cs typeface="Arial" panose="020B0604020202020204" pitchFamily="34" charset="0"/>
              </a:rPr>
              <a:t>a</a:t>
            </a:r>
            <a:r>
              <a:rPr lang="en-US" sz="1200" dirty="0" smtClean="0">
                <a:solidFill>
                  <a:schemeClr val="bg1">
                    <a:lumMod val="50000"/>
                  </a:schemeClr>
                </a:solidFill>
                <a:latin typeface="Work Sans Light" panose="00000400000000000000" pitchFamily="50" charset="0"/>
                <a:cs typeface="Arial" panose="020B0604020202020204" pitchFamily="34" charset="0"/>
              </a:rPr>
              <a:t>: steering vector containing values derived by</a:t>
            </a:r>
          </a:p>
        </p:txBody>
      </p:sp>
      <mc:AlternateContent xmlns:mc="http://schemas.openxmlformats.org/markup-compatibility/2006" xmlns:a14="http://schemas.microsoft.com/office/drawing/2010/main">
        <mc:Choice Requires="a14">
          <p:sp>
            <p:nvSpPr>
              <p:cNvPr id="62" name="Rectangle 95"/>
              <p:cNvSpPr/>
              <p:nvPr/>
            </p:nvSpPr>
            <p:spPr>
              <a:xfrm>
                <a:off x="9045336" y="5684972"/>
                <a:ext cx="2208553" cy="482312"/>
              </a:xfrm>
              <a:prstGeom prst="rect">
                <a:avLst/>
              </a:prstGeom>
            </p:spPr>
            <p:txBody>
              <a:bodyPr wrap="none">
                <a:spAutoFit/>
              </a:bodyPr>
              <a:lstStyle/>
              <a:p>
                <a:r>
                  <a:rPr lang="en-US" i="1" dirty="0"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r>
                      <a:rPr lang="en-US" i="1" dirty="0">
                        <a:solidFill>
                          <a:schemeClr val="tx1">
                            <a:lumMod val="75000"/>
                            <a:lumOff val="25000"/>
                          </a:schemeClr>
                        </a:solidFill>
                        <a:latin typeface="Cambria Math" panose="02040503050406030204" pitchFamily="18" charset="0"/>
                        <a:ea typeface="Cambria Math" panose="02040503050406030204" pitchFamily="18" charset="0"/>
                      </a:rPr>
                      <m:t>𝑎</m:t>
                    </m:r>
                    <m:d>
                      <m:dPr>
                        <m:ctrlPr>
                          <a:rPr lang="en-US" i="1" dirty="0">
                            <a:solidFill>
                              <a:schemeClr val="tx1">
                                <a:lumMod val="75000"/>
                                <a:lumOff val="25000"/>
                              </a:schemeClr>
                            </a:solidFill>
                            <a:latin typeface="Cambria Math" panose="02040503050406030204" pitchFamily="18" charset="0"/>
                            <a:ea typeface="Cambria Math" panose="02040503050406030204" pitchFamily="18" charset="0"/>
                          </a:rPr>
                        </m:ctrlPr>
                      </m:dPr>
                      <m:e>
                        <m:r>
                          <a:rPr lang="en-US" i="1" dirty="0">
                            <a:solidFill>
                              <a:schemeClr val="tx1">
                                <a:lumMod val="75000"/>
                                <a:lumOff val="25000"/>
                              </a:schemeClr>
                            </a:solidFill>
                            <a:latin typeface="Cambria Math" panose="02040503050406030204" pitchFamily="18" charset="0"/>
                            <a:ea typeface="Cambria Math" panose="02040503050406030204" pitchFamily="18" charset="0"/>
                          </a:rPr>
                          <m:t>𝑟</m:t>
                        </m:r>
                        <m:r>
                          <a:rPr lang="en-US" i="1" baseline="-25000" dirty="0">
                            <a:solidFill>
                              <a:schemeClr val="tx1">
                                <a:lumMod val="75000"/>
                                <a:lumOff val="25000"/>
                              </a:schemeClr>
                            </a:solidFill>
                            <a:latin typeface="Cambria Math" panose="02040503050406030204" pitchFamily="18" charset="0"/>
                            <a:ea typeface="Cambria Math" panose="02040503050406030204" pitchFamily="18" charset="0"/>
                          </a:rPr>
                          <m:t>𝑖</m:t>
                        </m:r>
                        <m:r>
                          <a:rPr lang="en-US" i="1" dirty="0">
                            <a:solidFill>
                              <a:schemeClr val="tx1">
                                <a:lumMod val="75000"/>
                                <a:lumOff val="25000"/>
                              </a:schemeClr>
                            </a:solidFill>
                            <a:latin typeface="Cambria Math" panose="02040503050406030204" pitchFamily="18" charset="0"/>
                            <a:ea typeface="Cambria Math" panose="02040503050406030204" pitchFamily="18" charset="0"/>
                          </a:rPr>
                          <m:t>,</m:t>
                        </m:r>
                        <m:r>
                          <a:rPr lang="en-US" i="1" baseline="-25000" dirty="0">
                            <a:solidFill>
                              <a:schemeClr val="tx1">
                                <a:lumMod val="75000"/>
                                <a:lumOff val="25000"/>
                              </a:schemeClr>
                            </a:solidFill>
                            <a:latin typeface="Cambria Math" panose="02040503050406030204" pitchFamily="18" charset="0"/>
                            <a:ea typeface="Cambria Math" panose="02040503050406030204" pitchFamily="18" charset="0"/>
                          </a:rPr>
                          <m:t>𝑗</m:t>
                        </m:r>
                      </m:e>
                    </m:d>
                  </m:oMath>
                </a14:m>
                <a:r>
                  <a:rPr lang="en-US" i="1" dirty="0"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sSup>
                      <m:sSup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pPr>
                      <m:e>
                        <m:r>
                          <a:rPr lang="en-US" i="1">
                            <a:solidFill>
                              <a:schemeClr val="tx1">
                                <a:lumMod val="75000"/>
                                <a:lumOff val="25000"/>
                              </a:schemeClr>
                            </a:solidFill>
                            <a:latin typeface="Cambria Math" panose="02040503050406030204" pitchFamily="18" charset="0"/>
                            <a:ea typeface="Cambria Math" panose="02040503050406030204" pitchFamily="18" charset="0"/>
                          </a:rPr>
                          <m:t>𝑒</m:t>
                        </m:r>
                      </m:e>
                      <m:sup>
                        <m:d>
                          <m:d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dPr>
                          <m:e>
                            <m:r>
                              <a:rPr lang="de-DE" i="1">
                                <a:solidFill>
                                  <a:schemeClr val="tx1">
                                    <a:lumMod val="75000"/>
                                    <a:lumOff val="25000"/>
                                  </a:schemeClr>
                                </a:solidFill>
                                <a:latin typeface="Cambria Math" panose="02040503050406030204" pitchFamily="18" charset="0"/>
                                <a:ea typeface="Cambria Math" panose="02040503050406030204" pitchFamily="18" charset="0"/>
                              </a:rPr>
                              <m:t>−</m:t>
                            </m:r>
                            <m:r>
                              <a:rPr lang="en-US" i="1">
                                <a:solidFill>
                                  <a:schemeClr val="tx1">
                                    <a:lumMod val="75000"/>
                                    <a:lumOff val="25000"/>
                                  </a:schemeClr>
                                </a:solidFill>
                                <a:latin typeface="Cambria Math" panose="02040503050406030204" pitchFamily="18" charset="0"/>
                                <a:ea typeface="Cambria Math" panose="02040503050406030204" pitchFamily="18" charset="0"/>
                              </a:rPr>
                              <m:t>𝑗</m:t>
                            </m:r>
                            <m:f>
                              <m:f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fPr>
                              <m:num>
                                <m:r>
                                  <a:rPr lang="de-DE" i="1">
                                    <a:solidFill>
                                      <a:schemeClr val="tx1">
                                        <a:lumMod val="75000"/>
                                        <a:lumOff val="25000"/>
                                      </a:schemeClr>
                                    </a:solidFill>
                                    <a:latin typeface="Cambria Math" panose="02040503050406030204" pitchFamily="18" charset="0"/>
                                    <a:ea typeface="Cambria Math" panose="02040503050406030204" pitchFamily="18" charset="0"/>
                                  </a:rPr>
                                  <m:t>4</m:t>
                                </m:r>
                                <m:r>
                                  <a:rPr lang="el-GR" i="1">
                                    <a:solidFill>
                                      <a:schemeClr val="tx1">
                                        <a:lumMod val="75000"/>
                                        <a:lumOff val="25000"/>
                                      </a:schemeClr>
                                    </a:solidFill>
                                    <a:latin typeface="Cambria Math" panose="02040503050406030204" pitchFamily="18" charset="0"/>
                                    <a:ea typeface="Cambria Math" panose="02040503050406030204" pitchFamily="18" charset="0"/>
                                  </a:rPr>
                                  <m:t>𝜋</m:t>
                                </m:r>
                              </m:num>
                              <m:den>
                                <m:r>
                                  <a:rPr lang="el-GR" i="1">
                                    <a:solidFill>
                                      <a:schemeClr val="tx1">
                                        <a:lumMod val="75000"/>
                                        <a:lumOff val="25000"/>
                                      </a:schemeClr>
                                    </a:solidFill>
                                    <a:latin typeface="Cambria Math" panose="02040503050406030204" pitchFamily="18" charset="0"/>
                                    <a:ea typeface="Cambria Math" panose="02040503050406030204" pitchFamily="18" charset="0"/>
                                  </a:rPr>
                                  <m:t>𝜆</m:t>
                                </m:r>
                                <m:r>
                                  <a:rPr lang="de-DE" i="1">
                                    <a:solidFill>
                                      <a:schemeClr val="tx1">
                                        <a:lumMod val="75000"/>
                                        <a:lumOff val="25000"/>
                                      </a:schemeClr>
                                    </a:solidFill>
                                    <a:latin typeface="Cambria Math" panose="02040503050406030204" pitchFamily="18" charset="0"/>
                                    <a:ea typeface="Cambria Math" panose="02040503050406030204" pitchFamily="18" charset="0"/>
                                  </a:rPr>
                                  <m:t>𝑟</m:t>
                                </m:r>
                                <m:r>
                                  <a:rPr lang="de-DE" i="1" baseline="-25000">
                                    <a:solidFill>
                                      <a:schemeClr val="tx1">
                                        <a:lumMod val="75000"/>
                                        <a:lumOff val="25000"/>
                                      </a:schemeClr>
                                    </a:solidFill>
                                    <a:latin typeface="Cambria Math" panose="02040503050406030204" pitchFamily="18" charset="0"/>
                                    <a:ea typeface="Cambria Math" panose="02040503050406030204" pitchFamily="18" charset="0"/>
                                  </a:rPr>
                                  <m:t>0</m:t>
                                </m:r>
                              </m:den>
                            </m:f>
                            <m:r>
                              <a:rPr lang="de-DE" i="1">
                                <a:solidFill>
                                  <a:schemeClr val="tx1">
                                    <a:lumMod val="75000"/>
                                    <a:lumOff val="25000"/>
                                  </a:schemeClr>
                                </a:solidFill>
                                <a:latin typeface="Cambria Math" panose="02040503050406030204" pitchFamily="18" charset="0"/>
                                <a:ea typeface="Cambria Math" panose="02040503050406030204" pitchFamily="18" charset="0"/>
                              </a:rPr>
                              <m:t>𝑏</m:t>
                            </m:r>
                            <m:r>
                              <a:rPr lang="de-DE" i="1" baseline="-25000">
                                <a:solidFill>
                                  <a:schemeClr val="tx1">
                                    <a:lumMod val="75000"/>
                                    <a:lumOff val="25000"/>
                                  </a:schemeClr>
                                </a:solidFill>
                                <a:latin typeface="Cambria Math" panose="02040503050406030204" pitchFamily="18" charset="0"/>
                                <a:ea typeface="Cambria Math" panose="02040503050406030204" pitchFamily="18" charset="0"/>
                              </a:rPr>
                              <m:t>𝑛</m:t>
                            </m:r>
                            <m:r>
                              <a:rPr lang="de-DE" i="1">
                                <a:solidFill>
                                  <a:schemeClr val="tx1">
                                    <a:lumMod val="75000"/>
                                    <a:lumOff val="25000"/>
                                  </a:schemeClr>
                                </a:solidFill>
                                <a:latin typeface="Cambria Math" panose="02040503050406030204" pitchFamily="18" charset="0"/>
                                <a:ea typeface="Cambria Math" panose="02040503050406030204" pitchFamily="18" charset="0"/>
                              </a:rPr>
                              <m:t>𝑠</m:t>
                            </m:r>
                          </m:e>
                        </m:d>
                        <m:r>
                          <a:rPr lang="en-US" i="1">
                            <a:solidFill>
                              <a:schemeClr val="tx1">
                                <a:lumMod val="75000"/>
                                <a:lumOff val="25000"/>
                              </a:schemeClr>
                            </a:solidFill>
                            <a:latin typeface="Cambria Math" panose="02040503050406030204" pitchFamily="18" charset="0"/>
                            <a:ea typeface="Cambria Math" panose="02040503050406030204" pitchFamily="18" charset="0"/>
                          </a:rPr>
                          <m:t> </m:t>
                        </m:r>
                        <m:r>
                          <a:rPr lang="de-DE" i="1">
                            <a:solidFill>
                              <a:schemeClr val="tx1">
                                <a:lumMod val="75000"/>
                                <a:lumOff val="25000"/>
                              </a:schemeClr>
                            </a:solidFill>
                            <a:latin typeface="Cambria Math" panose="02040503050406030204" pitchFamily="18" charset="0"/>
                            <a:ea typeface="Cambria Math" panose="02040503050406030204" pitchFamily="18" charset="0"/>
                          </a:rPr>
                          <m:t> </m:t>
                        </m:r>
                      </m:sup>
                    </m:sSup>
                  </m:oMath>
                </a14:m>
                <a:endParaRPr lang="en-US" dirty="0">
                  <a:solidFill>
                    <a:schemeClr val="tx1">
                      <a:lumMod val="75000"/>
                      <a:lumOff val="25000"/>
                    </a:schemeClr>
                  </a:solidFill>
                </a:endParaRPr>
              </a:p>
            </p:txBody>
          </p:sp>
        </mc:Choice>
        <mc:Fallback xmlns="">
          <p:sp>
            <p:nvSpPr>
              <p:cNvPr id="62" name="Rectangle 95"/>
              <p:cNvSpPr>
                <a:spLocks noRot="1" noChangeAspect="1" noMove="1" noResize="1" noEditPoints="1" noAdjustHandles="1" noChangeArrowheads="1" noChangeShapeType="1" noTextEdit="1"/>
              </p:cNvSpPr>
              <p:nvPr/>
            </p:nvSpPr>
            <p:spPr>
              <a:xfrm>
                <a:off x="9045336" y="5684972"/>
                <a:ext cx="2208553" cy="482312"/>
              </a:xfrm>
              <a:prstGeom prst="rect">
                <a:avLst/>
              </a:prstGeom>
              <a:blipFill>
                <a:blip r:embed="rId4"/>
                <a:stretch>
                  <a:fillRect b="-17722"/>
                </a:stretch>
              </a:blipFill>
            </p:spPr>
            <p:txBody>
              <a:bodyPr/>
              <a:lstStyle/>
              <a:p>
                <a:r>
                  <a:rPr lang="de-DE">
                    <a:noFill/>
                  </a:rPr>
                  <a:t> </a:t>
                </a:r>
              </a:p>
            </p:txBody>
          </p:sp>
        </mc:Fallback>
      </mc:AlternateContent>
      <p:grpSp>
        <p:nvGrpSpPr>
          <p:cNvPr id="70" name="Gruppieren 69"/>
          <p:cNvGrpSpPr/>
          <p:nvPr/>
        </p:nvGrpSpPr>
        <p:grpSpPr>
          <a:xfrm>
            <a:off x="5041069" y="2120739"/>
            <a:ext cx="6544203" cy="3052731"/>
            <a:chOff x="4839973" y="1745599"/>
            <a:chExt cx="6544203" cy="3052731"/>
          </a:xfrm>
        </p:grpSpPr>
        <p:sp>
          <p:nvSpPr>
            <p:cNvPr id="10" name="Rechteck 48"/>
            <p:cNvSpPr/>
            <p:nvPr/>
          </p:nvSpPr>
          <p:spPr>
            <a:xfrm>
              <a:off x="9832227" y="4552109"/>
              <a:ext cx="426720" cy="246221"/>
            </a:xfrm>
            <a:prstGeom prst="rect">
              <a:avLst/>
            </a:prstGeom>
          </p:spPr>
          <p:txBody>
            <a:bodyPr wrap="none">
              <a:spAutoFit/>
            </a:bodyPr>
            <a:lstStyle/>
            <a:p>
              <a:pPr algn="ctr"/>
              <a:r>
                <a:rPr lang="de-DE" sz="1000" b="1" dirty="0" err="1" smtClean="0">
                  <a:solidFill>
                    <a:schemeClr val="accent4">
                      <a:lumMod val="75000"/>
                    </a:schemeClr>
                  </a:solidFill>
                  <a:latin typeface="Work Sans Light" panose="00000400000000000000" pitchFamily="50" charset="0"/>
                  <a:cs typeface="Arial" panose="020B0604020202020204" pitchFamily="34" charset="0"/>
                </a:rPr>
                <a:t>N</a:t>
              </a:r>
              <a:r>
                <a:rPr lang="de-DE" sz="1000" dirty="0" err="1" smtClean="0">
                  <a:latin typeface="Work Sans Light" panose="00000400000000000000" pitchFamily="50" charset="0"/>
                  <a:cs typeface="Arial" panose="020B0604020202020204" pitchFamily="34" charset="0"/>
                </a:rPr>
                <a:t>x</a:t>
              </a:r>
              <a:r>
                <a:rPr lang="de-DE" sz="1000" b="1" dirty="0" err="1" smtClean="0">
                  <a:solidFill>
                    <a:schemeClr val="accent6">
                      <a:lumMod val="75000"/>
                    </a:schemeClr>
                  </a:solidFill>
                  <a:latin typeface="Work Sans Light" panose="00000400000000000000" pitchFamily="50" charset="0"/>
                  <a:cs typeface="Arial" panose="020B0604020202020204" pitchFamily="34" charset="0"/>
                </a:rPr>
                <a:t>h</a:t>
              </a:r>
              <a:endParaRPr lang="en-US" sz="1000" b="1" baseline="-25000" dirty="0">
                <a:solidFill>
                  <a:schemeClr val="accent6">
                    <a:lumMod val="75000"/>
                  </a:schemeClr>
                </a:solidFill>
                <a:latin typeface="Work Sans Light" panose="00000400000000000000" pitchFamily="50" charset="0"/>
                <a:cs typeface="Arial" panose="020B0604020202020204" pitchFamily="34" charset="0"/>
              </a:endParaRPr>
            </a:p>
          </p:txBody>
        </p:sp>
        <p:grpSp>
          <p:nvGrpSpPr>
            <p:cNvPr id="50" name="Gruppieren 49"/>
            <p:cNvGrpSpPr/>
            <p:nvPr/>
          </p:nvGrpSpPr>
          <p:grpSpPr>
            <a:xfrm>
              <a:off x="4839973" y="1745599"/>
              <a:ext cx="6544203" cy="3025731"/>
              <a:chOff x="4839973" y="1745599"/>
              <a:chExt cx="6544203" cy="3025731"/>
            </a:xfrm>
          </p:grpSpPr>
          <p:sp>
            <p:nvSpPr>
              <p:cNvPr id="3" name="Textfeld 40"/>
              <p:cNvSpPr txBox="1"/>
              <p:nvPr/>
            </p:nvSpPr>
            <p:spPr>
              <a:xfrm>
                <a:off x="8012026" y="2455117"/>
                <a:ext cx="1247809" cy="2154436"/>
              </a:xfrm>
              <a:prstGeom prst="rect">
                <a:avLst/>
              </a:prstGeom>
              <a:noFill/>
            </p:spPr>
            <p:txBody>
              <a:bodyPr wrap="square" rtlCol="0">
                <a:spAutoFit/>
              </a:bodyPr>
              <a:lstStyle/>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1,4</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2,4</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3,4</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4,4</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N,4</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p:txBody>
          </p:sp>
          <p:sp>
            <p:nvSpPr>
              <p:cNvPr id="4" name="Abgerundetes Rechteck 3"/>
              <p:cNvSpPr/>
              <p:nvPr/>
            </p:nvSpPr>
            <p:spPr>
              <a:xfrm>
                <a:off x="8378673" y="2509180"/>
                <a:ext cx="564542" cy="2067016"/>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Work Sans Light" panose="00000400000000000000" pitchFamily="50" charset="0"/>
                </a:endParaRPr>
              </a:p>
            </p:txBody>
          </p:sp>
          <p:sp>
            <p:nvSpPr>
              <p:cNvPr id="6" name="Ellipse 5"/>
              <p:cNvSpPr/>
              <p:nvPr/>
            </p:nvSpPr>
            <p:spPr>
              <a:xfrm>
                <a:off x="10421566" y="3581256"/>
                <a:ext cx="252000" cy="252000"/>
              </a:xfrm>
              <a:prstGeom prst="ellipse">
                <a:avLst/>
              </a:prstGeom>
              <a:solidFill>
                <a:srgbClr val="00B0F0">
                  <a:alpha val="26000"/>
                </a:srgbClr>
              </a:solidFill>
              <a:ln>
                <a:noFill/>
              </a:ln>
              <a:effectLst>
                <a:outerShdw blurRad="50800" dist="50800" dir="5400000" algn="ctr" rotWithShape="0">
                  <a:schemeClr val="accent1">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mc:AlternateContent xmlns:mc="http://schemas.openxmlformats.org/markup-compatibility/2006" xmlns:a14="http://schemas.microsoft.com/office/drawing/2010/main">
            <mc:Choice Requires="a14">
              <p:sp>
                <p:nvSpPr>
                  <p:cNvPr id="7" name="Textfeld 6"/>
                  <p:cNvSpPr txBox="1"/>
                  <p:nvPr/>
                </p:nvSpPr>
                <p:spPr>
                  <a:xfrm>
                    <a:off x="10286772" y="2438669"/>
                    <a:ext cx="540121" cy="2288575"/>
                  </a:xfrm>
                  <a:prstGeom prst="rect">
                    <a:avLst/>
                  </a:prstGeom>
                  <a:noFill/>
                </p:spPr>
                <p:txBody>
                  <a:bodyPr wrap="square" rtlCol="0">
                    <a:spAutoFit/>
                  </a:bodyPr>
                  <a:lstStyle/>
                  <a:p>
                    <a:pPr algn="ctr">
                      <a:spcAft>
                        <a:spcPts val="1200"/>
                      </a:spcAft>
                    </a:pPr>
                    <a14:m>
                      <m:oMathPara xmlns:m="http://schemas.openxmlformats.org/officeDocument/2006/math">
                        <m:oMathParaPr>
                          <m:jc m:val="centerGroup"/>
                        </m:oMathParaPr>
                        <m:oMath xmlns:m="http://schemas.openxmlformats.org/officeDocument/2006/math">
                          <m:r>
                            <a:rPr lang="en-US" sz="1400" i="1" smtClean="0">
                              <a:latin typeface="Cambria Math"/>
                            </a:rPr>
                            <m:t>𝛾</m:t>
                          </m:r>
                          <m:r>
                            <a:rPr lang="de-DE" sz="1400" b="0" i="1" baseline="-25000" smtClean="0">
                              <a:latin typeface="Cambria Math"/>
                            </a:rPr>
                            <m:t>1</m:t>
                          </m:r>
                        </m:oMath>
                      </m:oMathPara>
                    </a14:m>
                    <a:endParaRPr lang="de-DE" sz="1400" b="0" i="1" baseline="-25000" dirty="0" smtClean="0">
                      <a:latin typeface="Work Sans Light" panose="00000400000000000000" pitchFamily="50" charset="0"/>
                    </a:endParaRPr>
                  </a:p>
                  <a:p>
                    <a:pPr algn="ctr">
                      <a:spcAft>
                        <a:spcPts val="1200"/>
                      </a:spcAft>
                    </a:pPr>
                    <a14:m>
                      <m:oMathPara xmlns:m="http://schemas.openxmlformats.org/officeDocument/2006/math">
                        <m:oMathParaPr>
                          <m:jc m:val="centerGroup"/>
                        </m:oMathParaPr>
                        <m:oMath xmlns:m="http://schemas.openxmlformats.org/officeDocument/2006/math">
                          <m:r>
                            <a:rPr lang="en-US" sz="1400" i="1">
                              <a:latin typeface="Cambria Math"/>
                            </a:rPr>
                            <m:t>𝛾</m:t>
                          </m:r>
                          <m:r>
                            <a:rPr lang="de-DE" sz="1400" b="0" i="1" baseline="-25000" smtClean="0">
                              <a:latin typeface="Cambria Math"/>
                            </a:rPr>
                            <m:t>2</m:t>
                          </m:r>
                        </m:oMath>
                      </m:oMathPara>
                    </a14:m>
                    <a:endParaRPr lang="de-DE" sz="1400" b="0" i="1" baseline="-25000" dirty="0" smtClean="0">
                      <a:latin typeface="Work Sans Light" panose="00000400000000000000" pitchFamily="50" charset="0"/>
                    </a:endParaRPr>
                  </a:p>
                  <a:p>
                    <a:pPr algn="ctr">
                      <a:spcAft>
                        <a:spcPts val="1200"/>
                      </a:spcAft>
                    </a:pPr>
                    <a14:m>
                      <m:oMathPara xmlns:m="http://schemas.openxmlformats.org/officeDocument/2006/math">
                        <m:oMathParaPr>
                          <m:jc m:val="centerGroup"/>
                        </m:oMathParaPr>
                        <m:oMath xmlns:m="http://schemas.openxmlformats.org/officeDocument/2006/math">
                          <m:r>
                            <a:rPr lang="en-US" sz="1400" i="1">
                              <a:latin typeface="Cambria Math"/>
                            </a:rPr>
                            <m:t>𝛾</m:t>
                          </m:r>
                          <m:r>
                            <a:rPr lang="de-DE" sz="1400" b="0" i="1" baseline="-25000" smtClean="0">
                              <a:latin typeface="Cambria Math"/>
                            </a:rPr>
                            <m:t>3</m:t>
                          </m:r>
                        </m:oMath>
                      </m:oMathPara>
                    </a14:m>
                    <a:endParaRPr lang="de-DE" sz="1400" i="1" baseline="-25000" dirty="0">
                      <a:latin typeface="Work Sans Light" panose="00000400000000000000" pitchFamily="50" charset="0"/>
                    </a:endParaRPr>
                  </a:p>
                  <a:p>
                    <a:pPr algn="ctr">
                      <a:spcAft>
                        <a:spcPts val="1200"/>
                      </a:spcAft>
                    </a:pPr>
                    <a14:m>
                      <m:oMathPara xmlns:m="http://schemas.openxmlformats.org/officeDocument/2006/math">
                        <m:oMathParaPr>
                          <m:jc m:val="centerGroup"/>
                        </m:oMathParaPr>
                        <m:oMath xmlns:m="http://schemas.openxmlformats.org/officeDocument/2006/math">
                          <m:r>
                            <a:rPr lang="en-US" sz="1400" i="1">
                              <a:latin typeface="Cambria Math"/>
                            </a:rPr>
                            <m:t>𝛾</m:t>
                          </m:r>
                          <m:r>
                            <a:rPr lang="de-DE" sz="1400" b="0" i="1" baseline="-25000" smtClean="0">
                              <a:latin typeface="Cambria Math"/>
                            </a:rPr>
                            <m:t>4</m:t>
                          </m:r>
                        </m:oMath>
                      </m:oMathPara>
                    </a14:m>
                    <a:endParaRPr lang="de-DE" sz="1400" i="1" baseline="-25000" dirty="0">
                      <a:latin typeface="Work Sans Light" panose="00000400000000000000" pitchFamily="50" charset="0"/>
                    </a:endParaRPr>
                  </a:p>
                  <a:p>
                    <a:pPr algn="ctr">
                      <a:spcAft>
                        <a:spcPts val="12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p>
                  <a:p>
                    <a:pPr algn="ctr">
                      <a:spcAft>
                        <a:spcPts val="1200"/>
                      </a:spcAft>
                    </a:pPr>
                    <a14:m>
                      <m:oMathPara xmlns:m="http://schemas.openxmlformats.org/officeDocument/2006/math">
                        <m:oMathParaPr>
                          <m:jc m:val="centerGroup"/>
                        </m:oMathParaPr>
                        <m:oMath xmlns:m="http://schemas.openxmlformats.org/officeDocument/2006/math">
                          <m:r>
                            <a:rPr lang="en-US" sz="1400" i="1">
                              <a:latin typeface="Cambria Math"/>
                            </a:rPr>
                            <m:t>𝛾</m:t>
                          </m:r>
                          <m:r>
                            <a:rPr lang="en-US" sz="1400" b="0" i="1" baseline="-25000" smtClean="0">
                              <a:latin typeface="Cambria Math" panose="02040503050406030204" pitchFamily="18" charset="0"/>
                            </a:rPr>
                            <m:t>h</m:t>
                          </m:r>
                        </m:oMath>
                      </m:oMathPara>
                    </a14:m>
                    <a:endParaRPr lang="en-US" sz="1400" baseline="-25000" dirty="0">
                      <a:latin typeface="Work Sans Light" panose="00000400000000000000" pitchFamily="50" charset="0"/>
                      <a:cs typeface="Arial" panose="020B0604020202020204" pitchFamily="34" charset="0"/>
                    </a:endParaRPr>
                  </a:p>
                </p:txBody>
              </p:sp>
            </mc:Choice>
            <mc:Fallback xmlns="">
              <p:sp>
                <p:nvSpPr>
                  <p:cNvPr id="7" name="Textfeld 6"/>
                  <p:cNvSpPr txBox="1">
                    <a:spLocks noRot="1" noChangeAspect="1" noMove="1" noResize="1" noEditPoints="1" noAdjustHandles="1" noChangeArrowheads="1" noChangeShapeType="1" noTextEdit="1"/>
                  </p:cNvSpPr>
                  <p:nvPr/>
                </p:nvSpPr>
                <p:spPr>
                  <a:xfrm>
                    <a:off x="10286772" y="2438669"/>
                    <a:ext cx="540121" cy="2288575"/>
                  </a:xfrm>
                  <a:prstGeom prst="rect">
                    <a:avLst/>
                  </a:prstGeom>
                  <a:blipFill>
                    <a:blip r:embed="rId8"/>
                    <a:stretch>
                      <a:fillRect/>
                    </a:stretch>
                  </a:blipFill>
                </p:spPr>
                <p:txBody>
                  <a:bodyPr/>
                  <a:lstStyle/>
                  <a:p>
                    <a:r>
                      <a:rPr lang="de-DE">
                        <a:noFill/>
                      </a:rPr>
                      <a:t> </a:t>
                    </a:r>
                  </a:p>
                </p:txBody>
              </p:sp>
            </mc:Fallback>
          </mc:AlternateContent>
          <p:sp>
            <p:nvSpPr>
              <p:cNvPr id="8" name="Rechteck 48"/>
              <p:cNvSpPr/>
              <p:nvPr/>
            </p:nvSpPr>
            <p:spPr>
              <a:xfrm>
                <a:off x="7820707" y="1745599"/>
                <a:ext cx="377026" cy="461665"/>
              </a:xfrm>
              <a:prstGeom prst="rect">
                <a:avLst/>
              </a:prstGeom>
              <a:effectLst>
                <a:outerShdw blurRad="50800" dist="38100" dir="2700000" algn="tl" rotWithShape="0">
                  <a:schemeClr val="tx1">
                    <a:lumMod val="75000"/>
                    <a:lumOff val="25000"/>
                    <a:alpha val="40000"/>
                  </a:schemeClr>
                </a:outerShdw>
              </a:effectLst>
            </p:spPr>
            <p:txBody>
              <a:bodyPr wrap="none">
                <a:spAutoFit/>
              </a:bodyPr>
              <a:lstStyle/>
              <a:p>
                <a:pPr algn="ctr"/>
                <a:r>
                  <a:rPr lang="de-DE" sz="2400" dirty="0" smtClean="0">
                    <a:solidFill>
                      <a:schemeClr val="bg1">
                        <a:lumMod val="65000"/>
                      </a:schemeClr>
                    </a:solidFill>
                    <a:latin typeface="Work Sans Light" panose="00000400000000000000" pitchFamily="50" charset="0"/>
                    <a:ea typeface="Cambria Math" panose="02040503050406030204" pitchFamily="18" charset="0"/>
                    <a:cs typeface="Arial" panose="020B0604020202020204" pitchFamily="34" charset="0"/>
                  </a:rPr>
                  <a:t>A</a:t>
                </a:r>
                <a:endParaRPr lang="en-US" sz="2400" dirty="0">
                  <a:solidFill>
                    <a:schemeClr val="bg1">
                      <a:lumMod val="65000"/>
                    </a:schemeClr>
                  </a:solidFill>
                  <a:latin typeface="Work Sans Light" panose="00000400000000000000" pitchFamily="50" charset="0"/>
                  <a:ea typeface="Cambria Math" panose="02040503050406030204" pitchFamily="18" charset="0"/>
                  <a:cs typeface="Arial" panose="020B0604020202020204" pitchFamily="34" charset="0"/>
                </a:endParaRPr>
              </a:p>
            </p:txBody>
          </p:sp>
          <p:sp>
            <p:nvSpPr>
              <p:cNvPr id="9" name="Textfeld 40"/>
              <p:cNvSpPr txBox="1"/>
              <p:nvPr/>
            </p:nvSpPr>
            <p:spPr>
              <a:xfrm>
                <a:off x="6186638" y="2455117"/>
                <a:ext cx="1247809" cy="2154436"/>
              </a:xfrm>
              <a:prstGeom prst="rect">
                <a:avLst/>
              </a:prstGeom>
              <a:noFill/>
            </p:spPr>
            <p:txBody>
              <a:bodyPr wrap="square" rtlCol="0">
                <a:spAutoFit/>
              </a:bodyPr>
              <a:lstStyle/>
              <a:p>
                <a:pPr algn="ctr">
                  <a:spcBef>
                    <a:spcPts val="600"/>
                  </a:spcBef>
                  <a:spcAft>
                    <a:spcPts val="600"/>
                  </a:spcAft>
                </a:pPr>
                <a:r>
                  <a:rPr lang="de-DE" sz="1400" i="1" dirty="0">
                    <a:latin typeface="Work Sans Light" panose="00000400000000000000" pitchFamily="50" charset="0"/>
                    <a:ea typeface="Cambria Math" panose="02040503050406030204" pitchFamily="18" charset="0"/>
                    <a:cs typeface="Arial" panose="020B0604020202020204" pitchFamily="34" charset="0"/>
                  </a:rPr>
                  <a:t>a</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1,1</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2,1</a:t>
                </a:r>
                <a:r>
                  <a:rPr lang="de-DE" sz="1400" i="1" dirty="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3,1</a:t>
                </a:r>
                <a:r>
                  <a:rPr lang="de-DE" sz="1400" i="1" dirty="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4,1</a:t>
                </a:r>
                <a:r>
                  <a:rPr lang="de-DE" sz="1400" i="1" dirty="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N,1</a:t>
                </a:r>
                <a:r>
                  <a:rPr lang="de-DE" sz="1400" i="1" dirty="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p:txBody>
          </p:sp>
          <p:sp>
            <p:nvSpPr>
              <p:cNvPr id="11" name="Rechteck 48"/>
              <p:cNvSpPr/>
              <p:nvPr/>
            </p:nvSpPr>
            <p:spPr>
              <a:xfrm>
                <a:off x="5923325" y="3298503"/>
                <a:ext cx="370614" cy="461665"/>
              </a:xfrm>
              <a:prstGeom prst="rect">
                <a:avLst/>
              </a:prstGeom>
            </p:spPr>
            <p:txBody>
              <a:bodyPr wrap="none">
                <a:spAutoFit/>
              </a:bodyPr>
              <a:lstStyle/>
              <a:p>
                <a:pPr algn="ctr">
                  <a:spcBef>
                    <a:spcPts val="600"/>
                  </a:spcBef>
                  <a:spcAft>
                    <a:spcPts val="600"/>
                  </a:spcAft>
                </a:pPr>
                <a:r>
                  <a:rPr lang="de-DE" sz="2400" dirty="0" smtClean="0">
                    <a:latin typeface="Work Sans Light" panose="00000400000000000000" pitchFamily="50" charset="0"/>
                    <a:ea typeface="Cambria Math" panose="02040503050406030204" pitchFamily="18" charset="0"/>
                    <a:cs typeface="Arial" panose="020B0604020202020204" pitchFamily="34" charset="0"/>
                  </a:rPr>
                  <a:t>=</a:t>
                </a:r>
                <a:endParaRPr lang="en-US" sz="2400" dirty="0">
                  <a:latin typeface="Work Sans Light" panose="00000400000000000000" pitchFamily="50" charset="0"/>
                  <a:ea typeface="Cambria Math" panose="02040503050406030204" pitchFamily="18" charset="0"/>
                  <a:cs typeface="Arial" panose="020B0604020202020204" pitchFamily="34" charset="0"/>
                </a:endParaRPr>
              </a:p>
            </p:txBody>
          </p:sp>
          <p:sp>
            <p:nvSpPr>
              <p:cNvPr id="12" name="Textfeld 40"/>
              <p:cNvSpPr txBox="1"/>
              <p:nvPr/>
            </p:nvSpPr>
            <p:spPr>
              <a:xfrm>
                <a:off x="6777967" y="2455117"/>
                <a:ext cx="1247809" cy="2154436"/>
              </a:xfrm>
              <a:prstGeom prst="rect">
                <a:avLst/>
              </a:prstGeom>
              <a:noFill/>
            </p:spPr>
            <p:txBody>
              <a:bodyPr wrap="square" rtlCol="0">
                <a:spAutoFit/>
              </a:bodyPr>
              <a:lstStyle/>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1,2</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2,2</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3,2</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4,2</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N,2</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p:txBody>
          </p:sp>
          <p:sp>
            <p:nvSpPr>
              <p:cNvPr id="13" name="Textfeld 40"/>
              <p:cNvSpPr txBox="1"/>
              <p:nvPr/>
            </p:nvSpPr>
            <p:spPr>
              <a:xfrm>
                <a:off x="8985071" y="2452117"/>
                <a:ext cx="1247809" cy="2154436"/>
              </a:xfrm>
              <a:prstGeom prst="rect">
                <a:avLst/>
              </a:prstGeom>
              <a:noFill/>
            </p:spPr>
            <p:txBody>
              <a:bodyPr wrap="square" rtlCol="0">
                <a:spAutoFit/>
              </a:bodyPr>
              <a:lstStyle/>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1,h</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a:latin typeface="Work Sans Light" panose="00000400000000000000" pitchFamily="50" charset="0"/>
                    <a:ea typeface="Cambria Math" panose="02040503050406030204" pitchFamily="18" charset="0"/>
                    <a:cs typeface="Arial" panose="020B0604020202020204" pitchFamily="34" charset="0"/>
                  </a:rPr>
                  <a:t>2</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,h</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a:latin typeface="Work Sans Light" panose="00000400000000000000" pitchFamily="50" charset="0"/>
                    <a:ea typeface="Cambria Math" panose="02040503050406030204" pitchFamily="18" charset="0"/>
                    <a:cs typeface="Arial" panose="020B0604020202020204" pitchFamily="34" charset="0"/>
                  </a:rPr>
                  <a:t>3</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,h</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4,h</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a:t>
                </a:r>
                <a:r>
                  <a:rPr lang="de-DE" sz="1400" i="1" dirty="0" err="1" smtClean="0">
                    <a:latin typeface="Work Sans Light" panose="00000400000000000000" pitchFamily="50" charset="0"/>
                    <a:ea typeface="Cambria Math" panose="02040503050406030204" pitchFamily="18" charset="0"/>
                    <a:cs typeface="Arial" panose="020B0604020202020204" pitchFamily="34" charset="0"/>
                  </a:rPr>
                  <a:t>r</a:t>
                </a:r>
                <a:r>
                  <a:rPr lang="de-DE" sz="1400" i="1" baseline="-25000" dirty="0" err="1">
                    <a:latin typeface="Work Sans Light" panose="00000400000000000000" pitchFamily="50" charset="0"/>
                    <a:ea typeface="Cambria Math" panose="02040503050406030204" pitchFamily="18" charset="0"/>
                    <a:cs typeface="Arial" panose="020B0604020202020204" pitchFamily="34" charset="0"/>
                  </a:rPr>
                  <a:t>N</a:t>
                </a:r>
                <a:r>
                  <a:rPr lang="de-DE" sz="1400" i="1" baseline="-25000" dirty="0" err="1" smtClean="0">
                    <a:latin typeface="Work Sans Light" panose="00000400000000000000" pitchFamily="50" charset="0"/>
                    <a:ea typeface="Cambria Math" panose="02040503050406030204" pitchFamily="18" charset="0"/>
                    <a:cs typeface="Arial" panose="020B0604020202020204" pitchFamily="34" charset="0"/>
                  </a:rPr>
                  <a:t>,h</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p:txBody>
          </p:sp>
          <p:sp>
            <p:nvSpPr>
              <p:cNvPr id="14" name="Textfeld 40"/>
              <p:cNvSpPr txBox="1"/>
              <p:nvPr/>
            </p:nvSpPr>
            <p:spPr>
              <a:xfrm>
                <a:off x="8483841" y="2433532"/>
                <a:ext cx="1247809" cy="2154436"/>
              </a:xfrm>
              <a:prstGeom prst="rect">
                <a:avLst/>
              </a:prstGeom>
              <a:noFill/>
            </p:spPr>
            <p:txBody>
              <a:bodyPr wrap="square" rtlCol="0">
                <a:spAutoFit/>
              </a:bodyPr>
              <a:lstStyle/>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p:txBody>
          </p:sp>
          <p:sp>
            <p:nvSpPr>
              <p:cNvPr id="15" name="Textfeld 14"/>
              <p:cNvSpPr txBox="1"/>
              <p:nvPr/>
            </p:nvSpPr>
            <p:spPr>
              <a:xfrm>
                <a:off x="5264918" y="2452117"/>
                <a:ext cx="386644" cy="2154436"/>
              </a:xfrm>
              <a:prstGeom prst="rect">
                <a:avLst/>
              </a:prstGeom>
              <a:noFill/>
            </p:spPr>
            <p:txBody>
              <a:bodyPr wrap="none" rtlCol="0">
                <a:spAutoFit/>
              </a:bodyPr>
              <a:lstStyle/>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1</a:t>
                </a:r>
                <a:endParaRPr lang="en-US" sz="1400" i="1" baseline="-25000"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2</a:t>
                </a:r>
                <a:endParaRPr lang="en-US" sz="1400" i="1" baseline="-25000"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3</a:t>
                </a:r>
                <a:endParaRPr lang="en-US" sz="1400" i="1" baseline="-25000"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a:latin typeface="Work Sans Light" panose="00000400000000000000" pitchFamily="50" charset="0"/>
                    <a:ea typeface="Cambria Math" panose="02040503050406030204" pitchFamily="18" charset="0"/>
                    <a:cs typeface="Arial" panose="020B0604020202020204" pitchFamily="34" charset="0"/>
                  </a:rPr>
                  <a:t>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4</a:t>
                </a:r>
                <a:endParaRPr lang="en-US" sz="1400" i="1" baseline="-25000"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p>
              <a:p>
                <a:pPr algn="ctr">
                  <a:spcBef>
                    <a:spcPts val="600"/>
                  </a:spcBef>
                  <a:spcAft>
                    <a:spcPts val="600"/>
                  </a:spcAft>
                </a:pPr>
                <a:r>
                  <a:rPr lang="de-DE" sz="1400" i="1" dirty="0">
                    <a:latin typeface="Work Sans Light" panose="00000400000000000000" pitchFamily="50" charset="0"/>
                    <a:ea typeface="Cambria Math" panose="02040503050406030204" pitchFamily="18" charset="0"/>
                    <a:cs typeface="Arial" panose="020B0604020202020204" pitchFamily="34" charset="0"/>
                  </a:rPr>
                  <a:t>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N</a:t>
                </a:r>
                <a:endParaRPr lang="en-US" sz="1400" i="1" baseline="-25000" dirty="0">
                  <a:latin typeface="Work Sans Light" panose="00000400000000000000" pitchFamily="50" charset="0"/>
                  <a:ea typeface="Cambria Math" panose="02040503050406030204" pitchFamily="18" charset="0"/>
                  <a:cs typeface="Arial" panose="020B0604020202020204" pitchFamily="34" charset="0"/>
                </a:endParaRPr>
              </a:p>
            </p:txBody>
          </p:sp>
          <p:sp>
            <p:nvSpPr>
              <p:cNvPr id="16" name="Runde Klammer links 15"/>
              <p:cNvSpPr/>
              <p:nvPr/>
            </p:nvSpPr>
            <p:spPr>
              <a:xfrm>
                <a:off x="5139296" y="2438669"/>
                <a:ext cx="88415" cy="2181332"/>
              </a:xfrm>
              <a:prstGeom prst="leftBracket">
                <a:avLst/>
              </a:prstGeom>
              <a:ln w="12700">
                <a:solidFill>
                  <a:schemeClr val="accent4">
                    <a:lumMod val="50000"/>
                  </a:schemeClr>
                </a:solidFill>
              </a:ln>
              <a:effectLst>
                <a:outerShdw blurRad="50800" dist="254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spcBef>
                    <a:spcPts val="600"/>
                  </a:spcBef>
                  <a:spcAft>
                    <a:spcPts val="600"/>
                  </a:spcAft>
                </a:pPr>
                <a:endParaRPr lang="en-US" sz="1400">
                  <a:latin typeface="Work Sans Light" panose="00000400000000000000" pitchFamily="50" charset="0"/>
                </a:endParaRPr>
              </a:p>
            </p:txBody>
          </p:sp>
          <p:sp>
            <p:nvSpPr>
              <p:cNvPr id="17" name="Runde Klammer links 16"/>
              <p:cNvSpPr/>
              <p:nvPr/>
            </p:nvSpPr>
            <p:spPr>
              <a:xfrm flipH="1">
                <a:off x="5708902" y="2438669"/>
                <a:ext cx="64349" cy="2181332"/>
              </a:xfrm>
              <a:prstGeom prst="leftBracket">
                <a:avLst/>
              </a:prstGeom>
              <a:ln w="12700">
                <a:solidFill>
                  <a:schemeClr val="accent4">
                    <a:lumMod val="50000"/>
                  </a:schemeClr>
                </a:solidFill>
              </a:ln>
              <a:effectLst>
                <a:outerShdw blurRad="50800" dist="254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spcBef>
                    <a:spcPts val="600"/>
                  </a:spcBef>
                  <a:spcAft>
                    <a:spcPts val="600"/>
                  </a:spcAft>
                </a:pPr>
                <a:endParaRPr lang="en-US" sz="1400">
                  <a:latin typeface="Work Sans Light" panose="00000400000000000000" pitchFamily="50" charset="0"/>
                </a:endParaRPr>
              </a:p>
            </p:txBody>
          </p:sp>
          <p:sp>
            <p:nvSpPr>
              <p:cNvPr id="18" name="Rechteck 48"/>
              <p:cNvSpPr/>
              <p:nvPr/>
            </p:nvSpPr>
            <p:spPr>
              <a:xfrm>
                <a:off x="5708903" y="4525109"/>
                <a:ext cx="412292" cy="246221"/>
              </a:xfrm>
              <a:prstGeom prst="rect">
                <a:avLst/>
              </a:prstGeom>
            </p:spPr>
            <p:txBody>
              <a:bodyPr wrap="none">
                <a:spAutoFit/>
              </a:bodyPr>
              <a:lstStyle/>
              <a:p>
                <a:pPr algn="ctr"/>
                <a:r>
                  <a:rPr lang="de-DE" sz="1000" b="1" dirty="0" smtClean="0">
                    <a:solidFill>
                      <a:schemeClr val="accent4">
                        <a:lumMod val="75000"/>
                      </a:schemeClr>
                    </a:solidFill>
                    <a:latin typeface="Work Sans Light" panose="00000400000000000000" pitchFamily="50" charset="0"/>
                    <a:cs typeface="Arial" panose="020B0604020202020204" pitchFamily="34" charset="0"/>
                  </a:rPr>
                  <a:t>N</a:t>
                </a:r>
                <a:r>
                  <a:rPr lang="de-DE" sz="1000" dirty="0" smtClean="0">
                    <a:latin typeface="Work Sans Light" panose="00000400000000000000" pitchFamily="50" charset="0"/>
                    <a:cs typeface="Arial" panose="020B0604020202020204" pitchFamily="34" charset="0"/>
                  </a:rPr>
                  <a:t>x</a:t>
                </a:r>
                <a:r>
                  <a:rPr lang="de-DE" sz="1000" b="1" dirty="0" smtClean="0">
                    <a:latin typeface="Work Sans Light" panose="00000400000000000000" pitchFamily="50" charset="0"/>
                    <a:cs typeface="Arial" panose="020B0604020202020204" pitchFamily="34" charset="0"/>
                  </a:rPr>
                  <a:t>1</a:t>
                </a:r>
                <a:endParaRPr lang="en-US" sz="1000" b="1" baseline="-25000" dirty="0">
                  <a:latin typeface="Work Sans Light" panose="00000400000000000000" pitchFamily="50" charset="0"/>
                  <a:cs typeface="Arial" panose="020B0604020202020204" pitchFamily="34" charset="0"/>
                </a:endParaRPr>
              </a:p>
            </p:txBody>
          </p:sp>
          <p:sp>
            <p:nvSpPr>
              <p:cNvPr id="19" name="Runde Klammer links 18"/>
              <p:cNvSpPr/>
              <p:nvPr/>
            </p:nvSpPr>
            <p:spPr>
              <a:xfrm flipH="1">
                <a:off x="9867918" y="2441669"/>
                <a:ext cx="48446" cy="2181332"/>
              </a:xfrm>
              <a:prstGeom prst="leftBracket">
                <a:avLst/>
              </a:prstGeom>
              <a:ln w="12700">
                <a:solidFill>
                  <a:schemeClr val="accent4">
                    <a:lumMod val="50000"/>
                  </a:schemeClr>
                </a:solidFill>
              </a:ln>
              <a:effectLst>
                <a:outerShdw blurRad="50800" dist="254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spcBef>
                    <a:spcPts val="600"/>
                  </a:spcBef>
                  <a:spcAft>
                    <a:spcPts val="600"/>
                  </a:spcAft>
                </a:pPr>
                <a:endParaRPr lang="en-US" sz="1400">
                  <a:latin typeface="Work Sans Light" panose="00000400000000000000" pitchFamily="50" charset="0"/>
                </a:endParaRPr>
              </a:p>
            </p:txBody>
          </p:sp>
          <p:sp>
            <p:nvSpPr>
              <p:cNvPr id="20" name="Runde Klammer links 19"/>
              <p:cNvSpPr/>
              <p:nvPr/>
            </p:nvSpPr>
            <p:spPr>
              <a:xfrm>
                <a:off x="6421329" y="2438669"/>
                <a:ext cx="88415" cy="2181332"/>
              </a:xfrm>
              <a:prstGeom prst="leftBracket">
                <a:avLst/>
              </a:prstGeom>
              <a:ln w="12700">
                <a:solidFill>
                  <a:schemeClr val="accent4">
                    <a:lumMod val="50000"/>
                  </a:schemeClr>
                </a:solidFill>
              </a:ln>
              <a:effectLst>
                <a:outerShdw blurRad="50800" dist="254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spcBef>
                    <a:spcPts val="600"/>
                  </a:spcBef>
                  <a:spcAft>
                    <a:spcPts val="600"/>
                  </a:spcAft>
                </a:pPr>
                <a:endParaRPr lang="en-US" sz="1400">
                  <a:latin typeface="Work Sans Light" panose="00000400000000000000" pitchFamily="50" charset="0"/>
                </a:endParaRPr>
              </a:p>
            </p:txBody>
          </p:sp>
          <p:sp>
            <p:nvSpPr>
              <p:cNvPr id="21" name="Runde Klammer links 20"/>
              <p:cNvSpPr/>
              <p:nvPr/>
            </p:nvSpPr>
            <p:spPr>
              <a:xfrm flipH="1">
                <a:off x="10826891" y="2438669"/>
                <a:ext cx="48447" cy="2181332"/>
              </a:xfrm>
              <a:prstGeom prst="leftBracket">
                <a:avLst/>
              </a:prstGeom>
              <a:ln w="12700">
                <a:solidFill>
                  <a:schemeClr val="accent6">
                    <a:lumMod val="75000"/>
                  </a:schemeClr>
                </a:solidFill>
              </a:ln>
              <a:effectLst>
                <a:outerShdw blurRad="50800" dist="254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spcBef>
                    <a:spcPts val="600"/>
                  </a:spcBef>
                  <a:spcAft>
                    <a:spcPts val="600"/>
                  </a:spcAft>
                </a:pPr>
                <a:endParaRPr lang="en-US" sz="1400">
                  <a:latin typeface="Work Sans Light" panose="00000400000000000000" pitchFamily="50" charset="0"/>
                </a:endParaRPr>
              </a:p>
            </p:txBody>
          </p:sp>
          <p:sp>
            <p:nvSpPr>
              <p:cNvPr id="22" name="Runde Klammer links 21"/>
              <p:cNvSpPr/>
              <p:nvPr/>
            </p:nvSpPr>
            <p:spPr>
              <a:xfrm>
                <a:off x="10210021" y="2438669"/>
                <a:ext cx="45719" cy="2181332"/>
              </a:xfrm>
              <a:prstGeom prst="leftBracket">
                <a:avLst/>
              </a:prstGeom>
              <a:ln w="12700">
                <a:solidFill>
                  <a:schemeClr val="accent6">
                    <a:lumMod val="75000"/>
                  </a:schemeClr>
                </a:solidFill>
              </a:ln>
              <a:effectLst>
                <a:outerShdw blurRad="50800" dist="254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spcBef>
                    <a:spcPts val="600"/>
                  </a:spcBef>
                  <a:spcAft>
                    <a:spcPts val="600"/>
                  </a:spcAft>
                </a:pPr>
                <a:endParaRPr lang="en-US" sz="1400">
                  <a:latin typeface="Work Sans Light" panose="00000400000000000000" pitchFamily="50" charset="0"/>
                </a:endParaRPr>
              </a:p>
            </p:txBody>
          </p:sp>
          <p:sp>
            <p:nvSpPr>
              <p:cNvPr id="23" name="Rechteck 48"/>
              <p:cNvSpPr/>
              <p:nvPr/>
            </p:nvSpPr>
            <p:spPr>
              <a:xfrm>
                <a:off x="10831673" y="4525109"/>
                <a:ext cx="381836" cy="246221"/>
              </a:xfrm>
              <a:prstGeom prst="rect">
                <a:avLst/>
              </a:prstGeom>
            </p:spPr>
            <p:txBody>
              <a:bodyPr wrap="none">
                <a:spAutoFit/>
              </a:bodyPr>
              <a:lstStyle/>
              <a:p>
                <a:pPr algn="ctr"/>
                <a:r>
                  <a:rPr lang="de-DE" sz="1000" b="1" dirty="0" smtClean="0">
                    <a:solidFill>
                      <a:schemeClr val="accent6">
                        <a:lumMod val="75000"/>
                      </a:schemeClr>
                    </a:solidFill>
                    <a:latin typeface="Work Sans Light" panose="00000400000000000000" pitchFamily="50" charset="0"/>
                    <a:cs typeface="Arial" panose="020B0604020202020204" pitchFamily="34" charset="0"/>
                  </a:rPr>
                  <a:t>h</a:t>
                </a:r>
                <a:r>
                  <a:rPr lang="de-DE" sz="1000" dirty="0" smtClean="0">
                    <a:latin typeface="Work Sans Light" panose="00000400000000000000" pitchFamily="50" charset="0"/>
                    <a:cs typeface="Arial" panose="020B0604020202020204" pitchFamily="34" charset="0"/>
                  </a:rPr>
                  <a:t>x</a:t>
                </a:r>
                <a:r>
                  <a:rPr lang="de-DE" sz="1000" b="1" dirty="0">
                    <a:latin typeface="Work Sans Light" panose="00000400000000000000" pitchFamily="50" charset="0"/>
                    <a:cs typeface="Arial" panose="020B0604020202020204" pitchFamily="34" charset="0"/>
                  </a:rPr>
                  <a:t>1</a:t>
                </a:r>
                <a:endParaRPr lang="en-US" sz="1000" b="1" baseline="-25000" dirty="0">
                  <a:latin typeface="Work Sans Light" panose="00000400000000000000" pitchFamily="50" charset="0"/>
                  <a:cs typeface="Arial" panose="020B0604020202020204" pitchFamily="34" charset="0"/>
                </a:endParaRPr>
              </a:p>
            </p:txBody>
          </p:sp>
          <p:sp>
            <p:nvSpPr>
              <p:cNvPr id="24" name="Rechteck 23"/>
              <p:cNvSpPr/>
              <p:nvPr/>
            </p:nvSpPr>
            <p:spPr>
              <a:xfrm>
                <a:off x="5230902" y="1745599"/>
                <a:ext cx="383439" cy="461665"/>
              </a:xfrm>
              <a:prstGeom prst="rect">
                <a:avLst/>
              </a:prstGeom>
              <a:effectLst>
                <a:outerShdw blurRad="50800" dist="38100" dir="2700000" algn="tl" rotWithShape="0">
                  <a:schemeClr val="tx1">
                    <a:lumMod val="75000"/>
                    <a:lumOff val="25000"/>
                    <a:alpha val="40000"/>
                  </a:schemeClr>
                </a:outerShdw>
              </a:effectLst>
            </p:spPr>
            <p:txBody>
              <a:bodyPr wrap="none">
                <a:spAutoFit/>
              </a:bodyPr>
              <a:lstStyle/>
              <a:p>
                <a:pPr algn="ctr"/>
                <a:r>
                  <a:rPr lang="de-DE" sz="2400" dirty="0">
                    <a:solidFill>
                      <a:schemeClr val="bg1">
                        <a:lumMod val="65000"/>
                      </a:schemeClr>
                    </a:solidFill>
                    <a:latin typeface="Work Sans Light" panose="00000400000000000000" pitchFamily="50" charset="0"/>
                    <a:ea typeface="Cambria Math" panose="02040503050406030204" pitchFamily="18" charset="0"/>
                    <a:cs typeface="Arial" panose="020B0604020202020204" pitchFamily="34" charset="0"/>
                  </a:rPr>
                  <a:t>R</a:t>
                </a:r>
                <a:endParaRPr lang="en-US" sz="2400" dirty="0">
                  <a:solidFill>
                    <a:schemeClr val="bg1">
                      <a:lumMod val="65000"/>
                    </a:schemeClr>
                  </a:solidFill>
                  <a:latin typeface="Work Sans Light" panose="00000400000000000000" pitchFamily="50" charset="0"/>
                  <a:ea typeface="Cambria Math"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25" name="Rechteck 24"/>
                  <p:cNvSpPr/>
                  <p:nvPr/>
                </p:nvSpPr>
                <p:spPr>
                  <a:xfrm>
                    <a:off x="10346550" y="1745599"/>
                    <a:ext cx="420563" cy="453137"/>
                  </a:xfrm>
                  <a:prstGeom prst="rect">
                    <a:avLst/>
                  </a:prstGeom>
                  <a:effectLst>
                    <a:outerShdw blurRad="50800" dist="38100" dir="2700000" algn="tl" rotWithShape="0">
                      <a:schemeClr val="tx1">
                        <a:lumMod val="75000"/>
                        <a:lumOff val="25000"/>
                        <a:alpha val="40000"/>
                      </a:schemeClr>
                    </a:outerShdw>
                  </a:effectLst>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bg1">
                                  <a:lumMod val="65000"/>
                                </a:schemeClr>
                              </a:solidFill>
                              <a:latin typeface="Cambria Math"/>
                            </a:rPr>
                            <m:t>𝛾</m:t>
                          </m:r>
                        </m:oMath>
                      </m:oMathPara>
                    </a14:m>
                    <a:endParaRPr lang="en-US" sz="2400" baseline="-25000" dirty="0">
                      <a:solidFill>
                        <a:schemeClr val="bg1">
                          <a:lumMod val="65000"/>
                        </a:schemeClr>
                      </a:solidFill>
                      <a:latin typeface="Work Sans Light" panose="00000400000000000000" pitchFamily="50" charset="0"/>
                      <a:cs typeface="Arial" panose="020B0604020202020204" pitchFamily="34" charset="0"/>
                    </a:endParaRPr>
                  </a:p>
                </p:txBody>
              </p:sp>
            </mc:Choice>
            <mc:Fallback xmlns="">
              <p:sp>
                <p:nvSpPr>
                  <p:cNvPr id="25" name="Rechteck 24"/>
                  <p:cNvSpPr>
                    <a:spLocks noRot="1" noChangeAspect="1" noMove="1" noResize="1" noEditPoints="1" noAdjustHandles="1" noChangeArrowheads="1" noChangeShapeType="1" noTextEdit="1"/>
                  </p:cNvSpPr>
                  <p:nvPr/>
                </p:nvSpPr>
                <p:spPr>
                  <a:xfrm>
                    <a:off x="10346550" y="1745599"/>
                    <a:ext cx="420563" cy="453137"/>
                  </a:xfrm>
                  <a:prstGeom prst="rect">
                    <a:avLst/>
                  </a:prstGeom>
                  <a:blipFill>
                    <a:blip r:embed="rId9"/>
                    <a:stretch>
                      <a:fillRect/>
                    </a:stretch>
                  </a:blipFill>
                  <a:effectLst>
                    <a:outerShdw blurRad="50800" dist="38100" dir="2700000" algn="tl" rotWithShape="0">
                      <a:schemeClr val="tx1">
                        <a:lumMod val="75000"/>
                        <a:lumOff val="25000"/>
                        <a:alpha val="40000"/>
                      </a:schemeClr>
                    </a:outerShdw>
                  </a:effectLst>
                </p:spPr>
                <p:txBody>
                  <a:bodyPr/>
                  <a:lstStyle/>
                  <a:p>
                    <a:r>
                      <a:rPr lang="de-DE">
                        <a:noFill/>
                      </a:rPr>
                      <a:t> </a:t>
                    </a:r>
                  </a:p>
                </p:txBody>
              </p:sp>
            </mc:Fallback>
          </mc:AlternateContent>
          <p:sp>
            <p:nvSpPr>
              <p:cNvPr id="26" name="TextBox 19"/>
              <p:cNvSpPr txBox="1"/>
              <p:nvPr/>
            </p:nvSpPr>
            <p:spPr>
              <a:xfrm>
                <a:off x="4839973" y="2137229"/>
                <a:ext cx="1165296" cy="246221"/>
              </a:xfrm>
              <a:prstGeom prst="rect">
                <a:avLst/>
              </a:prstGeom>
              <a:noFill/>
            </p:spPr>
            <p:txBody>
              <a:bodyPr wrap="square" rtlCol="0">
                <a:spAutoFit/>
              </a:bodyPr>
              <a:lstStyle/>
              <a:p>
                <a:pPr algn="ctr">
                  <a:spcBef>
                    <a:spcPts val="600"/>
                  </a:spcBef>
                </a:pPr>
                <a:r>
                  <a:rPr lang="en-US" sz="1000" b="1" dirty="0" err="1" smtClean="0">
                    <a:solidFill>
                      <a:schemeClr val="bg1">
                        <a:lumMod val="65000"/>
                      </a:schemeClr>
                    </a:solidFill>
                    <a:latin typeface="Work Sans Light" panose="00000400000000000000" pitchFamily="50" charset="0"/>
                    <a:cs typeface="Arial" panose="020B0604020202020204" pitchFamily="34" charset="0"/>
                  </a:rPr>
                  <a:t>covariances</a:t>
                </a:r>
                <a:endParaRPr lang="en-US" sz="1000" b="1" dirty="0" smtClean="0">
                  <a:solidFill>
                    <a:schemeClr val="bg1">
                      <a:lumMod val="65000"/>
                    </a:schemeClr>
                  </a:solidFill>
                  <a:latin typeface="Work Sans Light" panose="00000400000000000000" pitchFamily="50" charset="0"/>
                  <a:cs typeface="Arial" panose="020B0604020202020204" pitchFamily="34" charset="0"/>
                </a:endParaRPr>
              </a:p>
            </p:txBody>
          </p:sp>
          <p:sp>
            <p:nvSpPr>
              <p:cNvPr id="27" name="TextBox 19"/>
              <p:cNvSpPr txBox="1"/>
              <p:nvPr/>
            </p:nvSpPr>
            <p:spPr>
              <a:xfrm>
                <a:off x="7426572" y="2137229"/>
                <a:ext cx="1165296" cy="246221"/>
              </a:xfrm>
              <a:prstGeom prst="rect">
                <a:avLst/>
              </a:prstGeom>
              <a:noFill/>
            </p:spPr>
            <p:txBody>
              <a:bodyPr wrap="square" rtlCol="0">
                <a:spAutoFit/>
              </a:bodyPr>
              <a:lstStyle/>
              <a:p>
                <a:pPr>
                  <a:spcBef>
                    <a:spcPts val="600"/>
                  </a:spcBef>
                </a:pPr>
                <a:r>
                  <a:rPr lang="en-US" sz="1000" b="1" dirty="0" smtClean="0">
                    <a:solidFill>
                      <a:schemeClr val="bg1">
                        <a:lumMod val="65000"/>
                      </a:schemeClr>
                    </a:solidFill>
                    <a:latin typeface="Work Sans Light" panose="00000400000000000000" pitchFamily="50" charset="0"/>
                    <a:cs typeface="Arial" panose="020B0604020202020204" pitchFamily="34" charset="0"/>
                  </a:rPr>
                  <a:t>steering matrix</a:t>
                </a:r>
              </a:p>
            </p:txBody>
          </p:sp>
          <p:sp>
            <p:nvSpPr>
              <p:cNvPr id="28" name="TextBox 19"/>
              <p:cNvSpPr txBox="1"/>
              <p:nvPr/>
            </p:nvSpPr>
            <p:spPr>
              <a:xfrm>
                <a:off x="9822003" y="2094570"/>
                <a:ext cx="1517836" cy="400110"/>
              </a:xfrm>
              <a:prstGeom prst="rect">
                <a:avLst/>
              </a:prstGeom>
              <a:noFill/>
            </p:spPr>
            <p:txBody>
              <a:bodyPr wrap="square" rtlCol="0">
                <a:spAutoFit/>
              </a:bodyPr>
              <a:lstStyle/>
              <a:p>
                <a:pPr algn="ctr">
                  <a:spcBef>
                    <a:spcPts val="600"/>
                  </a:spcBef>
                </a:pPr>
                <a:r>
                  <a:rPr lang="en-US" sz="1000" b="1" dirty="0" smtClean="0">
                    <a:solidFill>
                      <a:schemeClr val="bg1">
                        <a:lumMod val="65000"/>
                      </a:schemeClr>
                    </a:solidFill>
                    <a:latin typeface="Work Sans Light" panose="00000400000000000000" pitchFamily="50" charset="0"/>
                    <a:cs typeface="Arial" panose="020B0604020202020204" pitchFamily="34" charset="0"/>
                  </a:rPr>
                  <a:t>unknown reflectivity profile</a:t>
                </a:r>
              </a:p>
            </p:txBody>
          </p:sp>
          <p:cxnSp>
            <p:nvCxnSpPr>
              <p:cNvPr id="29" name="Gerade Verbindung 28"/>
              <p:cNvCxnSpPr/>
              <p:nvPr/>
            </p:nvCxnSpPr>
            <p:spPr>
              <a:xfrm>
                <a:off x="6613108" y="2446843"/>
                <a:ext cx="3040972" cy="0"/>
              </a:xfrm>
              <a:prstGeom prst="line">
                <a:avLst/>
              </a:prstGeom>
              <a:ln w="12700">
                <a:solidFill>
                  <a:schemeClr val="accent6">
                    <a:lumMod val="75000"/>
                  </a:schemeClr>
                </a:solidFill>
              </a:ln>
              <a:effectLst>
                <a:outerShdw blurRad="50800" dist="254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a:xfrm>
                <a:off x="6613108" y="4619162"/>
                <a:ext cx="3040972" cy="0"/>
              </a:xfrm>
              <a:prstGeom prst="line">
                <a:avLst/>
              </a:prstGeom>
              <a:ln w="12700">
                <a:solidFill>
                  <a:schemeClr val="accent6">
                    <a:lumMod val="75000"/>
                  </a:schemeClr>
                </a:solidFill>
              </a:ln>
              <a:effectLst>
                <a:outerShdw blurRad="50800" dist="254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sp>
            <p:nvSpPr>
              <p:cNvPr id="58" name="Textfeld 40"/>
              <p:cNvSpPr txBox="1"/>
              <p:nvPr/>
            </p:nvSpPr>
            <p:spPr>
              <a:xfrm>
                <a:off x="7388335" y="2455117"/>
                <a:ext cx="1247809" cy="2154436"/>
              </a:xfrm>
              <a:prstGeom prst="rect">
                <a:avLst/>
              </a:prstGeom>
              <a:noFill/>
            </p:spPr>
            <p:txBody>
              <a:bodyPr wrap="square" rtlCol="0">
                <a:spAutoFit/>
              </a:bodyPr>
              <a:lstStyle/>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1,3</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2,3</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3,3</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4,3</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p>
              <a:p>
                <a:pPr algn="ctr">
                  <a:spcBef>
                    <a:spcPts val="600"/>
                  </a:spcBef>
                  <a:spcAft>
                    <a:spcPts val="600"/>
                  </a:spcAft>
                </a:pPr>
                <a:r>
                  <a:rPr lang="de-DE" sz="1400" i="1" dirty="0" smtClean="0">
                    <a:latin typeface="Work Sans Light" panose="00000400000000000000" pitchFamily="50" charset="0"/>
                    <a:ea typeface="Cambria Math" panose="02040503050406030204" pitchFamily="18" charset="0"/>
                    <a:cs typeface="Arial" panose="020B0604020202020204" pitchFamily="34" charset="0"/>
                  </a:rPr>
                  <a:t>a(r</a:t>
                </a:r>
                <a:r>
                  <a:rPr lang="de-DE" sz="1400" i="1" baseline="-25000" dirty="0" smtClean="0">
                    <a:latin typeface="Work Sans Light" panose="00000400000000000000" pitchFamily="50" charset="0"/>
                    <a:ea typeface="Cambria Math" panose="02040503050406030204" pitchFamily="18" charset="0"/>
                    <a:cs typeface="Arial" panose="020B0604020202020204" pitchFamily="34" charset="0"/>
                  </a:rPr>
                  <a:t>N,3</a:t>
                </a:r>
                <a:r>
                  <a:rPr lang="de-DE" sz="1400" i="1" dirty="0" smtClean="0">
                    <a:latin typeface="Work Sans Light" panose="00000400000000000000" pitchFamily="50" charset="0"/>
                    <a:ea typeface="Cambria Math" panose="02040503050406030204" pitchFamily="18" charset="0"/>
                    <a:cs typeface="Arial" panose="020B0604020202020204" pitchFamily="34" charset="0"/>
                  </a:rPr>
                  <a:t>)</a:t>
                </a:r>
                <a:endParaRPr lang="en-US" sz="1400" i="1" dirty="0">
                  <a:latin typeface="Work Sans Light" panose="00000400000000000000" pitchFamily="50" charset="0"/>
                  <a:ea typeface="Cambria Math" panose="02040503050406030204" pitchFamily="18" charset="0"/>
                  <a:cs typeface="Arial" panose="020B0604020202020204" pitchFamily="34" charset="0"/>
                </a:endParaRPr>
              </a:p>
            </p:txBody>
          </p:sp>
          <p:sp>
            <p:nvSpPr>
              <p:cNvPr id="63" name="Freihandform 73"/>
              <p:cNvSpPr/>
              <p:nvPr/>
            </p:nvSpPr>
            <p:spPr>
              <a:xfrm rot="5400000">
                <a:off x="10070740" y="3262760"/>
                <a:ext cx="2138468" cy="488405"/>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86555"/>
                  <a:gd name="connsiteX1" fmla="*/ 151254 w 933251"/>
                  <a:gd name="connsiteY1" fmla="*/ 469900 h 486555"/>
                  <a:gd name="connsiteX2" fmla="*/ 240154 w 933251"/>
                  <a:gd name="connsiteY2" fmla="*/ 266700 h 486555"/>
                  <a:gd name="connsiteX3" fmla="*/ 341754 w 933251"/>
                  <a:gd name="connsiteY3" fmla="*/ 469900 h 486555"/>
                  <a:gd name="connsiteX4" fmla="*/ 468754 w 933251"/>
                  <a:gd name="connsiteY4" fmla="*/ 0 h 486555"/>
                  <a:gd name="connsiteX5" fmla="*/ 608454 w 933251"/>
                  <a:gd name="connsiteY5" fmla="*/ 469900 h 486555"/>
                  <a:gd name="connsiteX6" fmla="*/ 710054 w 933251"/>
                  <a:gd name="connsiteY6" fmla="*/ 279400 h 486555"/>
                  <a:gd name="connsiteX7" fmla="*/ 786254 w 933251"/>
                  <a:gd name="connsiteY7" fmla="*/ 469900 h 486555"/>
                  <a:gd name="connsiteX8" fmla="*/ 852835 w 933251"/>
                  <a:gd name="connsiteY8" fmla="*/ 352495 h 486555"/>
                  <a:gd name="connsiteX9" fmla="*/ 933251 w 933251"/>
                  <a:gd name="connsiteY9" fmla="*/ 473126 h 486555"/>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01581 w 781997"/>
                  <a:gd name="connsiteY7" fmla="*/ 352495 h 475960"/>
                  <a:gd name="connsiteX8" fmla="*/ 781997 w 781997"/>
                  <a:gd name="connsiteY8" fmla="*/ 473126 h 475960"/>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19336 w 781997"/>
                  <a:gd name="connsiteY7" fmla="*/ 25398 h 475960"/>
                  <a:gd name="connsiteX8" fmla="*/ 781997 w 781997"/>
                  <a:gd name="connsiteY8" fmla="*/ 473126 h 475960"/>
                  <a:gd name="connsiteX0" fmla="*/ 0 w 781997"/>
                  <a:gd name="connsiteY0" fmla="*/ 444503 h 449647"/>
                  <a:gd name="connsiteX1" fmla="*/ 88900 w 781997"/>
                  <a:gd name="connsiteY1" fmla="*/ 241303 h 449647"/>
                  <a:gd name="connsiteX2" fmla="*/ 190500 w 781997"/>
                  <a:gd name="connsiteY2" fmla="*/ 444503 h 449647"/>
                  <a:gd name="connsiteX3" fmla="*/ 313829 w 781997"/>
                  <a:gd name="connsiteY3" fmla="*/ 180327 h 449647"/>
                  <a:gd name="connsiteX4" fmla="*/ 457200 w 781997"/>
                  <a:gd name="connsiteY4" fmla="*/ 444503 h 449647"/>
                  <a:gd name="connsiteX5" fmla="*/ 558800 w 781997"/>
                  <a:gd name="connsiteY5" fmla="*/ 254003 h 449647"/>
                  <a:gd name="connsiteX6" fmla="*/ 635000 w 781997"/>
                  <a:gd name="connsiteY6" fmla="*/ 444503 h 449647"/>
                  <a:gd name="connsiteX7" fmla="*/ 719336 w 781997"/>
                  <a:gd name="connsiteY7" fmla="*/ 1 h 449647"/>
                  <a:gd name="connsiteX8" fmla="*/ 781997 w 781997"/>
                  <a:gd name="connsiteY8" fmla="*/ 447729 h 449647"/>
                  <a:gd name="connsiteX0" fmla="*/ 0 w 781997"/>
                  <a:gd name="connsiteY0" fmla="*/ 444503 h 449690"/>
                  <a:gd name="connsiteX1" fmla="*/ 88900 w 781997"/>
                  <a:gd name="connsiteY1" fmla="*/ 241303 h 449690"/>
                  <a:gd name="connsiteX2" fmla="*/ 190500 w 781997"/>
                  <a:gd name="connsiteY2" fmla="*/ 444503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09443 w 781997"/>
                  <a:gd name="connsiteY3" fmla="*/ 78862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51839"/>
                  <a:gd name="connsiteX1" fmla="*/ 88900 w 781997"/>
                  <a:gd name="connsiteY1" fmla="*/ 241303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3 h 451839"/>
                  <a:gd name="connsiteX1" fmla="*/ 80058 w 781997"/>
                  <a:gd name="connsiteY1" fmla="*/ 282690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6 h 447732"/>
                  <a:gd name="connsiteX1" fmla="*/ 80058 w 781997"/>
                  <a:gd name="connsiteY1" fmla="*/ 282693 h 447732"/>
                  <a:gd name="connsiteX2" fmla="*/ 138927 w 781997"/>
                  <a:gd name="connsiteY2" fmla="*/ 436378 h 447732"/>
                  <a:gd name="connsiteX3" fmla="*/ 309443 w 781997"/>
                  <a:gd name="connsiteY3" fmla="*/ 78865 h 447732"/>
                  <a:gd name="connsiteX4" fmla="*/ 499147 w 781997"/>
                  <a:gd name="connsiteY4" fmla="*/ 431152 h 447732"/>
                  <a:gd name="connsiteX5" fmla="*/ 567018 w 781997"/>
                  <a:gd name="connsiteY5" fmla="*/ 287626 h 447732"/>
                  <a:gd name="connsiteX6" fmla="*/ 674644 w 781997"/>
                  <a:gd name="connsiteY6" fmla="*/ 438313 h 447732"/>
                  <a:gd name="connsiteX7" fmla="*/ 719336 w 781997"/>
                  <a:gd name="connsiteY7" fmla="*/ 4 h 447732"/>
                  <a:gd name="connsiteX8" fmla="*/ 781997 w 781997"/>
                  <a:gd name="connsiteY8" fmla="*/ 447732 h 447732"/>
                  <a:gd name="connsiteX0" fmla="*/ 0 w 781997"/>
                  <a:gd name="connsiteY0" fmla="*/ 444506 h 451451"/>
                  <a:gd name="connsiteX1" fmla="*/ 80058 w 781997"/>
                  <a:gd name="connsiteY1" fmla="*/ 282693 h 451451"/>
                  <a:gd name="connsiteX2" fmla="*/ 138927 w 781997"/>
                  <a:gd name="connsiteY2" fmla="*/ 436378 h 451451"/>
                  <a:gd name="connsiteX3" fmla="*/ 309443 w 781997"/>
                  <a:gd name="connsiteY3" fmla="*/ 78865 h 451451"/>
                  <a:gd name="connsiteX4" fmla="*/ 499147 w 781997"/>
                  <a:gd name="connsiteY4" fmla="*/ 431152 h 451451"/>
                  <a:gd name="connsiteX5" fmla="*/ 589556 w 781997"/>
                  <a:gd name="connsiteY5" fmla="*/ 344911 h 451451"/>
                  <a:gd name="connsiteX6" fmla="*/ 674644 w 781997"/>
                  <a:gd name="connsiteY6" fmla="*/ 438313 h 451451"/>
                  <a:gd name="connsiteX7" fmla="*/ 719336 w 781997"/>
                  <a:gd name="connsiteY7" fmla="*/ 4 h 451451"/>
                  <a:gd name="connsiteX8" fmla="*/ 781997 w 781997"/>
                  <a:gd name="connsiteY8" fmla="*/ 447732 h 451451"/>
                  <a:gd name="connsiteX0" fmla="*/ 0 w 781997"/>
                  <a:gd name="connsiteY0" fmla="*/ 444506 h 455600"/>
                  <a:gd name="connsiteX1" fmla="*/ 80058 w 781997"/>
                  <a:gd name="connsiteY1" fmla="*/ 282693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00520 w 781997"/>
                  <a:gd name="connsiteY2" fmla="*/ 430433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500450"/>
                  <a:gd name="connsiteX1" fmla="*/ 60823 w 781997"/>
                  <a:gd name="connsiteY1" fmla="*/ 401881 h 500450"/>
                  <a:gd name="connsiteX2" fmla="*/ 107304 w 781997"/>
                  <a:gd name="connsiteY2" fmla="*/ 487608 h 500450"/>
                  <a:gd name="connsiteX3" fmla="*/ 309443 w 781997"/>
                  <a:gd name="connsiteY3" fmla="*/ 78865 h 500450"/>
                  <a:gd name="connsiteX4" fmla="*/ 499147 w 781997"/>
                  <a:gd name="connsiteY4" fmla="*/ 431152 h 500450"/>
                  <a:gd name="connsiteX5" fmla="*/ 600825 w 781997"/>
                  <a:gd name="connsiteY5" fmla="*/ 373553 h 500450"/>
                  <a:gd name="connsiteX6" fmla="*/ 674644 w 781997"/>
                  <a:gd name="connsiteY6" fmla="*/ 438313 h 500450"/>
                  <a:gd name="connsiteX7" fmla="*/ 719336 w 781997"/>
                  <a:gd name="connsiteY7" fmla="*/ 4 h 500450"/>
                  <a:gd name="connsiteX8" fmla="*/ 781997 w 781997"/>
                  <a:gd name="connsiteY8" fmla="*/ 447732 h 500450"/>
                  <a:gd name="connsiteX0" fmla="*/ 0 w 784935"/>
                  <a:gd name="connsiteY0" fmla="*/ 493544 h 499896"/>
                  <a:gd name="connsiteX1" fmla="*/ 63761 w 784935"/>
                  <a:gd name="connsiteY1" fmla="*/ 401881 h 499896"/>
                  <a:gd name="connsiteX2" fmla="*/ 110242 w 784935"/>
                  <a:gd name="connsiteY2" fmla="*/ 487608 h 499896"/>
                  <a:gd name="connsiteX3" fmla="*/ 312381 w 784935"/>
                  <a:gd name="connsiteY3" fmla="*/ 78865 h 499896"/>
                  <a:gd name="connsiteX4" fmla="*/ 502085 w 784935"/>
                  <a:gd name="connsiteY4" fmla="*/ 431152 h 499896"/>
                  <a:gd name="connsiteX5" fmla="*/ 603763 w 784935"/>
                  <a:gd name="connsiteY5" fmla="*/ 373553 h 499896"/>
                  <a:gd name="connsiteX6" fmla="*/ 677582 w 784935"/>
                  <a:gd name="connsiteY6" fmla="*/ 438313 h 499896"/>
                  <a:gd name="connsiteX7" fmla="*/ 722274 w 784935"/>
                  <a:gd name="connsiteY7" fmla="*/ 4 h 499896"/>
                  <a:gd name="connsiteX8" fmla="*/ 784935 w 784935"/>
                  <a:gd name="connsiteY8" fmla="*/ 447732 h 499896"/>
                  <a:gd name="connsiteX0" fmla="*/ 0 w 784935"/>
                  <a:gd name="connsiteY0" fmla="*/ 493544 h 493544"/>
                  <a:gd name="connsiteX1" fmla="*/ 63761 w 784935"/>
                  <a:gd name="connsiteY1" fmla="*/ 401881 h 493544"/>
                  <a:gd name="connsiteX2" fmla="*/ 101989 w 784935"/>
                  <a:gd name="connsiteY2" fmla="*/ 454951 h 493544"/>
                  <a:gd name="connsiteX3" fmla="*/ 312381 w 784935"/>
                  <a:gd name="connsiteY3" fmla="*/ 78865 h 493544"/>
                  <a:gd name="connsiteX4" fmla="*/ 502085 w 784935"/>
                  <a:gd name="connsiteY4" fmla="*/ 431152 h 493544"/>
                  <a:gd name="connsiteX5" fmla="*/ 603763 w 784935"/>
                  <a:gd name="connsiteY5" fmla="*/ 373553 h 493544"/>
                  <a:gd name="connsiteX6" fmla="*/ 677582 w 784935"/>
                  <a:gd name="connsiteY6" fmla="*/ 438313 h 493544"/>
                  <a:gd name="connsiteX7" fmla="*/ 722274 w 784935"/>
                  <a:gd name="connsiteY7" fmla="*/ 4 h 493544"/>
                  <a:gd name="connsiteX8" fmla="*/ 784935 w 784935"/>
                  <a:gd name="connsiteY8" fmla="*/ 447732 h 493544"/>
                  <a:gd name="connsiteX0" fmla="*/ 0 w 794598"/>
                  <a:gd name="connsiteY0" fmla="*/ 541242 h 541242"/>
                  <a:gd name="connsiteX1" fmla="*/ 73424 w 794598"/>
                  <a:gd name="connsiteY1" fmla="*/ 401881 h 541242"/>
                  <a:gd name="connsiteX2" fmla="*/ 111652 w 794598"/>
                  <a:gd name="connsiteY2" fmla="*/ 454951 h 541242"/>
                  <a:gd name="connsiteX3" fmla="*/ 322044 w 794598"/>
                  <a:gd name="connsiteY3" fmla="*/ 78865 h 541242"/>
                  <a:gd name="connsiteX4" fmla="*/ 511748 w 794598"/>
                  <a:gd name="connsiteY4" fmla="*/ 431152 h 541242"/>
                  <a:gd name="connsiteX5" fmla="*/ 613426 w 794598"/>
                  <a:gd name="connsiteY5" fmla="*/ 373553 h 541242"/>
                  <a:gd name="connsiteX6" fmla="*/ 687245 w 794598"/>
                  <a:gd name="connsiteY6" fmla="*/ 438313 h 541242"/>
                  <a:gd name="connsiteX7" fmla="*/ 731937 w 794598"/>
                  <a:gd name="connsiteY7" fmla="*/ 4 h 541242"/>
                  <a:gd name="connsiteX8" fmla="*/ 794598 w 794598"/>
                  <a:gd name="connsiteY8" fmla="*/ 447732 h 541242"/>
                  <a:gd name="connsiteX0" fmla="*/ 0 w 814099"/>
                  <a:gd name="connsiteY0" fmla="*/ 541584 h 541584"/>
                  <a:gd name="connsiteX1" fmla="*/ 73424 w 814099"/>
                  <a:gd name="connsiteY1" fmla="*/ 402223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87245 w 814099"/>
                  <a:gd name="connsiteY5" fmla="*/ 438655 h 541584"/>
                  <a:gd name="connsiteX6" fmla="*/ 731937 w 814099"/>
                  <a:gd name="connsiteY6" fmla="*/ 346 h 541584"/>
                  <a:gd name="connsiteX7" fmla="*/ 814099 w 814099"/>
                  <a:gd name="connsiteY7" fmla="*/ 520186 h 541584"/>
                  <a:gd name="connsiteX0" fmla="*/ 0 w 814099"/>
                  <a:gd name="connsiteY0" fmla="*/ 541608 h 541608"/>
                  <a:gd name="connsiteX1" fmla="*/ 63761 w 814099"/>
                  <a:gd name="connsiteY1" fmla="*/ 449946 h 541608"/>
                  <a:gd name="connsiteX2" fmla="*/ 111652 w 814099"/>
                  <a:gd name="connsiteY2" fmla="*/ 455317 h 541608"/>
                  <a:gd name="connsiteX3" fmla="*/ 322044 w 814099"/>
                  <a:gd name="connsiteY3" fmla="*/ 79231 h 541608"/>
                  <a:gd name="connsiteX4" fmla="*/ 511748 w 814099"/>
                  <a:gd name="connsiteY4" fmla="*/ 431518 h 541608"/>
                  <a:gd name="connsiteX5" fmla="*/ 731937 w 814099"/>
                  <a:gd name="connsiteY5" fmla="*/ 370 h 541608"/>
                  <a:gd name="connsiteX6" fmla="*/ 814099 w 814099"/>
                  <a:gd name="connsiteY6" fmla="*/ 520210 h 541608"/>
                  <a:gd name="connsiteX0" fmla="*/ 0 w 731937"/>
                  <a:gd name="connsiteY0" fmla="*/ 541608 h 541608"/>
                  <a:gd name="connsiteX1" fmla="*/ 63761 w 731937"/>
                  <a:gd name="connsiteY1" fmla="*/ 449946 h 541608"/>
                  <a:gd name="connsiteX2" fmla="*/ 111652 w 731937"/>
                  <a:gd name="connsiteY2" fmla="*/ 455317 h 541608"/>
                  <a:gd name="connsiteX3" fmla="*/ 322044 w 731937"/>
                  <a:gd name="connsiteY3" fmla="*/ 79231 h 541608"/>
                  <a:gd name="connsiteX4" fmla="*/ 511748 w 731937"/>
                  <a:gd name="connsiteY4" fmla="*/ 431518 h 541608"/>
                  <a:gd name="connsiteX5" fmla="*/ 731937 w 731937"/>
                  <a:gd name="connsiteY5" fmla="*/ 370 h 541608"/>
                  <a:gd name="connsiteX0" fmla="*/ 0 w 511748"/>
                  <a:gd name="connsiteY0" fmla="*/ 462409 h 462409"/>
                  <a:gd name="connsiteX1" fmla="*/ 63761 w 511748"/>
                  <a:gd name="connsiteY1" fmla="*/ 370747 h 462409"/>
                  <a:gd name="connsiteX2" fmla="*/ 111652 w 511748"/>
                  <a:gd name="connsiteY2" fmla="*/ 376118 h 462409"/>
                  <a:gd name="connsiteX3" fmla="*/ 322044 w 511748"/>
                  <a:gd name="connsiteY3" fmla="*/ 32 h 462409"/>
                  <a:gd name="connsiteX4" fmla="*/ 511748 w 511748"/>
                  <a:gd name="connsiteY4" fmla="*/ 352319 h 462409"/>
                  <a:gd name="connsiteX0" fmla="*/ 0 w 525499"/>
                  <a:gd name="connsiteY0" fmla="*/ 462409 h 462409"/>
                  <a:gd name="connsiteX1" fmla="*/ 63761 w 525499"/>
                  <a:gd name="connsiteY1" fmla="*/ 370747 h 462409"/>
                  <a:gd name="connsiteX2" fmla="*/ 111652 w 525499"/>
                  <a:gd name="connsiteY2" fmla="*/ 376118 h 462409"/>
                  <a:gd name="connsiteX3" fmla="*/ 322044 w 525499"/>
                  <a:gd name="connsiteY3" fmla="*/ 32 h 462409"/>
                  <a:gd name="connsiteX4" fmla="*/ 511748 w 525499"/>
                  <a:gd name="connsiteY4" fmla="*/ 352319 h 462409"/>
                  <a:gd name="connsiteX5" fmla="*/ 510687 w 525499"/>
                  <a:gd name="connsiteY5" fmla="*/ 372510 h 462409"/>
                  <a:gd name="connsiteX0" fmla="*/ 0 w 567343"/>
                  <a:gd name="connsiteY0" fmla="*/ 462417 h 462417"/>
                  <a:gd name="connsiteX1" fmla="*/ 63761 w 567343"/>
                  <a:gd name="connsiteY1" fmla="*/ 370755 h 462417"/>
                  <a:gd name="connsiteX2" fmla="*/ 111652 w 567343"/>
                  <a:gd name="connsiteY2" fmla="*/ 376126 h 462417"/>
                  <a:gd name="connsiteX3" fmla="*/ 322044 w 567343"/>
                  <a:gd name="connsiteY3" fmla="*/ 40 h 462417"/>
                  <a:gd name="connsiteX4" fmla="*/ 511748 w 567343"/>
                  <a:gd name="connsiteY4" fmla="*/ 352327 h 462417"/>
                  <a:gd name="connsiteX5" fmla="*/ 567341 w 567343"/>
                  <a:gd name="connsiteY5" fmla="*/ 418667 h 462417"/>
                  <a:gd name="connsiteX0" fmla="*/ 0 w 564561"/>
                  <a:gd name="connsiteY0" fmla="*/ 462418 h 462418"/>
                  <a:gd name="connsiteX1" fmla="*/ 63761 w 564561"/>
                  <a:gd name="connsiteY1" fmla="*/ 370756 h 462418"/>
                  <a:gd name="connsiteX2" fmla="*/ 111652 w 564561"/>
                  <a:gd name="connsiteY2" fmla="*/ 376127 h 462418"/>
                  <a:gd name="connsiteX3" fmla="*/ 322044 w 564561"/>
                  <a:gd name="connsiteY3" fmla="*/ 41 h 462418"/>
                  <a:gd name="connsiteX4" fmla="*/ 511748 w 564561"/>
                  <a:gd name="connsiteY4" fmla="*/ 352328 h 462418"/>
                  <a:gd name="connsiteX5" fmla="*/ 564559 w 564561"/>
                  <a:gd name="connsiteY5" fmla="*/ 455446 h 46241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3596 h 463596"/>
                  <a:gd name="connsiteX1" fmla="*/ 63761 w 564559"/>
                  <a:gd name="connsiteY1" fmla="*/ 371934 h 463596"/>
                  <a:gd name="connsiteX2" fmla="*/ 111652 w 564559"/>
                  <a:gd name="connsiteY2" fmla="*/ 377305 h 463596"/>
                  <a:gd name="connsiteX3" fmla="*/ 322044 w 564559"/>
                  <a:gd name="connsiteY3" fmla="*/ 1219 h 463596"/>
                  <a:gd name="connsiteX4" fmla="*/ 416653 w 564559"/>
                  <a:gd name="connsiteY4" fmla="*/ 261105 h 463596"/>
                  <a:gd name="connsiteX5" fmla="*/ 487850 w 564559"/>
                  <a:gd name="connsiteY5" fmla="*/ 375347 h 463596"/>
                  <a:gd name="connsiteX6" fmla="*/ 564559 w 564559"/>
                  <a:gd name="connsiteY6" fmla="*/ 456624 h 463596"/>
                  <a:gd name="connsiteX0" fmla="*/ 0 w 564559"/>
                  <a:gd name="connsiteY0" fmla="*/ 462456 h 462456"/>
                  <a:gd name="connsiteX1" fmla="*/ 63761 w 564559"/>
                  <a:gd name="connsiteY1" fmla="*/ 370794 h 462456"/>
                  <a:gd name="connsiteX2" fmla="*/ 111652 w 564559"/>
                  <a:gd name="connsiteY2" fmla="*/ 376165 h 462456"/>
                  <a:gd name="connsiteX3" fmla="*/ 322044 w 564559"/>
                  <a:gd name="connsiteY3" fmla="*/ 79 h 462456"/>
                  <a:gd name="connsiteX4" fmla="*/ 380822 w 564559"/>
                  <a:gd name="connsiteY4" fmla="*/ 343103 h 462456"/>
                  <a:gd name="connsiteX5" fmla="*/ 487850 w 564559"/>
                  <a:gd name="connsiteY5" fmla="*/ 374207 h 462456"/>
                  <a:gd name="connsiteX6" fmla="*/ 564559 w 564559"/>
                  <a:gd name="connsiteY6" fmla="*/ 455484 h 462456"/>
                  <a:gd name="connsiteX0" fmla="*/ 0 w 564559"/>
                  <a:gd name="connsiteY0" fmla="*/ 462642 h 462642"/>
                  <a:gd name="connsiteX1" fmla="*/ 63761 w 564559"/>
                  <a:gd name="connsiteY1" fmla="*/ 370980 h 462642"/>
                  <a:gd name="connsiteX2" fmla="*/ 147707 w 564559"/>
                  <a:gd name="connsiteY2" fmla="*/ 404886 h 462642"/>
                  <a:gd name="connsiteX3" fmla="*/ 322044 w 564559"/>
                  <a:gd name="connsiteY3" fmla="*/ 265 h 462642"/>
                  <a:gd name="connsiteX4" fmla="*/ 380822 w 564559"/>
                  <a:gd name="connsiteY4" fmla="*/ 343289 h 462642"/>
                  <a:gd name="connsiteX5" fmla="*/ 487850 w 564559"/>
                  <a:gd name="connsiteY5" fmla="*/ 374393 h 462642"/>
                  <a:gd name="connsiteX6" fmla="*/ 564559 w 564559"/>
                  <a:gd name="connsiteY6" fmla="*/ 455670 h 462642"/>
                  <a:gd name="connsiteX0" fmla="*/ 0 w 564559"/>
                  <a:gd name="connsiteY0" fmla="*/ 382386 h 382386"/>
                  <a:gd name="connsiteX1" fmla="*/ 63761 w 564559"/>
                  <a:gd name="connsiteY1" fmla="*/ 290724 h 382386"/>
                  <a:gd name="connsiteX2" fmla="*/ 147707 w 564559"/>
                  <a:gd name="connsiteY2" fmla="*/ 324630 h 382386"/>
                  <a:gd name="connsiteX3" fmla="*/ 319325 w 564559"/>
                  <a:gd name="connsiteY3" fmla="*/ 363 h 382386"/>
                  <a:gd name="connsiteX4" fmla="*/ 380822 w 564559"/>
                  <a:gd name="connsiteY4" fmla="*/ 263033 h 382386"/>
                  <a:gd name="connsiteX5" fmla="*/ 487850 w 564559"/>
                  <a:gd name="connsiteY5" fmla="*/ 294137 h 382386"/>
                  <a:gd name="connsiteX6" fmla="*/ 564559 w 564559"/>
                  <a:gd name="connsiteY6" fmla="*/ 375414 h 382386"/>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87850 w 564559"/>
                  <a:gd name="connsiteY5" fmla="*/ 294662 h 382911"/>
                  <a:gd name="connsiteX6" fmla="*/ 564559 w 564559"/>
                  <a:gd name="connsiteY6" fmla="*/ 375939 h 382911"/>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911 h 382911"/>
                  <a:gd name="connsiteX1" fmla="*/ 80968 w 564559"/>
                  <a:gd name="connsiteY1" fmla="*/ 255810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845 h 382845"/>
                  <a:gd name="connsiteX1" fmla="*/ 80968 w 564559"/>
                  <a:gd name="connsiteY1" fmla="*/ 255744 h 382845"/>
                  <a:gd name="connsiteX2" fmla="*/ 147707 w 564559"/>
                  <a:gd name="connsiteY2" fmla="*/ 325089 h 382845"/>
                  <a:gd name="connsiteX3" fmla="*/ 319325 w 564559"/>
                  <a:gd name="connsiteY3" fmla="*/ 822 h 382845"/>
                  <a:gd name="connsiteX4" fmla="*/ 390841 w 564559"/>
                  <a:gd name="connsiteY4" fmla="*/ 233513 h 382845"/>
                  <a:gd name="connsiteX5" fmla="*/ 485485 w 564559"/>
                  <a:gd name="connsiteY5" fmla="*/ 276439 h 382845"/>
                  <a:gd name="connsiteX6" fmla="*/ 564559 w 564559"/>
                  <a:gd name="connsiteY6" fmla="*/ 375873 h 382845"/>
                  <a:gd name="connsiteX0" fmla="*/ 0 w 564559"/>
                  <a:gd name="connsiteY0" fmla="*/ 382327 h 382327"/>
                  <a:gd name="connsiteX1" fmla="*/ 80968 w 564559"/>
                  <a:gd name="connsiteY1" fmla="*/ 255226 h 382327"/>
                  <a:gd name="connsiteX2" fmla="*/ 147707 w 564559"/>
                  <a:gd name="connsiteY2" fmla="*/ 324571 h 382327"/>
                  <a:gd name="connsiteX3" fmla="*/ 319325 w 564559"/>
                  <a:gd name="connsiteY3" fmla="*/ 304 h 382327"/>
                  <a:gd name="connsiteX4" fmla="*/ 407187 w 564559"/>
                  <a:gd name="connsiteY4" fmla="*/ 265871 h 382327"/>
                  <a:gd name="connsiteX5" fmla="*/ 485485 w 564559"/>
                  <a:gd name="connsiteY5" fmla="*/ 275921 h 382327"/>
                  <a:gd name="connsiteX6" fmla="*/ 564559 w 564559"/>
                  <a:gd name="connsiteY6" fmla="*/ 375355 h 382327"/>
                  <a:gd name="connsiteX0" fmla="*/ 0 w 564559"/>
                  <a:gd name="connsiteY0" fmla="*/ 393285 h 393285"/>
                  <a:gd name="connsiteX1" fmla="*/ 80968 w 564559"/>
                  <a:gd name="connsiteY1" fmla="*/ 266184 h 393285"/>
                  <a:gd name="connsiteX2" fmla="*/ 147707 w 564559"/>
                  <a:gd name="connsiteY2" fmla="*/ 335529 h 393285"/>
                  <a:gd name="connsiteX3" fmla="*/ 270515 w 564559"/>
                  <a:gd name="connsiteY3" fmla="*/ 292 h 393285"/>
                  <a:gd name="connsiteX4" fmla="*/ 407187 w 564559"/>
                  <a:gd name="connsiteY4" fmla="*/ 276829 h 393285"/>
                  <a:gd name="connsiteX5" fmla="*/ 485485 w 564559"/>
                  <a:gd name="connsiteY5" fmla="*/ 286879 h 393285"/>
                  <a:gd name="connsiteX6" fmla="*/ 564559 w 564559"/>
                  <a:gd name="connsiteY6" fmla="*/ 386313 h 393285"/>
                  <a:gd name="connsiteX0" fmla="*/ 0 w 564559"/>
                  <a:gd name="connsiteY0" fmla="*/ 393154 h 393154"/>
                  <a:gd name="connsiteX1" fmla="*/ 80968 w 564559"/>
                  <a:gd name="connsiteY1" fmla="*/ 266053 h 393154"/>
                  <a:gd name="connsiteX2" fmla="*/ 147707 w 564559"/>
                  <a:gd name="connsiteY2" fmla="*/ 335398 h 393154"/>
                  <a:gd name="connsiteX3" fmla="*/ 270515 w 564559"/>
                  <a:gd name="connsiteY3" fmla="*/ 161 h 393154"/>
                  <a:gd name="connsiteX4" fmla="*/ 386695 w 564559"/>
                  <a:gd name="connsiteY4" fmla="*/ 291074 h 393154"/>
                  <a:gd name="connsiteX5" fmla="*/ 485485 w 564559"/>
                  <a:gd name="connsiteY5" fmla="*/ 286748 h 393154"/>
                  <a:gd name="connsiteX6" fmla="*/ 564559 w 564559"/>
                  <a:gd name="connsiteY6" fmla="*/ 386182 h 393154"/>
                  <a:gd name="connsiteX0" fmla="*/ 0 w 564559"/>
                  <a:gd name="connsiteY0" fmla="*/ 393155 h 393155"/>
                  <a:gd name="connsiteX1" fmla="*/ 80968 w 564559"/>
                  <a:gd name="connsiteY1" fmla="*/ 266054 h 393155"/>
                  <a:gd name="connsiteX2" fmla="*/ 147707 w 564559"/>
                  <a:gd name="connsiteY2" fmla="*/ 335399 h 393155"/>
                  <a:gd name="connsiteX3" fmla="*/ 270515 w 564559"/>
                  <a:gd name="connsiteY3" fmla="*/ 162 h 393155"/>
                  <a:gd name="connsiteX4" fmla="*/ 386695 w 564559"/>
                  <a:gd name="connsiteY4" fmla="*/ 291075 h 393155"/>
                  <a:gd name="connsiteX5" fmla="*/ 479038 w 564559"/>
                  <a:gd name="connsiteY5" fmla="*/ 308662 h 393155"/>
                  <a:gd name="connsiteX6" fmla="*/ 564559 w 564559"/>
                  <a:gd name="connsiteY6" fmla="*/ 386183 h 393155"/>
                  <a:gd name="connsiteX0" fmla="*/ 0 w 564559"/>
                  <a:gd name="connsiteY0" fmla="*/ 393044 h 393044"/>
                  <a:gd name="connsiteX1" fmla="*/ 80968 w 564559"/>
                  <a:gd name="connsiteY1" fmla="*/ 265943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4 h 393044"/>
                  <a:gd name="connsiteX1" fmla="*/ 81428 w 564559"/>
                  <a:gd name="connsiteY1" fmla="*/ 286488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1 h 393041"/>
                  <a:gd name="connsiteX1" fmla="*/ 81428 w 564559"/>
                  <a:gd name="connsiteY1" fmla="*/ 286485 h 393041"/>
                  <a:gd name="connsiteX2" fmla="*/ 169811 w 564559"/>
                  <a:gd name="connsiteY2" fmla="*/ 315432 h 393041"/>
                  <a:gd name="connsiteX3" fmla="*/ 270515 w 564559"/>
                  <a:gd name="connsiteY3" fmla="*/ 48 h 393041"/>
                  <a:gd name="connsiteX4" fmla="*/ 435275 w 564559"/>
                  <a:gd name="connsiteY4" fmla="*/ 291660 h 393041"/>
                  <a:gd name="connsiteX5" fmla="*/ 479038 w 564559"/>
                  <a:gd name="connsiteY5" fmla="*/ 308548 h 393041"/>
                  <a:gd name="connsiteX6" fmla="*/ 564559 w 564559"/>
                  <a:gd name="connsiteY6" fmla="*/ 386069 h 393041"/>
                  <a:gd name="connsiteX0" fmla="*/ 0 w 564559"/>
                  <a:gd name="connsiteY0" fmla="*/ 393028 h 393028"/>
                  <a:gd name="connsiteX1" fmla="*/ 81428 w 564559"/>
                  <a:gd name="connsiteY1" fmla="*/ 286472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28 h 393028"/>
                  <a:gd name="connsiteX1" fmla="*/ 61856 w 564559"/>
                  <a:gd name="connsiteY1" fmla="*/ 341936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00 h 393000"/>
                  <a:gd name="connsiteX1" fmla="*/ 61856 w 564559"/>
                  <a:gd name="connsiteY1" fmla="*/ 341908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00 h 393000"/>
                  <a:gd name="connsiteX1" fmla="*/ 59094 w 564559"/>
                  <a:gd name="connsiteY1" fmla="*/ 296027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79038 w 564559"/>
                  <a:gd name="connsiteY5" fmla="*/ 308530 h 393023"/>
                  <a:gd name="connsiteX6" fmla="*/ 564559 w 564559"/>
                  <a:gd name="connsiteY6" fmla="*/ 386051 h 393023"/>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96306 w 564559"/>
                  <a:gd name="connsiteY5" fmla="*/ 305111 h 393023"/>
                  <a:gd name="connsiteX6" fmla="*/ 564559 w 564559"/>
                  <a:gd name="connsiteY6" fmla="*/ 386051 h 393023"/>
                  <a:gd name="connsiteX0" fmla="*/ 0 w 564559"/>
                  <a:gd name="connsiteY0" fmla="*/ 393001 h 393001"/>
                  <a:gd name="connsiteX1" fmla="*/ 59094 w 564559"/>
                  <a:gd name="connsiteY1" fmla="*/ 296028 h 393001"/>
                  <a:gd name="connsiteX2" fmla="*/ 115936 w 564559"/>
                  <a:gd name="connsiteY2" fmla="*/ 310581 h 393001"/>
                  <a:gd name="connsiteX3" fmla="*/ 270515 w 564559"/>
                  <a:gd name="connsiteY3" fmla="*/ 8 h 393001"/>
                  <a:gd name="connsiteX4" fmla="*/ 446325 w 564559"/>
                  <a:gd name="connsiteY4" fmla="*/ 320385 h 393001"/>
                  <a:gd name="connsiteX5" fmla="*/ 496306 w 564559"/>
                  <a:gd name="connsiteY5" fmla="*/ 305089 h 393001"/>
                  <a:gd name="connsiteX6" fmla="*/ 564559 w 564559"/>
                  <a:gd name="connsiteY6" fmla="*/ 386029 h 393001"/>
                  <a:gd name="connsiteX0" fmla="*/ 0 w 564559"/>
                  <a:gd name="connsiteY0" fmla="*/ 392995 h 392995"/>
                  <a:gd name="connsiteX1" fmla="*/ 59094 w 564559"/>
                  <a:gd name="connsiteY1" fmla="*/ 296022 h 392995"/>
                  <a:gd name="connsiteX2" fmla="*/ 115936 w 564559"/>
                  <a:gd name="connsiteY2" fmla="*/ 310575 h 392995"/>
                  <a:gd name="connsiteX3" fmla="*/ 270515 w 564559"/>
                  <a:gd name="connsiteY3" fmla="*/ 2 h 392995"/>
                  <a:gd name="connsiteX4" fmla="*/ 418466 w 564559"/>
                  <a:gd name="connsiteY4" fmla="*/ 315578 h 392995"/>
                  <a:gd name="connsiteX5" fmla="*/ 496306 w 564559"/>
                  <a:gd name="connsiteY5" fmla="*/ 305083 h 392995"/>
                  <a:gd name="connsiteX6" fmla="*/ 564559 w 564559"/>
                  <a:gd name="connsiteY6" fmla="*/ 386023 h 392995"/>
                  <a:gd name="connsiteX0" fmla="*/ 0 w 564559"/>
                  <a:gd name="connsiteY0" fmla="*/ 393010 h 393010"/>
                  <a:gd name="connsiteX1" fmla="*/ 59094 w 564559"/>
                  <a:gd name="connsiteY1" fmla="*/ 296037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3010 h 393010"/>
                  <a:gd name="connsiteX1" fmla="*/ 42291 w 564559"/>
                  <a:gd name="connsiteY1" fmla="*/ 258545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4656 h 394656"/>
                  <a:gd name="connsiteX1" fmla="*/ 42291 w 564559"/>
                  <a:gd name="connsiteY1" fmla="*/ 260191 h 394656"/>
                  <a:gd name="connsiteX2" fmla="*/ 96262 w 564559"/>
                  <a:gd name="connsiteY2" fmla="*/ 195534 h 394656"/>
                  <a:gd name="connsiteX3" fmla="*/ 270515 w 564559"/>
                  <a:gd name="connsiteY3" fmla="*/ 1663 h 394656"/>
                  <a:gd name="connsiteX4" fmla="*/ 418466 w 564559"/>
                  <a:gd name="connsiteY4" fmla="*/ 317239 h 394656"/>
                  <a:gd name="connsiteX5" fmla="*/ 496306 w 564559"/>
                  <a:gd name="connsiteY5" fmla="*/ 306744 h 394656"/>
                  <a:gd name="connsiteX6" fmla="*/ 564559 w 564559"/>
                  <a:gd name="connsiteY6" fmla="*/ 387684 h 394656"/>
                  <a:gd name="connsiteX0" fmla="*/ 0 w 564559"/>
                  <a:gd name="connsiteY0" fmla="*/ 405292 h 405292"/>
                  <a:gd name="connsiteX1" fmla="*/ 42291 w 564559"/>
                  <a:gd name="connsiteY1" fmla="*/ 270827 h 405292"/>
                  <a:gd name="connsiteX2" fmla="*/ 96262 w 564559"/>
                  <a:gd name="connsiteY2" fmla="*/ 206170 h 405292"/>
                  <a:gd name="connsiteX3" fmla="*/ 167599 w 564559"/>
                  <a:gd name="connsiteY3" fmla="*/ 1587 h 405292"/>
                  <a:gd name="connsiteX4" fmla="*/ 418466 w 564559"/>
                  <a:gd name="connsiteY4" fmla="*/ 327875 h 405292"/>
                  <a:gd name="connsiteX5" fmla="*/ 496306 w 564559"/>
                  <a:gd name="connsiteY5" fmla="*/ 317380 h 405292"/>
                  <a:gd name="connsiteX6" fmla="*/ 564559 w 564559"/>
                  <a:gd name="connsiteY6" fmla="*/ 398320 h 405292"/>
                  <a:gd name="connsiteX0" fmla="*/ 0 w 564559"/>
                  <a:gd name="connsiteY0" fmla="*/ 407143 h 407143"/>
                  <a:gd name="connsiteX1" fmla="*/ 42291 w 564559"/>
                  <a:gd name="connsiteY1" fmla="*/ 272678 h 407143"/>
                  <a:gd name="connsiteX2" fmla="*/ 92061 w 564559"/>
                  <a:gd name="connsiteY2" fmla="*/ 165173 h 407143"/>
                  <a:gd name="connsiteX3" fmla="*/ 167599 w 564559"/>
                  <a:gd name="connsiteY3" fmla="*/ 3438 h 407143"/>
                  <a:gd name="connsiteX4" fmla="*/ 418466 w 564559"/>
                  <a:gd name="connsiteY4" fmla="*/ 329726 h 407143"/>
                  <a:gd name="connsiteX5" fmla="*/ 496306 w 564559"/>
                  <a:gd name="connsiteY5" fmla="*/ 319231 h 407143"/>
                  <a:gd name="connsiteX6" fmla="*/ 564559 w 564559"/>
                  <a:gd name="connsiteY6" fmla="*/ 400171 h 407143"/>
                  <a:gd name="connsiteX0" fmla="*/ 0 w 564559"/>
                  <a:gd name="connsiteY0" fmla="*/ 409685 h 409685"/>
                  <a:gd name="connsiteX1" fmla="*/ 42291 w 564559"/>
                  <a:gd name="connsiteY1" fmla="*/ 275220 h 409685"/>
                  <a:gd name="connsiteX2" fmla="*/ 92061 w 564559"/>
                  <a:gd name="connsiteY2" fmla="*/ 167715 h 409685"/>
                  <a:gd name="connsiteX3" fmla="*/ 167599 w 564559"/>
                  <a:gd name="connsiteY3" fmla="*/ 5980 h 409685"/>
                  <a:gd name="connsiteX4" fmla="*/ 296646 w 564559"/>
                  <a:gd name="connsiteY4" fmla="*/ 396540 h 409685"/>
                  <a:gd name="connsiteX5" fmla="*/ 496306 w 564559"/>
                  <a:gd name="connsiteY5" fmla="*/ 321773 h 409685"/>
                  <a:gd name="connsiteX6" fmla="*/ 564559 w 564559"/>
                  <a:gd name="connsiteY6" fmla="*/ 402713 h 409685"/>
                  <a:gd name="connsiteX0" fmla="*/ 0 w 564560"/>
                  <a:gd name="connsiteY0" fmla="*/ 485102 h 485102"/>
                  <a:gd name="connsiteX1" fmla="*/ 42291 w 564560"/>
                  <a:gd name="connsiteY1" fmla="*/ 350637 h 485102"/>
                  <a:gd name="connsiteX2" fmla="*/ 92061 w 564560"/>
                  <a:gd name="connsiteY2" fmla="*/ 243132 h 485102"/>
                  <a:gd name="connsiteX3" fmla="*/ 167599 w 564560"/>
                  <a:gd name="connsiteY3" fmla="*/ 81397 h 485102"/>
                  <a:gd name="connsiteX4" fmla="*/ 296646 w 564560"/>
                  <a:gd name="connsiteY4" fmla="*/ 471957 h 485102"/>
                  <a:gd name="connsiteX5" fmla="*/ 515209 w 564560"/>
                  <a:gd name="connsiteY5" fmla="*/ 848 h 485102"/>
                  <a:gd name="connsiteX6" fmla="*/ 564559 w 564560"/>
                  <a:gd name="connsiteY6" fmla="*/ 478130 h 485102"/>
                  <a:gd name="connsiteX0" fmla="*/ 0 w 564560"/>
                  <a:gd name="connsiteY0" fmla="*/ 491173 h 491173"/>
                  <a:gd name="connsiteX1" fmla="*/ 42291 w 564560"/>
                  <a:gd name="connsiteY1" fmla="*/ 356708 h 491173"/>
                  <a:gd name="connsiteX2" fmla="*/ 92061 w 564560"/>
                  <a:gd name="connsiteY2" fmla="*/ 249203 h 491173"/>
                  <a:gd name="connsiteX3" fmla="*/ 167599 w 564560"/>
                  <a:gd name="connsiteY3" fmla="*/ 87468 h 491173"/>
                  <a:gd name="connsiteX4" fmla="*/ 296646 w 564560"/>
                  <a:gd name="connsiteY4" fmla="*/ 478028 h 491173"/>
                  <a:gd name="connsiteX5" fmla="*/ 423729 w 564560"/>
                  <a:gd name="connsiteY5" fmla="*/ 219522 h 491173"/>
                  <a:gd name="connsiteX6" fmla="*/ 515209 w 564560"/>
                  <a:gd name="connsiteY6" fmla="*/ 6919 h 491173"/>
                  <a:gd name="connsiteX7" fmla="*/ 564559 w 564560"/>
                  <a:gd name="connsiteY7" fmla="*/ 484201 h 491173"/>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7884 h 499310"/>
                  <a:gd name="connsiteX1" fmla="*/ 42291 w 564560"/>
                  <a:gd name="connsiteY1" fmla="*/ 353419 h 499310"/>
                  <a:gd name="connsiteX2" fmla="*/ 92061 w 564560"/>
                  <a:gd name="connsiteY2" fmla="*/ 245914 h 499310"/>
                  <a:gd name="connsiteX3" fmla="*/ 167599 w 564560"/>
                  <a:gd name="connsiteY3" fmla="*/ 84179 h 499310"/>
                  <a:gd name="connsiteX4" fmla="*/ 296646 w 564560"/>
                  <a:gd name="connsiteY4" fmla="*/ 474739 h 499310"/>
                  <a:gd name="connsiteX5" fmla="*/ 507744 w 564560"/>
                  <a:gd name="connsiteY5" fmla="*/ 409047 h 499310"/>
                  <a:gd name="connsiteX6" fmla="*/ 515209 w 564560"/>
                  <a:gd name="connsiteY6" fmla="*/ 3630 h 499310"/>
                  <a:gd name="connsiteX7" fmla="*/ 564559 w 564560"/>
                  <a:gd name="connsiteY7" fmla="*/ 480912 h 499310"/>
                  <a:gd name="connsiteX0" fmla="*/ 0 w 564560"/>
                  <a:gd name="connsiteY0" fmla="*/ 487884 h 492423"/>
                  <a:gd name="connsiteX1" fmla="*/ 42291 w 564560"/>
                  <a:gd name="connsiteY1" fmla="*/ 353419 h 492423"/>
                  <a:gd name="connsiteX2" fmla="*/ 92061 w 564560"/>
                  <a:gd name="connsiteY2" fmla="*/ 245914 h 492423"/>
                  <a:gd name="connsiteX3" fmla="*/ 167599 w 564560"/>
                  <a:gd name="connsiteY3" fmla="*/ 84179 h 492423"/>
                  <a:gd name="connsiteX4" fmla="*/ 296646 w 564560"/>
                  <a:gd name="connsiteY4" fmla="*/ 474739 h 492423"/>
                  <a:gd name="connsiteX5" fmla="*/ 507744 w 564560"/>
                  <a:gd name="connsiteY5" fmla="*/ 409047 h 492423"/>
                  <a:gd name="connsiteX6" fmla="*/ 515209 w 564560"/>
                  <a:gd name="connsiteY6" fmla="*/ 3630 h 492423"/>
                  <a:gd name="connsiteX7" fmla="*/ 564559 w 564560"/>
                  <a:gd name="connsiteY7" fmla="*/ 480912 h 492423"/>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4712 h 484712"/>
                  <a:gd name="connsiteX1" fmla="*/ 42291 w 564560"/>
                  <a:gd name="connsiteY1" fmla="*/ 350247 h 484712"/>
                  <a:gd name="connsiteX2" fmla="*/ 92061 w 564560"/>
                  <a:gd name="connsiteY2" fmla="*/ 242742 h 484712"/>
                  <a:gd name="connsiteX3" fmla="*/ 167599 w 564560"/>
                  <a:gd name="connsiteY3" fmla="*/ 81007 h 484712"/>
                  <a:gd name="connsiteX4" fmla="*/ 294546 w 564560"/>
                  <a:gd name="connsiteY4" fmla="*/ 444786 h 484712"/>
                  <a:gd name="connsiteX5" fmla="*/ 507744 w 564560"/>
                  <a:gd name="connsiteY5" fmla="*/ 405875 h 484712"/>
                  <a:gd name="connsiteX6" fmla="*/ 493041 w 564560"/>
                  <a:gd name="connsiteY6" fmla="*/ 395163 h 484712"/>
                  <a:gd name="connsiteX7" fmla="*/ 515209 w 564560"/>
                  <a:gd name="connsiteY7" fmla="*/ 458 h 484712"/>
                  <a:gd name="connsiteX8" fmla="*/ 564559 w 564560"/>
                  <a:gd name="connsiteY8" fmla="*/ 477740 h 484712"/>
                  <a:gd name="connsiteX0" fmla="*/ 0 w 564560"/>
                  <a:gd name="connsiteY0" fmla="*/ 484560 h 484560"/>
                  <a:gd name="connsiteX1" fmla="*/ 42291 w 564560"/>
                  <a:gd name="connsiteY1" fmla="*/ 350095 h 484560"/>
                  <a:gd name="connsiteX2" fmla="*/ 92061 w 564560"/>
                  <a:gd name="connsiteY2" fmla="*/ 242590 h 484560"/>
                  <a:gd name="connsiteX3" fmla="*/ 167599 w 564560"/>
                  <a:gd name="connsiteY3" fmla="*/ 80855 h 484560"/>
                  <a:gd name="connsiteX4" fmla="*/ 294546 w 564560"/>
                  <a:gd name="connsiteY4" fmla="*/ 444634 h 484560"/>
                  <a:gd name="connsiteX5" fmla="*/ 507744 w 564560"/>
                  <a:gd name="connsiteY5" fmla="*/ 405723 h 484560"/>
                  <a:gd name="connsiteX6" fmla="*/ 515209 w 564560"/>
                  <a:gd name="connsiteY6" fmla="*/ 306 h 484560"/>
                  <a:gd name="connsiteX7" fmla="*/ 564559 w 564560"/>
                  <a:gd name="connsiteY7" fmla="*/ 477588 h 484560"/>
                  <a:gd name="connsiteX0" fmla="*/ 0 w 564560"/>
                  <a:gd name="connsiteY0" fmla="*/ 484551 h 484551"/>
                  <a:gd name="connsiteX1" fmla="*/ 42291 w 564560"/>
                  <a:gd name="connsiteY1" fmla="*/ 350086 h 484551"/>
                  <a:gd name="connsiteX2" fmla="*/ 92061 w 564560"/>
                  <a:gd name="connsiteY2" fmla="*/ 242581 h 484551"/>
                  <a:gd name="connsiteX3" fmla="*/ 167599 w 564560"/>
                  <a:gd name="connsiteY3" fmla="*/ 80846 h 484551"/>
                  <a:gd name="connsiteX4" fmla="*/ 294546 w 564560"/>
                  <a:gd name="connsiteY4" fmla="*/ 444625 h 484551"/>
                  <a:gd name="connsiteX5" fmla="*/ 486741 w 564560"/>
                  <a:gd name="connsiteY5" fmla="*/ 416426 h 484551"/>
                  <a:gd name="connsiteX6" fmla="*/ 515209 w 564560"/>
                  <a:gd name="connsiteY6" fmla="*/ 297 h 484551"/>
                  <a:gd name="connsiteX7" fmla="*/ 564559 w 564560"/>
                  <a:gd name="connsiteY7" fmla="*/ 477579 h 484551"/>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9259"/>
                  <a:gd name="connsiteX1" fmla="*/ 42291 w 564560"/>
                  <a:gd name="connsiteY1" fmla="*/ 349789 h 489259"/>
                  <a:gd name="connsiteX2" fmla="*/ 92061 w 564560"/>
                  <a:gd name="connsiteY2" fmla="*/ 242284 h 489259"/>
                  <a:gd name="connsiteX3" fmla="*/ 167599 w 564560"/>
                  <a:gd name="connsiteY3" fmla="*/ 80549 h 489259"/>
                  <a:gd name="connsiteX4" fmla="*/ 294546 w 564560"/>
                  <a:gd name="connsiteY4" fmla="*/ 444328 h 489259"/>
                  <a:gd name="connsiteX5" fmla="*/ 379622 w 564560"/>
                  <a:gd name="connsiteY5" fmla="*/ 480399 h 489259"/>
                  <a:gd name="connsiteX6" fmla="*/ 486741 w 564560"/>
                  <a:gd name="connsiteY6" fmla="*/ 416129 h 489259"/>
                  <a:gd name="connsiteX7" fmla="*/ 515209 w 564560"/>
                  <a:gd name="connsiteY7" fmla="*/ 0 h 489259"/>
                  <a:gd name="connsiteX8" fmla="*/ 564559 w 564560"/>
                  <a:gd name="connsiteY8" fmla="*/ 477282 h 489259"/>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86741 w 564560"/>
                  <a:gd name="connsiteY6" fmla="*/ 416129 h 484254"/>
                  <a:gd name="connsiteX7" fmla="*/ 515209 w 564560"/>
                  <a:gd name="connsiteY7" fmla="*/ 0 h 484254"/>
                  <a:gd name="connsiteX8" fmla="*/ 564559 w 564560"/>
                  <a:gd name="connsiteY8"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23729 w 564560"/>
                  <a:gd name="connsiteY6" fmla="*/ 458975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60719 w 564560"/>
                  <a:gd name="connsiteY6" fmla="*/ 458975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56518 w 564560"/>
                  <a:gd name="connsiteY6" fmla="*/ 400060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79622 w 564560"/>
                  <a:gd name="connsiteY5" fmla="*/ 410771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482540 w 564561"/>
                  <a:gd name="connsiteY7" fmla="*/ 442910 h 505678"/>
                  <a:gd name="connsiteX8" fmla="*/ 532011 w 564561"/>
                  <a:gd name="connsiteY8" fmla="*/ 0 h 505678"/>
                  <a:gd name="connsiteX9" fmla="*/ 564559 w 564561"/>
                  <a:gd name="connsiteY9" fmla="*/ 498706 h 505678"/>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503358 w 564561"/>
                  <a:gd name="connsiteY7" fmla="*/ 415392 h 505678"/>
                  <a:gd name="connsiteX8" fmla="*/ 532011 w 564561"/>
                  <a:gd name="connsiteY8" fmla="*/ 0 h 505678"/>
                  <a:gd name="connsiteX9" fmla="*/ 564559 w 564561"/>
                  <a:gd name="connsiteY9" fmla="*/ 498706 h 505678"/>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40513 w 564561"/>
                  <a:gd name="connsiteY6" fmla="*/ 427625 h 505678"/>
                  <a:gd name="connsiteX7" fmla="*/ 503358 w 564561"/>
                  <a:gd name="connsiteY7" fmla="*/ 415392 h 505678"/>
                  <a:gd name="connsiteX8" fmla="*/ 532011 w 564561"/>
                  <a:gd name="connsiteY8" fmla="*/ 0 h 505678"/>
                  <a:gd name="connsiteX9" fmla="*/ 564559 w 564561"/>
                  <a:gd name="connsiteY9" fmla="*/ 498706 h 505678"/>
                  <a:gd name="connsiteX0" fmla="*/ 0 w 564564"/>
                  <a:gd name="connsiteY0" fmla="*/ 512557 h 512557"/>
                  <a:gd name="connsiteX1" fmla="*/ 46491 w 564564"/>
                  <a:gd name="connsiteY1" fmla="*/ 410228 h 512557"/>
                  <a:gd name="connsiteX2" fmla="*/ 100462 w 564564"/>
                  <a:gd name="connsiteY2" fmla="*/ 308079 h 512557"/>
                  <a:gd name="connsiteX3" fmla="*/ 188602 w 564564"/>
                  <a:gd name="connsiteY3" fmla="*/ 242752 h 512557"/>
                  <a:gd name="connsiteX4" fmla="*/ 301909 w 564564"/>
                  <a:gd name="connsiteY4" fmla="*/ 406939 h 512557"/>
                  <a:gd name="connsiteX5" fmla="*/ 379622 w 564564"/>
                  <a:gd name="connsiteY5" fmla="*/ 439074 h 512557"/>
                  <a:gd name="connsiteX6" fmla="*/ 440513 w 564564"/>
                  <a:gd name="connsiteY6" fmla="*/ 434504 h 512557"/>
                  <a:gd name="connsiteX7" fmla="*/ 503358 w 564564"/>
                  <a:gd name="connsiteY7" fmla="*/ 422271 h 512557"/>
                  <a:gd name="connsiteX8" fmla="*/ 538256 w 564564"/>
                  <a:gd name="connsiteY8" fmla="*/ 0 h 512557"/>
                  <a:gd name="connsiteX9" fmla="*/ 564559 w 564564"/>
                  <a:gd name="connsiteY9" fmla="*/ 505585 h 512557"/>
                  <a:gd name="connsiteX0" fmla="*/ 0 w 564564"/>
                  <a:gd name="connsiteY0" fmla="*/ 512557 h 512557"/>
                  <a:gd name="connsiteX1" fmla="*/ 61580 w 564564"/>
                  <a:gd name="connsiteY1" fmla="*/ 420224 h 512557"/>
                  <a:gd name="connsiteX2" fmla="*/ 100462 w 564564"/>
                  <a:gd name="connsiteY2" fmla="*/ 308079 h 512557"/>
                  <a:gd name="connsiteX3" fmla="*/ 188602 w 564564"/>
                  <a:gd name="connsiteY3" fmla="*/ 242752 h 512557"/>
                  <a:gd name="connsiteX4" fmla="*/ 301909 w 564564"/>
                  <a:gd name="connsiteY4" fmla="*/ 406939 h 512557"/>
                  <a:gd name="connsiteX5" fmla="*/ 379622 w 564564"/>
                  <a:gd name="connsiteY5" fmla="*/ 439074 h 512557"/>
                  <a:gd name="connsiteX6" fmla="*/ 440513 w 564564"/>
                  <a:gd name="connsiteY6" fmla="*/ 434504 h 512557"/>
                  <a:gd name="connsiteX7" fmla="*/ 503358 w 564564"/>
                  <a:gd name="connsiteY7" fmla="*/ 422271 h 512557"/>
                  <a:gd name="connsiteX8" fmla="*/ 538256 w 564564"/>
                  <a:gd name="connsiteY8" fmla="*/ 0 h 512557"/>
                  <a:gd name="connsiteX9" fmla="*/ 564559 w 564564"/>
                  <a:gd name="connsiteY9" fmla="*/ 505585 h 512557"/>
                  <a:gd name="connsiteX0" fmla="*/ 0 w 564564"/>
                  <a:gd name="connsiteY0" fmla="*/ 512557 h 512557"/>
                  <a:gd name="connsiteX1" fmla="*/ 61580 w 564564"/>
                  <a:gd name="connsiteY1" fmla="*/ 420224 h 512557"/>
                  <a:gd name="connsiteX2" fmla="*/ 113036 w 564564"/>
                  <a:gd name="connsiteY2" fmla="*/ 348062 h 512557"/>
                  <a:gd name="connsiteX3" fmla="*/ 188602 w 564564"/>
                  <a:gd name="connsiteY3" fmla="*/ 242752 h 512557"/>
                  <a:gd name="connsiteX4" fmla="*/ 301909 w 564564"/>
                  <a:gd name="connsiteY4" fmla="*/ 406939 h 512557"/>
                  <a:gd name="connsiteX5" fmla="*/ 379622 w 564564"/>
                  <a:gd name="connsiteY5" fmla="*/ 439074 h 512557"/>
                  <a:gd name="connsiteX6" fmla="*/ 440513 w 564564"/>
                  <a:gd name="connsiteY6" fmla="*/ 434504 h 512557"/>
                  <a:gd name="connsiteX7" fmla="*/ 503358 w 564564"/>
                  <a:gd name="connsiteY7" fmla="*/ 422271 h 512557"/>
                  <a:gd name="connsiteX8" fmla="*/ 538256 w 564564"/>
                  <a:gd name="connsiteY8" fmla="*/ 0 h 512557"/>
                  <a:gd name="connsiteX9" fmla="*/ 564559 w 564564"/>
                  <a:gd name="connsiteY9" fmla="*/ 505585 h 512557"/>
                  <a:gd name="connsiteX0" fmla="*/ 0 w 564564"/>
                  <a:gd name="connsiteY0" fmla="*/ 512557 h 512557"/>
                  <a:gd name="connsiteX1" fmla="*/ 61580 w 564564"/>
                  <a:gd name="connsiteY1" fmla="*/ 420224 h 512557"/>
                  <a:gd name="connsiteX2" fmla="*/ 113036 w 564564"/>
                  <a:gd name="connsiteY2" fmla="*/ 348062 h 512557"/>
                  <a:gd name="connsiteX3" fmla="*/ 218778 w 564564"/>
                  <a:gd name="connsiteY3" fmla="*/ 202767 h 512557"/>
                  <a:gd name="connsiteX4" fmla="*/ 301909 w 564564"/>
                  <a:gd name="connsiteY4" fmla="*/ 406939 h 512557"/>
                  <a:gd name="connsiteX5" fmla="*/ 379622 w 564564"/>
                  <a:gd name="connsiteY5" fmla="*/ 439074 h 512557"/>
                  <a:gd name="connsiteX6" fmla="*/ 440513 w 564564"/>
                  <a:gd name="connsiteY6" fmla="*/ 434504 h 512557"/>
                  <a:gd name="connsiteX7" fmla="*/ 503358 w 564564"/>
                  <a:gd name="connsiteY7" fmla="*/ 422271 h 512557"/>
                  <a:gd name="connsiteX8" fmla="*/ 538256 w 564564"/>
                  <a:gd name="connsiteY8" fmla="*/ 0 h 512557"/>
                  <a:gd name="connsiteX9" fmla="*/ 564559 w 564564"/>
                  <a:gd name="connsiteY9" fmla="*/ 505585 h 512557"/>
                  <a:gd name="connsiteX0" fmla="*/ 0 w 564564"/>
                  <a:gd name="connsiteY0" fmla="*/ 512557 h 512557"/>
                  <a:gd name="connsiteX1" fmla="*/ 61580 w 564564"/>
                  <a:gd name="connsiteY1" fmla="*/ 420224 h 512557"/>
                  <a:gd name="connsiteX2" fmla="*/ 113036 w 564564"/>
                  <a:gd name="connsiteY2" fmla="*/ 348062 h 512557"/>
                  <a:gd name="connsiteX3" fmla="*/ 218778 w 564564"/>
                  <a:gd name="connsiteY3" fmla="*/ 202767 h 512557"/>
                  <a:gd name="connsiteX4" fmla="*/ 316998 w 564564"/>
                  <a:gd name="connsiteY4" fmla="*/ 326971 h 512557"/>
                  <a:gd name="connsiteX5" fmla="*/ 379622 w 564564"/>
                  <a:gd name="connsiteY5" fmla="*/ 439074 h 512557"/>
                  <a:gd name="connsiteX6" fmla="*/ 440513 w 564564"/>
                  <a:gd name="connsiteY6" fmla="*/ 434504 h 512557"/>
                  <a:gd name="connsiteX7" fmla="*/ 503358 w 564564"/>
                  <a:gd name="connsiteY7" fmla="*/ 422271 h 512557"/>
                  <a:gd name="connsiteX8" fmla="*/ 538256 w 564564"/>
                  <a:gd name="connsiteY8" fmla="*/ 0 h 512557"/>
                  <a:gd name="connsiteX9" fmla="*/ 564559 w 564564"/>
                  <a:gd name="connsiteY9" fmla="*/ 505585 h 5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564" h="512557">
                    <a:moveTo>
                      <a:pt x="0" y="512557"/>
                    </a:moveTo>
                    <a:cubicBezTo>
                      <a:pt x="40026" y="477812"/>
                      <a:pt x="42741" y="447640"/>
                      <a:pt x="61580" y="420224"/>
                    </a:cubicBezTo>
                    <a:cubicBezTo>
                      <a:pt x="80419" y="392808"/>
                      <a:pt x="86836" y="384305"/>
                      <a:pt x="113036" y="348062"/>
                    </a:cubicBezTo>
                    <a:cubicBezTo>
                      <a:pt x="139236" y="311819"/>
                      <a:pt x="184784" y="206282"/>
                      <a:pt x="218778" y="202767"/>
                    </a:cubicBezTo>
                    <a:cubicBezTo>
                      <a:pt x="252772" y="199252"/>
                      <a:pt x="290191" y="287587"/>
                      <a:pt x="316998" y="326971"/>
                    </a:cubicBezTo>
                    <a:cubicBezTo>
                      <a:pt x="343805" y="366355"/>
                      <a:pt x="359036" y="421152"/>
                      <a:pt x="379622" y="439074"/>
                    </a:cubicBezTo>
                    <a:cubicBezTo>
                      <a:pt x="400208" y="456996"/>
                      <a:pt x="419509" y="441645"/>
                      <a:pt x="440513" y="434504"/>
                    </a:cubicBezTo>
                    <a:cubicBezTo>
                      <a:pt x="461517" y="427363"/>
                      <a:pt x="488111" y="498767"/>
                      <a:pt x="503358" y="422271"/>
                    </a:cubicBezTo>
                    <a:cubicBezTo>
                      <a:pt x="518605" y="345775"/>
                      <a:pt x="516186" y="52294"/>
                      <a:pt x="538256" y="0"/>
                    </a:cubicBezTo>
                    <a:cubicBezTo>
                      <a:pt x="558808" y="45150"/>
                      <a:pt x="564780" y="501379"/>
                      <a:pt x="564559" y="505585"/>
                    </a:cubicBezTo>
                  </a:path>
                </a:pathLst>
              </a:custGeom>
              <a:gradFill flip="none" rotWithShape="1">
                <a:gsLst>
                  <a:gs pos="0">
                    <a:srgbClr val="03D4A8">
                      <a:alpha val="46000"/>
                    </a:srgbClr>
                  </a:gs>
                  <a:gs pos="25000">
                    <a:srgbClr val="21D6E0">
                      <a:alpha val="51000"/>
                    </a:srgbClr>
                  </a:gs>
                  <a:gs pos="75000">
                    <a:srgbClr val="0087E6">
                      <a:alpha val="54000"/>
                    </a:srgbClr>
                  </a:gs>
                  <a:gs pos="100000">
                    <a:srgbClr val="005CBF">
                      <a:alpha val="56000"/>
                    </a:srgbClr>
                  </a:gs>
                </a:gsLst>
                <a:lin ang="16200000" scaled="1"/>
                <a:tileRect/>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1" name="Gruppieren 70"/>
          <p:cNvGrpSpPr/>
          <p:nvPr/>
        </p:nvGrpSpPr>
        <p:grpSpPr>
          <a:xfrm>
            <a:off x="300562" y="1641024"/>
            <a:ext cx="4345014" cy="3983225"/>
            <a:chOff x="300562" y="1641024"/>
            <a:chExt cx="4345014" cy="3983225"/>
          </a:xfrm>
        </p:grpSpPr>
        <p:pic>
          <p:nvPicPr>
            <p:cNvPr id="64" name="Picture 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2196507" y="3223796"/>
              <a:ext cx="1066915" cy="1745899"/>
            </a:xfrm>
            <a:prstGeom prst="rect">
              <a:avLst/>
            </a:prstGeom>
          </p:spPr>
        </p:pic>
        <p:grpSp>
          <p:nvGrpSpPr>
            <p:cNvPr id="31" name="Gruppieren 30"/>
            <p:cNvGrpSpPr/>
            <p:nvPr/>
          </p:nvGrpSpPr>
          <p:grpSpPr>
            <a:xfrm>
              <a:off x="300562" y="1641024"/>
              <a:ext cx="3911054" cy="3694103"/>
              <a:chOff x="300562" y="1784142"/>
              <a:chExt cx="3911054" cy="3694103"/>
            </a:xfrm>
          </p:grpSpPr>
          <p:grpSp>
            <p:nvGrpSpPr>
              <p:cNvPr id="32" name="Group 55"/>
              <p:cNvGrpSpPr/>
              <p:nvPr/>
            </p:nvGrpSpPr>
            <p:grpSpPr>
              <a:xfrm>
                <a:off x="483325" y="1793552"/>
                <a:ext cx="3728291" cy="3442972"/>
                <a:chOff x="1312291" y="1421117"/>
                <a:chExt cx="4150213" cy="4382122"/>
              </a:xfrm>
            </p:grpSpPr>
            <p:sp>
              <p:nvSpPr>
                <p:cNvPr id="51" name="Freihandform 47"/>
                <p:cNvSpPr/>
                <p:nvPr/>
              </p:nvSpPr>
              <p:spPr>
                <a:xfrm>
                  <a:off x="2712162" y="5569482"/>
                  <a:ext cx="2750342"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0342" h="233757">
                      <a:moveTo>
                        <a:pt x="2750342" y="15552"/>
                      </a:moveTo>
                      <a:cubicBezTo>
                        <a:pt x="2738969" y="11003"/>
                        <a:pt x="2602913" y="33035"/>
                        <a:pt x="2556733" y="44435"/>
                      </a:cubicBezTo>
                      <a:cubicBezTo>
                        <a:pt x="2510553" y="55835"/>
                        <a:pt x="2500688" y="81781"/>
                        <a:pt x="2473260" y="83950"/>
                      </a:cubicBezTo>
                      <a:cubicBezTo>
                        <a:pt x="2445832" y="86119"/>
                        <a:pt x="2418457" y="63001"/>
                        <a:pt x="2392167" y="57447"/>
                      </a:cubicBezTo>
                      <a:cubicBezTo>
                        <a:pt x="2365877" y="51893"/>
                        <a:pt x="2326890" y="52898"/>
                        <a:pt x="2315517" y="50623"/>
                      </a:cubicBezTo>
                      <a:cubicBezTo>
                        <a:pt x="2289994" y="50385"/>
                        <a:pt x="2262646" y="48534"/>
                        <a:pt x="2239027" y="56019"/>
                      </a:cubicBezTo>
                      <a:cubicBezTo>
                        <a:pt x="2215408" y="63504"/>
                        <a:pt x="2201733" y="92360"/>
                        <a:pt x="2173803" y="95534"/>
                      </a:cubicBezTo>
                      <a:cubicBezTo>
                        <a:pt x="2145873" y="98708"/>
                        <a:pt x="2099877" y="80749"/>
                        <a:pt x="2071444" y="75062"/>
                      </a:cubicBez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tx1">
                      <a:lumMod val="85000"/>
                      <a:lumOff val="15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52" name="Gerade Verbindung mit Pfeil 49"/>
                <p:cNvCxnSpPr>
                  <a:cxnSpLocks noChangeAspect="1"/>
                </p:cNvCxnSpPr>
                <p:nvPr/>
              </p:nvCxnSpPr>
              <p:spPr>
                <a:xfrm>
                  <a:off x="1547674" y="1866162"/>
                  <a:ext cx="2224627" cy="2543923"/>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sp>
              <p:nvSpPr>
                <p:cNvPr id="53" name="Ellipse 51"/>
                <p:cNvSpPr/>
                <p:nvPr/>
              </p:nvSpPr>
              <p:spPr>
                <a:xfrm>
                  <a:off x="1660604" y="167626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4" name="Ellipse 52"/>
                <p:cNvSpPr/>
                <p:nvPr/>
              </p:nvSpPr>
              <p:spPr>
                <a:xfrm>
                  <a:off x="1524626" y="1834805"/>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5" name="Ellipse 53"/>
                <p:cNvSpPr/>
                <p:nvPr/>
              </p:nvSpPr>
              <p:spPr>
                <a:xfrm>
                  <a:off x="1353127" y="1961879"/>
                  <a:ext cx="54000"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6" name="Ellipse 55"/>
                <p:cNvSpPr/>
                <p:nvPr/>
              </p:nvSpPr>
              <p:spPr>
                <a:xfrm>
                  <a:off x="1759876" y="1421117"/>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7" name="Ellipse 57"/>
                <p:cNvSpPr/>
                <p:nvPr/>
              </p:nvSpPr>
              <p:spPr>
                <a:xfrm>
                  <a:off x="1312291" y="218522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grpSp>
          <p:sp>
            <p:nvSpPr>
              <p:cNvPr id="33" name="Ellipse 32"/>
              <p:cNvSpPr/>
              <p:nvPr/>
            </p:nvSpPr>
            <p:spPr>
              <a:xfrm>
                <a:off x="2592000" y="4039201"/>
                <a:ext cx="180000" cy="18000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34" name="Gerade Verbindung mit Pfeil 49"/>
              <p:cNvCxnSpPr>
                <a:stCxn id="55" idx="5"/>
              </p:cNvCxnSpPr>
              <p:nvPr/>
            </p:nvCxnSpPr>
            <p:spPr>
              <a:xfrm>
                <a:off x="561416" y="2254636"/>
                <a:ext cx="2131828" cy="1887308"/>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35" name="Gerade Verbindung mit Pfeil 49"/>
              <p:cNvCxnSpPr>
                <a:stCxn id="57" idx="5"/>
              </p:cNvCxnSpPr>
              <p:nvPr/>
            </p:nvCxnSpPr>
            <p:spPr>
              <a:xfrm>
                <a:off x="519688" y="2430112"/>
                <a:ext cx="2173555" cy="1711832"/>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36" name="Gerade Verbindung mit Pfeil 49"/>
              <p:cNvCxnSpPr>
                <a:stCxn id="53" idx="5"/>
              </p:cNvCxnSpPr>
              <p:nvPr/>
            </p:nvCxnSpPr>
            <p:spPr>
              <a:xfrm>
                <a:off x="832590" y="2030229"/>
                <a:ext cx="1860653" cy="2111715"/>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56" idx="4"/>
              </p:cNvCxnSpPr>
              <p:nvPr/>
            </p:nvCxnSpPr>
            <p:spPr>
              <a:xfrm>
                <a:off x="906708" y="1835980"/>
                <a:ext cx="1786535" cy="2305964"/>
              </a:xfrm>
              <a:prstGeom prst="straightConnector1">
                <a:avLst/>
              </a:prstGeom>
              <a:ln w="9525">
                <a:solidFill>
                  <a:schemeClr val="accent4">
                    <a:lumMod val="75000"/>
                  </a:schemeClr>
                </a:solidFill>
                <a:tailEnd type="none"/>
              </a:ln>
              <a:effectLst>
                <a:outerShdw blurRad="50800" dist="50800" dir="5400000" algn="ctr" rotWithShape="0">
                  <a:schemeClr val="accent4">
                    <a:lumMod val="75000"/>
                  </a:schemeClr>
                </a:outerShdw>
              </a:effectLst>
            </p:spPr>
            <p:style>
              <a:lnRef idx="1">
                <a:schemeClr val="accent1"/>
              </a:lnRef>
              <a:fillRef idx="0">
                <a:schemeClr val="accent1"/>
              </a:fillRef>
              <a:effectRef idx="0">
                <a:schemeClr val="accent1"/>
              </a:effectRef>
              <a:fontRef idx="minor">
                <a:schemeClr val="tx1"/>
              </a:fontRef>
            </p:style>
          </p:cxnSp>
          <p:sp>
            <p:nvSpPr>
              <p:cNvPr id="38" name="Rechteck 37"/>
              <p:cNvSpPr/>
              <p:nvPr/>
            </p:nvSpPr>
            <p:spPr>
              <a:xfrm>
                <a:off x="300562" y="1784142"/>
                <a:ext cx="300082" cy="276999"/>
              </a:xfrm>
              <a:prstGeom prst="rect">
                <a:avLst/>
              </a:prstGeom>
            </p:spPr>
            <p:txBody>
              <a:bodyPr wrap="none">
                <a:spAutoFit/>
              </a:bodyPr>
              <a:lstStyle/>
              <a:p>
                <a:r>
                  <a:rPr lang="de-DE" sz="1200" b="1" dirty="0">
                    <a:solidFill>
                      <a:schemeClr val="accent4">
                        <a:lumMod val="75000"/>
                      </a:schemeClr>
                    </a:solidFill>
                    <a:latin typeface="Work Sans Light" panose="00000400000000000000" pitchFamily="50" charset="0"/>
                    <a:cs typeface="Arial" panose="020B0604020202020204" pitchFamily="34" charset="0"/>
                  </a:rPr>
                  <a:t>N</a:t>
                </a:r>
                <a:endParaRPr lang="en-US" sz="1200" dirty="0">
                  <a:latin typeface="Work Sans Light" panose="00000400000000000000" pitchFamily="50" charset="0"/>
                </a:endParaRPr>
              </a:p>
            </p:txBody>
          </p:sp>
          <p:sp>
            <p:nvSpPr>
              <p:cNvPr id="39" name="Rechteck 38"/>
              <p:cNvSpPr/>
              <p:nvPr/>
            </p:nvSpPr>
            <p:spPr>
              <a:xfrm rot="21434258">
                <a:off x="1396383" y="4701834"/>
                <a:ext cx="280846" cy="276999"/>
              </a:xfrm>
              <a:prstGeom prst="rect">
                <a:avLst/>
              </a:prstGeom>
            </p:spPr>
            <p:txBody>
              <a:bodyPr wrap="none">
                <a:spAutoFit/>
              </a:bodyPr>
              <a:lstStyle/>
              <a:p>
                <a:pPr algn="ctr"/>
                <a:r>
                  <a:rPr lang="de-DE" sz="1200" b="1" dirty="0">
                    <a:solidFill>
                      <a:schemeClr val="accent6">
                        <a:lumMod val="75000"/>
                      </a:schemeClr>
                    </a:solidFill>
                    <a:latin typeface="Work Sans Light" panose="00000400000000000000" pitchFamily="50" charset="0"/>
                    <a:cs typeface="Arial" panose="020B0604020202020204" pitchFamily="34" charset="0"/>
                  </a:rPr>
                  <a:t>h</a:t>
                </a:r>
                <a:endParaRPr lang="en-US" sz="1200" b="1" baseline="-25000" dirty="0">
                  <a:solidFill>
                    <a:schemeClr val="accent6">
                      <a:lumMod val="75000"/>
                    </a:schemeClr>
                  </a:solidFill>
                  <a:latin typeface="Work Sans Light" panose="00000400000000000000" pitchFamily="50" charset="0"/>
                  <a:cs typeface="Arial" panose="020B0604020202020204" pitchFamily="34" charset="0"/>
                </a:endParaRPr>
              </a:p>
            </p:txBody>
          </p:sp>
          <p:grpSp>
            <p:nvGrpSpPr>
              <p:cNvPr id="40" name="Gruppieren 39"/>
              <p:cNvGrpSpPr/>
              <p:nvPr/>
            </p:nvGrpSpPr>
            <p:grpSpPr>
              <a:xfrm>
                <a:off x="1728353" y="3227601"/>
                <a:ext cx="1526126" cy="2250644"/>
                <a:chOff x="1856258" y="2762486"/>
                <a:chExt cx="1232812" cy="1864094"/>
              </a:xfrm>
            </p:grpSpPr>
            <p:sp>
              <p:nvSpPr>
                <p:cNvPr id="41" name="Rechteck 40"/>
                <p:cNvSpPr/>
                <p:nvPr/>
              </p:nvSpPr>
              <p:spPr>
                <a:xfrm rot="2476953">
                  <a:off x="2275198" y="2762486"/>
                  <a:ext cx="363195" cy="1864094"/>
                </a:xfrm>
                <a:prstGeom prst="rect">
                  <a:avLst/>
                </a:prstGeom>
                <a:noFill/>
                <a:ln>
                  <a:solidFill>
                    <a:schemeClr val="accent6">
                      <a:lumMod val="50000"/>
                    </a:schemeClr>
                  </a:solidFill>
                </a:ln>
                <a:effectLst>
                  <a:outerShdw blurRad="50800" dist="38100" dir="5400000" algn="ctr"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42" name="Gerade Verbindung 41"/>
                <p:cNvCxnSpPr/>
                <p:nvPr/>
              </p:nvCxnSpPr>
              <p:spPr>
                <a:xfrm>
                  <a:off x="2803663" y="30032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2689042" y="31258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2555206" y="32782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nvCxnSpPr>
              <p:spPr>
                <a:xfrm>
                  <a:off x="2413419" y="3438646"/>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2270104" y="362148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2137796" y="377525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nvCxnSpPr>
              <p:spPr>
                <a:xfrm>
                  <a:off x="1994481" y="39408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nvCxnSpPr>
              <p:spPr>
                <a:xfrm>
                  <a:off x="1856258" y="4114377"/>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grpSp>
        </p:grpSp>
        <p:sp>
          <p:nvSpPr>
            <p:cNvPr id="59" name="TextBox 19"/>
            <p:cNvSpPr txBox="1"/>
            <p:nvPr/>
          </p:nvSpPr>
          <p:spPr>
            <a:xfrm>
              <a:off x="2430187" y="5208538"/>
              <a:ext cx="2215389" cy="246221"/>
            </a:xfrm>
            <a:prstGeom prst="rect">
              <a:avLst/>
            </a:prstGeom>
            <a:noFill/>
          </p:spPr>
          <p:txBody>
            <a:bodyPr wrap="square" rtlCol="0">
              <a:spAutoFit/>
            </a:bodyPr>
            <a:lstStyle/>
            <a:p>
              <a:pPr>
                <a:spcBef>
                  <a:spcPts val="600"/>
                </a:spcBef>
              </a:pPr>
              <a:r>
                <a:rPr lang="en-US" sz="1000" b="1" dirty="0" smtClean="0">
                  <a:solidFill>
                    <a:schemeClr val="tx1">
                      <a:lumMod val="65000"/>
                      <a:lumOff val="35000"/>
                    </a:schemeClr>
                  </a:solidFill>
                  <a:latin typeface="Work Sans Light" panose="00000400000000000000" pitchFamily="50" charset="0"/>
                  <a:cs typeface="Arial" panose="020B0604020202020204" pitchFamily="34" charset="0"/>
                </a:rPr>
                <a:t>h </a:t>
              </a:r>
              <a:r>
                <a:rPr lang="en-US" sz="1000" dirty="0" smtClean="0">
                  <a:solidFill>
                    <a:schemeClr val="tx1">
                      <a:lumMod val="65000"/>
                      <a:lumOff val="35000"/>
                    </a:schemeClr>
                  </a:solidFill>
                  <a:latin typeface="Work Sans Light" panose="00000400000000000000" pitchFamily="50" charset="0"/>
                  <a:cs typeface="Arial" panose="020B0604020202020204" pitchFamily="34" charset="0"/>
                </a:rPr>
                <a:t>: number of </a:t>
              </a:r>
              <a:r>
                <a:rPr lang="en-US" sz="1000" dirty="0">
                  <a:solidFill>
                    <a:schemeClr val="tx1">
                      <a:lumMod val="65000"/>
                      <a:lumOff val="35000"/>
                    </a:schemeClr>
                  </a:solidFill>
                  <a:latin typeface="Work Sans Light" panose="00000400000000000000" pitchFamily="50" charset="0"/>
                  <a:cs typeface="Arial" panose="020B0604020202020204" pitchFamily="34" charset="0"/>
                </a:rPr>
                <a:t>discretization</a:t>
              </a:r>
            </a:p>
          </p:txBody>
        </p:sp>
        <p:sp>
          <p:nvSpPr>
            <p:cNvPr id="65" name="Freihandform 73"/>
            <p:cNvSpPr/>
            <p:nvPr/>
          </p:nvSpPr>
          <p:spPr>
            <a:xfrm rot="7900074">
              <a:off x="1700043" y="4294294"/>
              <a:ext cx="2232020" cy="427889"/>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86555"/>
                <a:gd name="connsiteX1" fmla="*/ 151254 w 933251"/>
                <a:gd name="connsiteY1" fmla="*/ 469900 h 486555"/>
                <a:gd name="connsiteX2" fmla="*/ 240154 w 933251"/>
                <a:gd name="connsiteY2" fmla="*/ 266700 h 486555"/>
                <a:gd name="connsiteX3" fmla="*/ 341754 w 933251"/>
                <a:gd name="connsiteY3" fmla="*/ 469900 h 486555"/>
                <a:gd name="connsiteX4" fmla="*/ 468754 w 933251"/>
                <a:gd name="connsiteY4" fmla="*/ 0 h 486555"/>
                <a:gd name="connsiteX5" fmla="*/ 608454 w 933251"/>
                <a:gd name="connsiteY5" fmla="*/ 469900 h 486555"/>
                <a:gd name="connsiteX6" fmla="*/ 710054 w 933251"/>
                <a:gd name="connsiteY6" fmla="*/ 279400 h 486555"/>
                <a:gd name="connsiteX7" fmla="*/ 786254 w 933251"/>
                <a:gd name="connsiteY7" fmla="*/ 469900 h 486555"/>
                <a:gd name="connsiteX8" fmla="*/ 852835 w 933251"/>
                <a:gd name="connsiteY8" fmla="*/ 352495 h 486555"/>
                <a:gd name="connsiteX9" fmla="*/ 933251 w 933251"/>
                <a:gd name="connsiteY9" fmla="*/ 473126 h 486555"/>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01581 w 781997"/>
                <a:gd name="connsiteY7" fmla="*/ 352495 h 475960"/>
                <a:gd name="connsiteX8" fmla="*/ 781997 w 781997"/>
                <a:gd name="connsiteY8" fmla="*/ 473126 h 475960"/>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19336 w 781997"/>
                <a:gd name="connsiteY7" fmla="*/ 25398 h 475960"/>
                <a:gd name="connsiteX8" fmla="*/ 781997 w 781997"/>
                <a:gd name="connsiteY8" fmla="*/ 473126 h 475960"/>
                <a:gd name="connsiteX0" fmla="*/ 0 w 781997"/>
                <a:gd name="connsiteY0" fmla="*/ 444503 h 449647"/>
                <a:gd name="connsiteX1" fmla="*/ 88900 w 781997"/>
                <a:gd name="connsiteY1" fmla="*/ 241303 h 449647"/>
                <a:gd name="connsiteX2" fmla="*/ 190500 w 781997"/>
                <a:gd name="connsiteY2" fmla="*/ 444503 h 449647"/>
                <a:gd name="connsiteX3" fmla="*/ 313829 w 781997"/>
                <a:gd name="connsiteY3" fmla="*/ 180327 h 449647"/>
                <a:gd name="connsiteX4" fmla="*/ 457200 w 781997"/>
                <a:gd name="connsiteY4" fmla="*/ 444503 h 449647"/>
                <a:gd name="connsiteX5" fmla="*/ 558800 w 781997"/>
                <a:gd name="connsiteY5" fmla="*/ 254003 h 449647"/>
                <a:gd name="connsiteX6" fmla="*/ 635000 w 781997"/>
                <a:gd name="connsiteY6" fmla="*/ 444503 h 449647"/>
                <a:gd name="connsiteX7" fmla="*/ 719336 w 781997"/>
                <a:gd name="connsiteY7" fmla="*/ 1 h 449647"/>
                <a:gd name="connsiteX8" fmla="*/ 781997 w 781997"/>
                <a:gd name="connsiteY8" fmla="*/ 447729 h 449647"/>
                <a:gd name="connsiteX0" fmla="*/ 0 w 781997"/>
                <a:gd name="connsiteY0" fmla="*/ 444503 h 449690"/>
                <a:gd name="connsiteX1" fmla="*/ 88900 w 781997"/>
                <a:gd name="connsiteY1" fmla="*/ 241303 h 449690"/>
                <a:gd name="connsiteX2" fmla="*/ 190500 w 781997"/>
                <a:gd name="connsiteY2" fmla="*/ 444503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09443 w 781997"/>
                <a:gd name="connsiteY3" fmla="*/ 78862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51839"/>
                <a:gd name="connsiteX1" fmla="*/ 88900 w 781997"/>
                <a:gd name="connsiteY1" fmla="*/ 241303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3 h 451839"/>
                <a:gd name="connsiteX1" fmla="*/ 80058 w 781997"/>
                <a:gd name="connsiteY1" fmla="*/ 282690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6 h 447732"/>
                <a:gd name="connsiteX1" fmla="*/ 80058 w 781997"/>
                <a:gd name="connsiteY1" fmla="*/ 282693 h 447732"/>
                <a:gd name="connsiteX2" fmla="*/ 138927 w 781997"/>
                <a:gd name="connsiteY2" fmla="*/ 436378 h 447732"/>
                <a:gd name="connsiteX3" fmla="*/ 309443 w 781997"/>
                <a:gd name="connsiteY3" fmla="*/ 78865 h 447732"/>
                <a:gd name="connsiteX4" fmla="*/ 499147 w 781997"/>
                <a:gd name="connsiteY4" fmla="*/ 431152 h 447732"/>
                <a:gd name="connsiteX5" fmla="*/ 567018 w 781997"/>
                <a:gd name="connsiteY5" fmla="*/ 287626 h 447732"/>
                <a:gd name="connsiteX6" fmla="*/ 674644 w 781997"/>
                <a:gd name="connsiteY6" fmla="*/ 438313 h 447732"/>
                <a:gd name="connsiteX7" fmla="*/ 719336 w 781997"/>
                <a:gd name="connsiteY7" fmla="*/ 4 h 447732"/>
                <a:gd name="connsiteX8" fmla="*/ 781997 w 781997"/>
                <a:gd name="connsiteY8" fmla="*/ 447732 h 447732"/>
                <a:gd name="connsiteX0" fmla="*/ 0 w 781997"/>
                <a:gd name="connsiteY0" fmla="*/ 444506 h 451451"/>
                <a:gd name="connsiteX1" fmla="*/ 80058 w 781997"/>
                <a:gd name="connsiteY1" fmla="*/ 282693 h 451451"/>
                <a:gd name="connsiteX2" fmla="*/ 138927 w 781997"/>
                <a:gd name="connsiteY2" fmla="*/ 436378 h 451451"/>
                <a:gd name="connsiteX3" fmla="*/ 309443 w 781997"/>
                <a:gd name="connsiteY3" fmla="*/ 78865 h 451451"/>
                <a:gd name="connsiteX4" fmla="*/ 499147 w 781997"/>
                <a:gd name="connsiteY4" fmla="*/ 431152 h 451451"/>
                <a:gd name="connsiteX5" fmla="*/ 589556 w 781997"/>
                <a:gd name="connsiteY5" fmla="*/ 344911 h 451451"/>
                <a:gd name="connsiteX6" fmla="*/ 674644 w 781997"/>
                <a:gd name="connsiteY6" fmla="*/ 438313 h 451451"/>
                <a:gd name="connsiteX7" fmla="*/ 719336 w 781997"/>
                <a:gd name="connsiteY7" fmla="*/ 4 h 451451"/>
                <a:gd name="connsiteX8" fmla="*/ 781997 w 781997"/>
                <a:gd name="connsiteY8" fmla="*/ 447732 h 451451"/>
                <a:gd name="connsiteX0" fmla="*/ 0 w 781997"/>
                <a:gd name="connsiteY0" fmla="*/ 444506 h 455600"/>
                <a:gd name="connsiteX1" fmla="*/ 80058 w 781997"/>
                <a:gd name="connsiteY1" fmla="*/ 282693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00520 w 781997"/>
                <a:gd name="connsiteY2" fmla="*/ 430433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500450"/>
                <a:gd name="connsiteX1" fmla="*/ 60823 w 781997"/>
                <a:gd name="connsiteY1" fmla="*/ 401881 h 500450"/>
                <a:gd name="connsiteX2" fmla="*/ 107304 w 781997"/>
                <a:gd name="connsiteY2" fmla="*/ 487608 h 500450"/>
                <a:gd name="connsiteX3" fmla="*/ 309443 w 781997"/>
                <a:gd name="connsiteY3" fmla="*/ 78865 h 500450"/>
                <a:gd name="connsiteX4" fmla="*/ 499147 w 781997"/>
                <a:gd name="connsiteY4" fmla="*/ 431152 h 500450"/>
                <a:gd name="connsiteX5" fmla="*/ 600825 w 781997"/>
                <a:gd name="connsiteY5" fmla="*/ 373553 h 500450"/>
                <a:gd name="connsiteX6" fmla="*/ 674644 w 781997"/>
                <a:gd name="connsiteY6" fmla="*/ 438313 h 500450"/>
                <a:gd name="connsiteX7" fmla="*/ 719336 w 781997"/>
                <a:gd name="connsiteY7" fmla="*/ 4 h 500450"/>
                <a:gd name="connsiteX8" fmla="*/ 781997 w 781997"/>
                <a:gd name="connsiteY8" fmla="*/ 447732 h 500450"/>
                <a:gd name="connsiteX0" fmla="*/ 0 w 784935"/>
                <a:gd name="connsiteY0" fmla="*/ 493544 h 499896"/>
                <a:gd name="connsiteX1" fmla="*/ 63761 w 784935"/>
                <a:gd name="connsiteY1" fmla="*/ 401881 h 499896"/>
                <a:gd name="connsiteX2" fmla="*/ 110242 w 784935"/>
                <a:gd name="connsiteY2" fmla="*/ 487608 h 499896"/>
                <a:gd name="connsiteX3" fmla="*/ 312381 w 784935"/>
                <a:gd name="connsiteY3" fmla="*/ 78865 h 499896"/>
                <a:gd name="connsiteX4" fmla="*/ 502085 w 784935"/>
                <a:gd name="connsiteY4" fmla="*/ 431152 h 499896"/>
                <a:gd name="connsiteX5" fmla="*/ 603763 w 784935"/>
                <a:gd name="connsiteY5" fmla="*/ 373553 h 499896"/>
                <a:gd name="connsiteX6" fmla="*/ 677582 w 784935"/>
                <a:gd name="connsiteY6" fmla="*/ 438313 h 499896"/>
                <a:gd name="connsiteX7" fmla="*/ 722274 w 784935"/>
                <a:gd name="connsiteY7" fmla="*/ 4 h 499896"/>
                <a:gd name="connsiteX8" fmla="*/ 784935 w 784935"/>
                <a:gd name="connsiteY8" fmla="*/ 447732 h 499896"/>
                <a:gd name="connsiteX0" fmla="*/ 0 w 784935"/>
                <a:gd name="connsiteY0" fmla="*/ 493544 h 493544"/>
                <a:gd name="connsiteX1" fmla="*/ 63761 w 784935"/>
                <a:gd name="connsiteY1" fmla="*/ 401881 h 493544"/>
                <a:gd name="connsiteX2" fmla="*/ 101989 w 784935"/>
                <a:gd name="connsiteY2" fmla="*/ 454951 h 493544"/>
                <a:gd name="connsiteX3" fmla="*/ 312381 w 784935"/>
                <a:gd name="connsiteY3" fmla="*/ 78865 h 493544"/>
                <a:gd name="connsiteX4" fmla="*/ 502085 w 784935"/>
                <a:gd name="connsiteY4" fmla="*/ 431152 h 493544"/>
                <a:gd name="connsiteX5" fmla="*/ 603763 w 784935"/>
                <a:gd name="connsiteY5" fmla="*/ 373553 h 493544"/>
                <a:gd name="connsiteX6" fmla="*/ 677582 w 784935"/>
                <a:gd name="connsiteY6" fmla="*/ 438313 h 493544"/>
                <a:gd name="connsiteX7" fmla="*/ 722274 w 784935"/>
                <a:gd name="connsiteY7" fmla="*/ 4 h 493544"/>
                <a:gd name="connsiteX8" fmla="*/ 784935 w 784935"/>
                <a:gd name="connsiteY8" fmla="*/ 447732 h 493544"/>
                <a:gd name="connsiteX0" fmla="*/ 0 w 794598"/>
                <a:gd name="connsiteY0" fmla="*/ 541242 h 541242"/>
                <a:gd name="connsiteX1" fmla="*/ 73424 w 794598"/>
                <a:gd name="connsiteY1" fmla="*/ 401881 h 541242"/>
                <a:gd name="connsiteX2" fmla="*/ 111652 w 794598"/>
                <a:gd name="connsiteY2" fmla="*/ 454951 h 541242"/>
                <a:gd name="connsiteX3" fmla="*/ 322044 w 794598"/>
                <a:gd name="connsiteY3" fmla="*/ 78865 h 541242"/>
                <a:gd name="connsiteX4" fmla="*/ 511748 w 794598"/>
                <a:gd name="connsiteY4" fmla="*/ 431152 h 541242"/>
                <a:gd name="connsiteX5" fmla="*/ 613426 w 794598"/>
                <a:gd name="connsiteY5" fmla="*/ 373553 h 541242"/>
                <a:gd name="connsiteX6" fmla="*/ 687245 w 794598"/>
                <a:gd name="connsiteY6" fmla="*/ 438313 h 541242"/>
                <a:gd name="connsiteX7" fmla="*/ 731937 w 794598"/>
                <a:gd name="connsiteY7" fmla="*/ 4 h 541242"/>
                <a:gd name="connsiteX8" fmla="*/ 794598 w 794598"/>
                <a:gd name="connsiteY8" fmla="*/ 447732 h 541242"/>
                <a:gd name="connsiteX0" fmla="*/ 0 w 814099"/>
                <a:gd name="connsiteY0" fmla="*/ 541584 h 541584"/>
                <a:gd name="connsiteX1" fmla="*/ 73424 w 814099"/>
                <a:gd name="connsiteY1" fmla="*/ 402223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87245 w 814099"/>
                <a:gd name="connsiteY5" fmla="*/ 438655 h 541584"/>
                <a:gd name="connsiteX6" fmla="*/ 731937 w 814099"/>
                <a:gd name="connsiteY6" fmla="*/ 346 h 541584"/>
                <a:gd name="connsiteX7" fmla="*/ 814099 w 814099"/>
                <a:gd name="connsiteY7" fmla="*/ 520186 h 541584"/>
                <a:gd name="connsiteX0" fmla="*/ 0 w 814099"/>
                <a:gd name="connsiteY0" fmla="*/ 541608 h 541608"/>
                <a:gd name="connsiteX1" fmla="*/ 63761 w 814099"/>
                <a:gd name="connsiteY1" fmla="*/ 449946 h 541608"/>
                <a:gd name="connsiteX2" fmla="*/ 111652 w 814099"/>
                <a:gd name="connsiteY2" fmla="*/ 455317 h 541608"/>
                <a:gd name="connsiteX3" fmla="*/ 322044 w 814099"/>
                <a:gd name="connsiteY3" fmla="*/ 79231 h 541608"/>
                <a:gd name="connsiteX4" fmla="*/ 511748 w 814099"/>
                <a:gd name="connsiteY4" fmla="*/ 431518 h 541608"/>
                <a:gd name="connsiteX5" fmla="*/ 731937 w 814099"/>
                <a:gd name="connsiteY5" fmla="*/ 370 h 541608"/>
                <a:gd name="connsiteX6" fmla="*/ 814099 w 814099"/>
                <a:gd name="connsiteY6" fmla="*/ 520210 h 541608"/>
                <a:gd name="connsiteX0" fmla="*/ 0 w 731937"/>
                <a:gd name="connsiteY0" fmla="*/ 541608 h 541608"/>
                <a:gd name="connsiteX1" fmla="*/ 63761 w 731937"/>
                <a:gd name="connsiteY1" fmla="*/ 449946 h 541608"/>
                <a:gd name="connsiteX2" fmla="*/ 111652 w 731937"/>
                <a:gd name="connsiteY2" fmla="*/ 455317 h 541608"/>
                <a:gd name="connsiteX3" fmla="*/ 322044 w 731937"/>
                <a:gd name="connsiteY3" fmla="*/ 79231 h 541608"/>
                <a:gd name="connsiteX4" fmla="*/ 511748 w 731937"/>
                <a:gd name="connsiteY4" fmla="*/ 431518 h 541608"/>
                <a:gd name="connsiteX5" fmla="*/ 731937 w 731937"/>
                <a:gd name="connsiteY5" fmla="*/ 370 h 541608"/>
                <a:gd name="connsiteX0" fmla="*/ 0 w 511748"/>
                <a:gd name="connsiteY0" fmla="*/ 462409 h 462409"/>
                <a:gd name="connsiteX1" fmla="*/ 63761 w 511748"/>
                <a:gd name="connsiteY1" fmla="*/ 370747 h 462409"/>
                <a:gd name="connsiteX2" fmla="*/ 111652 w 511748"/>
                <a:gd name="connsiteY2" fmla="*/ 376118 h 462409"/>
                <a:gd name="connsiteX3" fmla="*/ 322044 w 511748"/>
                <a:gd name="connsiteY3" fmla="*/ 32 h 462409"/>
                <a:gd name="connsiteX4" fmla="*/ 511748 w 511748"/>
                <a:gd name="connsiteY4" fmla="*/ 352319 h 462409"/>
                <a:gd name="connsiteX0" fmla="*/ 0 w 525499"/>
                <a:gd name="connsiteY0" fmla="*/ 462409 h 462409"/>
                <a:gd name="connsiteX1" fmla="*/ 63761 w 525499"/>
                <a:gd name="connsiteY1" fmla="*/ 370747 h 462409"/>
                <a:gd name="connsiteX2" fmla="*/ 111652 w 525499"/>
                <a:gd name="connsiteY2" fmla="*/ 376118 h 462409"/>
                <a:gd name="connsiteX3" fmla="*/ 322044 w 525499"/>
                <a:gd name="connsiteY3" fmla="*/ 32 h 462409"/>
                <a:gd name="connsiteX4" fmla="*/ 511748 w 525499"/>
                <a:gd name="connsiteY4" fmla="*/ 352319 h 462409"/>
                <a:gd name="connsiteX5" fmla="*/ 510687 w 525499"/>
                <a:gd name="connsiteY5" fmla="*/ 372510 h 462409"/>
                <a:gd name="connsiteX0" fmla="*/ 0 w 567343"/>
                <a:gd name="connsiteY0" fmla="*/ 462417 h 462417"/>
                <a:gd name="connsiteX1" fmla="*/ 63761 w 567343"/>
                <a:gd name="connsiteY1" fmla="*/ 370755 h 462417"/>
                <a:gd name="connsiteX2" fmla="*/ 111652 w 567343"/>
                <a:gd name="connsiteY2" fmla="*/ 376126 h 462417"/>
                <a:gd name="connsiteX3" fmla="*/ 322044 w 567343"/>
                <a:gd name="connsiteY3" fmla="*/ 40 h 462417"/>
                <a:gd name="connsiteX4" fmla="*/ 511748 w 567343"/>
                <a:gd name="connsiteY4" fmla="*/ 352327 h 462417"/>
                <a:gd name="connsiteX5" fmla="*/ 567341 w 567343"/>
                <a:gd name="connsiteY5" fmla="*/ 418667 h 462417"/>
                <a:gd name="connsiteX0" fmla="*/ 0 w 564561"/>
                <a:gd name="connsiteY0" fmla="*/ 462418 h 462418"/>
                <a:gd name="connsiteX1" fmla="*/ 63761 w 564561"/>
                <a:gd name="connsiteY1" fmla="*/ 370756 h 462418"/>
                <a:gd name="connsiteX2" fmla="*/ 111652 w 564561"/>
                <a:gd name="connsiteY2" fmla="*/ 376127 h 462418"/>
                <a:gd name="connsiteX3" fmla="*/ 322044 w 564561"/>
                <a:gd name="connsiteY3" fmla="*/ 41 h 462418"/>
                <a:gd name="connsiteX4" fmla="*/ 511748 w 564561"/>
                <a:gd name="connsiteY4" fmla="*/ 352328 h 462418"/>
                <a:gd name="connsiteX5" fmla="*/ 564559 w 564561"/>
                <a:gd name="connsiteY5" fmla="*/ 455446 h 46241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3596 h 463596"/>
                <a:gd name="connsiteX1" fmla="*/ 63761 w 564559"/>
                <a:gd name="connsiteY1" fmla="*/ 371934 h 463596"/>
                <a:gd name="connsiteX2" fmla="*/ 111652 w 564559"/>
                <a:gd name="connsiteY2" fmla="*/ 377305 h 463596"/>
                <a:gd name="connsiteX3" fmla="*/ 322044 w 564559"/>
                <a:gd name="connsiteY3" fmla="*/ 1219 h 463596"/>
                <a:gd name="connsiteX4" fmla="*/ 416653 w 564559"/>
                <a:gd name="connsiteY4" fmla="*/ 261105 h 463596"/>
                <a:gd name="connsiteX5" fmla="*/ 487850 w 564559"/>
                <a:gd name="connsiteY5" fmla="*/ 375347 h 463596"/>
                <a:gd name="connsiteX6" fmla="*/ 564559 w 564559"/>
                <a:gd name="connsiteY6" fmla="*/ 456624 h 463596"/>
                <a:gd name="connsiteX0" fmla="*/ 0 w 564559"/>
                <a:gd name="connsiteY0" fmla="*/ 462456 h 462456"/>
                <a:gd name="connsiteX1" fmla="*/ 63761 w 564559"/>
                <a:gd name="connsiteY1" fmla="*/ 370794 h 462456"/>
                <a:gd name="connsiteX2" fmla="*/ 111652 w 564559"/>
                <a:gd name="connsiteY2" fmla="*/ 376165 h 462456"/>
                <a:gd name="connsiteX3" fmla="*/ 322044 w 564559"/>
                <a:gd name="connsiteY3" fmla="*/ 79 h 462456"/>
                <a:gd name="connsiteX4" fmla="*/ 380822 w 564559"/>
                <a:gd name="connsiteY4" fmla="*/ 343103 h 462456"/>
                <a:gd name="connsiteX5" fmla="*/ 487850 w 564559"/>
                <a:gd name="connsiteY5" fmla="*/ 374207 h 462456"/>
                <a:gd name="connsiteX6" fmla="*/ 564559 w 564559"/>
                <a:gd name="connsiteY6" fmla="*/ 455484 h 462456"/>
                <a:gd name="connsiteX0" fmla="*/ 0 w 564559"/>
                <a:gd name="connsiteY0" fmla="*/ 462642 h 462642"/>
                <a:gd name="connsiteX1" fmla="*/ 63761 w 564559"/>
                <a:gd name="connsiteY1" fmla="*/ 370980 h 462642"/>
                <a:gd name="connsiteX2" fmla="*/ 147707 w 564559"/>
                <a:gd name="connsiteY2" fmla="*/ 404886 h 462642"/>
                <a:gd name="connsiteX3" fmla="*/ 322044 w 564559"/>
                <a:gd name="connsiteY3" fmla="*/ 265 h 462642"/>
                <a:gd name="connsiteX4" fmla="*/ 380822 w 564559"/>
                <a:gd name="connsiteY4" fmla="*/ 343289 h 462642"/>
                <a:gd name="connsiteX5" fmla="*/ 487850 w 564559"/>
                <a:gd name="connsiteY5" fmla="*/ 374393 h 462642"/>
                <a:gd name="connsiteX6" fmla="*/ 564559 w 564559"/>
                <a:gd name="connsiteY6" fmla="*/ 455670 h 462642"/>
                <a:gd name="connsiteX0" fmla="*/ 0 w 564559"/>
                <a:gd name="connsiteY0" fmla="*/ 382386 h 382386"/>
                <a:gd name="connsiteX1" fmla="*/ 63761 w 564559"/>
                <a:gd name="connsiteY1" fmla="*/ 290724 h 382386"/>
                <a:gd name="connsiteX2" fmla="*/ 147707 w 564559"/>
                <a:gd name="connsiteY2" fmla="*/ 324630 h 382386"/>
                <a:gd name="connsiteX3" fmla="*/ 319325 w 564559"/>
                <a:gd name="connsiteY3" fmla="*/ 363 h 382386"/>
                <a:gd name="connsiteX4" fmla="*/ 380822 w 564559"/>
                <a:gd name="connsiteY4" fmla="*/ 263033 h 382386"/>
                <a:gd name="connsiteX5" fmla="*/ 487850 w 564559"/>
                <a:gd name="connsiteY5" fmla="*/ 294137 h 382386"/>
                <a:gd name="connsiteX6" fmla="*/ 564559 w 564559"/>
                <a:gd name="connsiteY6" fmla="*/ 375414 h 382386"/>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87850 w 564559"/>
                <a:gd name="connsiteY5" fmla="*/ 294662 h 382911"/>
                <a:gd name="connsiteX6" fmla="*/ 564559 w 564559"/>
                <a:gd name="connsiteY6" fmla="*/ 375939 h 382911"/>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911 h 382911"/>
                <a:gd name="connsiteX1" fmla="*/ 80968 w 564559"/>
                <a:gd name="connsiteY1" fmla="*/ 255810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845 h 382845"/>
                <a:gd name="connsiteX1" fmla="*/ 80968 w 564559"/>
                <a:gd name="connsiteY1" fmla="*/ 255744 h 382845"/>
                <a:gd name="connsiteX2" fmla="*/ 147707 w 564559"/>
                <a:gd name="connsiteY2" fmla="*/ 325089 h 382845"/>
                <a:gd name="connsiteX3" fmla="*/ 319325 w 564559"/>
                <a:gd name="connsiteY3" fmla="*/ 822 h 382845"/>
                <a:gd name="connsiteX4" fmla="*/ 390841 w 564559"/>
                <a:gd name="connsiteY4" fmla="*/ 233513 h 382845"/>
                <a:gd name="connsiteX5" fmla="*/ 485485 w 564559"/>
                <a:gd name="connsiteY5" fmla="*/ 276439 h 382845"/>
                <a:gd name="connsiteX6" fmla="*/ 564559 w 564559"/>
                <a:gd name="connsiteY6" fmla="*/ 375873 h 382845"/>
                <a:gd name="connsiteX0" fmla="*/ 0 w 564559"/>
                <a:gd name="connsiteY0" fmla="*/ 382327 h 382327"/>
                <a:gd name="connsiteX1" fmla="*/ 80968 w 564559"/>
                <a:gd name="connsiteY1" fmla="*/ 255226 h 382327"/>
                <a:gd name="connsiteX2" fmla="*/ 147707 w 564559"/>
                <a:gd name="connsiteY2" fmla="*/ 324571 h 382327"/>
                <a:gd name="connsiteX3" fmla="*/ 319325 w 564559"/>
                <a:gd name="connsiteY3" fmla="*/ 304 h 382327"/>
                <a:gd name="connsiteX4" fmla="*/ 407187 w 564559"/>
                <a:gd name="connsiteY4" fmla="*/ 265871 h 382327"/>
                <a:gd name="connsiteX5" fmla="*/ 485485 w 564559"/>
                <a:gd name="connsiteY5" fmla="*/ 275921 h 382327"/>
                <a:gd name="connsiteX6" fmla="*/ 564559 w 564559"/>
                <a:gd name="connsiteY6" fmla="*/ 375355 h 382327"/>
                <a:gd name="connsiteX0" fmla="*/ 0 w 564559"/>
                <a:gd name="connsiteY0" fmla="*/ 393285 h 393285"/>
                <a:gd name="connsiteX1" fmla="*/ 80968 w 564559"/>
                <a:gd name="connsiteY1" fmla="*/ 266184 h 393285"/>
                <a:gd name="connsiteX2" fmla="*/ 147707 w 564559"/>
                <a:gd name="connsiteY2" fmla="*/ 335529 h 393285"/>
                <a:gd name="connsiteX3" fmla="*/ 270515 w 564559"/>
                <a:gd name="connsiteY3" fmla="*/ 292 h 393285"/>
                <a:gd name="connsiteX4" fmla="*/ 407187 w 564559"/>
                <a:gd name="connsiteY4" fmla="*/ 276829 h 393285"/>
                <a:gd name="connsiteX5" fmla="*/ 485485 w 564559"/>
                <a:gd name="connsiteY5" fmla="*/ 286879 h 393285"/>
                <a:gd name="connsiteX6" fmla="*/ 564559 w 564559"/>
                <a:gd name="connsiteY6" fmla="*/ 386313 h 393285"/>
                <a:gd name="connsiteX0" fmla="*/ 0 w 564559"/>
                <a:gd name="connsiteY0" fmla="*/ 393154 h 393154"/>
                <a:gd name="connsiteX1" fmla="*/ 80968 w 564559"/>
                <a:gd name="connsiteY1" fmla="*/ 266053 h 393154"/>
                <a:gd name="connsiteX2" fmla="*/ 147707 w 564559"/>
                <a:gd name="connsiteY2" fmla="*/ 335398 h 393154"/>
                <a:gd name="connsiteX3" fmla="*/ 270515 w 564559"/>
                <a:gd name="connsiteY3" fmla="*/ 161 h 393154"/>
                <a:gd name="connsiteX4" fmla="*/ 386695 w 564559"/>
                <a:gd name="connsiteY4" fmla="*/ 291074 h 393154"/>
                <a:gd name="connsiteX5" fmla="*/ 485485 w 564559"/>
                <a:gd name="connsiteY5" fmla="*/ 286748 h 393154"/>
                <a:gd name="connsiteX6" fmla="*/ 564559 w 564559"/>
                <a:gd name="connsiteY6" fmla="*/ 386182 h 393154"/>
                <a:gd name="connsiteX0" fmla="*/ 0 w 564559"/>
                <a:gd name="connsiteY0" fmla="*/ 393155 h 393155"/>
                <a:gd name="connsiteX1" fmla="*/ 80968 w 564559"/>
                <a:gd name="connsiteY1" fmla="*/ 266054 h 393155"/>
                <a:gd name="connsiteX2" fmla="*/ 147707 w 564559"/>
                <a:gd name="connsiteY2" fmla="*/ 335399 h 393155"/>
                <a:gd name="connsiteX3" fmla="*/ 270515 w 564559"/>
                <a:gd name="connsiteY3" fmla="*/ 162 h 393155"/>
                <a:gd name="connsiteX4" fmla="*/ 386695 w 564559"/>
                <a:gd name="connsiteY4" fmla="*/ 291075 h 393155"/>
                <a:gd name="connsiteX5" fmla="*/ 479038 w 564559"/>
                <a:gd name="connsiteY5" fmla="*/ 308662 h 393155"/>
                <a:gd name="connsiteX6" fmla="*/ 564559 w 564559"/>
                <a:gd name="connsiteY6" fmla="*/ 386183 h 393155"/>
                <a:gd name="connsiteX0" fmla="*/ 0 w 564559"/>
                <a:gd name="connsiteY0" fmla="*/ 393044 h 393044"/>
                <a:gd name="connsiteX1" fmla="*/ 80968 w 564559"/>
                <a:gd name="connsiteY1" fmla="*/ 265943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4 h 393044"/>
                <a:gd name="connsiteX1" fmla="*/ 81428 w 564559"/>
                <a:gd name="connsiteY1" fmla="*/ 286488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1 h 393041"/>
                <a:gd name="connsiteX1" fmla="*/ 81428 w 564559"/>
                <a:gd name="connsiteY1" fmla="*/ 286485 h 393041"/>
                <a:gd name="connsiteX2" fmla="*/ 169811 w 564559"/>
                <a:gd name="connsiteY2" fmla="*/ 315432 h 393041"/>
                <a:gd name="connsiteX3" fmla="*/ 270515 w 564559"/>
                <a:gd name="connsiteY3" fmla="*/ 48 h 393041"/>
                <a:gd name="connsiteX4" fmla="*/ 435275 w 564559"/>
                <a:gd name="connsiteY4" fmla="*/ 291660 h 393041"/>
                <a:gd name="connsiteX5" fmla="*/ 479038 w 564559"/>
                <a:gd name="connsiteY5" fmla="*/ 308548 h 393041"/>
                <a:gd name="connsiteX6" fmla="*/ 564559 w 564559"/>
                <a:gd name="connsiteY6" fmla="*/ 386069 h 393041"/>
                <a:gd name="connsiteX0" fmla="*/ 0 w 564559"/>
                <a:gd name="connsiteY0" fmla="*/ 393028 h 393028"/>
                <a:gd name="connsiteX1" fmla="*/ 81428 w 564559"/>
                <a:gd name="connsiteY1" fmla="*/ 286472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28 h 393028"/>
                <a:gd name="connsiteX1" fmla="*/ 61856 w 564559"/>
                <a:gd name="connsiteY1" fmla="*/ 341936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00 h 393000"/>
                <a:gd name="connsiteX1" fmla="*/ 61856 w 564559"/>
                <a:gd name="connsiteY1" fmla="*/ 341908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00 h 393000"/>
                <a:gd name="connsiteX1" fmla="*/ 59094 w 564559"/>
                <a:gd name="connsiteY1" fmla="*/ 296027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79038 w 564559"/>
                <a:gd name="connsiteY5" fmla="*/ 308530 h 393023"/>
                <a:gd name="connsiteX6" fmla="*/ 564559 w 564559"/>
                <a:gd name="connsiteY6" fmla="*/ 386051 h 393023"/>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96306 w 564559"/>
                <a:gd name="connsiteY5" fmla="*/ 305111 h 393023"/>
                <a:gd name="connsiteX6" fmla="*/ 564559 w 564559"/>
                <a:gd name="connsiteY6" fmla="*/ 386051 h 393023"/>
                <a:gd name="connsiteX0" fmla="*/ 0 w 564559"/>
                <a:gd name="connsiteY0" fmla="*/ 393001 h 393001"/>
                <a:gd name="connsiteX1" fmla="*/ 59094 w 564559"/>
                <a:gd name="connsiteY1" fmla="*/ 296028 h 393001"/>
                <a:gd name="connsiteX2" fmla="*/ 115936 w 564559"/>
                <a:gd name="connsiteY2" fmla="*/ 310581 h 393001"/>
                <a:gd name="connsiteX3" fmla="*/ 270515 w 564559"/>
                <a:gd name="connsiteY3" fmla="*/ 8 h 393001"/>
                <a:gd name="connsiteX4" fmla="*/ 446325 w 564559"/>
                <a:gd name="connsiteY4" fmla="*/ 320385 h 393001"/>
                <a:gd name="connsiteX5" fmla="*/ 496306 w 564559"/>
                <a:gd name="connsiteY5" fmla="*/ 305089 h 393001"/>
                <a:gd name="connsiteX6" fmla="*/ 564559 w 564559"/>
                <a:gd name="connsiteY6" fmla="*/ 386029 h 393001"/>
                <a:gd name="connsiteX0" fmla="*/ 0 w 564559"/>
                <a:gd name="connsiteY0" fmla="*/ 392995 h 392995"/>
                <a:gd name="connsiteX1" fmla="*/ 59094 w 564559"/>
                <a:gd name="connsiteY1" fmla="*/ 296022 h 392995"/>
                <a:gd name="connsiteX2" fmla="*/ 115936 w 564559"/>
                <a:gd name="connsiteY2" fmla="*/ 310575 h 392995"/>
                <a:gd name="connsiteX3" fmla="*/ 270515 w 564559"/>
                <a:gd name="connsiteY3" fmla="*/ 2 h 392995"/>
                <a:gd name="connsiteX4" fmla="*/ 418466 w 564559"/>
                <a:gd name="connsiteY4" fmla="*/ 315578 h 392995"/>
                <a:gd name="connsiteX5" fmla="*/ 496306 w 564559"/>
                <a:gd name="connsiteY5" fmla="*/ 305083 h 392995"/>
                <a:gd name="connsiteX6" fmla="*/ 564559 w 564559"/>
                <a:gd name="connsiteY6" fmla="*/ 386023 h 392995"/>
                <a:gd name="connsiteX0" fmla="*/ 0 w 564559"/>
                <a:gd name="connsiteY0" fmla="*/ 393010 h 393010"/>
                <a:gd name="connsiteX1" fmla="*/ 59094 w 564559"/>
                <a:gd name="connsiteY1" fmla="*/ 296037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3010 h 393010"/>
                <a:gd name="connsiteX1" fmla="*/ 42291 w 564559"/>
                <a:gd name="connsiteY1" fmla="*/ 258545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4656 h 394656"/>
                <a:gd name="connsiteX1" fmla="*/ 42291 w 564559"/>
                <a:gd name="connsiteY1" fmla="*/ 260191 h 394656"/>
                <a:gd name="connsiteX2" fmla="*/ 96262 w 564559"/>
                <a:gd name="connsiteY2" fmla="*/ 195534 h 394656"/>
                <a:gd name="connsiteX3" fmla="*/ 270515 w 564559"/>
                <a:gd name="connsiteY3" fmla="*/ 1663 h 394656"/>
                <a:gd name="connsiteX4" fmla="*/ 418466 w 564559"/>
                <a:gd name="connsiteY4" fmla="*/ 317239 h 394656"/>
                <a:gd name="connsiteX5" fmla="*/ 496306 w 564559"/>
                <a:gd name="connsiteY5" fmla="*/ 306744 h 394656"/>
                <a:gd name="connsiteX6" fmla="*/ 564559 w 564559"/>
                <a:gd name="connsiteY6" fmla="*/ 387684 h 394656"/>
                <a:gd name="connsiteX0" fmla="*/ 0 w 564559"/>
                <a:gd name="connsiteY0" fmla="*/ 405292 h 405292"/>
                <a:gd name="connsiteX1" fmla="*/ 42291 w 564559"/>
                <a:gd name="connsiteY1" fmla="*/ 270827 h 405292"/>
                <a:gd name="connsiteX2" fmla="*/ 96262 w 564559"/>
                <a:gd name="connsiteY2" fmla="*/ 206170 h 405292"/>
                <a:gd name="connsiteX3" fmla="*/ 167599 w 564559"/>
                <a:gd name="connsiteY3" fmla="*/ 1587 h 405292"/>
                <a:gd name="connsiteX4" fmla="*/ 418466 w 564559"/>
                <a:gd name="connsiteY4" fmla="*/ 327875 h 405292"/>
                <a:gd name="connsiteX5" fmla="*/ 496306 w 564559"/>
                <a:gd name="connsiteY5" fmla="*/ 317380 h 405292"/>
                <a:gd name="connsiteX6" fmla="*/ 564559 w 564559"/>
                <a:gd name="connsiteY6" fmla="*/ 398320 h 405292"/>
                <a:gd name="connsiteX0" fmla="*/ 0 w 564559"/>
                <a:gd name="connsiteY0" fmla="*/ 407143 h 407143"/>
                <a:gd name="connsiteX1" fmla="*/ 42291 w 564559"/>
                <a:gd name="connsiteY1" fmla="*/ 272678 h 407143"/>
                <a:gd name="connsiteX2" fmla="*/ 92061 w 564559"/>
                <a:gd name="connsiteY2" fmla="*/ 165173 h 407143"/>
                <a:gd name="connsiteX3" fmla="*/ 167599 w 564559"/>
                <a:gd name="connsiteY3" fmla="*/ 3438 h 407143"/>
                <a:gd name="connsiteX4" fmla="*/ 418466 w 564559"/>
                <a:gd name="connsiteY4" fmla="*/ 329726 h 407143"/>
                <a:gd name="connsiteX5" fmla="*/ 496306 w 564559"/>
                <a:gd name="connsiteY5" fmla="*/ 319231 h 407143"/>
                <a:gd name="connsiteX6" fmla="*/ 564559 w 564559"/>
                <a:gd name="connsiteY6" fmla="*/ 400171 h 407143"/>
                <a:gd name="connsiteX0" fmla="*/ 0 w 564559"/>
                <a:gd name="connsiteY0" fmla="*/ 409685 h 409685"/>
                <a:gd name="connsiteX1" fmla="*/ 42291 w 564559"/>
                <a:gd name="connsiteY1" fmla="*/ 275220 h 409685"/>
                <a:gd name="connsiteX2" fmla="*/ 92061 w 564559"/>
                <a:gd name="connsiteY2" fmla="*/ 167715 h 409685"/>
                <a:gd name="connsiteX3" fmla="*/ 167599 w 564559"/>
                <a:gd name="connsiteY3" fmla="*/ 5980 h 409685"/>
                <a:gd name="connsiteX4" fmla="*/ 296646 w 564559"/>
                <a:gd name="connsiteY4" fmla="*/ 396540 h 409685"/>
                <a:gd name="connsiteX5" fmla="*/ 496306 w 564559"/>
                <a:gd name="connsiteY5" fmla="*/ 321773 h 409685"/>
                <a:gd name="connsiteX6" fmla="*/ 564559 w 564559"/>
                <a:gd name="connsiteY6" fmla="*/ 402713 h 409685"/>
                <a:gd name="connsiteX0" fmla="*/ 0 w 564560"/>
                <a:gd name="connsiteY0" fmla="*/ 485102 h 485102"/>
                <a:gd name="connsiteX1" fmla="*/ 42291 w 564560"/>
                <a:gd name="connsiteY1" fmla="*/ 350637 h 485102"/>
                <a:gd name="connsiteX2" fmla="*/ 92061 w 564560"/>
                <a:gd name="connsiteY2" fmla="*/ 243132 h 485102"/>
                <a:gd name="connsiteX3" fmla="*/ 167599 w 564560"/>
                <a:gd name="connsiteY3" fmla="*/ 81397 h 485102"/>
                <a:gd name="connsiteX4" fmla="*/ 296646 w 564560"/>
                <a:gd name="connsiteY4" fmla="*/ 471957 h 485102"/>
                <a:gd name="connsiteX5" fmla="*/ 515209 w 564560"/>
                <a:gd name="connsiteY5" fmla="*/ 848 h 485102"/>
                <a:gd name="connsiteX6" fmla="*/ 564559 w 564560"/>
                <a:gd name="connsiteY6" fmla="*/ 478130 h 485102"/>
                <a:gd name="connsiteX0" fmla="*/ 0 w 564560"/>
                <a:gd name="connsiteY0" fmla="*/ 491173 h 491173"/>
                <a:gd name="connsiteX1" fmla="*/ 42291 w 564560"/>
                <a:gd name="connsiteY1" fmla="*/ 356708 h 491173"/>
                <a:gd name="connsiteX2" fmla="*/ 92061 w 564560"/>
                <a:gd name="connsiteY2" fmla="*/ 249203 h 491173"/>
                <a:gd name="connsiteX3" fmla="*/ 167599 w 564560"/>
                <a:gd name="connsiteY3" fmla="*/ 87468 h 491173"/>
                <a:gd name="connsiteX4" fmla="*/ 296646 w 564560"/>
                <a:gd name="connsiteY4" fmla="*/ 478028 h 491173"/>
                <a:gd name="connsiteX5" fmla="*/ 423729 w 564560"/>
                <a:gd name="connsiteY5" fmla="*/ 219522 h 491173"/>
                <a:gd name="connsiteX6" fmla="*/ 515209 w 564560"/>
                <a:gd name="connsiteY6" fmla="*/ 6919 h 491173"/>
                <a:gd name="connsiteX7" fmla="*/ 564559 w 564560"/>
                <a:gd name="connsiteY7" fmla="*/ 484201 h 491173"/>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7884 h 499310"/>
                <a:gd name="connsiteX1" fmla="*/ 42291 w 564560"/>
                <a:gd name="connsiteY1" fmla="*/ 353419 h 499310"/>
                <a:gd name="connsiteX2" fmla="*/ 92061 w 564560"/>
                <a:gd name="connsiteY2" fmla="*/ 245914 h 499310"/>
                <a:gd name="connsiteX3" fmla="*/ 167599 w 564560"/>
                <a:gd name="connsiteY3" fmla="*/ 84179 h 499310"/>
                <a:gd name="connsiteX4" fmla="*/ 296646 w 564560"/>
                <a:gd name="connsiteY4" fmla="*/ 474739 h 499310"/>
                <a:gd name="connsiteX5" fmla="*/ 507744 w 564560"/>
                <a:gd name="connsiteY5" fmla="*/ 409047 h 499310"/>
                <a:gd name="connsiteX6" fmla="*/ 515209 w 564560"/>
                <a:gd name="connsiteY6" fmla="*/ 3630 h 499310"/>
                <a:gd name="connsiteX7" fmla="*/ 564559 w 564560"/>
                <a:gd name="connsiteY7" fmla="*/ 480912 h 499310"/>
                <a:gd name="connsiteX0" fmla="*/ 0 w 564560"/>
                <a:gd name="connsiteY0" fmla="*/ 487884 h 492423"/>
                <a:gd name="connsiteX1" fmla="*/ 42291 w 564560"/>
                <a:gd name="connsiteY1" fmla="*/ 353419 h 492423"/>
                <a:gd name="connsiteX2" fmla="*/ 92061 w 564560"/>
                <a:gd name="connsiteY2" fmla="*/ 245914 h 492423"/>
                <a:gd name="connsiteX3" fmla="*/ 167599 w 564560"/>
                <a:gd name="connsiteY3" fmla="*/ 84179 h 492423"/>
                <a:gd name="connsiteX4" fmla="*/ 296646 w 564560"/>
                <a:gd name="connsiteY4" fmla="*/ 474739 h 492423"/>
                <a:gd name="connsiteX5" fmla="*/ 507744 w 564560"/>
                <a:gd name="connsiteY5" fmla="*/ 409047 h 492423"/>
                <a:gd name="connsiteX6" fmla="*/ 515209 w 564560"/>
                <a:gd name="connsiteY6" fmla="*/ 3630 h 492423"/>
                <a:gd name="connsiteX7" fmla="*/ 564559 w 564560"/>
                <a:gd name="connsiteY7" fmla="*/ 480912 h 492423"/>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4712 h 484712"/>
                <a:gd name="connsiteX1" fmla="*/ 42291 w 564560"/>
                <a:gd name="connsiteY1" fmla="*/ 350247 h 484712"/>
                <a:gd name="connsiteX2" fmla="*/ 92061 w 564560"/>
                <a:gd name="connsiteY2" fmla="*/ 242742 h 484712"/>
                <a:gd name="connsiteX3" fmla="*/ 167599 w 564560"/>
                <a:gd name="connsiteY3" fmla="*/ 81007 h 484712"/>
                <a:gd name="connsiteX4" fmla="*/ 294546 w 564560"/>
                <a:gd name="connsiteY4" fmla="*/ 444786 h 484712"/>
                <a:gd name="connsiteX5" fmla="*/ 507744 w 564560"/>
                <a:gd name="connsiteY5" fmla="*/ 405875 h 484712"/>
                <a:gd name="connsiteX6" fmla="*/ 493041 w 564560"/>
                <a:gd name="connsiteY6" fmla="*/ 395163 h 484712"/>
                <a:gd name="connsiteX7" fmla="*/ 515209 w 564560"/>
                <a:gd name="connsiteY7" fmla="*/ 458 h 484712"/>
                <a:gd name="connsiteX8" fmla="*/ 564559 w 564560"/>
                <a:gd name="connsiteY8" fmla="*/ 477740 h 484712"/>
                <a:gd name="connsiteX0" fmla="*/ 0 w 564560"/>
                <a:gd name="connsiteY0" fmla="*/ 484560 h 484560"/>
                <a:gd name="connsiteX1" fmla="*/ 42291 w 564560"/>
                <a:gd name="connsiteY1" fmla="*/ 350095 h 484560"/>
                <a:gd name="connsiteX2" fmla="*/ 92061 w 564560"/>
                <a:gd name="connsiteY2" fmla="*/ 242590 h 484560"/>
                <a:gd name="connsiteX3" fmla="*/ 167599 w 564560"/>
                <a:gd name="connsiteY3" fmla="*/ 80855 h 484560"/>
                <a:gd name="connsiteX4" fmla="*/ 294546 w 564560"/>
                <a:gd name="connsiteY4" fmla="*/ 444634 h 484560"/>
                <a:gd name="connsiteX5" fmla="*/ 507744 w 564560"/>
                <a:gd name="connsiteY5" fmla="*/ 405723 h 484560"/>
                <a:gd name="connsiteX6" fmla="*/ 515209 w 564560"/>
                <a:gd name="connsiteY6" fmla="*/ 306 h 484560"/>
                <a:gd name="connsiteX7" fmla="*/ 564559 w 564560"/>
                <a:gd name="connsiteY7" fmla="*/ 477588 h 484560"/>
                <a:gd name="connsiteX0" fmla="*/ 0 w 564560"/>
                <a:gd name="connsiteY0" fmla="*/ 484551 h 484551"/>
                <a:gd name="connsiteX1" fmla="*/ 42291 w 564560"/>
                <a:gd name="connsiteY1" fmla="*/ 350086 h 484551"/>
                <a:gd name="connsiteX2" fmla="*/ 92061 w 564560"/>
                <a:gd name="connsiteY2" fmla="*/ 242581 h 484551"/>
                <a:gd name="connsiteX3" fmla="*/ 167599 w 564560"/>
                <a:gd name="connsiteY3" fmla="*/ 80846 h 484551"/>
                <a:gd name="connsiteX4" fmla="*/ 294546 w 564560"/>
                <a:gd name="connsiteY4" fmla="*/ 444625 h 484551"/>
                <a:gd name="connsiteX5" fmla="*/ 486741 w 564560"/>
                <a:gd name="connsiteY5" fmla="*/ 416426 h 484551"/>
                <a:gd name="connsiteX6" fmla="*/ 515209 w 564560"/>
                <a:gd name="connsiteY6" fmla="*/ 297 h 484551"/>
                <a:gd name="connsiteX7" fmla="*/ 564559 w 564560"/>
                <a:gd name="connsiteY7" fmla="*/ 477579 h 484551"/>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9259"/>
                <a:gd name="connsiteX1" fmla="*/ 42291 w 564560"/>
                <a:gd name="connsiteY1" fmla="*/ 349789 h 489259"/>
                <a:gd name="connsiteX2" fmla="*/ 92061 w 564560"/>
                <a:gd name="connsiteY2" fmla="*/ 242284 h 489259"/>
                <a:gd name="connsiteX3" fmla="*/ 167599 w 564560"/>
                <a:gd name="connsiteY3" fmla="*/ 80549 h 489259"/>
                <a:gd name="connsiteX4" fmla="*/ 294546 w 564560"/>
                <a:gd name="connsiteY4" fmla="*/ 444328 h 489259"/>
                <a:gd name="connsiteX5" fmla="*/ 379622 w 564560"/>
                <a:gd name="connsiteY5" fmla="*/ 480399 h 489259"/>
                <a:gd name="connsiteX6" fmla="*/ 486741 w 564560"/>
                <a:gd name="connsiteY6" fmla="*/ 416129 h 489259"/>
                <a:gd name="connsiteX7" fmla="*/ 515209 w 564560"/>
                <a:gd name="connsiteY7" fmla="*/ 0 h 489259"/>
                <a:gd name="connsiteX8" fmla="*/ 564559 w 564560"/>
                <a:gd name="connsiteY8" fmla="*/ 477282 h 489259"/>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86741 w 564560"/>
                <a:gd name="connsiteY6" fmla="*/ 416129 h 484254"/>
                <a:gd name="connsiteX7" fmla="*/ 515209 w 564560"/>
                <a:gd name="connsiteY7" fmla="*/ 0 h 484254"/>
                <a:gd name="connsiteX8" fmla="*/ 564559 w 564560"/>
                <a:gd name="connsiteY8"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23729 w 564560"/>
                <a:gd name="connsiteY6" fmla="*/ 458975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60719 w 564560"/>
                <a:gd name="connsiteY6" fmla="*/ 458975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56518 w 564560"/>
                <a:gd name="connsiteY6" fmla="*/ 400060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79622 w 564560"/>
                <a:gd name="connsiteY5" fmla="*/ 410771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482540 w 564561"/>
                <a:gd name="connsiteY7" fmla="*/ 442910 h 505678"/>
                <a:gd name="connsiteX8" fmla="*/ 532011 w 564561"/>
                <a:gd name="connsiteY8" fmla="*/ 0 h 505678"/>
                <a:gd name="connsiteX9" fmla="*/ 564559 w 564561"/>
                <a:gd name="connsiteY9" fmla="*/ 498706 h 505678"/>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500404 w 564561"/>
                <a:gd name="connsiteY7" fmla="*/ 382148 h 505678"/>
                <a:gd name="connsiteX8" fmla="*/ 532011 w 564561"/>
                <a:gd name="connsiteY8" fmla="*/ 0 h 505678"/>
                <a:gd name="connsiteX9" fmla="*/ 564559 w 564561"/>
                <a:gd name="connsiteY9" fmla="*/ 498706 h 505678"/>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6"/>
                <a:gd name="connsiteY0" fmla="*/ 498005 h 498005"/>
                <a:gd name="connsiteX1" fmla="*/ 46491 w 564566"/>
                <a:gd name="connsiteY1" fmla="*/ 395676 h 498005"/>
                <a:gd name="connsiteX2" fmla="*/ 100462 w 564566"/>
                <a:gd name="connsiteY2" fmla="*/ 293527 h 498005"/>
                <a:gd name="connsiteX3" fmla="*/ 188602 w 564566"/>
                <a:gd name="connsiteY3" fmla="*/ 228200 h 498005"/>
                <a:gd name="connsiteX4" fmla="*/ 301909 w 564566"/>
                <a:gd name="connsiteY4" fmla="*/ 392387 h 498005"/>
                <a:gd name="connsiteX5" fmla="*/ 379622 w 564566"/>
                <a:gd name="connsiteY5" fmla="*/ 424522 h 498005"/>
                <a:gd name="connsiteX6" fmla="*/ 438431 w 564566"/>
                <a:gd name="connsiteY6" fmla="*/ 440590 h 498005"/>
                <a:gd name="connsiteX7" fmla="*/ 500404 w 564566"/>
                <a:gd name="connsiteY7" fmla="*/ 374475 h 498005"/>
                <a:gd name="connsiteX8" fmla="*/ 536187 w 564566"/>
                <a:gd name="connsiteY8" fmla="*/ 0 h 498005"/>
                <a:gd name="connsiteX9" fmla="*/ 564559 w 564566"/>
                <a:gd name="connsiteY9" fmla="*/ 491033 h 49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566" h="498005">
                  <a:moveTo>
                    <a:pt x="0" y="498005"/>
                  </a:moveTo>
                  <a:cubicBezTo>
                    <a:pt x="40026" y="463260"/>
                    <a:pt x="29747" y="429756"/>
                    <a:pt x="46491" y="395676"/>
                  </a:cubicBezTo>
                  <a:cubicBezTo>
                    <a:pt x="63235" y="361596"/>
                    <a:pt x="76777" y="321440"/>
                    <a:pt x="100462" y="293527"/>
                  </a:cubicBezTo>
                  <a:cubicBezTo>
                    <a:pt x="124147" y="265614"/>
                    <a:pt x="155027" y="211723"/>
                    <a:pt x="188602" y="228200"/>
                  </a:cubicBezTo>
                  <a:cubicBezTo>
                    <a:pt x="222177" y="244677"/>
                    <a:pt x="273923" y="361452"/>
                    <a:pt x="301909" y="392387"/>
                  </a:cubicBezTo>
                  <a:cubicBezTo>
                    <a:pt x="329895" y="423322"/>
                    <a:pt x="358269" y="414703"/>
                    <a:pt x="379622" y="424522"/>
                  </a:cubicBezTo>
                  <a:cubicBezTo>
                    <a:pt x="400975" y="434341"/>
                    <a:pt x="417427" y="447731"/>
                    <a:pt x="438431" y="440590"/>
                  </a:cubicBezTo>
                  <a:cubicBezTo>
                    <a:pt x="459435" y="433449"/>
                    <a:pt x="485157" y="450971"/>
                    <a:pt x="500404" y="374475"/>
                  </a:cubicBezTo>
                  <a:cubicBezTo>
                    <a:pt x="515651" y="297979"/>
                    <a:pt x="515289" y="72272"/>
                    <a:pt x="536187" y="0"/>
                  </a:cubicBezTo>
                  <a:cubicBezTo>
                    <a:pt x="560254" y="105085"/>
                    <a:pt x="564780" y="486827"/>
                    <a:pt x="564559" y="491033"/>
                  </a:cubicBezTo>
                </a:path>
              </a:pathLst>
            </a:custGeom>
            <a:gradFill flip="none" rotWithShape="1">
              <a:gsLst>
                <a:gs pos="0">
                  <a:srgbClr val="03D4A8">
                    <a:alpha val="46000"/>
                  </a:srgbClr>
                </a:gs>
                <a:gs pos="25000">
                  <a:srgbClr val="21D6E0">
                    <a:alpha val="51000"/>
                  </a:srgbClr>
                </a:gs>
                <a:gs pos="75000">
                  <a:srgbClr val="0087E6">
                    <a:alpha val="54000"/>
                  </a:srgbClr>
                </a:gs>
                <a:gs pos="100000">
                  <a:srgbClr val="005CBF">
                    <a:alpha val="56000"/>
                  </a:srgbClr>
                </a:gs>
              </a:gsLst>
              <a:lin ang="16200000" scaled="1"/>
              <a:tileRect/>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hteck 61"/>
            <p:cNvSpPr/>
            <p:nvPr/>
          </p:nvSpPr>
          <p:spPr>
            <a:xfrm>
              <a:off x="2754156" y="4592331"/>
              <a:ext cx="1787346" cy="246221"/>
            </a:xfrm>
            <a:prstGeom prst="rect">
              <a:avLst/>
            </a:prstGeom>
          </p:spPr>
          <p:txBody>
            <a:bodyPr wrap="square">
              <a:spAutoFit/>
            </a:bodyPr>
            <a:lstStyle/>
            <a:p>
              <a:pPr algn="ctr"/>
              <a:r>
                <a:rPr lang="en-US" sz="1000" dirty="0" smtClean="0">
                  <a:solidFill>
                    <a:schemeClr val="tx1">
                      <a:lumMod val="75000"/>
                      <a:lumOff val="25000"/>
                    </a:schemeClr>
                  </a:solidFill>
                  <a:latin typeface="Work Sans Light" panose="00000400000000000000" pitchFamily="50" charset="0"/>
                  <a:cs typeface="Arial" panose="020B0604020202020204" pitchFamily="34" charset="0"/>
                </a:rPr>
                <a:t>reflectivity </a:t>
              </a:r>
              <a:r>
                <a:rPr lang="en-US" sz="1000" dirty="0">
                  <a:solidFill>
                    <a:schemeClr val="tx1">
                      <a:lumMod val="75000"/>
                      <a:lumOff val="25000"/>
                    </a:schemeClr>
                  </a:solidFill>
                  <a:latin typeface="Work Sans Light" panose="00000400000000000000" pitchFamily="50" charset="0"/>
                  <a:cs typeface="Arial" panose="020B0604020202020204" pitchFamily="34" charset="0"/>
                </a:rPr>
                <a:t>profile </a:t>
              </a:r>
            </a:p>
          </p:txBody>
        </p:sp>
        <p:cxnSp>
          <p:nvCxnSpPr>
            <p:cNvPr id="67" name="Gekrümmte Verbindung 71"/>
            <p:cNvCxnSpPr/>
            <p:nvPr/>
          </p:nvCxnSpPr>
          <p:spPr>
            <a:xfrm rot="16200000" flipH="1">
              <a:off x="3137008" y="4130944"/>
              <a:ext cx="540733" cy="456115"/>
            </a:xfrm>
            <a:prstGeom prst="curvedConnector3">
              <a:avLst>
                <a:gd name="adj1" fmla="val 50000"/>
              </a:avLst>
            </a:prstGeom>
            <a:ln>
              <a:solidFill>
                <a:schemeClr val="tx1">
                  <a:lumMod val="65000"/>
                  <a:lumOff val="35000"/>
                </a:schemeClr>
              </a:solidFill>
              <a:tailEnd type="arrow"/>
            </a:ln>
            <a:effectLst>
              <a:outerShdw blurRad="50800" dist="50800" dir="5400000" algn="ctr" rotWithShape="0">
                <a:schemeClr val="tx1">
                  <a:lumMod val="65000"/>
                  <a:lumOff val="35000"/>
                </a:schemeClr>
              </a:outerShdw>
            </a:effectLst>
          </p:spPr>
          <p:style>
            <a:lnRef idx="1">
              <a:schemeClr val="accent1"/>
            </a:lnRef>
            <a:fillRef idx="0">
              <a:schemeClr val="accent1"/>
            </a:fillRef>
            <a:effectRef idx="0">
              <a:schemeClr val="accent1"/>
            </a:effectRef>
            <a:fontRef idx="minor">
              <a:schemeClr val="tx1"/>
            </a:fontRef>
          </p:style>
        </p:cxnSp>
        <p:sp>
          <p:nvSpPr>
            <p:cNvPr id="68" name="Isosceles Triangle 38"/>
            <p:cNvSpPr/>
            <p:nvPr/>
          </p:nvSpPr>
          <p:spPr>
            <a:xfrm rot="19064120">
              <a:off x="475255" y="1673417"/>
              <a:ext cx="2297473" cy="3176117"/>
            </a:xfrm>
            <a:custGeom>
              <a:avLst/>
              <a:gdLst>
                <a:gd name="connsiteX0" fmla="*/ 0 w 923503"/>
                <a:gd name="connsiteY0" fmla="*/ 3435932 h 3435932"/>
                <a:gd name="connsiteX1" fmla="*/ 461752 w 923503"/>
                <a:gd name="connsiteY1" fmla="*/ 0 h 3435932"/>
                <a:gd name="connsiteX2" fmla="*/ 923503 w 923503"/>
                <a:gd name="connsiteY2" fmla="*/ 3435932 h 3435932"/>
                <a:gd name="connsiteX3" fmla="*/ 0 w 923503"/>
                <a:gd name="connsiteY3" fmla="*/ 3435932 h 3435932"/>
                <a:gd name="connsiteX0" fmla="*/ 0 w 868360"/>
                <a:gd name="connsiteY0" fmla="*/ 3435932 h 3435932"/>
                <a:gd name="connsiteX1" fmla="*/ 461752 w 868360"/>
                <a:gd name="connsiteY1" fmla="*/ 0 h 3435932"/>
                <a:gd name="connsiteX2" fmla="*/ 868360 w 868360"/>
                <a:gd name="connsiteY2" fmla="*/ 3106465 h 3435932"/>
                <a:gd name="connsiteX3" fmla="*/ 0 w 868360"/>
                <a:gd name="connsiteY3" fmla="*/ 3435932 h 3435932"/>
                <a:gd name="connsiteX0" fmla="*/ 0 w 1965917"/>
                <a:gd name="connsiteY0" fmla="*/ 3319504 h 3319504"/>
                <a:gd name="connsiteX1" fmla="*/ 1559309 w 1965917"/>
                <a:gd name="connsiteY1" fmla="*/ 0 h 3319504"/>
                <a:gd name="connsiteX2" fmla="*/ 1965917 w 1965917"/>
                <a:gd name="connsiteY2" fmla="*/ 3106465 h 3319504"/>
                <a:gd name="connsiteX3" fmla="*/ 0 w 1965917"/>
                <a:gd name="connsiteY3" fmla="*/ 3319504 h 3319504"/>
                <a:gd name="connsiteX0" fmla="*/ 0 w 2649461"/>
                <a:gd name="connsiteY0" fmla="*/ 3319504 h 3319504"/>
                <a:gd name="connsiteX1" fmla="*/ 1559309 w 2649461"/>
                <a:gd name="connsiteY1" fmla="*/ 0 h 3319504"/>
                <a:gd name="connsiteX2" fmla="*/ 2649461 w 2649461"/>
                <a:gd name="connsiteY2" fmla="*/ 3040035 h 3319504"/>
                <a:gd name="connsiteX3" fmla="*/ 0 w 2649461"/>
                <a:gd name="connsiteY3" fmla="*/ 3319504 h 3319504"/>
                <a:gd name="connsiteX0" fmla="*/ 0 w 2649461"/>
                <a:gd name="connsiteY0" fmla="*/ 3319504 h 3319504"/>
                <a:gd name="connsiteX1" fmla="*/ 1559309 w 2649461"/>
                <a:gd name="connsiteY1" fmla="*/ 0 h 3319504"/>
                <a:gd name="connsiteX2" fmla="*/ 2467330 w 2649461"/>
                <a:gd name="connsiteY2" fmla="*/ 2577209 h 3319504"/>
                <a:gd name="connsiteX3" fmla="*/ 2649461 w 2649461"/>
                <a:gd name="connsiteY3" fmla="*/ 3040035 h 3319504"/>
                <a:gd name="connsiteX4" fmla="*/ 0 w 2649461"/>
                <a:gd name="connsiteY4" fmla="*/ 3319504 h 3319504"/>
                <a:gd name="connsiteX0" fmla="*/ 0 w 2526445"/>
                <a:gd name="connsiteY0" fmla="*/ 3319504 h 3319504"/>
                <a:gd name="connsiteX1" fmla="*/ 1559309 w 2526445"/>
                <a:gd name="connsiteY1" fmla="*/ 0 h 3319504"/>
                <a:gd name="connsiteX2" fmla="*/ 2467330 w 2526445"/>
                <a:gd name="connsiteY2" fmla="*/ 2577209 h 3319504"/>
                <a:gd name="connsiteX3" fmla="*/ 2526445 w 2526445"/>
                <a:gd name="connsiteY3" fmla="*/ 3057170 h 3319504"/>
                <a:gd name="connsiteX4" fmla="*/ 0 w 2526445"/>
                <a:gd name="connsiteY4" fmla="*/ 3319504 h 3319504"/>
                <a:gd name="connsiteX0" fmla="*/ 0 w 2526445"/>
                <a:gd name="connsiteY0" fmla="*/ 3319504 h 3319504"/>
                <a:gd name="connsiteX1" fmla="*/ 212930 w 2526445"/>
                <a:gd name="connsiteY1" fmla="*/ 2870669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0 w 2526445"/>
                <a:gd name="connsiteY0" fmla="*/ 3319504 h 3319504"/>
                <a:gd name="connsiteX1" fmla="*/ 228972 w 2526445"/>
                <a:gd name="connsiteY1" fmla="*/ 2853016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57176 w 2297473"/>
                <a:gd name="connsiteY0" fmla="*/ 3300205 h 3300205"/>
                <a:gd name="connsiteX1" fmla="*/ 0 w 2297473"/>
                <a:gd name="connsiteY1" fmla="*/ 2853016 h 3300205"/>
                <a:gd name="connsiteX2" fmla="*/ 1330337 w 2297473"/>
                <a:gd name="connsiteY2" fmla="*/ 0 h 3300205"/>
                <a:gd name="connsiteX3" fmla="*/ 2238358 w 2297473"/>
                <a:gd name="connsiteY3" fmla="*/ 2577209 h 3300205"/>
                <a:gd name="connsiteX4" fmla="*/ 2297473 w 2297473"/>
                <a:gd name="connsiteY4" fmla="*/ 3057170 h 3300205"/>
                <a:gd name="connsiteX5" fmla="*/ 57176 w 2297473"/>
                <a:gd name="connsiteY5" fmla="*/ 3300205 h 3300205"/>
                <a:gd name="connsiteX0" fmla="*/ 57176 w 2297473"/>
                <a:gd name="connsiteY0" fmla="*/ 3187885 h 3187885"/>
                <a:gd name="connsiteX1" fmla="*/ 0 w 2297473"/>
                <a:gd name="connsiteY1" fmla="*/ 2740696 h 3187885"/>
                <a:gd name="connsiteX2" fmla="*/ 1335703 w 2297473"/>
                <a:gd name="connsiteY2" fmla="*/ 0 h 3187885"/>
                <a:gd name="connsiteX3" fmla="*/ 2238358 w 2297473"/>
                <a:gd name="connsiteY3" fmla="*/ 2464889 h 3187885"/>
                <a:gd name="connsiteX4" fmla="*/ 2297473 w 2297473"/>
                <a:gd name="connsiteY4" fmla="*/ 2944850 h 3187885"/>
                <a:gd name="connsiteX5" fmla="*/ 57176 w 2297473"/>
                <a:gd name="connsiteY5" fmla="*/ 3187885 h 3187885"/>
                <a:gd name="connsiteX0" fmla="*/ 57176 w 2297473"/>
                <a:gd name="connsiteY0" fmla="*/ 3176117 h 3176117"/>
                <a:gd name="connsiteX1" fmla="*/ 0 w 2297473"/>
                <a:gd name="connsiteY1" fmla="*/ 2728928 h 3176117"/>
                <a:gd name="connsiteX2" fmla="*/ 1325008 w 2297473"/>
                <a:gd name="connsiteY2" fmla="*/ 0 h 3176117"/>
                <a:gd name="connsiteX3" fmla="*/ 2238358 w 2297473"/>
                <a:gd name="connsiteY3" fmla="*/ 2453121 h 3176117"/>
                <a:gd name="connsiteX4" fmla="*/ 2297473 w 2297473"/>
                <a:gd name="connsiteY4" fmla="*/ 2933082 h 3176117"/>
                <a:gd name="connsiteX5" fmla="*/ 57176 w 2297473"/>
                <a:gd name="connsiteY5" fmla="*/ 3176117 h 317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7473" h="3176117">
                  <a:moveTo>
                    <a:pt x="57176" y="3176117"/>
                  </a:moveTo>
                  <a:lnTo>
                    <a:pt x="0" y="2728928"/>
                  </a:lnTo>
                  <a:lnTo>
                    <a:pt x="1325008" y="0"/>
                  </a:lnTo>
                  <a:lnTo>
                    <a:pt x="2238358" y="2453121"/>
                  </a:lnTo>
                  <a:lnTo>
                    <a:pt x="2297473" y="2933082"/>
                  </a:lnTo>
                  <a:lnTo>
                    <a:pt x="57176" y="3176117"/>
                  </a:lnTo>
                  <a:close/>
                </a:path>
              </a:pathLst>
            </a:custGeom>
            <a:solidFill>
              <a:srgbClr val="E3E7B3">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9" name="Rectangle 1"/>
              <p:cNvSpPr/>
              <p:nvPr/>
            </p:nvSpPr>
            <p:spPr>
              <a:xfrm>
                <a:off x="3965510" y="779128"/>
                <a:ext cx="8070980" cy="738664"/>
              </a:xfrm>
              <a:prstGeom prst="rect">
                <a:avLst/>
              </a:prstGeom>
            </p:spPr>
            <p:txBody>
              <a:bodyPr wrap="square">
                <a:spAutoFit/>
              </a:bodyPr>
              <a:lstStyle/>
              <a:p>
                <a:pPr marL="0" lvl="1" algn="ctr">
                  <a:lnSpc>
                    <a:spcPct val="150000"/>
                  </a:lnSpc>
                </a:pPr>
                <a:r>
                  <a:rPr lang="en-US" sz="1400" dirty="0" smtClean="0">
                    <a:latin typeface="Work Sans" panose="00000500000000000000" pitchFamily="50" charset="0"/>
                    <a:cs typeface="Arial" panose="020B0604020202020204" pitchFamily="34" charset="0"/>
                    <a:sym typeface="Wingdings" panose="05000000000000000000" pitchFamily="2" charset="2"/>
                  </a:rPr>
                  <a:t> The task of </a:t>
                </a:r>
                <a:r>
                  <a:rPr lang="en-US" sz="1400" dirty="0" err="1" smtClean="0">
                    <a:latin typeface="Work Sans" panose="00000500000000000000" pitchFamily="50" charset="0"/>
                    <a:cs typeface="Arial" panose="020B0604020202020204" pitchFamily="34" charset="0"/>
                    <a:sym typeface="Wingdings" panose="05000000000000000000" pitchFamily="2" charset="2"/>
                  </a:rPr>
                  <a:t>TomoSAR</a:t>
                </a:r>
                <a:r>
                  <a:rPr lang="en-US" sz="1400" dirty="0" smtClean="0">
                    <a:latin typeface="Work Sans" panose="00000500000000000000" pitchFamily="50" charset="0"/>
                    <a:cs typeface="Arial" panose="020B0604020202020204" pitchFamily="34" charset="0"/>
                    <a:sym typeface="Wingdings" panose="05000000000000000000" pitchFamily="2" charset="2"/>
                  </a:rPr>
                  <a:t> is to re</a:t>
                </a:r>
                <a:r>
                  <a:rPr lang="en-US" sz="1400" dirty="0" smtClean="0">
                    <a:latin typeface="Work Sans" panose="00000500000000000000" pitchFamily="50" charset="0"/>
                    <a:cs typeface="Arial" panose="020B0604020202020204" pitchFamily="34" charset="0"/>
                  </a:rPr>
                  <a:t>construct the </a:t>
                </a:r>
                <a:r>
                  <a:rPr lang="en-US" sz="1400" dirty="0">
                    <a:latin typeface="Work Sans" panose="00000500000000000000" pitchFamily="50" charset="0"/>
                    <a:cs typeface="Arial" panose="020B0604020202020204" pitchFamily="34" charset="0"/>
                  </a:rPr>
                  <a:t>reflectivity profile </a:t>
                </a:r>
                <a14:m>
                  <m:oMath xmlns:m="http://schemas.openxmlformats.org/officeDocument/2006/math">
                    <m:r>
                      <a:rPr lang="en-US" sz="1400" b="1" i="1" smtClean="0">
                        <a:solidFill>
                          <a:schemeClr val="tx1"/>
                        </a:solidFill>
                        <a:latin typeface="Cambria Math" panose="02040503050406030204" pitchFamily="18" charset="0"/>
                        <a:ea typeface="Cambria Math" panose="02040503050406030204" pitchFamily="18" charset="0"/>
                      </a:rPr>
                      <m:t>𝜸</m:t>
                    </m:r>
                  </m:oMath>
                </a14:m>
                <a:r>
                  <a:rPr lang="en-US" sz="1400" dirty="0" smtClean="0">
                    <a:latin typeface="Work Sans" panose="00000500000000000000" pitchFamily="50" charset="0"/>
                    <a:cs typeface="Arial" panose="020B0604020202020204" pitchFamily="34" charset="0"/>
                  </a:rPr>
                  <a:t> which is framed as the inversion of the linear system:</a:t>
                </a:r>
              </a:p>
            </p:txBody>
          </p:sp>
        </mc:Choice>
        <mc:Fallback xmlns="">
          <p:sp>
            <p:nvSpPr>
              <p:cNvPr id="69" name="Rectangle 1"/>
              <p:cNvSpPr>
                <a:spLocks noRot="1" noChangeAspect="1" noMove="1" noResize="1" noEditPoints="1" noAdjustHandles="1" noChangeArrowheads="1" noChangeShapeType="1" noTextEdit="1"/>
              </p:cNvSpPr>
              <p:nvPr/>
            </p:nvSpPr>
            <p:spPr>
              <a:xfrm>
                <a:off x="3965510" y="779128"/>
                <a:ext cx="8070980" cy="738664"/>
              </a:xfrm>
              <a:prstGeom prst="rect">
                <a:avLst/>
              </a:prstGeom>
              <a:blipFill>
                <a:blip r:embed="rId11"/>
                <a:stretch>
                  <a:fillRect l="-76" r="-907" b="-2479"/>
                </a:stretch>
              </a:blipFill>
            </p:spPr>
            <p:txBody>
              <a:bodyPr/>
              <a:lstStyle/>
              <a:p>
                <a:r>
                  <a:rPr lang="de-DE">
                    <a:noFill/>
                  </a:rPr>
                  <a:t> </a:t>
                </a:r>
              </a:p>
            </p:txBody>
          </p:sp>
        </mc:Fallback>
      </mc:AlternateContent>
      <p:sp>
        <p:nvSpPr>
          <p:cNvPr id="72" name="Foliennummernplatzhalter 71"/>
          <p:cNvSpPr>
            <a:spLocks noGrp="1"/>
          </p:cNvSpPr>
          <p:nvPr>
            <p:ph type="sldNum" sz="quarter" idx="12"/>
          </p:nvPr>
        </p:nvSpPr>
        <p:spPr/>
        <p:txBody>
          <a:bodyPr/>
          <a:lstStyle/>
          <a:p>
            <a:fld id="{0E5F5BB8-B058-4CAF-94F1-C60B474C680F}" type="slidenum">
              <a:rPr lang="de-DE" smtClean="0"/>
              <a:pPr/>
              <a:t>29</a:t>
            </a:fld>
            <a:endParaRPr lang="de-DE"/>
          </a:p>
        </p:txBody>
      </p:sp>
      <mc:AlternateContent xmlns:mc="http://schemas.openxmlformats.org/markup-compatibility/2006" xmlns:a14="http://schemas.microsoft.com/office/drawing/2010/main">
        <mc:Choice Requires="a14">
          <p:sp>
            <p:nvSpPr>
              <p:cNvPr id="73" name="Rechteck 72"/>
              <p:cNvSpPr/>
              <p:nvPr/>
            </p:nvSpPr>
            <p:spPr>
              <a:xfrm>
                <a:off x="3438867" y="4628562"/>
                <a:ext cx="3656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bg2">
                              <a:lumMod val="50000"/>
                            </a:schemeClr>
                          </a:solidFill>
                          <a:latin typeface="Cambria Math" panose="02040503050406030204" pitchFamily="18" charset="0"/>
                          <a:ea typeface="Cambria Math" panose="02040503050406030204" pitchFamily="18" charset="0"/>
                        </a:rPr>
                        <m:t>𝛾</m:t>
                      </m:r>
                    </m:oMath>
                  </m:oMathPara>
                </a14:m>
                <a:endParaRPr lang="de-DE" dirty="0">
                  <a:solidFill>
                    <a:schemeClr val="bg2">
                      <a:lumMod val="50000"/>
                    </a:schemeClr>
                  </a:solidFill>
                </a:endParaRPr>
              </a:p>
            </p:txBody>
          </p:sp>
        </mc:Choice>
        <mc:Fallback xmlns="">
          <p:sp>
            <p:nvSpPr>
              <p:cNvPr id="73" name="Rechteck 72"/>
              <p:cNvSpPr>
                <a:spLocks noRot="1" noChangeAspect="1" noMove="1" noResize="1" noEditPoints="1" noAdjustHandles="1" noChangeArrowheads="1" noChangeShapeType="1" noTextEdit="1"/>
              </p:cNvSpPr>
              <p:nvPr/>
            </p:nvSpPr>
            <p:spPr>
              <a:xfrm>
                <a:off x="3438867" y="4628562"/>
                <a:ext cx="365613" cy="369332"/>
              </a:xfrm>
              <a:prstGeom prst="rect">
                <a:avLst/>
              </a:prstGeom>
              <a:blipFill>
                <a:blip r:embed="rId12"/>
                <a:stretch>
                  <a:fillRect b="-3279"/>
                </a:stretch>
              </a:blipFill>
            </p:spPr>
            <p:txBody>
              <a:bodyPr/>
              <a:lstStyle/>
              <a:p>
                <a:r>
                  <a:rPr lang="de-DE">
                    <a:noFill/>
                  </a:rPr>
                  <a:t> </a:t>
                </a:r>
              </a:p>
            </p:txBody>
          </p:sp>
        </mc:Fallback>
      </mc:AlternateContent>
    </p:spTree>
    <p:extLst>
      <p:ext uri="{BB962C8B-B14F-4D97-AF65-F5344CB8AC3E}">
        <p14:creationId xmlns:p14="http://schemas.microsoft.com/office/powerpoint/2010/main" val="2886622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69"/>
          <p:cNvSpPr txBox="1"/>
          <p:nvPr/>
        </p:nvSpPr>
        <p:spPr>
          <a:xfrm>
            <a:off x="0" y="2829720"/>
            <a:ext cx="12191999"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Introduction</a:t>
            </a:r>
            <a:endParaRPr lang="en-US" sz="2200" b="1" dirty="0">
              <a:solidFill>
                <a:srgbClr val="818266"/>
              </a:solidFill>
              <a:latin typeface="Work Sans" panose="00000500000000000000" pitchFamily="50" charset="0"/>
            </a:endParaRPr>
          </a:p>
        </p:txBody>
      </p:sp>
      <p:grpSp>
        <p:nvGrpSpPr>
          <p:cNvPr id="55" name="Gruppieren 2"/>
          <p:cNvGrpSpPr/>
          <p:nvPr/>
        </p:nvGrpSpPr>
        <p:grpSpPr>
          <a:xfrm flipH="1">
            <a:off x="8445502" y="2213836"/>
            <a:ext cx="3365498" cy="4148276"/>
            <a:chOff x="1554071" y="1636742"/>
            <a:chExt cx="3540004" cy="4433618"/>
          </a:xfrm>
        </p:grpSpPr>
        <p:grpSp>
          <p:nvGrpSpPr>
            <p:cNvPr id="56" name="Gruppieren 119"/>
            <p:cNvGrpSpPr/>
            <p:nvPr/>
          </p:nvGrpSpPr>
          <p:grpSpPr>
            <a:xfrm>
              <a:off x="1554071" y="3543449"/>
              <a:ext cx="3540004" cy="2526911"/>
              <a:chOff x="1833924" y="3277932"/>
              <a:chExt cx="3540004" cy="2526911"/>
            </a:xfrm>
          </p:grpSpPr>
          <p:pic>
            <p:nvPicPr>
              <p:cNvPr id="66" name="Picture 4" descr="C:\Users\lilith\Downloads\windows_latex_template\Tezcim_ResimleR\ASAR_ave_map_rmli.png"/>
              <p:cNvPicPr>
                <a:picLocks noChangeAspect="1" noChangeArrowheads="1"/>
              </p:cNvPicPr>
              <p:nvPr/>
            </p:nvPicPr>
            <p:blipFill>
              <a:blip r:embed="rId3" cstate="print">
                <a:clrChange>
                  <a:clrFrom>
                    <a:srgbClr val="000000"/>
                  </a:clrFrom>
                  <a:clrTo>
                    <a:srgbClr val="000000">
                      <a:alpha val="0"/>
                    </a:srgbClr>
                  </a:clrTo>
                </a:clrChange>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p:blipFill>
            <p:spPr bwMode="auto">
              <a:xfrm rot="20860762">
                <a:off x="1833924" y="3277932"/>
                <a:ext cx="3540004" cy="2526911"/>
              </a:xfrm>
              <a:prstGeom prst="rect">
                <a:avLst/>
              </a:prstGeom>
              <a:noFill/>
              <a:effectLst>
                <a:outerShdw blurRad="228600" dist="25400" dir="5400000" algn="ctr" rotWithShape="0">
                  <a:schemeClr val="bg1">
                    <a:lumMod val="50000"/>
                  </a:schemeClr>
                </a:outerShdw>
              </a:effectLst>
              <a:scene3d>
                <a:camera prst="isometricTopUp"/>
                <a:lightRig rig="threePt" dir="t"/>
              </a:scene3d>
            </p:spPr>
          </p:pic>
          <p:pic>
            <p:nvPicPr>
              <p:cNvPr id="67" name="Picture 4" descr="C:\Users\lilith\Downloads\windows_latex_template\Tezcim_ResimleR\ASAR_ave_map_rmli.png"/>
              <p:cNvPicPr>
                <a:picLocks noChangeAspect="1" noChangeArrowheads="1"/>
              </p:cNvPicPr>
              <p:nvPr/>
            </p:nvPicPr>
            <p:blipFill rotWithShape="1">
              <a:blip r:embed="rId5" cstate="print">
                <a:clrChange>
                  <a:clrFrom>
                    <a:srgbClr val="000000"/>
                  </a:clrFrom>
                  <a:clrTo>
                    <a:srgbClr val="000000">
                      <a:alpha val="0"/>
                    </a:srgbClr>
                  </a:clrTo>
                </a:clrChange>
                <a:duotone>
                  <a:prstClr val="black"/>
                  <a:schemeClr val="tx1">
                    <a:lumMod val="75000"/>
                    <a:lumOff val="25000"/>
                    <a:tint val="45000"/>
                    <a:satMod val="400000"/>
                  </a:schemeClr>
                </a:duotone>
              </a:blip>
              <a:srcRect l="24279" r="20991"/>
              <a:stretch/>
            </p:blipFill>
            <p:spPr bwMode="auto">
              <a:xfrm rot="20860762">
                <a:off x="3301574" y="3541633"/>
                <a:ext cx="1022005" cy="1584034"/>
              </a:xfrm>
              <a:prstGeom prst="rect">
                <a:avLst/>
              </a:prstGeom>
              <a:noFill/>
              <a:scene3d>
                <a:camera prst="isometricTopUp"/>
                <a:lightRig rig="threePt" dir="t"/>
              </a:scene3d>
            </p:spPr>
          </p:pic>
        </p:grpSp>
        <p:pic>
          <p:nvPicPr>
            <p:cNvPr id="57" name="Picture 2" descr="C:\Users\vu94riz\AppData\Local\Microsoft\Windows\Temporary Internet Files\Content.IE5\29KF3V4N\airplane-309503_960_720[1].png"/>
            <p:cNvPicPr>
              <a:picLocks noChangeAspect="1" noChangeArrowheads="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rot="20246181" flipH="1">
              <a:off x="1815109" y="2633306"/>
              <a:ext cx="560848" cy="30174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Users\vu94riz\AppData\Local\Microsoft\Windows\Temporary Internet Files\Content.IE5\29KF3V4N\airplane-309503_960_720[1].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68270" flipH="1">
              <a:off x="1586547" y="3083805"/>
              <a:ext cx="560848" cy="30174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C:\Users\vu94riz\AppData\Local\Microsoft\Windows\Temporary Internet Files\Content.IE5\29KF3V4N\airplane-309503_960_720[1].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244547" flipH="1">
              <a:off x="2147556" y="2031584"/>
              <a:ext cx="560848" cy="30174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vu94riz\AppData\Local\Microsoft\Windows\Temporary Internet Files\Content.IE5\29KF3V4N\airplane-309503_960_720[1].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68270" flipH="1">
              <a:off x="2274747" y="1636742"/>
              <a:ext cx="560848" cy="301743"/>
            </a:xfrm>
            <a:prstGeom prst="rect">
              <a:avLst/>
            </a:prstGeom>
            <a:noFill/>
            <a:extLst>
              <a:ext uri="{909E8E84-426E-40DD-AFC4-6F175D3DCCD1}">
                <a14:hiddenFill xmlns:a14="http://schemas.microsoft.com/office/drawing/2010/main">
                  <a:solidFill>
                    <a:srgbClr val="FFFFFF"/>
                  </a:solidFill>
                </a14:hiddenFill>
              </a:ext>
            </a:extLst>
          </p:spPr>
        </p:pic>
        <p:sp>
          <p:nvSpPr>
            <p:cNvPr id="61" name="Freihandform 106"/>
            <p:cNvSpPr/>
            <p:nvPr/>
          </p:nvSpPr>
          <p:spPr>
            <a:xfrm>
              <a:off x="1866970" y="3307045"/>
              <a:ext cx="2171224" cy="15972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321915 w 2945403"/>
                <a:gd name="connsiteY4" fmla="*/ 88190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3163624"/>
                <a:gd name="connsiteY0" fmla="*/ 2395435 h 2920508"/>
                <a:gd name="connsiteX1" fmla="*/ 560555 w 3163624"/>
                <a:gd name="connsiteY1" fmla="*/ 2218709 h 2920508"/>
                <a:gd name="connsiteX2" fmla="*/ 279985 w 3163624"/>
                <a:gd name="connsiteY2" fmla="*/ 1108887 h 2920508"/>
                <a:gd name="connsiteX3" fmla="*/ 0 w 3163624"/>
                <a:gd name="connsiteY3" fmla="*/ 0 h 2920508"/>
                <a:gd name="connsiteX4" fmla="*/ 2321915 w 3163624"/>
                <a:gd name="connsiteY4" fmla="*/ 881909 h 2920508"/>
                <a:gd name="connsiteX5" fmla="*/ 3163624 w 3163624"/>
                <a:gd name="connsiteY5" fmla="*/ 1353701 h 2920508"/>
                <a:gd name="connsiteX6" fmla="*/ 1464615 w 3163624"/>
                <a:gd name="connsiteY6" fmla="*/ 2920508 h 2920508"/>
                <a:gd name="connsiteX7" fmla="*/ 606889 w 3163624"/>
                <a:gd name="connsiteY7" fmla="*/ 2395435 h 2920508"/>
                <a:gd name="connsiteX0" fmla="*/ 606889 w 3163624"/>
                <a:gd name="connsiteY0" fmla="*/ 2395435 h 2395435"/>
                <a:gd name="connsiteX1" fmla="*/ 560555 w 3163624"/>
                <a:gd name="connsiteY1" fmla="*/ 2218709 h 2395435"/>
                <a:gd name="connsiteX2" fmla="*/ 279985 w 3163624"/>
                <a:gd name="connsiteY2" fmla="*/ 1108887 h 2395435"/>
                <a:gd name="connsiteX3" fmla="*/ 0 w 3163624"/>
                <a:gd name="connsiteY3" fmla="*/ 0 h 2395435"/>
                <a:gd name="connsiteX4" fmla="*/ 2321915 w 3163624"/>
                <a:gd name="connsiteY4" fmla="*/ 881909 h 2395435"/>
                <a:gd name="connsiteX5" fmla="*/ 3163624 w 3163624"/>
                <a:gd name="connsiteY5" fmla="*/ 1353701 h 2395435"/>
                <a:gd name="connsiteX6" fmla="*/ 1791947 w 3163624"/>
                <a:gd name="connsiteY6" fmla="*/ 2381918 h 2395435"/>
                <a:gd name="connsiteX7" fmla="*/ 606889 w 3163624"/>
                <a:gd name="connsiteY7" fmla="*/ 2395435 h 2395435"/>
                <a:gd name="connsiteX0" fmla="*/ 871872 w 3163624"/>
                <a:gd name="connsiteY0" fmla="*/ 1889487 h 2381918"/>
                <a:gd name="connsiteX1" fmla="*/ 560555 w 3163624"/>
                <a:gd name="connsiteY1" fmla="*/ 2218709 h 2381918"/>
                <a:gd name="connsiteX2" fmla="*/ 279985 w 3163624"/>
                <a:gd name="connsiteY2" fmla="*/ 1108887 h 2381918"/>
                <a:gd name="connsiteX3" fmla="*/ 0 w 3163624"/>
                <a:gd name="connsiteY3" fmla="*/ 0 h 2381918"/>
                <a:gd name="connsiteX4" fmla="*/ 2321915 w 3163624"/>
                <a:gd name="connsiteY4" fmla="*/ 881909 h 2381918"/>
                <a:gd name="connsiteX5" fmla="*/ 3163624 w 3163624"/>
                <a:gd name="connsiteY5" fmla="*/ 1353701 h 2381918"/>
                <a:gd name="connsiteX6" fmla="*/ 1791947 w 3163624"/>
                <a:gd name="connsiteY6" fmla="*/ 2381918 h 2381918"/>
                <a:gd name="connsiteX7" fmla="*/ 871872 w 3163624"/>
                <a:gd name="connsiteY7" fmla="*/ 1889487 h 2381918"/>
                <a:gd name="connsiteX0" fmla="*/ 871872 w 3163624"/>
                <a:gd name="connsiteY0" fmla="*/ 1889487 h 2381918"/>
                <a:gd name="connsiteX1" fmla="*/ 279985 w 3163624"/>
                <a:gd name="connsiteY1" fmla="*/ 1108887 h 2381918"/>
                <a:gd name="connsiteX2" fmla="*/ 0 w 3163624"/>
                <a:gd name="connsiteY2" fmla="*/ 0 h 2381918"/>
                <a:gd name="connsiteX3" fmla="*/ 2321915 w 3163624"/>
                <a:gd name="connsiteY3" fmla="*/ 881909 h 2381918"/>
                <a:gd name="connsiteX4" fmla="*/ 3163624 w 3163624"/>
                <a:gd name="connsiteY4" fmla="*/ 1353701 h 2381918"/>
                <a:gd name="connsiteX5" fmla="*/ 1791947 w 3163624"/>
                <a:gd name="connsiteY5" fmla="*/ 2381918 h 2381918"/>
                <a:gd name="connsiteX6" fmla="*/ 871872 w 3163624"/>
                <a:gd name="connsiteY6" fmla="*/ 1889487 h 2381918"/>
                <a:gd name="connsiteX0" fmla="*/ 871872 w 3163624"/>
                <a:gd name="connsiteY0" fmla="*/ 1889487 h 2381918"/>
                <a:gd name="connsiteX1" fmla="*/ 0 w 3163624"/>
                <a:gd name="connsiteY1" fmla="*/ 0 h 2381918"/>
                <a:gd name="connsiteX2" fmla="*/ 2321915 w 3163624"/>
                <a:gd name="connsiteY2" fmla="*/ 881909 h 2381918"/>
                <a:gd name="connsiteX3" fmla="*/ 3163624 w 3163624"/>
                <a:gd name="connsiteY3" fmla="*/ 1353701 h 2381918"/>
                <a:gd name="connsiteX4" fmla="*/ 1791947 w 3163624"/>
                <a:gd name="connsiteY4" fmla="*/ 2381918 h 2381918"/>
                <a:gd name="connsiteX5" fmla="*/ 871872 w 3163624"/>
                <a:gd name="connsiteY5" fmla="*/ 1889487 h 2381918"/>
                <a:gd name="connsiteX0" fmla="*/ 871872 w 3163624"/>
                <a:gd name="connsiteY0" fmla="*/ 1889487 h 2430881"/>
                <a:gd name="connsiteX1" fmla="*/ 0 w 3163624"/>
                <a:gd name="connsiteY1" fmla="*/ 0 h 2430881"/>
                <a:gd name="connsiteX2" fmla="*/ 2321915 w 3163624"/>
                <a:gd name="connsiteY2" fmla="*/ 881909 h 2430881"/>
                <a:gd name="connsiteX3" fmla="*/ 3163624 w 3163624"/>
                <a:gd name="connsiteY3" fmla="*/ 1353701 h 2430881"/>
                <a:gd name="connsiteX4" fmla="*/ 1745185 w 3163624"/>
                <a:gd name="connsiteY4" fmla="*/ 2430881 h 2430881"/>
                <a:gd name="connsiteX5" fmla="*/ 871872 w 3163624"/>
                <a:gd name="connsiteY5" fmla="*/ 1889487 h 2430881"/>
                <a:gd name="connsiteX0" fmla="*/ 871872 w 3163624"/>
                <a:gd name="connsiteY0" fmla="*/ 1889487 h 1889487"/>
                <a:gd name="connsiteX1" fmla="*/ 0 w 3163624"/>
                <a:gd name="connsiteY1" fmla="*/ 0 h 1889487"/>
                <a:gd name="connsiteX2" fmla="*/ 2321915 w 3163624"/>
                <a:gd name="connsiteY2" fmla="*/ 881909 h 1889487"/>
                <a:gd name="connsiteX3" fmla="*/ 3163624 w 3163624"/>
                <a:gd name="connsiteY3" fmla="*/ 1353701 h 1889487"/>
                <a:gd name="connsiteX4" fmla="*/ 871872 w 3163624"/>
                <a:gd name="connsiteY4" fmla="*/ 1889487 h 1889487"/>
                <a:gd name="connsiteX0" fmla="*/ 871872 w 2321916"/>
                <a:gd name="connsiteY0" fmla="*/ 1889487 h 1889487"/>
                <a:gd name="connsiteX1" fmla="*/ 0 w 2321916"/>
                <a:gd name="connsiteY1" fmla="*/ 0 h 1889487"/>
                <a:gd name="connsiteX2" fmla="*/ 2321915 w 2321916"/>
                <a:gd name="connsiteY2" fmla="*/ 881909 h 1889487"/>
                <a:gd name="connsiteX3" fmla="*/ 871872 w 2321916"/>
                <a:gd name="connsiteY3" fmla="*/ 1889487 h 1889487"/>
                <a:gd name="connsiteX0" fmla="*/ 1370663 w 2321915"/>
                <a:gd name="connsiteY0" fmla="*/ 2281189 h 2281189"/>
                <a:gd name="connsiteX1" fmla="*/ 0 w 2321915"/>
                <a:gd name="connsiteY1" fmla="*/ 0 h 2281189"/>
                <a:gd name="connsiteX2" fmla="*/ 2321915 w 2321915"/>
                <a:gd name="connsiteY2" fmla="*/ 881909 h 2281189"/>
                <a:gd name="connsiteX3" fmla="*/ 1370663 w 2321915"/>
                <a:gd name="connsiteY3" fmla="*/ 2281189 h 2281189"/>
                <a:gd name="connsiteX0" fmla="*/ 1370663 w 2680422"/>
                <a:gd name="connsiteY0" fmla="*/ 2281189 h 2281189"/>
                <a:gd name="connsiteX1" fmla="*/ 0 w 2680422"/>
                <a:gd name="connsiteY1" fmla="*/ 0 h 2281189"/>
                <a:gd name="connsiteX2" fmla="*/ 2680422 w 2680422"/>
                <a:gd name="connsiteY2" fmla="*/ 1045118 h 2281189"/>
                <a:gd name="connsiteX3" fmla="*/ 1370663 w 2680422"/>
                <a:gd name="connsiteY3" fmla="*/ 2281189 h 2281189"/>
                <a:gd name="connsiteX0" fmla="*/ 1760344 w 2680422"/>
                <a:gd name="connsiteY0" fmla="*/ 2052696 h 2052696"/>
                <a:gd name="connsiteX1" fmla="*/ 0 w 2680422"/>
                <a:gd name="connsiteY1" fmla="*/ 0 h 2052696"/>
                <a:gd name="connsiteX2" fmla="*/ 2680422 w 2680422"/>
                <a:gd name="connsiteY2" fmla="*/ 1045118 h 2052696"/>
                <a:gd name="connsiteX3" fmla="*/ 1760344 w 2680422"/>
                <a:gd name="connsiteY3" fmla="*/ 2052696 h 2052696"/>
                <a:gd name="connsiteX0" fmla="*/ 1760344 w 2664835"/>
                <a:gd name="connsiteY0" fmla="*/ 2052696 h 2052696"/>
                <a:gd name="connsiteX1" fmla="*/ 0 w 2664835"/>
                <a:gd name="connsiteY1" fmla="*/ 0 h 2052696"/>
                <a:gd name="connsiteX2" fmla="*/ 2664835 w 2664835"/>
                <a:gd name="connsiteY2" fmla="*/ 1338894 h 2052696"/>
                <a:gd name="connsiteX3" fmla="*/ 1760344 w 2664835"/>
                <a:gd name="connsiteY3" fmla="*/ 2052696 h 2052696"/>
              </a:gdLst>
              <a:ahLst/>
              <a:cxnLst>
                <a:cxn ang="0">
                  <a:pos x="connsiteX0" y="connsiteY0"/>
                </a:cxn>
                <a:cxn ang="0">
                  <a:pos x="connsiteX1" y="connsiteY1"/>
                </a:cxn>
                <a:cxn ang="0">
                  <a:pos x="connsiteX2" y="connsiteY2"/>
                </a:cxn>
                <a:cxn ang="0">
                  <a:pos x="connsiteX3" y="connsiteY3"/>
                </a:cxn>
              </a:cxnLst>
              <a:rect l="l" t="t" r="r" b="b"/>
              <a:pathLst>
                <a:path w="2664835" h="2052696">
                  <a:moveTo>
                    <a:pt x="1760344" y="2052696"/>
                  </a:moveTo>
                  <a:lnTo>
                    <a:pt x="0" y="0"/>
                  </a:lnTo>
                  <a:lnTo>
                    <a:pt x="2664835" y="1338894"/>
                  </a:lnTo>
                  <a:lnTo>
                    <a:pt x="1760344" y="2052696"/>
                  </a:lnTo>
                  <a:close/>
                </a:path>
              </a:pathLst>
            </a:custGeom>
            <a:solidFill>
              <a:srgbClr val="EDEFC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sp>
          <p:nvSpPr>
            <p:cNvPr id="62" name="Freihandform 72"/>
            <p:cNvSpPr/>
            <p:nvPr/>
          </p:nvSpPr>
          <p:spPr>
            <a:xfrm>
              <a:off x="2065396" y="2898504"/>
              <a:ext cx="1968024" cy="19782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Lst>
              <a:ahLst/>
              <a:cxnLst>
                <a:cxn ang="0">
                  <a:pos x="connsiteX0" y="connsiteY0"/>
                </a:cxn>
                <a:cxn ang="0">
                  <a:pos x="connsiteX1" y="connsiteY1"/>
                </a:cxn>
                <a:cxn ang="0">
                  <a:pos x="connsiteX2" y="connsiteY2"/>
                </a:cxn>
                <a:cxn ang="0">
                  <a:pos x="connsiteX3" y="connsiteY3"/>
                </a:cxn>
              </a:cxnLst>
              <a:rect l="l" t="t" r="r" b="b"/>
              <a:pathLst>
                <a:path w="2415438" h="2542323">
                  <a:moveTo>
                    <a:pt x="1510949" y="2542323"/>
                  </a:moveTo>
                  <a:lnTo>
                    <a:pt x="0" y="0"/>
                  </a:lnTo>
                  <a:lnTo>
                    <a:pt x="2415438" y="1877485"/>
                  </a:lnTo>
                  <a:lnTo>
                    <a:pt x="1510949" y="2542323"/>
                  </a:lnTo>
                  <a:close/>
                </a:path>
              </a:pathLst>
            </a:custGeom>
            <a:solidFill>
              <a:srgbClr val="EDEFCD">
                <a:alpha val="49000"/>
              </a:srgbClr>
            </a:solidFill>
            <a:ln w="9525">
              <a:solidFill>
                <a:srgbClr val="AC8300">
                  <a:alpha val="5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cxnSp>
          <p:nvCxnSpPr>
            <p:cNvPr id="63" name="Gerade Verbindung mit Pfeil 140"/>
            <p:cNvCxnSpPr/>
            <p:nvPr/>
          </p:nvCxnSpPr>
          <p:spPr>
            <a:xfrm>
              <a:off x="2111115" y="2933499"/>
              <a:ext cx="1543911" cy="1643628"/>
            </a:xfrm>
            <a:prstGeom prst="straightConnector1">
              <a:avLst/>
            </a:prstGeom>
            <a:ln w="952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64" name="Freihandform 107"/>
            <p:cNvSpPr/>
            <p:nvPr/>
          </p:nvSpPr>
          <p:spPr>
            <a:xfrm>
              <a:off x="2451291" y="2386312"/>
              <a:ext cx="1574325" cy="24608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321915 w 2945403"/>
                <a:gd name="connsiteY4" fmla="*/ 88190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3163624"/>
                <a:gd name="connsiteY0" fmla="*/ 2395435 h 2920508"/>
                <a:gd name="connsiteX1" fmla="*/ 560555 w 3163624"/>
                <a:gd name="connsiteY1" fmla="*/ 2218709 h 2920508"/>
                <a:gd name="connsiteX2" fmla="*/ 279985 w 3163624"/>
                <a:gd name="connsiteY2" fmla="*/ 1108887 h 2920508"/>
                <a:gd name="connsiteX3" fmla="*/ 0 w 3163624"/>
                <a:gd name="connsiteY3" fmla="*/ 0 h 2920508"/>
                <a:gd name="connsiteX4" fmla="*/ 2321915 w 3163624"/>
                <a:gd name="connsiteY4" fmla="*/ 881909 h 2920508"/>
                <a:gd name="connsiteX5" fmla="*/ 3163624 w 3163624"/>
                <a:gd name="connsiteY5" fmla="*/ 1353701 h 2920508"/>
                <a:gd name="connsiteX6" fmla="*/ 1464615 w 3163624"/>
                <a:gd name="connsiteY6" fmla="*/ 2920508 h 2920508"/>
                <a:gd name="connsiteX7" fmla="*/ 606889 w 3163624"/>
                <a:gd name="connsiteY7" fmla="*/ 2395435 h 2920508"/>
                <a:gd name="connsiteX0" fmla="*/ 606889 w 3163624"/>
                <a:gd name="connsiteY0" fmla="*/ 2395435 h 2395435"/>
                <a:gd name="connsiteX1" fmla="*/ 560555 w 3163624"/>
                <a:gd name="connsiteY1" fmla="*/ 2218709 h 2395435"/>
                <a:gd name="connsiteX2" fmla="*/ 279985 w 3163624"/>
                <a:gd name="connsiteY2" fmla="*/ 1108887 h 2395435"/>
                <a:gd name="connsiteX3" fmla="*/ 0 w 3163624"/>
                <a:gd name="connsiteY3" fmla="*/ 0 h 2395435"/>
                <a:gd name="connsiteX4" fmla="*/ 2321915 w 3163624"/>
                <a:gd name="connsiteY4" fmla="*/ 881909 h 2395435"/>
                <a:gd name="connsiteX5" fmla="*/ 3163624 w 3163624"/>
                <a:gd name="connsiteY5" fmla="*/ 1353701 h 2395435"/>
                <a:gd name="connsiteX6" fmla="*/ 1791947 w 3163624"/>
                <a:gd name="connsiteY6" fmla="*/ 2381918 h 2395435"/>
                <a:gd name="connsiteX7" fmla="*/ 606889 w 3163624"/>
                <a:gd name="connsiteY7" fmla="*/ 2395435 h 2395435"/>
                <a:gd name="connsiteX0" fmla="*/ 871872 w 3163624"/>
                <a:gd name="connsiteY0" fmla="*/ 1889487 h 2381918"/>
                <a:gd name="connsiteX1" fmla="*/ 560555 w 3163624"/>
                <a:gd name="connsiteY1" fmla="*/ 2218709 h 2381918"/>
                <a:gd name="connsiteX2" fmla="*/ 279985 w 3163624"/>
                <a:gd name="connsiteY2" fmla="*/ 1108887 h 2381918"/>
                <a:gd name="connsiteX3" fmla="*/ 0 w 3163624"/>
                <a:gd name="connsiteY3" fmla="*/ 0 h 2381918"/>
                <a:gd name="connsiteX4" fmla="*/ 2321915 w 3163624"/>
                <a:gd name="connsiteY4" fmla="*/ 881909 h 2381918"/>
                <a:gd name="connsiteX5" fmla="*/ 3163624 w 3163624"/>
                <a:gd name="connsiteY5" fmla="*/ 1353701 h 2381918"/>
                <a:gd name="connsiteX6" fmla="*/ 1791947 w 3163624"/>
                <a:gd name="connsiteY6" fmla="*/ 2381918 h 2381918"/>
                <a:gd name="connsiteX7" fmla="*/ 871872 w 3163624"/>
                <a:gd name="connsiteY7" fmla="*/ 1889487 h 2381918"/>
                <a:gd name="connsiteX0" fmla="*/ 871872 w 3163624"/>
                <a:gd name="connsiteY0" fmla="*/ 1889487 h 2381918"/>
                <a:gd name="connsiteX1" fmla="*/ 279985 w 3163624"/>
                <a:gd name="connsiteY1" fmla="*/ 1108887 h 2381918"/>
                <a:gd name="connsiteX2" fmla="*/ 0 w 3163624"/>
                <a:gd name="connsiteY2" fmla="*/ 0 h 2381918"/>
                <a:gd name="connsiteX3" fmla="*/ 2321915 w 3163624"/>
                <a:gd name="connsiteY3" fmla="*/ 881909 h 2381918"/>
                <a:gd name="connsiteX4" fmla="*/ 3163624 w 3163624"/>
                <a:gd name="connsiteY4" fmla="*/ 1353701 h 2381918"/>
                <a:gd name="connsiteX5" fmla="*/ 1791947 w 3163624"/>
                <a:gd name="connsiteY5" fmla="*/ 2381918 h 2381918"/>
                <a:gd name="connsiteX6" fmla="*/ 871872 w 3163624"/>
                <a:gd name="connsiteY6" fmla="*/ 1889487 h 2381918"/>
                <a:gd name="connsiteX0" fmla="*/ 871872 w 3163624"/>
                <a:gd name="connsiteY0" fmla="*/ 1889487 h 2381918"/>
                <a:gd name="connsiteX1" fmla="*/ 0 w 3163624"/>
                <a:gd name="connsiteY1" fmla="*/ 0 h 2381918"/>
                <a:gd name="connsiteX2" fmla="*/ 2321915 w 3163624"/>
                <a:gd name="connsiteY2" fmla="*/ 881909 h 2381918"/>
                <a:gd name="connsiteX3" fmla="*/ 3163624 w 3163624"/>
                <a:gd name="connsiteY3" fmla="*/ 1353701 h 2381918"/>
                <a:gd name="connsiteX4" fmla="*/ 1791947 w 3163624"/>
                <a:gd name="connsiteY4" fmla="*/ 2381918 h 2381918"/>
                <a:gd name="connsiteX5" fmla="*/ 871872 w 3163624"/>
                <a:gd name="connsiteY5" fmla="*/ 1889487 h 2381918"/>
                <a:gd name="connsiteX0" fmla="*/ 871872 w 3163624"/>
                <a:gd name="connsiteY0" fmla="*/ 1889487 h 2430881"/>
                <a:gd name="connsiteX1" fmla="*/ 0 w 3163624"/>
                <a:gd name="connsiteY1" fmla="*/ 0 h 2430881"/>
                <a:gd name="connsiteX2" fmla="*/ 2321915 w 3163624"/>
                <a:gd name="connsiteY2" fmla="*/ 881909 h 2430881"/>
                <a:gd name="connsiteX3" fmla="*/ 3163624 w 3163624"/>
                <a:gd name="connsiteY3" fmla="*/ 1353701 h 2430881"/>
                <a:gd name="connsiteX4" fmla="*/ 1745185 w 3163624"/>
                <a:gd name="connsiteY4" fmla="*/ 2430881 h 2430881"/>
                <a:gd name="connsiteX5" fmla="*/ 871872 w 3163624"/>
                <a:gd name="connsiteY5" fmla="*/ 1889487 h 2430881"/>
                <a:gd name="connsiteX0" fmla="*/ 871872 w 3163624"/>
                <a:gd name="connsiteY0" fmla="*/ 1889487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871872 w 3163624"/>
                <a:gd name="connsiteY5" fmla="*/ 1889487 h 3589665"/>
                <a:gd name="connsiteX0" fmla="*/ 170446 w 3163624"/>
                <a:gd name="connsiteY0" fmla="*/ 3146196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3163624"/>
                <a:gd name="connsiteY0" fmla="*/ 3146196 h 3589665"/>
                <a:gd name="connsiteX1" fmla="*/ 0 w 3163624"/>
                <a:gd name="connsiteY1" fmla="*/ 0 h 3589665"/>
                <a:gd name="connsiteX2" fmla="*/ 1371094 w 3163624"/>
                <a:gd name="connsiteY2" fmla="*/ 1959088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2493373"/>
                <a:gd name="connsiteY0" fmla="*/ 3146196 h 3589665"/>
                <a:gd name="connsiteX1" fmla="*/ 0 w 2493373"/>
                <a:gd name="connsiteY1" fmla="*/ 0 h 3589665"/>
                <a:gd name="connsiteX2" fmla="*/ 1371094 w 2493373"/>
                <a:gd name="connsiteY2" fmla="*/ 1959088 h 3589665"/>
                <a:gd name="connsiteX3" fmla="*/ 2493373 w 2493373"/>
                <a:gd name="connsiteY3" fmla="*/ 2528806 h 3589665"/>
                <a:gd name="connsiteX4" fmla="*/ 1012585 w 2493373"/>
                <a:gd name="connsiteY4" fmla="*/ 3589665 h 3589665"/>
                <a:gd name="connsiteX5" fmla="*/ 170446 w 2493373"/>
                <a:gd name="connsiteY5" fmla="*/ 3146196 h 3589665"/>
                <a:gd name="connsiteX0" fmla="*/ 170446 w 2493373"/>
                <a:gd name="connsiteY0" fmla="*/ 3146196 h 3146196"/>
                <a:gd name="connsiteX1" fmla="*/ 0 w 2493373"/>
                <a:gd name="connsiteY1" fmla="*/ 0 h 3146196"/>
                <a:gd name="connsiteX2" fmla="*/ 1371094 w 2493373"/>
                <a:gd name="connsiteY2" fmla="*/ 1959088 h 3146196"/>
                <a:gd name="connsiteX3" fmla="*/ 2493373 w 2493373"/>
                <a:gd name="connsiteY3" fmla="*/ 2528806 h 3146196"/>
                <a:gd name="connsiteX4" fmla="*/ 170446 w 2493373"/>
                <a:gd name="connsiteY4" fmla="*/ 3146196 h 3146196"/>
                <a:gd name="connsiteX0" fmla="*/ 170446 w 1371094"/>
                <a:gd name="connsiteY0" fmla="*/ 3146196 h 3146196"/>
                <a:gd name="connsiteX1" fmla="*/ 0 w 1371094"/>
                <a:gd name="connsiteY1" fmla="*/ 0 h 3146196"/>
                <a:gd name="connsiteX2" fmla="*/ 1371094 w 1371094"/>
                <a:gd name="connsiteY2" fmla="*/ 1959088 h 3146196"/>
                <a:gd name="connsiteX3" fmla="*/ 170446 w 1371094"/>
                <a:gd name="connsiteY3" fmla="*/ 3146196 h 3146196"/>
                <a:gd name="connsiteX0" fmla="*/ 170446 w 1480205"/>
                <a:gd name="connsiteY0" fmla="*/ 3146196 h 3146196"/>
                <a:gd name="connsiteX1" fmla="*/ 0 w 1480205"/>
                <a:gd name="connsiteY1" fmla="*/ 0 h 3146196"/>
                <a:gd name="connsiteX2" fmla="*/ 1480205 w 1480205"/>
                <a:gd name="connsiteY2" fmla="*/ 2073334 h 3146196"/>
                <a:gd name="connsiteX3" fmla="*/ 170446 w 1480205"/>
                <a:gd name="connsiteY3" fmla="*/ 3146196 h 3146196"/>
                <a:gd name="connsiteX0" fmla="*/ 638063 w 1480205"/>
                <a:gd name="connsiteY0" fmla="*/ 3456293 h 3456293"/>
                <a:gd name="connsiteX1" fmla="*/ 0 w 1480205"/>
                <a:gd name="connsiteY1" fmla="*/ 0 h 3456293"/>
                <a:gd name="connsiteX2" fmla="*/ 1480205 w 1480205"/>
                <a:gd name="connsiteY2" fmla="*/ 2073334 h 3456293"/>
                <a:gd name="connsiteX3" fmla="*/ 638063 w 1480205"/>
                <a:gd name="connsiteY3" fmla="*/ 3456293 h 3456293"/>
                <a:gd name="connsiteX0" fmla="*/ 638063 w 1901061"/>
                <a:gd name="connsiteY0" fmla="*/ 3456293 h 3456293"/>
                <a:gd name="connsiteX1" fmla="*/ 0 w 1901061"/>
                <a:gd name="connsiteY1" fmla="*/ 0 h 3456293"/>
                <a:gd name="connsiteX2" fmla="*/ 1901061 w 1901061"/>
                <a:gd name="connsiteY2" fmla="*/ 2269185 h 3456293"/>
                <a:gd name="connsiteX3" fmla="*/ 638063 w 1901061"/>
                <a:gd name="connsiteY3" fmla="*/ 3456293 h 3456293"/>
                <a:gd name="connsiteX0" fmla="*/ 1043332 w 1901061"/>
                <a:gd name="connsiteY0" fmla="*/ 3162517 h 3162517"/>
                <a:gd name="connsiteX1" fmla="*/ 0 w 1901061"/>
                <a:gd name="connsiteY1" fmla="*/ 0 h 3162517"/>
                <a:gd name="connsiteX2" fmla="*/ 1901061 w 1901061"/>
                <a:gd name="connsiteY2" fmla="*/ 2269185 h 3162517"/>
                <a:gd name="connsiteX3" fmla="*/ 1043332 w 1901061"/>
                <a:gd name="connsiteY3" fmla="*/ 3162517 h 3162517"/>
                <a:gd name="connsiteX0" fmla="*/ 1043332 w 1932235"/>
                <a:gd name="connsiteY0" fmla="*/ 3162517 h 3162517"/>
                <a:gd name="connsiteX1" fmla="*/ 0 w 1932235"/>
                <a:gd name="connsiteY1" fmla="*/ 0 h 3162517"/>
                <a:gd name="connsiteX2" fmla="*/ 1932235 w 1932235"/>
                <a:gd name="connsiteY2" fmla="*/ 2513999 h 3162517"/>
                <a:gd name="connsiteX3" fmla="*/ 1043332 w 1932235"/>
                <a:gd name="connsiteY3" fmla="*/ 3162517 h 3162517"/>
              </a:gdLst>
              <a:ahLst/>
              <a:cxnLst>
                <a:cxn ang="0">
                  <a:pos x="connsiteX0" y="connsiteY0"/>
                </a:cxn>
                <a:cxn ang="0">
                  <a:pos x="connsiteX1" y="connsiteY1"/>
                </a:cxn>
                <a:cxn ang="0">
                  <a:pos x="connsiteX2" y="connsiteY2"/>
                </a:cxn>
                <a:cxn ang="0">
                  <a:pos x="connsiteX3" y="connsiteY3"/>
                </a:cxn>
              </a:cxnLst>
              <a:rect l="l" t="t" r="r" b="b"/>
              <a:pathLst>
                <a:path w="1932235" h="3162517">
                  <a:moveTo>
                    <a:pt x="1043332" y="3162517"/>
                  </a:moveTo>
                  <a:lnTo>
                    <a:pt x="0" y="0"/>
                  </a:lnTo>
                  <a:lnTo>
                    <a:pt x="1932235" y="2513999"/>
                  </a:lnTo>
                  <a:lnTo>
                    <a:pt x="1043332" y="3162517"/>
                  </a:lnTo>
                  <a:close/>
                </a:path>
              </a:pathLst>
            </a:custGeom>
            <a:solidFill>
              <a:srgbClr val="EDEFC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sp>
          <p:nvSpPr>
            <p:cNvPr id="65" name="Freihandform 108"/>
            <p:cNvSpPr/>
            <p:nvPr/>
          </p:nvSpPr>
          <p:spPr>
            <a:xfrm>
              <a:off x="2674718" y="1951145"/>
              <a:ext cx="1333025" cy="29053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321915 w 2945403"/>
                <a:gd name="connsiteY4" fmla="*/ 88190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3163624"/>
                <a:gd name="connsiteY0" fmla="*/ 2395435 h 2920508"/>
                <a:gd name="connsiteX1" fmla="*/ 560555 w 3163624"/>
                <a:gd name="connsiteY1" fmla="*/ 2218709 h 2920508"/>
                <a:gd name="connsiteX2" fmla="*/ 279985 w 3163624"/>
                <a:gd name="connsiteY2" fmla="*/ 1108887 h 2920508"/>
                <a:gd name="connsiteX3" fmla="*/ 0 w 3163624"/>
                <a:gd name="connsiteY3" fmla="*/ 0 h 2920508"/>
                <a:gd name="connsiteX4" fmla="*/ 2321915 w 3163624"/>
                <a:gd name="connsiteY4" fmla="*/ 881909 h 2920508"/>
                <a:gd name="connsiteX5" fmla="*/ 3163624 w 3163624"/>
                <a:gd name="connsiteY5" fmla="*/ 1353701 h 2920508"/>
                <a:gd name="connsiteX6" fmla="*/ 1464615 w 3163624"/>
                <a:gd name="connsiteY6" fmla="*/ 2920508 h 2920508"/>
                <a:gd name="connsiteX7" fmla="*/ 606889 w 3163624"/>
                <a:gd name="connsiteY7" fmla="*/ 2395435 h 2920508"/>
                <a:gd name="connsiteX0" fmla="*/ 606889 w 3163624"/>
                <a:gd name="connsiteY0" fmla="*/ 2395435 h 2395435"/>
                <a:gd name="connsiteX1" fmla="*/ 560555 w 3163624"/>
                <a:gd name="connsiteY1" fmla="*/ 2218709 h 2395435"/>
                <a:gd name="connsiteX2" fmla="*/ 279985 w 3163624"/>
                <a:gd name="connsiteY2" fmla="*/ 1108887 h 2395435"/>
                <a:gd name="connsiteX3" fmla="*/ 0 w 3163624"/>
                <a:gd name="connsiteY3" fmla="*/ 0 h 2395435"/>
                <a:gd name="connsiteX4" fmla="*/ 2321915 w 3163624"/>
                <a:gd name="connsiteY4" fmla="*/ 881909 h 2395435"/>
                <a:gd name="connsiteX5" fmla="*/ 3163624 w 3163624"/>
                <a:gd name="connsiteY5" fmla="*/ 1353701 h 2395435"/>
                <a:gd name="connsiteX6" fmla="*/ 1791947 w 3163624"/>
                <a:gd name="connsiteY6" fmla="*/ 2381918 h 2395435"/>
                <a:gd name="connsiteX7" fmla="*/ 606889 w 3163624"/>
                <a:gd name="connsiteY7" fmla="*/ 2395435 h 2395435"/>
                <a:gd name="connsiteX0" fmla="*/ 871872 w 3163624"/>
                <a:gd name="connsiteY0" fmla="*/ 1889487 h 2381918"/>
                <a:gd name="connsiteX1" fmla="*/ 560555 w 3163624"/>
                <a:gd name="connsiteY1" fmla="*/ 2218709 h 2381918"/>
                <a:gd name="connsiteX2" fmla="*/ 279985 w 3163624"/>
                <a:gd name="connsiteY2" fmla="*/ 1108887 h 2381918"/>
                <a:gd name="connsiteX3" fmla="*/ 0 w 3163624"/>
                <a:gd name="connsiteY3" fmla="*/ 0 h 2381918"/>
                <a:gd name="connsiteX4" fmla="*/ 2321915 w 3163624"/>
                <a:gd name="connsiteY4" fmla="*/ 881909 h 2381918"/>
                <a:gd name="connsiteX5" fmla="*/ 3163624 w 3163624"/>
                <a:gd name="connsiteY5" fmla="*/ 1353701 h 2381918"/>
                <a:gd name="connsiteX6" fmla="*/ 1791947 w 3163624"/>
                <a:gd name="connsiteY6" fmla="*/ 2381918 h 2381918"/>
                <a:gd name="connsiteX7" fmla="*/ 871872 w 3163624"/>
                <a:gd name="connsiteY7" fmla="*/ 1889487 h 2381918"/>
                <a:gd name="connsiteX0" fmla="*/ 871872 w 3163624"/>
                <a:gd name="connsiteY0" fmla="*/ 1889487 h 2381918"/>
                <a:gd name="connsiteX1" fmla="*/ 279985 w 3163624"/>
                <a:gd name="connsiteY1" fmla="*/ 1108887 h 2381918"/>
                <a:gd name="connsiteX2" fmla="*/ 0 w 3163624"/>
                <a:gd name="connsiteY2" fmla="*/ 0 h 2381918"/>
                <a:gd name="connsiteX3" fmla="*/ 2321915 w 3163624"/>
                <a:gd name="connsiteY3" fmla="*/ 881909 h 2381918"/>
                <a:gd name="connsiteX4" fmla="*/ 3163624 w 3163624"/>
                <a:gd name="connsiteY4" fmla="*/ 1353701 h 2381918"/>
                <a:gd name="connsiteX5" fmla="*/ 1791947 w 3163624"/>
                <a:gd name="connsiteY5" fmla="*/ 2381918 h 2381918"/>
                <a:gd name="connsiteX6" fmla="*/ 871872 w 3163624"/>
                <a:gd name="connsiteY6" fmla="*/ 1889487 h 2381918"/>
                <a:gd name="connsiteX0" fmla="*/ 871872 w 3163624"/>
                <a:gd name="connsiteY0" fmla="*/ 1889487 h 2381918"/>
                <a:gd name="connsiteX1" fmla="*/ 0 w 3163624"/>
                <a:gd name="connsiteY1" fmla="*/ 0 h 2381918"/>
                <a:gd name="connsiteX2" fmla="*/ 2321915 w 3163624"/>
                <a:gd name="connsiteY2" fmla="*/ 881909 h 2381918"/>
                <a:gd name="connsiteX3" fmla="*/ 3163624 w 3163624"/>
                <a:gd name="connsiteY3" fmla="*/ 1353701 h 2381918"/>
                <a:gd name="connsiteX4" fmla="*/ 1791947 w 3163624"/>
                <a:gd name="connsiteY4" fmla="*/ 2381918 h 2381918"/>
                <a:gd name="connsiteX5" fmla="*/ 871872 w 3163624"/>
                <a:gd name="connsiteY5" fmla="*/ 1889487 h 2381918"/>
                <a:gd name="connsiteX0" fmla="*/ 871872 w 3163624"/>
                <a:gd name="connsiteY0" fmla="*/ 1889487 h 2430881"/>
                <a:gd name="connsiteX1" fmla="*/ 0 w 3163624"/>
                <a:gd name="connsiteY1" fmla="*/ 0 h 2430881"/>
                <a:gd name="connsiteX2" fmla="*/ 2321915 w 3163624"/>
                <a:gd name="connsiteY2" fmla="*/ 881909 h 2430881"/>
                <a:gd name="connsiteX3" fmla="*/ 3163624 w 3163624"/>
                <a:gd name="connsiteY3" fmla="*/ 1353701 h 2430881"/>
                <a:gd name="connsiteX4" fmla="*/ 1745185 w 3163624"/>
                <a:gd name="connsiteY4" fmla="*/ 2430881 h 2430881"/>
                <a:gd name="connsiteX5" fmla="*/ 871872 w 3163624"/>
                <a:gd name="connsiteY5" fmla="*/ 1889487 h 2430881"/>
                <a:gd name="connsiteX0" fmla="*/ 871872 w 3163624"/>
                <a:gd name="connsiteY0" fmla="*/ 1889487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871872 w 3163624"/>
                <a:gd name="connsiteY5" fmla="*/ 1889487 h 3589665"/>
                <a:gd name="connsiteX0" fmla="*/ 170446 w 3163624"/>
                <a:gd name="connsiteY0" fmla="*/ 3146196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3163624"/>
                <a:gd name="connsiteY0" fmla="*/ 3146196 h 3589665"/>
                <a:gd name="connsiteX1" fmla="*/ 0 w 3163624"/>
                <a:gd name="connsiteY1" fmla="*/ 0 h 3589665"/>
                <a:gd name="connsiteX2" fmla="*/ 1371094 w 3163624"/>
                <a:gd name="connsiteY2" fmla="*/ 1959088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2493373"/>
                <a:gd name="connsiteY0" fmla="*/ 3146196 h 3589665"/>
                <a:gd name="connsiteX1" fmla="*/ 0 w 2493373"/>
                <a:gd name="connsiteY1" fmla="*/ 0 h 3589665"/>
                <a:gd name="connsiteX2" fmla="*/ 1371094 w 2493373"/>
                <a:gd name="connsiteY2" fmla="*/ 1959088 h 3589665"/>
                <a:gd name="connsiteX3" fmla="*/ 2493373 w 2493373"/>
                <a:gd name="connsiteY3" fmla="*/ 2528806 h 3589665"/>
                <a:gd name="connsiteX4" fmla="*/ 1012585 w 2493373"/>
                <a:gd name="connsiteY4" fmla="*/ 3589665 h 3589665"/>
                <a:gd name="connsiteX5" fmla="*/ 170446 w 2493373"/>
                <a:gd name="connsiteY5" fmla="*/ 3146196 h 3589665"/>
                <a:gd name="connsiteX0" fmla="*/ 0 w 2634672"/>
                <a:gd name="connsiteY0" fmla="*/ 3635824 h 3635824"/>
                <a:gd name="connsiteX1" fmla="*/ 141299 w 2634672"/>
                <a:gd name="connsiteY1" fmla="*/ 0 h 3635824"/>
                <a:gd name="connsiteX2" fmla="*/ 1512393 w 2634672"/>
                <a:gd name="connsiteY2" fmla="*/ 1959088 h 3635824"/>
                <a:gd name="connsiteX3" fmla="*/ 2634672 w 2634672"/>
                <a:gd name="connsiteY3" fmla="*/ 2528806 h 3635824"/>
                <a:gd name="connsiteX4" fmla="*/ 1153884 w 2634672"/>
                <a:gd name="connsiteY4" fmla="*/ 3589665 h 3635824"/>
                <a:gd name="connsiteX5" fmla="*/ 0 w 2634672"/>
                <a:gd name="connsiteY5" fmla="*/ 3635824 h 3635824"/>
                <a:gd name="connsiteX0" fmla="*/ 0 w 2634672"/>
                <a:gd name="connsiteY0" fmla="*/ 3635824 h 4160897"/>
                <a:gd name="connsiteX1" fmla="*/ 141299 w 2634672"/>
                <a:gd name="connsiteY1" fmla="*/ 0 h 4160897"/>
                <a:gd name="connsiteX2" fmla="*/ 1512393 w 2634672"/>
                <a:gd name="connsiteY2" fmla="*/ 1959088 h 4160897"/>
                <a:gd name="connsiteX3" fmla="*/ 2634672 w 2634672"/>
                <a:gd name="connsiteY3" fmla="*/ 2528806 h 4160897"/>
                <a:gd name="connsiteX4" fmla="*/ 888901 w 2634672"/>
                <a:gd name="connsiteY4" fmla="*/ 4160897 h 4160897"/>
                <a:gd name="connsiteX5" fmla="*/ 0 w 2634672"/>
                <a:gd name="connsiteY5" fmla="*/ 3635824 h 4160897"/>
                <a:gd name="connsiteX0" fmla="*/ 0 w 2354102"/>
                <a:gd name="connsiteY0" fmla="*/ 3635824 h 4160897"/>
                <a:gd name="connsiteX1" fmla="*/ 141299 w 2354102"/>
                <a:gd name="connsiteY1" fmla="*/ 0 h 4160897"/>
                <a:gd name="connsiteX2" fmla="*/ 1512393 w 2354102"/>
                <a:gd name="connsiteY2" fmla="*/ 1959088 h 4160897"/>
                <a:gd name="connsiteX3" fmla="*/ 2354102 w 2354102"/>
                <a:gd name="connsiteY3" fmla="*/ 3083717 h 4160897"/>
                <a:gd name="connsiteX4" fmla="*/ 888901 w 2354102"/>
                <a:gd name="connsiteY4" fmla="*/ 4160897 h 4160897"/>
                <a:gd name="connsiteX5" fmla="*/ 0 w 2354102"/>
                <a:gd name="connsiteY5" fmla="*/ 3635824 h 4160897"/>
                <a:gd name="connsiteX0" fmla="*/ 0 w 2354102"/>
                <a:gd name="connsiteY0" fmla="*/ 3635824 h 4160897"/>
                <a:gd name="connsiteX1" fmla="*/ 141299 w 2354102"/>
                <a:gd name="connsiteY1" fmla="*/ 0 h 4160897"/>
                <a:gd name="connsiteX2" fmla="*/ 1200648 w 2354102"/>
                <a:gd name="connsiteY2" fmla="*/ 2497678 h 4160897"/>
                <a:gd name="connsiteX3" fmla="*/ 2354102 w 2354102"/>
                <a:gd name="connsiteY3" fmla="*/ 3083717 h 4160897"/>
                <a:gd name="connsiteX4" fmla="*/ 888901 w 2354102"/>
                <a:gd name="connsiteY4" fmla="*/ 4160897 h 4160897"/>
                <a:gd name="connsiteX5" fmla="*/ 0 w 2354102"/>
                <a:gd name="connsiteY5" fmla="*/ 3635824 h 4160897"/>
                <a:gd name="connsiteX0" fmla="*/ 0 w 2354102"/>
                <a:gd name="connsiteY0" fmla="*/ 3635824 h 3635824"/>
                <a:gd name="connsiteX1" fmla="*/ 141299 w 2354102"/>
                <a:gd name="connsiteY1" fmla="*/ 0 h 3635824"/>
                <a:gd name="connsiteX2" fmla="*/ 1200648 w 2354102"/>
                <a:gd name="connsiteY2" fmla="*/ 2497678 h 3635824"/>
                <a:gd name="connsiteX3" fmla="*/ 2354102 w 2354102"/>
                <a:gd name="connsiteY3" fmla="*/ 3083717 h 3635824"/>
                <a:gd name="connsiteX4" fmla="*/ 0 w 2354102"/>
                <a:gd name="connsiteY4" fmla="*/ 3635824 h 3635824"/>
                <a:gd name="connsiteX0" fmla="*/ 0 w 1200648"/>
                <a:gd name="connsiteY0" fmla="*/ 3635824 h 3635824"/>
                <a:gd name="connsiteX1" fmla="*/ 141299 w 1200648"/>
                <a:gd name="connsiteY1" fmla="*/ 0 h 3635824"/>
                <a:gd name="connsiteX2" fmla="*/ 1200648 w 1200648"/>
                <a:gd name="connsiteY2" fmla="*/ 2497678 h 3635824"/>
                <a:gd name="connsiteX3" fmla="*/ 0 w 1200648"/>
                <a:gd name="connsiteY3" fmla="*/ 3635824 h 3635824"/>
                <a:gd name="connsiteX0" fmla="*/ 0 w 1278584"/>
                <a:gd name="connsiteY0" fmla="*/ 3635824 h 3635824"/>
                <a:gd name="connsiteX1" fmla="*/ 141299 w 1278584"/>
                <a:gd name="connsiteY1" fmla="*/ 0 h 3635824"/>
                <a:gd name="connsiteX2" fmla="*/ 1278584 w 1278584"/>
                <a:gd name="connsiteY2" fmla="*/ 2595604 h 3635824"/>
                <a:gd name="connsiteX3" fmla="*/ 0 w 1278584"/>
                <a:gd name="connsiteY3" fmla="*/ 3635824 h 3635824"/>
                <a:gd name="connsiteX0" fmla="*/ 326318 w 1137285"/>
                <a:gd name="connsiteY0" fmla="*/ 3962242 h 3962242"/>
                <a:gd name="connsiteX1" fmla="*/ 0 w 1137285"/>
                <a:gd name="connsiteY1" fmla="*/ 0 h 3962242"/>
                <a:gd name="connsiteX2" fmla="*/ 1137285 w 1137285"/>
                <a:gd name="connsiteY2" fmla="*/ 2595604 h 3962242"/>
                <a:gd name="connsiteX3" fmla="*/ 326318 w 1137285"/>
                <a:gd name="connsiteY3" fmla="*/ 3962242 h 3962242"/>
                <a:gd name="connsiteX0" fmla="*/ 326318 w 1636076"/>
                <a:gd name="connsiteY0" fmla="*/ 3962242 h 3962242"/>
                <a:gd name="connsiteX1" fmla="*/ 0 w 1636076"/>
                <a:gd name="connsiteY1" fmla="*/ 0 h 3962242"/>
                <a:gd name="connsiteX2" fmla="*/ 1636076 w 1636076"/>
                <a:gd name="connsiteY2" fmla="*/ 2791455 h 3962242"/>
                <a:gd name="connsiteX3" fmla="*/ 326318 w 1636076"/>
                <a:gd name="connsiteY3" fmla="*/ 3962242 h 3962242"/>
                <a:gd name="connsiteX0" fmla="*/ 762760 w 1636076"/>
                <a:gd name="connsiteY0" fmla="*/ 3733749 h 3733749"/>
                <a:gd name="connsiteX1" fmla="*/ 0 w 1636076"/>
                <a:gd name="connsiteY1" fmla="*/ 0 h 3733749"/>
                <a:gd name="connsiteX2" fmla="*/ 1636076 w 1636076"/>
                <a:gd name="connsiteY2" fmla="*/ 2791455 h 3733749"/>
                <a:gd name="connsiteX3" fmla="*/ 762760 w 1636076"/>
                <a:gd name="connsiteY3" fmla="*/ 3733749 h 3733749"/>
                <a:gd name="connsiteX0" fmla="*/ 762760 w 1636076"/>
                <a:gd name="connsiteY0" fmla="*/ 3733749 h 3733749"/>
                <a:gd name="connsiteX1" fmla="*/ 0 w 1636076"/>
                <a:gd name="connsiteY1" fmla="*/ 0 h 3733749"/>
                <a:gd name="connsiteX2" fmla="*/ 1636076 w 1636076"/>
                <a:gd name="connsiteY2" fmla="*/ 3052590 h 3733749"/>
                <a:gd name="connsiteX3" fmla="*/ 762760 w 1636076"/>
                <a:gd name="connsiteY3" fmla="*/ 3733749 h 3733749"/>
              </a:gdLst>
              <a:ahLst/>
              <a:cxnLst>
                <a:cxn ang="0">
                  <a:pos x="connsiteX0" y="connsiteY0"/>
                </a:cxn>
                <a:cxn ang="0">
                  <a:pos x="connsiteX1" y="connsiteY1"/>
                </a:cxn>
                <a:cxn ang="0">
                  <a:pos x="connsiteX2" y="connsiteY2"/>
                </a:cxn>
                <a:cxn ang="0">
                  <a:pos x="connsiteX3" y="connsiteY3"/>
                </a:cxn>
              </a:cxnLst>
              <a:rect l="l" t="t" r="r" b="b"/>
              <a:pathLst>
                <a:path w="1636076" h="3733749">
                  <a:moveTo>
                    <a:pt x="762760" y="3733749"/>
                  </a:moveTo>
                  <a:lnTo>
                    <a:pt x="0" y="0"/>
                  </a:lnTo>
                  <a:lnTo>
                    <a:pt x="1636076" y="3052590"/>
                  </a:lnTo>
                  <a:lnTo>
                    <a:pt x="762760" y="3733749"/>
                  </a:lnTo>
                  <a:close/>
                </a:path>
              </a:pathLst>
            </a:custGeom>
            <a:solidFill>
              <a:srgbClr val="EDEFC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grpSp>
      <p:sp>
        <p:nvSpPr>
          <p:cNvPr id="2" name="Foliennummernplatzhalter 1"/>
          <p:cNvSpPr>
            <a:spLocks noGrp="1"/>
          </p:cNvSpPr>
          <p:nvPr>
            <p:ph type="sldNum" sz="quarter" idx="12"/>
          </p:nvPr>
        </p:nvSpPr>
        <p:spPr/>
        <p:txBody>
          <a:bodyPr/>
          <a:lstStyle/>
          <a:p>
            <a:fld id="{0E5F5BB8-B058-4CAF-94F1-C60B474C680F}" type="slidenum">
              <a:rPr lang="de-DE" smtClean="0"/>
              <a:pPr/>
              <a:t>3</a:t>
            </a:fld>
            <a:endParaRPr lang="de-DE"/>
          </a:p>
        </p:txBody>
      </p:sp>
    </p:spTree>
    <p:extLst>
      <p:ext uri="{BB962C8B-B14F-4D97-AF65-F5344CB8AC3E}">
        <p14:creationId xmlns:p14="http://schemas.microsoft.com/office/powerpoint/2010/main" val="12694459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Constraints: </a:t>
            </a:r>
            <a:r>
              <a:rPr lang="en-US" dirty="0"/>
              <a:t>baseline distribution, ambiguities or </a:t>
            </a:r>
            <a:r>
              <a:rPr lang="en-US" dirty="0" smtClean="0"/>
              <a:t>replicas… </a:t>
            </a:r>
            <a:endParaRPr lang="en-US" dirty="0"/>
          </a:p>
        </p:txBody>
      </p:sp>
      <p:grpSp>
        <p:nvGrpSpPr>
          <p:cNvPr id="34" name="Gruppieren 33"/>
          <p:cNvGrpSpPr/>
          <p:nvPr/>
        </p:nvGrpSpPr>
        <p:grpSpPr>
          <a:xfrm>
            <a:off x="5884612" y="3991831"/>
            <a:ext cx="6172380" cy="2169782"/>
            <a:chOff x="5884612" y="4075942"/>
            <a:chExt cx="6172380" cy="2169782"/>
          </a:xfrm>
        </p:grpSpPr>
        <p:sp>
          <p:nvSpPr>
            <p:cNvPr id="59" name="Rechteck 58"/>
            <p:cNvSpPr/>
            <p:nvPr/>
          </p:nvSpPr>
          <p:spPr>
            <a:xfrm>
              <a:off x="5884612" y="4140200"/>
              <a:ext cx="6146068" cy="2105524"/>
            </a:xfrm>
            <a:prstGeom prst="rect">
              <a:avLst/>
            </a:prstGeom>
            <a:solidFill>
              <a:schemeClr val="bg1"/>
            </a:solidFill>
            <a:ln>
              <a:noFill/>
            </a:ln>
            <a:effectLst>
              <a:outerShdw blurRad="2921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 name="Gruppieren 2"/>
            <p:cNvGrpSpPr/>
            <p:nvPr/>
          </p:nvGrpSpPr>
          <p:grpSpPr>
            <a:xfrm>
              <a:off x="7841313" y="4075942"/>
              <a:ext cx="4215679" cy="2140711"/>
              <a:chOff x="6436269" y="3710782"/>
              <a:chExt cx="4215679" cy="2140711"/>
            </a:xfrm>
          </p:grpSpPr>
          <p:grpSp>
            <p:nvGrpSpPr>
              <p:cNvPr id="5" name="Gruppieren 106"/>
              <p:cNvGrpSpPr/>
              <p:nvPr/>
            </p:nvGrpSpPr>
            <p:grpSpPr>
              <a:xfrm>
                <a:off x="7478750" y="4117264"/>
                <a:ext cx="3026975" cy="1230231"/>
                <a:chOff x="6953540" y="4114167"/>
                <a:chExt cx="3026975" cy="1230231"/>
              </a:xfrm>
            </p:grpSpPr>
            <mc:AlternateContent xmlns:mc="http://schemas.openxmlformats.org/markup-compatibility/2006" xmlns:a14="http://schemas.microsoft.com/office/drawing/2010/main">
              <mc:Choice Requires="a14">
                <p:sp>
                  <p:nvSpPr>
                    <p:cNvPr id="6" name="Textfeld 107"/>
                    <p:cNvSpPr txBox="1"/>
                    <p:nvPr/>
                  </p:nvSpPr>
                  <p:spPr>
                    <a:xfrm>
                      <a:off x="7234511" y="4114167"/>
                      <a:ext cx="2076449" cy="499304"/>
                    </a:xfrm>
                    <a:prstGeom prst="rect">
                      <a:avLst/>
                    </a:prstGeom>
                    <a:noFill/>
                  </p:spPr>
                  <p:txBody>
                    <a:bodyPr wrap="square" rtlCol="0">
                      <a:spAutoFit/>
                    </a:bodyPr>
                    <a:lstStyle/>
                    <a:p>
                      <a:pPr algn="ctr"/>
                      <a14:m>
                        <m:oMath xmlns:m="http://schemas.openxmlformats.org/officeDocument/2006/math">
                          <m:r>
                            <m:rPr>
                              <m:nor/>
                            </m:rPr>
                            <a:rPr lang="de-DE" dirty="0" smtClean="0">
                              <a:solidFill>
                                <a:schemeClr val="tx1">
                                  <a:lumMod val="75000"/>
                                  <a:lumOff val="25000"/>
                                </a:schemeClr>
                              </a:solidFill>
                              <a:latin typeface="Work Sans" panose="00000500000000000000" pitchFamily="50" charset="0"/>
                              <a:ea typeface="Cambria Math" panose="02040503050406030204" pitchFamily="18" charset="0"/>
                              <a:cs typeface="Arial" panose="020B0604020202020204" pitchFamily="34" charset="0"/>
                            </a:rPr>
                            <m:t>v</m:t>
                          </m:r>
                          <m:r>
                            <m:rPr>
                              <m:nor/>
                            </m:rPr>
                            <a:rPr lang="de-DE" baseline="-25000" dirty="0" smtClean="0">
                              <a:solidFill>
                                <a:schemeClr val="tx1">
                                  <a:lumMod val="75000"/>
                                  <a:lumOff val="25000"/>
                                </a:schemeClr>
                              </a:solidFill>
                              <a:latin typeface="Work Sans" panose="00000500000000000000" pitchFamily="50" charset="0"/>
                              <a:ea typeface="Cambria Math" panose="02040503050406030204" pitchFamily="18" charset="0"/>
                              <a:cs typeface="Arial" panose="020B0604020202020204" pitchFamily="34" charset="0"/>
                            </a:rPr>
                            <m:t>a</m:t>
                          </m:r>
                          <m:r>
                            <a:rPr lang="de-DE" b="0" i="1" dirty="0" smtClean="0">
                              <a:solidFill>
                                <a:schemeClr val="tx1">
                                  <a:lumMod val="75000"/>
                                  <a:lumOff val="25000"/>
                                </a:schemeClr>
                              </a:solidFill>
                              <a:latin typeface="Cambria Math"/>
                              <a:ea typeface="Cambria Math" panose="02040503050406030204" pitchFamily="18" charset="0"/>
                              <a:cs typeface="Arial" panose="020B0604020202020204" pitchFamily="34" charset="0"/>
                            </a:rPr>
                            <m:t>=</m:t>
                          </m:r>
                        </m:oMath>
                      </a14:m>
                      <a:r>
                        <a:rPr lang="en-US" i="1" dirty="0" smtClean="0">
                          <a:solidFill>
                            <a:schemeClr val="tx1"/>
                          </a:solidFill>
                          <a:latin typeface="Work Sans" panose="00000500000000000000" pitchFamily="50" charset="0"/>
                          <a:ea typeface="Cambria Math" panose="02040503050406030204" pitchFamily="18" charset="0"/>
                        </a:rPr>
                        <a:t> </a:t>
                      </a: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rPr>
                              </m:ctrlPr>
                            </m:fPr>
                            <m:num>
                              <m:r>
                                <m:rPr>
                                  <m:sty m:val="p"/>
                                </m:rPr>
                                <a:rPr lang="el-GR" i="1" dirty="0" smtClean="0">
                                  <a:latin typeface="Cambria Math" panose="02040503050406030204" pitchFamily="18" charset="0"/>
                                  <a:ea typeface="Cambria Math" panose="02040503050406030204" pitchFamily="18" charset="0"/>
                                </a:rPr>
                                <m:t>λ</m:t>
                              </m:r>
                              <m:r>
                                <a:rPr lang="de-DE" b="0" i="1" dirty="0" smtClean="0">
                                  <a:latin typeface="Cambria Math"/>
                                  <a:ea typeface="Cambria Math" panose="02040503050406030204" pitchFamily="18" charset="0"/>
                                </a:rPr>
                                <m:t>𝑟</m:t>
                              </m:r>
                              <m:r>
                                <a:rPr lang="de-DE" b="0" i="1" baseline="-25000" dirty="0" smtClean="0">
                                  <a:latin typeface="Cambria Math"/>
                                  <a:ea typeface="Cambria Math" panose="02040503050406030204" pitchFamily="18" charset="0"/>
                                </a:rPr>
                                <m:t>0</m:t>
                              </m:r>
                            </m:num>
                            <m:den>
                              <m:r>
                                <a:rPr lang="de-DE" b="0" i="1" smtClean="0">
                                  <a:solidFill>
                                    <a:schemeClr val="tx1"/>
                                  </a:solidFill>
                                  <a:latin typeface="Cambria Math"/>
                                  <a:ea typeface="Cambria Math" panose="02040503050406030204" pitchFamily="18" charset="0"/>
                                </a:rPr>
                                <m:t>2</m:t>
                              </m:r>
                              <m:r>
                                <m:rPr>
                                  <m:sty m:val="p"/>
                                </m:rPr>
                                <a:rPr lang="el-GR" b="0" i="1" smtClean="0">
                                  <a:solidFill>
                                    <a:schemeClr val="tx1"/>
                                  </a:solidFill>
                                  <a:latin typeface="Cambria Math"/>
                                  <a:ea typeface="Cambria Math" panose="02040503050406030204" pitchFamily="18" charset="0"/>
                                </a:rPr>
                                <m:t>Δ</m:t>
                              </m:r>
                              <m:r>
                                <a:rPr lang="de-DE" b="0" i="1" smtClean="0">
                                  <a:solidFill>
                                    <a:schemeClr val="tx1"/>
                                  </a:solidFill>
                                  <a:latin typeface="Cambria Math"/>
                                  <a:ea typeface="Cambria Math" panose="02040503050406030204" pitchFamily="18" charset="0"/>
                                </a:rPr>
                                <m:t>𝑏</m:t>
                              </m:r>
                            </m:den>
                          </m:f>
                        </m:oMath>
                      </a14:m>
                      <a:endParaRPr lang="en-US" i="1" dirty="0">
                        <a:solidFill>
                          <a:schemeClr val="tx1"/>
                        </a:solidFill>
                        <a:latin typeface="Work Sans" panose="00000500000000000000" pitchFamily="50" charset="0"/>
                        <a:ea typeface="Cambria Math" panose="02040503050406030204" pitchFamily="18" charset="0"/>
                      </a:endParaRPr>
                    </a:p>
                  </p:txBody>
                </p:sp>
              </mc:Choice>
              <mc:Fallback xmlns="">
                <p:sp>
                  <p:nvSpPr>
                    <p:cNvPr id="6" name="Textfeld 107"/>
                    <p:cNvSpPr txBox="1">
                      <a:spLocks noRot="1" noChangeAspect="1" noMove="1" noResize="1" noEditPoints="1" noAdjustHandles="1" noChangeArrowheads="1" noChangeShapeType="1" noTextEdit="1"/>
                    </p:cNvSpPr>
                    <p:nvPr/>
                  </p:nvSpPr>
                  <p:spPr>
                    <a:xfrm>
                      <a:off x="7234511" y="4114167"/>
                      <a:ext cx="2076449" cy="499304"/>
                    </a:xfrm>
                    <a:prstGeom prst="rect">
                      <a:avLst/>
                    </a:prstGeom>
                    <a:blipFill>
                      <a:blip r:embed="rId9"/>
                      <a:stretch>
                        <a:fillRect b="-1220"/>
                      </a:stretch>
                    </a:blipFill>
                  </p:spPr>
                  <p:txBody>
                    <a:bodyPr/>
                    <a:lstStyle/>
                    <a:p>
                      <a:r>
                        <a:rPr lang="de-DE">
                          <a:noFill/>
                        </a:rPr>
                        <a:t> </a:t>
                      </a:r>
                    </a:p>
                  </p:txBody>
                </p:sp>
              </mc:Fallback>
            </mc:AlternateContent>
            <p:sp>
              <p:nvSpPr>
                <p:cNvPr id="7" name="Textfeld 108"/>
                <p:cNvSpPr txBox="1"/>
                <p:nvPr/>
              </p:nvSpPr>
              <p:spPr>
                <a:xfrm>
                  <a:off x="6953540" y="4882733"/>
                  <a:ext cx="1340336" cy="461665"/>
                </a:xfrm>
                <a:prstGeom prst="rect">
                  <a:avLst/>
                </a:prstGeom>
                <a:noFill/>
              </p:spPr>
              <p:txBody>
                <a:bodyPr wrap="square" rtlCol="0">
                  <a:spAutoFit/>
                </a:bodyPr>
                <a:lstStyle/>
                <a:p>
                  <a:r>
                    <a:rPr lang="en-US" sz="1200" dirty="0">
                      <a:solidFill>
                        <a:schemeClr val="tx1">
                          <a:lumMod val="65000"/>
                          <a:lumOff val="35000"/>
                        </a:schemeClr>
                      </a:solidFill>
                      <a:latin typeface="Work Sans" panose="00000500000000000000" pitchFamily="50" charset="0"/>
                      <a:cs typeface="Arial" panose="020B0604020202020204" pitchFamily="34" charset="0"/>
                    </a:rPr>
                    <a:t>ambiguity</a:t>
                  </a:r>
                </a:p>
                <a:p>
                  <a:r>
                    <a:rPr lang="en-US" sz="1200" dirty="0" smtClean="0">
                      <a:solidFill>
                        <a:schemeClr val="tx1">
                          <a:lumMod val="65000"/>
                          <a:lumOff val="35000"/>
                        </a:schemeClr>
                      </a:solidFill>
                      <a:latin typeface="Work Sans" panose="00000500000000000000" pitchFamily="50" charset="0"/>
                      <a:cs typeface="Arial" panose="020B0604020202020204" pitchFamily="34" charset="0"/>
                    </a:rPr>
                    <a:t>displacement</a:t>
                  </a:r>
                  <a:endParaRPr lang="en-US" sz="1200" dirty="0">
                    <a:solidFill>
                      <a:schemeClr val="tx1">
                        <a:lumMod val="65000"/>
                        <a:lumOff val="35000"/>
                      </a:schemeClr>
                    </a:solidFill>
                    <a:latin typeface="Work Sans" panose="00000500000000000000" pitchFamily="50" charset="0"/>
                    <a:cs typeface="Arial" panose="020B0604020202020204" pitchFamily="34" charset="0"/>
                  </a:endParaRPr>
                </a:p>
              </p:txBody>
            </p:sp>
            <p:sp>
              <p:nvSpPr>
                <p:cNvPr id="8" name="Textfeld 109"/>
                <p:cNvSpPr txBox="1"/>
                <p:nvPr/>
              </p:nvSpPr>
              <p:spPr>
                <a:xfrm>
                  <a:off x="8173965" y="4919770"/>
                  <a:ext cx="1806550" cy="276999"/>
                </a:xfrm>
                <a:prstGeom prst="rect">
                  <a:avLst/>
                </a:prstGeom>
                <a:noFill/>
              </p:spPr>
              <p:txBody>
                <a:bodyPr wrap="square" rtlCol="0">
                  <a:spAutoFit/>
                </a:bodyPr>
                <a:lstStyle/>
                <a:p>
                  <a:r>
                    <a:rPr lang="en-US" sz="1200" dirty="0">
                      <a:solidFill>
                        <a:schemeClr val="tx1">
                          <a:lumMod val="65000"/>
                          <a:lumOff val="35000"/>
                        </a:schemeClr>
                      </a:solidFill>
                      <a:latin typeface="Work Sans" panose="00000500000000000000" pitchFamily="50" charset="0"/>
                      <a:cs typeface="Arial" panose="020B0604020202020204" pitchFamily="34" charset="0"/>
                    </a:rPr>
                    <a:t>m</a:t>
                  </a:r>
                  <a:r>
                    <a:rPr lang="en-US" sz="1200" dirty="0" smtClean="0">
                      <a:solidFill>
                        <a:schemeClr val="tx1">
                          <a:lumMod val="65000"/>
                          <a:lumOff val="35000"/>
                        </a:schemeClr>
                      </a:solidFill>
                      <a:latin typeface="Work Sans" panose="00000500000000000000" pitchFamily="50" charset="0"/>
                      <a:cs typeface="Arial" panose="020B0604020202020204" pitchFamily="34" charset="0"/>
                    </a:rPr>
                    <a:t>in baseline spacing</a:t>
                  </a:r>
                  <a:endParaRPr lang="en-US" sz="1200" dirty="0">
                    <a:solidFill>
                      <a:schemeClr val="tx1">
                        <a:lumMod val="65000"/>
                        <a:lumOff val="35000"/>
                      </a:schemeClr>
                    </a:solidFill>
                    <a:latin typeface="Work Sans" panose="00000500000000000000" pitchFamily="50" charset="0"/>
                    <a:cs typeface="Arial" panose="020B0604020202020204" pitchFamily="34" charset="0"/>
                  </a:endParaRPr>
                </a:p>
              </p:txBody>
            </p:sp>
            <p:cxnSp>
              <p:nvCxnSpPr>
                <p:cNvPr id="9" name="Gekrümmte Verbindung 110"/>
                <p:cNvCxnSpPr>
                  <a:endCxn id="7" idx="0"/>
                </p:cNvCxnSpPr>
                <p:nvPr/>
              </p:nvCxnSpPr>
              <p:spPr>
                <a:xfrm rot="5400000">
                  <a:off x="7588836" y="4564162"/>
                  <a:ext cx="353444" cy="283699"/>
                </a:xfrm>
                <a:prstGeom prst="curvedConnector3">
                  <a:avLst>
                    <a:gd name="adj1" fmla="val 50000"/>
                  </a:avLst>
                </a:prstGeom>
                <a:ln>
                  <a:solidFill>
                    <a:schemeClr val="tx1">
                      <a:lumMod val="65000"/>
                      <a:lumOff val="35000"/>
                    </a:schemeClr>
                  </a:solidFill>
                  <a:tailEnd type="arrow"/>
                </a:ln>
                <a:effectLst>
                  <a:outerShdw blurRad="50800" dist="50800" dir="5400000" algn="ctr" rotWithShape="0">
                    <a:schemeClr val="tx1">
                      <a:lumMod val="65000"/>
                      <a:lumOff val="35000"/>
                    </a:schemeClr>
                  </a:outerShdw>
                </a:effectLst>
              </p:spPr>
              <p:style>
                <a:lnRef idx="1">
                  <a:schemeClr val="accent1"/>
                </a:lnRef>
                <a:fillRef idx="0">
                  <a:schemeClr val="accent1"/>
                </a:fillRef>
                <a:effectRef idx="0">
                  <a:schemeClr val="accent1"/>
                </a:effectRef>
                <a:fontRef idx="minor">
                  <a:schemeClr val="tx1"/>
                </a:fontRef>
              </p:style>
            </p:cxnSp>
            <p:cxnSp>
              <p:nvCxnSpPr>
                <p:cNvPr id="10" name="Gekrümmte Verbindung 111"/>
                <p:cNvCxnSpPr/>
                <p:nvPr/>
              </p:nvCxnSpPr>
              <p:spPr>
                <a:xfrm rot="16200000" flipH="1">
                  <a:off x="8393584" y="4769430"/>
                  <a:ext cx="280026" cy="20654"/>
                </a:xfrm>
                <a:prstGeom prst="curvedConnector3">
                  <a:avLst>
                    <a:gd name="adj1" fmla="val 50000"/>
                  </a:avLst>
                </a:prstGeom>
                <a:ln>
                  <a:solidFill>
                    <a:schemeClr val="tx1">
                      <a:lumMod val="65000"/>
                      <a:lumOff val="35000"/>
                    </a:schemeClr>
                  </a:solidFill>
                  <a:tailEnd type="arrow"/>
                </a:ln>
                <a:effectLst>
                  <a:outerShdw blurRad="50800" dist="50800" dir="5400000" algn="ctr" rotWithShape="0">
                    <a:schemeClr val="tx1">
                      <a:lumMod val="65000"/>
                      <a:lumOff val="35000"/>
                    </a:schemeClr>
                  </a:outerShdw>
                </a:effectLst>
              </p:spPr>
              <p:style>
                <a:lnRef idx="1">
                  <a:schemeClr val="accent1"/>
                </a:lnRef>
                <a:fillRef idx="0">
                  <a:schemeClr val="accent1"/>
                </a:fillRef>
                <a:effectRef idx="0">
                  <a:schemeClr val="accent1"/>
                </a:effectRef>
                <a:fontRef idx="minor">
                  <a:schemeClr val="tx1"/>
                </a:fontRef>
              </p:style>
            </p:cxnSp>
          </p:grpSp>
          <p:grpSp>
            <p:nvGrpSpPr>
              <p:cNvPr id="16" name="Gruppieren 55"/>
              <p:cNvGrpSpPr/>
              <p:nvPr/>
            </p:nvGrpSpPr>
            <p:grpSpPr>
              <a:xfrm>
                <a:off x="6436269" y="3710782"/>
                <a:ext cx="3993417" cy="646331"/>
                <a:chOff x="5785583" y="2549659"/>
                <a:chExt cx="3993417" cy="646331"/>
              </a:xfrm>
            </p:grpSpPr>
            <p:sp>
              <p:nvSpPr>
                <p:cNvPr id="17" name="Textfeld 45"/>
                <p:cNvSpPr txBox="1"/>
                <p:nvPr/>
              </p:nvSpPr>
              <p:spPr>
                <a:xfrm>
                  <a:off x="5785583" y="2549659"/>
                  <a:ext cx="2203264" cy="646331"/>
                </a:xfrm>
                <a:prstGeom prst="rect">
                  <a:avLst/>
                </a:prstGeom>
                <a:noFill/>
              </p:spPr>
              <p:txBody>
                <a:bodyPr wrap="square" rtlCol="0">
                  <a:spAutoFit/>
                </a:bodyPr>
                <a:lstStyle/>
                <a:p>
                  <a:pPr>
                    <a:lnSpc>
                      <a:spcPct val="150000"/>
                    </a:lnSpc>
                  </a:pPr>
                  <a:r>
                    <a:rPr lang="en-US" sz="1200" b="1" dirty="0" smtClean="0">
                      <a:solidFill>
                        <a:schemeClr val="accent5">
                          <a:lumMod val="50000"/>
                        </a:schemeClr>
                      </a:solidFill>
                      <a:latin typeface="Work Sans Light" panose="00000400000000000000" pitchFamily="50" charset="0"/>
                      <a:cs typeface="Arial" panose="020B0604020202020204" pitchFamily="34" charset="0"/>
                    </a:rPr>
                    <a:t>Ambiguity displacement 	</a:t>
                  </a:r>
                  <a:endParaRPr lang="en-US" sz="1200" b="1" dirty="0">
                    <a:solidFill>
                      <a:schemeClr val="accent5">
                        <a:lumMod val="50000"/>
                      </a:schemeClr>
                    </a:solidFill>
                    <a:latin typeface="Work Sans Light" panose="00000400000000000000" pitchFamily="50" charset="0"/>
                    <a:cs typeface="Arial" panose="020B0604020202020204" pitchFamily="34" charset="0"/>
                  </a:endParaRPr>
                </a:p>
              </p:txBody>
            </p:sp>
            <p:sp>
              <p:nvSpPr>
                <p:cNvPr id="18" name="Textfeld 48"/>
                <p:cNvSpPr txBox="1"/>
                <p:nvPr/>
              </p:nvSpPr>
              <p:spPr>
                <a:xfrm>
                  <a:off x="8201025" y="2549659"/>
                  <a:ext cx="1577975" cy="338298"/>
                </a:xfrm>
                <a:prstGeom prst="rect">
                  <a:avLst/>
                </a:prstGeom>
                <a:noFill/>
              </p:spPr>
              <p:txBody>
                <a:bodyPr wrap="square" rtlCol="0">
                  <a:spAutoFit/>
                </a:bodyPr>
                <a:lstStyle/>
                <a:p>
                  <a:pPr>
                    <a:lnSpc>
                      <a:spcPct val="150000"/>
                    </a:lnSpc>
                  </a:pPr>
                  <a:r>
                    <a:rPr lang="en-US" sz="1200" b="1" dirty="0" smtClean="0">
                      <a:solidFill>
                        <a:schemeClr val="accent5">
                          <a:lumMod val="50000"/>
                        </a:schemeClr>
                      </a:solidFill>
                      <a:latin typeface="Work Sans Light" panose="00000400000000000000" pitchFamily="50" charset="0"/>
                      <a:cs typeface="Arial" panose="020B0604020202020204" pitchFamily="34" charset="0"/>
                    </a:rPr>
                    <a:t>Baseline spacing</a:t>
                  </a:r>
                </a:p>
              </p:txBody>
            </p:sp>
            <p:sp>
              <p:nvSpPr>
                <p:cNvPr id="19" name="Rechteck 56"/>
                <p:cNvSpPr/>
                <p:nvPr/>
              </p:nvSpPr>
              <p:spPr>
                <a:xfrm>
                  <a:off x="7895954" y="2613917"/>
                  <a:ext cx="305071" cy="276999"/>
                </a:xfrm>
                <a:prstGeom prst="rect">
                  <a:avLst/>
                </a:prstGeom>
              </p:spPr>
              <p:txBody>
                <a:bodyPr wrap="square">
                  <a:spAutoFit/>
                </a:bodyPr>
                <a:lstStyle/>
                <a:p>
                  <a:r>
                    <a:rPr lang="en-US" sz="1200" b="1" dirty="0">
                      <a:solidFill>
                        <a:schemeClr val="accent5">
                          <a:lumMod val="50000"/>
                        </a:schemeClr>
                      </a:solidFill>
                      <a:latin typeface="Work Sans" panose="00000500000000000000" pitchFamily="50" charset="0"/>
                      <a:cs typeface="Arial" panose="020B0604020202020204" pitchFamily="34" charset="0"/>
                    </a:rPr>
                    <a:t>↔</a:t>
                  </a:r>
                  <a:endParaRPr lang="en-US" sz="1200" b="1" dirty="0">
                    <a:solidFill>
                      <a:schemeClr val="accent5">
                        <a:lumMod val="50000"/>
                      </a:schemeClr>
                    </a:solidFill>
                    <a:latin typeface="Work Sans" panose="00000500000000000000" pitchFamily="50" charset="0"/>
                  </a:endParaRPr>
                </a:p>
              </p:txBody>
            </p:sp>
          </p:grpSp>
          <p:sp>
            <p:nvSpPr>
              <p:cNvPr id="27" name="Textfeld 157"/>
              <p:cNvSpPr txBox="1"/>
              <p:nvPr/>
            </p:nvSpPr>
            <p:spPr>
              <a:xfrm>
                <a:off x="8721126" y="5112829"/>
                <a:ext cx="1930822" cy="738664"/>
              </a:xfrm>
              <a:prstGeom prst="rect">
                <a:avLst/>
              </a:prstGeom>
              <a:noFill/>
            </p:spPr>
            <p:txBody>
              <a:bodyPr wrap="square" rtlCol="0">
                <a:spAutoFit/>
              </a:bodyPr>
              <a:lstStyle/>
              <a:p>
                <a:r>
                  <a:rPr lang="en-US" sz="1050" dirty="0" smtClean="0">
                    <a:solidFill>
                      <a:schemeClr val="bg1">
                        <a:lumMod val="50000"/>
                      </a:schemeClr>
                    </a:solidFill>
                    <a:latin typeface="Work Sans Light" panose="00000400000000000000" pitchFamily="50" charset="0"/>
                    <a:cs typeface="Arial" panose="020B0604020202020204" pitchFamily="34" charset="0"/>
                  </a:rPr>
                  <a:t>small enough so that the ambiguity displacement is large enough to avoid mixing of real &amp; replicas</a:t>
                </a:r>
                <a:endParaRPr lang="en-US" sz="1050" dirty="0">
                  <a:solidFill>
                    <a:schemeClr val="bg1">
                      <a:lumMod val="50000"/>
                    </a:schemeClr>
                  </a:solidFill>
                  <a:latin typeface="Work Sans Light" panose="00000400000000000000" pitchFamily="50" charset="0"/>
                  <a:cs typeface="Arial" panose="020B0604020202020204" pitchFamily="34" charset="0"/>
                </a:endParaRPr>
              </a:p>
            </p:txBody>
          </p:sp>
        </p:grpSp>
      </p:grpSp>
      <p:grpSp>
        <p:nvGrpSpPr>
          <p:cNvPr id="60" name="Gruppieren 59"/>
          <p:cNvGrpSpPr/>
          <p:nvPr/>
        </p:nvGrpSpPr>
        <p:grpSpPr>
          <a:xfrm>
            <a:off x="7648701" y="1744148"/>
            <a:ext cx="4381979" cy="2105524"/>
            <a:chOff x="7740316" y="1449512"/>
            <a:chExt cx="4381979" cy="2105524"/>
          </a:xfrm>
        </p:grpSpPr>
        <p:sp>
          <p:nvSpPr>
            <p:cNvPr id="4" name="Rechteck 3"/>
            <p:cNvSpPr/>
            <p:nvPr/>
          </p:nvSpPr>
          <p:spPr>
            <a:xfrm>
              <a:off x="7740316" y="1449512"/>
              <a:ext cx="4381979" cy="2105524"/>
            </a:xfrm>
            <a:prstGeom prst="rect">
              <a:avLst/>
            </a:prstGeom>
            <a:solidFill>
              <a:schemeClr val="bg1"/>
            </a:solidFill>
            <a:ln>
              <a:noFill/>
            </a:ln>
            <a:effectLst>
              <a:outerShdw blurRad="2921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8" name="Gruppieren 57"/>
            <p:cNvGrpSpPr/>
            <p:nvPr/>
          </p:nvGrpSpPr>
          <p:grpSpPr>
            <a:xfrm>
              <a:off x="7967360" y="1465716"/>
              <a:ext cx="3731939" cy="2022117"/>
              <a:chOff x="7690416" y="1679692"/>
              <a:chExt cx="3731939" cy="2022117"/>
            </a:xfrm>
          </p:grpSpPr>
          <p:grpSp>
            <p:nvGrpSpPr>
              <p:cNvPr id="12" name="Gruppieren 54"/>
              <p:cNvGrpSpPr/>
              <p:nvPr/>
            </p:nvGrpSpPr>
            <p:grpSpPr>
              <a:xfrm>
                <a:off x="7690416" y="1679692"/>
                <a:ext cx="3444022" cy="338298"/>
                <a:chOff x="6778300" y="3245281"/>
                <a:chExt cx="2569781" cy="338298"/>
              </a:xfrm>
            </p:grpSpPr>
            <p:sp>
              <p:nvSpPr>
                <p:cNvPr id="13" name="Textfeld 50"/>
                <p:cNvSpPr txBox="1"/>
                <p:nvPr/>
              </p:nvSpPr>
              <p:spPr>
                <a:xfrm>
                  <a:off x="6778300" y="3245281"/>
                  <a:ext cx="1527731" cy="338298"/>
                </a:xfrm>
                <a:prstGeom prst="rect">
                  <a:avLst/>
                </a:prstGeom>
                <a:noFill/>
              </p:spPr>
              <p:txBody>
                <a:bodyPr wrap="square" rtlCol="0">
                  <a:spAutoFit/>
                </a:bodyPr>
                <a:lstStyle/>
                <a:p>
                  <a:pPr>
                    <a:lnSpc>
                      <a:spcPct val="150000"/>
                    </a:lnSpc>
                  </a:pPr>
                  <a:r>
                    <a:rPr lang="en-US" sz="1200" b="1" dirty="0" smtClean="0">
                      <a:solidFill>
                        <a:schemeClr val="accent5">
                          <a:lumMod val="50000"/>
                        </a:schemeClr>
                      </a:solidFill>
                      <a:latin typeface="Work Sans Light" panose="00000400000000000000" pitchFamily="50" charset="0"/>
                      <a:cs typeface="Arial" panose="020B0604020202020204" pitchFamily="34" charset="0"/>
                    </a:rPr>
                    <a:t>Height Resolution </a:t>
                  </a:r>
                  <a:endParaRPr lang="en-US" sz="1200" b="1" dirty="0">
                    <a:solidFill>
                      <a:schemeClr val="accent5">
                        <a:lumMod val="50000"/>
                      </a:schemeClr>
                    </a:solidFill>
                    <a:latin typeface="Work Sans Light" panose="00000400000000000000" pitchFamily="50" charset="0"/>
                    <a:cs typeface="Arial" panose="020B0604020202020204" pitchFamily="34" charset="0"/>
                  </a:endParaRPr>
                </a:p>
              </p:txBody>
            </p:sp>
            <p:sp>
              <p:nvSpPr>
                <p:cNvPr id="14" name="Textfeld 51"/>
                <p:cNvSpPr txBox="1"/>
                <p:nvPr/>
              </p:nvSpPr>
              <p:spPr>
                <a:xfrm>
                  <a:off x="8109457" y="3245281"/>
                  <a:ext cx="1238624" cy="338298"/>
                </a:xfrm>
                <a:prstGeom prst="rect">
                  <a:avLst/>
                </a:prstGeom>
                <a:noFill/>
              </p:spPr>
              <p:txBody>
                <a:bodyPr wrap="square" rtlCol="0">
                  <a:spAutoFit/>
                </a:bodyPr>
                <a:lstStyle/>
                <a:p>
                  <a:pPr>
                    <a:lnSpc>
                      <a:spcPct val="150000"/>
                    </a:lnSpc>
                  </a:pPr>
                  <a:r>
                    <a:rPr lang="en-US" sz="1200" b="1" dirty="0" smtClean="0">
                      <a:solidFill>
                        <a:schemeClr val="accent5">
                          <a:lumMod val="50000"/>
                        </a:schemeClr>
                      </a:solidFill>
                      <a:latin typeface="Work Sans Light" panose="00000400000000000000" pitchFamily="50" charset="0"/>
                      <a:cs typeface="Arial" panose="020B0604020202020204" pitchFamily="34" charset="0"/>
                    </a:rPr>
                    <a:t>Baseline aperture</a:t>
                  </a:r>
                  <a:endParaRPr lang="en-US" sz="1200" b="1" dirty="0">
                    <a:solidFill>
                      <a:schemeClr val="accent5">
                        <a:lumMod val="50000"/>
                      </a:schemeClr>
                    </a:solidFill>
                    <a:latin typeface="Work Sans Light" panose="00000400000000000000" pitchFamily="50" charset="0"/>
                    <a:cs typeface="Arial" panose="020B0604020202020204" pitchFamily="34" charset="0"/>
                  </a:endParaRPr>
                </a:p>
              </p:txBody>
            </p:sp>
            <p:sp>
              <p:nvSpPr>
                <p:cNvPr id="15" name="Rechteck 53"/>
                <p:cNvSpPr/>
                <p:nvPr/>
              </p:nvSpPr>
              <p:spPr>
                <a:xfrm>
                  <a:off x="7890648" y="3301634"/>
                  <a:ext cx="587375" cy="276999"/>
                </a:xfrm>
                <a:prstGeom prst="rect">
                  <a:avLst/>
                </a:prstGeom>
              </p:spPr>
              <p:txBody>
                <a:bodyPr wrap="square">
                  <a:spAutoFit/>
                </a:bodyPr>
                <a:lstStyle/>
                <a:p>
                  <a:r>
                    <a:rPr lang="en-US" sz="1200" b="1" dirty="0">
                      <a:solidFill>
                        <a:schemeClr val="accent5">
                          <a:lumMod val="50000"/>
                        </a:schemeClr>
                      </a:solidFill>
                      <a:latin typeface="Work Sans" panose="00000500000000000000" pitchFamily="50" charset="0"/>
                      <a:cs typeface="Arial" panose="020B0604020202020204" pitchFamily="34" charset="0"/>
                    </a:rPr>
                    <a:t>↔</a:t>
                  </a:r>
                  <a:endParaRPr lang="en-US" sz="1200" b="1" dirty="0">
                    <a:solidFill>
                      <a:schemeClr val="accent5">
                        <a:lumMod val="50000"/>
                      </a:schemeClr>
                    </a:solidFill>
                    <a:latin typeface="Work Sans" panose="00000500000000000000" pitchFamily="50" charset="0"/>
                  </a:endParaRPr>
                </a:p>
              </p:txBody>
            </p:sp>
          </p:grpSp>
          <p:grpSp>
            <p:nvGrpSpPr>
              <p:cNvPr id="20" name="Gruppieren 103"/>
              <p:cNvGrpSpPr/>
              <p:nvPr/>
            </p:nvGrpSpPr>
            <p:grpSpPr>
              <a:xfrm>
                <a:off x="7951154" y="2089561"/>
                <a:ext cx="3471201" cy="1223011"/>
                <a:chOff x="6766894" y="4140439"/>
                <a:chExt cx="3471201" cy="1223011"/>
              </a:xfrm>
            </p:grpSpPr>
            <mc:AlternateContent xmlns:mc="http://schemas.openxmlformats.org/markup-compatibility/2006" xmlns:a14="http://schemas.microsoft.com/office/drawing/2010/main">
              <mc:Choice Requires="a14">
                <p:sp>
                  <p:nvSpPr>
                    <p:cNvPr id="21" name="Textfeld 44"/>
                    <p:cNvSpPr txBox="1"/>
                    <p:nvPr/>
                  </p:nvSpPr>
                  <p:spPr>
                    <a:xfrm>
                      <a:off x="7349913" y="4140439"/>
                      <a:ext cx="1686321" cy="499304"/>
                    </a:xfrm>
                    <a:prstGeom prst="rect">
                      <a:avLst/>
                    </a:prstGeom>
                    <a:noFill/>
                  </p:spPr>
                  <p:txBody>
                    <a:bodyPr wrap="square" rtlCol="0">
                      <a:spAutoFit/>
                    </a:bodyPr>
                    <a:lstStyle/>
                    <a:p>
                      <a:pPr algn="ctr"/>
                      <a14:m>
                        <m:oMath xmlns:m="http://schemas.openxmlformats.org/officeDocument/2006/math">
                          <m:r>
                            <m:rPr>
                              <m:sty m:val="p"/>
                            </m:rPr>
                            <a:rPr lang="de-DE" i="1" dirty="0" smtClean="0">
                              <a:latin typeface="Cambria Math"/>
                              <a:ea typeface="Cambria Math" panose="02040503050406030204" pitchFamily="18" charset="0"/>
                            </a:rPr>
                            <m:t>A</m:t>
                          </m:r>
                          <m:r>
                            <a:rPr lang="de-DE" b="0" i="1" baseline="-25000" dirty="0" smtClean="0">
                              <a:latin typeface="Cambria Math"/>
                              <a:ea typeface="Cambria Math" panose="02040503050406030204" pitchFamily="18" charset="0"/>
                            </a:rPr>
                            <m:t>𝑐𝑟</m:t>
                          </m:r>
                          <m:r>
                            <a:rPr lang="en-US" i="1" dirty="0">
                              <a:latin typeface="Cambria Math" panose="02040503050406030204" pitchFamily="18" charset="0"/>
                              <a:ea typeface="Cambria Math" panose="02040503050406030204" pitchFamily="18" charset="0"/>
                            </a:rPr>
                            <m:t>≤</m:t>
                          </m:r>
                        </m:oMath>
                      </a14:m>
                      <a:r>
                        <a:rPr lang="en-US" i="1" dirty="0" smtClean="0">
                          <a:solidFill>
                            <a:schemeClr val="tx1"/>
                          </a:solidFill>
                          <a:latin typeface="Work Sans" panose="00000500000000000000" pitchFamily="50" charset="0"/>
                          <a:ea typeface="Cambria Math" panose="02040503050406030204" pitchFamily="18" charset="0"/>
                        </a:rPr>
                        <a:t> </a:t>
                      </a: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rPr>
                              </m:ctrlPr>
                            </m:fPr>
                            <m:num>
                              <m:r>
                                <m:rPr>
                                  <m:sty m:val="p"/>
                                </m:rPr>
                                <a:rPr lang="el-GR" i="1" dirty="0">
                                  <a:latin typeface="Cambria Math" panose="02040503050406030204" pitchFamily="18" charset="0"/>
                                  <a:ea typeface="Cambria Math" panose="02040503050406030204" pitchFamily="18" charset="0"/>
                                </a:rPr>
                                <m:t>λ</m:t>
                              </m:r>
                              <m:r>
                                <a:rPr lang="de-DE" b="0" i="1" dirty="0" smtClean="0">
                                  <a:latin typeface="Cambria Math"/>
                                  <a:ea typeface="Cambria Math" panose="02040503050406030204" pitchFamily="18" charset="0"/>
                                </a:rPr>
                                <m:t>𝑟</m:t>
                              </m:r>
                              <m:r>
                                <a:rPr lang="de-DE" b="0" i="1" baseline="-25000" dirty="0" smtClean="0">
                                  <a:latin typeface="Cambria Math"/>
                                  <a:ea typeface="Cambria Math" panose="02040503050406030204" pitchFamily="18" charset="0"/>
                                </a:rPr>
                                <m:t>0</m:t>
                              </m:r>
                            </m:num>
                            <m:den>
                              <m:r>
                                <a:rPr lang="de-DE" b="0" i="1" smtClean="0">
                                  <a:solidFill>
                                    <a:schemeClr val="tx1"/>
                                  </a:solidFill>
                                  <a:latin typeface="Cambria Math"/>
                                  <a:ea typeface="Cambria Math" panose="02040503050406030204" pitchFamily="18" charset="0"/>
                                </a:rPr>
                                <m:t>2</m:t>
                              </m:r>
                              <m:r>
                                <a:rPr lang="de-DE" b="0" i="1" smtClean="0">
                                  <a:solidFill>
                                    <a:schemeClr val="tx1"/>
                                  </a:solidFill>
                                  <a:latin typeface="Cambria Math"/>
                                  <a:ea typeface="Cambria Math" panose="02040503050406030204" pitchFamily="18" charset="0"/>
                                </a:rPr>
                                <m:t>h𝑣</m:t>
                              </m:r>
                            </m:den>
                          </m:f>
                        </m:oMath>
                      </a14:m>
                      <a:endParaRPr lang="en-US" i="1" dirty="0">
                        <a:solidFill>
                          <a:schemeClr val="tx1"/>
                        </a:solidFill>
                        <a:latin typeface="Work Sans" panose="00000500000000000000" pitchFamily="50" charset="0"/>
                        <a:ea typeface="Cambria Math" panose="02040503050406030204" pitchFamily="18" charset="0"/>
                      </a:endParaRPr>
                    </a:p>
                  </p:txBody>
                </p:sp>
              </mc:Choice>
              <mc:Fallback xmlns="">
                <p:sp>
                  <p:nvSpPr>
                    <p:cNvPr id="21" name="Textfeld 44"/>
                    <p:cNvSpPr txBox="1">
                      <a:spLocks noRot="1" noChangeAspect="1" noMove="1" noResize="1" noEditPoints="1" noAdjustHandles="1" noChangeArrowheads="1" noChangeShapeType="1" noTextEdit="1"/>
                    </p:cNvSpPr>
                    <p:nvPr/>
                  </p:nvSpPr>
                  <p:spPr>
                    <a:xfrm>
                      <a:off x="7349913" y="4140439"/>
                      <a:ext cx="1686321" cy="499304"/>
                    </a:xfrm>
                    <a:prstGeom prst="rect">
                      <a:avLst/>
                    </a:prstGeom>
                    <a:blipFill>
                      <a:blip r:embed="rId10"/>
                      <a:stretch>
                        <a:fillRect b="-6098"/>
                      </a:stretch>
                    </a:blipFill>
                  </p:spPr>
                  <p:txBody>
                    <a:bodyPr/>
                    <a:lstStyle/>
                    <a:p>
                      <a:r>
                        <a:rPr lang="de-DE">
                          <a:noFill/>
                        </a:rPr>
                        <a:t> </a:t>
                      </a:r>
                    </a:p>
                  </p:txBody>
                </p:sp>
              </mc:Fallback>
            </mc:AlternateContent>
            <p:sp>
              <p:nvSpPr>
                <p:cNvPr id="22" name="Textfeld 67"/>
                <p:cNvSpPr txBox="1"/>
                <p:nvPr/>
              </p:nvSpPr>
              <p:spPr>
                <a:xfrm>
                  <a:off x="6766894" y="4894714"/>
                  <a:ext cx="1507915" cy="461665"/>
                </a:xfrm>
                <a:prstGeom prst="rect">
                  <a:avLst/>
                </a:prstGeom>
                <a:noFill/>
              </p:spPr>
              <p:txBody>
                <a:bodyPr wrap="square" rtlCol="0">
                  <a:spAutoFit/>
                </a:bodyPr>
                <a:lstStyle/>
                <a:p>
                  <a:r>
                    <a:rPr lang="en-US" sz="1200" dirty="0" smtClean="0">
                      <a:solidFill>
                        <a:schemeClr val="tx1">
                          <a:lumMod val="65000"/>
                          <a:lumOff val="35000"/>
                        </a:schemeClr>
                      </a:solidFill>
                      <a:latin typeface="Work Sans" panose="00000500000000000000" pitchFamily="50" charset="0"/>
                      <a:cs typeface="Arial" panose="020B0604020202020204" pitchFamily="34" charset="0"/>
                    </a:rPr>
                    <a:t>max. distance between passes  </a:t>
                  </a:r>
                  <a:endParaRPr lang="en-US" sz="1200" dirty="0">
                    <a:solidFill>
                      <a:schemeClr val="tx1">
                        <a:lumMod val="65000"/>
                        <a:lumOff val="35000"/>
                      </a:schemeClr>
                    </a:solidFill>
                    <a:latin typeface="Work Sans" panose="00000500000000000000" pitchFamily="50" charset="0"/>
                    <a:cs typeface="Arial" panose="020B0604020202020204" pitchFamily="34" charset="0"/>
                  </a:endParaRPr>
                </a:p>
              </p:txBody>
            </p:sp>
            <p:sp>
              <p:nvSpPr>
                <p:cNvPr id="23" name="Textfeld 81"/>
                <p:cNvSpPr txBox="1"/>
                <p:nvPr/>
              </p:nvSpPr>
              <p:spPr>
                <a:xfrm>
                  <a:off x="8293876" y="4901785"/>
                  <a:ext cx="1944219" cy="461665"/>
                </a:xfrm>
                <a:prstGeom prst="rect">
                  <a:avLst/>
                </a:prstGeom>
                <a:noFill/>
              </p:spPr>
              <p:txBody>
                <a:bodyPr wrap="square" rtlCol="0">
                  <a:spAutoFit/>
                </a:bodyPr>
                <a:lstStyle/>
                <a:p>
                  <a:r>
                    <a:rPr lang="en-US" sz="1200" dirty="0">
                      <a:solidFill>
                        <a:schemeClr val="tx1">
                          <a:lumMod val="65000"/>
                          <a:lumOff val="35000"/>
                        </a:schemeClr>
                      </a:solidFill>
                      <a:latin typeface="Work Sans" panose="00000500000000000000" pitchFamily="50" charset="0"/>
                      <a:cs typeface="Arial" panose="020B0604020202020204" pitchFamily="34" charset="0"/>
                    </a:rPr>
                    <a:t>t</a:t>
                  </a:r>
                  <a:r>
                    <a:rPr lang="en-US" sz="1200" dirty="0" smtClean="0">
                      <a:solidFill>
                        <a:schemeClr val="tx1">
                          <a:lumMod val="65000"/>
                          <a:lumOff val="35000"/>
                        </a:schemeClr>
                      </a:solidFill>
                      <a:latin typeface="Work Sans" panose="00000500000000000000" pitchFamily="50" charset="0"/>
                      <a:cs typeface="Arial" panose="020B0604020202020204" pitchFamily="34" charset="0"/>
                    </a:rPr>
                    <a:t>otal height of the volume in cross range</a:t>
                  </a:r>
                  <a:endParaRPr lang="en-US" sz="1200" dirty="0">
                    <a:solidFill>
                      <a:schemeClr val="tx1">
                        <a:lumMod val="65000"/>
                        <a:lumOff val="35000"/>
                      </a:schemeClr>
                    </a:solidFill>
                    <a:latin typeface="Work Sans" panose="00000500000000000000" pitchFamily="50" charset="0"/>
                    <a:cs typeface="Arial" panose="020B0604020202020204" pitchFamily="34" charset="0"/>
                  </a:endParaRPr>
                </a:p>
              </p:txBody>
            </p:sp>
            <p:cxnSp>
              <p:nvCxnSpPr>
                <p:cNvPr id="24" name="Gekrümmte Verbindung 84"/>
                <p:cNvCxnSpPr>
                  <a:endCxn id="22" idx="0"/>
                </p:cNvCxnSpPr>
                <p:nvPr/>
              </p:nvCxnSpPr>
              <p:spPr>
                <a:xfrm rot="5400000">
                  <a:off x="7515748" y="4579251"/>
                  <a:ext cx="320567" cy="310358"/>
                </a:xfrm>
                <a:prstGeom prst="curvedConnector3">
                  <a:avLst>
                    <a:gd name="adj1" fmla="val 50000"/>
                  </a:avLst>
                </a:prstGeom>
                <a:ln>
                  <a:solidFill>
                    <a:schemeClr val="tx1">
                      <a:lumMod val="65000"/>
                      <a:lumOff val="35000"/>
                    </a:schemeClr>
                  </a:solidFill>
                  <a:tailEnd type="arrow"/>
                </a:ln>
                <a:effectLst>
                  <a:outerShdw blurRad="50800" dist="50800" dir="5400000" algn="ctr" rotWithShape="0">
                    <a:schemeClr val="tx1">
                      <a:lumMod val="65000"/>
                      <a:lumOff val="35000"/>
                    </a:schemeClr>
                  </a:outerShdw>
                </a:effectLst>
              </p:spPr>
              <p:style>
                <a:lnRef idx="1">
                  <a:schemeClr val="accent1"/>
                </a:lnRef>
                <a:fillRef idx="0">
                  <a:schemeClr val="accent1"/>
                </a:fillRef>
                <a:effectRef idx="0">
                  <a:schemeClr val="accent1"/>
                </a:effectRef>
                <a:fontRef idx="minor">
                  <a:schemeClr val="tx1"/>
                </a:fontRef>
              </p:style>
            </p:cxnSp>
            <p:cxnSp>
              <p:nvCxnSpPr>
                <p:cNvPr id="25" name="Gekrümmte Verbindung 87"/>
                <p:cNvCxnSpPr/>
                <p:nvPr/>
              </p:nvCxnSpPr>
              <p:spPr>
                <a:xfrm rot="16200000" flipH="1">
                  <a:off x="8370574" y="4746420"/>
                  <a:ext cx="280026" cy="66673"/>
                </a:xfrm>
                <a:prstGeom prst="curvedConnector3">
                  <a:avLst>
                    <a:gd name="adj1" fmla="val 50000"/>
                  </a:avLst>
                </a:prstGeom>
                <a:ln>
                  <a:solidFill>
                    <a:schemeClr val="tx1">
                      <a:lumMod val="65000"/>
                      <a:lumOff val="35000"/>
                    </a:schemeClr>
                  </a:solidFill>
                  <a:tailEnd type="arrow"/>
                </a:ln>
                <a:effectLst>
                  <a:outerShdw blurRad="50800" dist="50800" dir="5400000" algn="ctr" rotWithShape="0">
                    <a:schemeClr val="tx1">
                      <a:lumMod val="65000"/>
                      <a:lumOff val="35000"/>
                    </a:schemeClr>
                  </a:outerShdw>
                </a:effectLst>
              </p:spPr>
              <p:style>
                <a:lnRef idx="1">
                  <a:schemeClr val="accent1"/>
                </a:lnRef>
                <a:fillRef idx="0">
                  <a:schemeClr val="accent1"/>
                </a:fillRef>
                <a:effectRef idx="0">
                  <a:schemeClr val="accent1"/>
                </a:effectRef>
                <a:fontRef idx="minor">
                  <a:schemeClr val="tx1"/>
                </a:fontRef>
              </p:style>
            </p:cxnSp>
          </p:grpSp>
          <p:sp>
            <p:nvSpPr>
              <p:cNvPr id="29" name="Textfeld 159"/>
              <p:cNvSpPr txBox="1"/>
              <p:nvPr/>
            </p:nvSpPr>
            <p:spPr>
              <a:xfrm>
                <a:off x="9495462" y="3270922"/>
                <a:ext cx="1676371" cy="430887"/>
              </a:xfrm>
              <a:prstGeom prst="rect">
                <a:avLst/>
              </a:prstGeom>
              <a:noFill/>
            </p:spPr>
            <p:txBody>
              <a:bodyPr wrap="square" rtlCol="0">
                <a:spAutoFit/>
              </a:bodyPr>
              <a:lstStyle/>
              <a:p>
                <a:r>
                  <a:rPr lang="en-US" sz="1050" dirty="0">
                    <a:solidFill>
                      <a:schemeClr val="bg1">
                        <a:lumMod val="50000"/>
                      </a:schemeClr>
                    </a:solidFill>
                    <a:latin typeface="Work Sans Light" panose="00000400000000000000" pitchFamily="50" charset="0"/>
                    <a:cs typeface="Arial" panose="020B0604020202020204" pitchFamily="34" charset="0"/>
                  </a:rPr>
                  <a:t>l</a:t>
                </a:r>
                <a:r>
                  <a:rPr lang="en-US" sz="1050" dirty="0" smtClean="0">
                    <a:solidFill>
                      <a:schemeClr val="bg1">
                        <a:lumMod val="50000"/>
                      </a:schemeClr>
                    </a:solidFill>
                    <a:latin typeface="Work Sans Light" panose="00000400000000000000" pitchFamily="50" charset="0"/>
                    <a:cs typeface="Arial" panose="020B0604020202020204" pitchFamily="34" charset="0"/>
                  </a:rPr>
                  <a:t>arge enough for high resolution</a:t>
                </a:r>
                <a:endParaRPr lang="en-US" sz="1050" dirty="0">
                  <a:solidFill>
                    <a:schemeClr val="bg1">
                      <a:lumMod val="50000"/>
                    </a:schemeClr>
                  </a:solidFill>
                  <a:latin typeface="Work Sans Light" panose="00000400000000000000" pitchFamily="50" charset="0"/>
                  <a:cs typeface="Arial" panose="020B0604020202020204" pitchFamily="34" charset="0"/>
                </a:endParaRPr>
              </a:p>
            </p:txBody>
          </p:sp>
        </p:grpSp>
      </p:grpSp>
      <p:grpSp>
        <p:nvGrpSpPr>
          <p:cNvPr id="28" name="Gruppieren 27"/>
          <p:cNvGrpSpPr/>
          <p:nvPr/>
        </p:nvGrpSpPr>
        <p:grpSpPr>
          <a:xfrm>
            <a:off x="1358885" y="5705229"/>
            <a:ext cx="1223516" cy="400110"/>
            <a:chOff x="1358885" y="5705229"/>
            <a:chExt cx="1223516" cy="400110"/>
          </a:xfrm>
        </p:grpSpPr>
        <p:sp>
          <p:nvSpPr>
            <p:cNvPr id="36" name="Rechteck 74"/>
            <p:cNvSpPr/>
            <p:nvPr/>
          </p:nvSpPr>
          <p:spPr>
            <a:xfrm>
              <a:off x="1512937" y="5705229"/>
              <a:ext cx="1069464" cy="400110"/>
            </a:xfrm>
            <a:prstGeom prst="rect">
              <a:avLst/>
            </a:prstGeom>
          </p:spPr>
          <p:txBody>
            <a:bodyPr wrap="square">
              <a:spAutoFit/>
            </a:bodyPr>
            <a:lstStyle/>
            <a:p>
              <a:pPr algn="ctr"/>
              <a:r>
                <a:rPr lang="en-US" sz="1000" dirty="0">
                  <a:solidFill>
                    <a:schemeClr val="tx1">
                      <a:lumMod val="75000"/>
                      <a:lumOff val="25000"/>
                    </a:schemeClr>
                  </a:solidFill>
                  <a:latin typeface="Work Sans Light" panose="00000400000000000000" pitchFamily="50" charset="0"/>
                  <a:cs typeface="Arial" panose="020B0604020202020204" pitchFamily="34" charset="0"/>
                </a:rPr>
                <a:t>resolution</a:t>
              </a:r>
            </a:p>
            <a:p>
              <a:pPr algn="ctr"/>
              <a:r>
                <a:rPr lang="en-US" sz="1000" dirty="0">
                  <a:solidFill>
                    <a:schemeClr val="tx1">
                      <a:lumMod val="75000"/>
                      <a:lumOff val="25000"/>
                    </a:schemeClr>
                  </a:solidFill>
                  <a:latin typeface="Work Sans Light" panose="00000400000000000000" pitchFamily="50" charset="0"/>
                  <a:cs typeface="Arial" panose="020B0604020202020204" pitchFamily="34" charset="0"/>
                </a:rPr>
                <a:t> cell</a:t>
              </a:r>
              <a:endParaRPr lang="en-US" sz="1400" dirty="0">
                <a:latin typeface="Work Sans Light" panose="00000400000000000000" pitchFamily="50" charset="0"/>
                <a:cs typeface="Arial" panose="020B0604020202020204" pitchFamily="34" charset="0"/>
              </a:endParaRPr>
            </a:p>
          </p:txBody>
        </p:sp>
        <p:sp>
          <p:nvSpPr>
            <p:cNvPr id="38" name="Ellipse 75"/>
            <p:cNvSpPr/>
            <p:nvPr/>
          </p:nvSpPr>
          <p:spPr>
            <a:xfrm rot="2917215">
              <a:off x="1473196" y="5753668"/>
              <a:ext cx="113705" cy="34232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grpSp>
      <p:grpSp>
        <p:nvGrpSpPr>
          <p:cNvPr id="26" name="Gruppieren 25"/>
          <p:cNvGrpSpPr/>
          <p:nvPr/>
        </p:nvGrpSpPr>
        <p:grpSpPr>
          <a:xfrm>
            <a:off x="226306" y="1433495"/>
            <a:ext cx="5186936" cy="4843410"/>
            <a:chOff x="227481" y="1201151"/>
            <a:chExt cx="5186936" cy="4843410"/>
          </a:xfrm>
        </p:grpSpPr>
        <p:pic>
          <p:nvPicPr>
            <p:cNvPr id="30"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1977656" y="3033781"/>
              <a:ext cx="1305028" cy="2135546"/>
            </a:xfrm>
            <a:prstGeom prst="rect">
              <a:avLst/>
            </a:prstGeom>
          </p:spPr>
        </p:pic>
        <p:sp>
          <p:nvSpPr>
            <p:cNvPr id="31" name="Isosceles Triangle 38"/>
            <p:cNvSpPr/>
            <p:nvPr/>
          </p:nvSpPr>
          <p:spPr>
            <a:xfrm rot="19115752">
              <a:off x="1359747" y="1201151"/>
              <a:ext cx="923503" cy="3435932"/>
            </a:xfrm>
            <a:prstGeom prst="triangle">
              <a:avLst/>
            </a:prstGeom>
            <a:solidFill>
              <a:srgbClr val="E3E7B3">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32" name="Freihandform 47"/>
            <p:cNvSpPr/>
            <p:nvPr/>
          </p:nvSpPr>
          <p:spPr>
            <a:xfrm>
              <a:off x="1284121" y="5140992"/>
              <a:ext cx="2750342"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0342" h="233757">
                  <a:moveTo>
                    <a:pt x="2750342" y="15552"/>
                  </a:moveTo>
                  <a:cubicBezTo>
                    <a:pt x="2738969" y="11003"/>
                    <a:pt x="2602913" y="33035"/>
                    <a:pt x="2556733" y="44435"/>
                  </a:cubicBezTo>
                  <a:cubicBezTo>
                    <a:pt x="2510553" y="55835"/>
                    <a:pt x="2500688" y="81781"/>
                    <a:pt x="2473260" y="83950"/>
                  </a:cubicBezTo>
                  <a:cubicBezTo>
                    <a:pt x="2445832" y="86119"/>
                    <a:pt x="2418457" y="63001"/>
                    <a:pt x="2392167" y="57447"/>
                  </a:cubicBezTo>
                  <a:cubicBezTo>
                    <a:pt x="2365877" y="51893"/>
                    <a:pt x="2326890" y="52898"/>
                    <a:pt x="2315517" y="50623"/>
                  </a:cubicBezTo>
                  <a:cubicBezTo>
                    <a:pt x="2289994" y="50385"/>
                    <a:pt x="2262646" y="48534"/>
                    <a:pt x="2239027" y="56019"/>
                  </a:cubicBezTo>
                  <a:cubicBezTo>
                    <a:pt x="2215408" y="63504"/>
                    <a:pt x="2201733" y="92360"/>
                    <a:pt x="2173803" y="95534"/>
                  </a:cubicBezTo>
                  <a:cubicBezTo>
                    <a:pt x="2145873" y="98708"/>
                    <a:pt x="2099877" y="80749"/>
                    <a:pt x="2071444" y="75062"/>
                  </a:cubicBez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accent4">
                  <a:lumMod val="50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33" name="Gerade Verbindung mit Pfeil 60"/>
            <p:cNvCxnSpPr/>
            <p:nvPr/>
          </p:nvCxnSpPr>
          <p:spPr>
            <a:xfrm flipV="1">
              <a:off x="2256313" y="3283187"/>
              <a:ext cx="1698979" cy="1499709"/>
            </a:xfrm>
            <a:prstGeom prst="straightConnector1">
              <a:avLst/>
            </a:prstGeom>
            <a:ln>
              <a:solidFill>
                <a:schemeClr val="tx1">
                  <a:lumMod val="75000"/>
                  <a:lumOff val="25000"/>
                </a:schemeClr>
              </a:solidFill>
              <a:tailEnd type="arrow"/>
            </a:ln>
            <a:effectLst>
              <a:outerShdw blurRad="50800" dist="50800" dir="5400000" algn="ctr" rotWithShape="0">
                <a:srgbClr val="9DA73B"/>
              </a:outerShdw>
            </a:effectLst>
          </p:spPr>
          <p:style>
            <a:lnRef idx="1">
              <a:schemeClr val="accent1"/>
            </a:lnRef>
            <a:fillRef idx="0">
              <a:schemeClr val="accent1"/>
            </a:fillRef>
            <a:effectRef idx="0">
              <a:schemeClr val="accent1"/>
            </a:effectRef>
            <a:fontRef idx="minor">
              <a:schemeClr val="tx1"/>
            </a:fontRef>
          </p:style>
        </p:cxnSp>
        <p:sp>
          <p:nvSpPr>
            <p:cNvPr id="35" name="Textfeld 65"/>
            <p:cNvSpPr txBox="1"/>
            <p:nvPr/>
          </p:nvSpPr>
          <p:spPr>
            <a:xfrm>
              <a:off x="2659292" y="5181324"/>
              <a:ext cx="1296000" cy="144000"/>
            </a:xfrm>
            <a:prstGeom prst="rect">
              <a:avLst/>
            </a:prstGeom>
            <a:noFill/>
          </p:spPr>
          <p:txBody>
            <a:bodyPr wrap="none" rtlCol="0">
              <a:prstTxWarp prst="textWave1">
                <a:avLst/>
              </a:prstTxWarp>
              <a:spAutoFit/>
            </a:bodyPr>
            <a:lstStyle/>
            <a:p>
              <a:r>
                <a:rPr lang="en-US" sz="1200" dirty="0">
                  <a:solidFill>
                    <a:schemeClr val="accent4">
                      <a:lumMod val="50000"/>
                    </a:schemeClr>
                  </a:solidFill>
                  <a:latin typeface="Work Sans Light" panose="00000400000000000000" pitchFamily="50" charset="0"/>
                  <a:cs typeface="Arial" panose="020B0604020202020204" pitchFamily="34" charset="0"/>
                </a:rPr>
                <a:t>reference surface s=0</a:t>
              </a:r>
            </a:p>
          </p:txBody>
        </p:sp>
        <p:sp>
          <p:nvSpPr>
            <p:cNvPr id="37" name="Ellipse 75"/>
            <p:cNvSpPr/>
            <p:nvPr/>
          </p:nvSpPr>
          <p:spPr>
            <a:xfrm rot="2917215">
              <a:off x="2872657" y="3759575"/>
              <a:ext cx="132233" cy="83026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39" name="Freihandform 73"/>
            <p:cNvSpPr/>
            <p:nvPr/>
          </p:nvSpPr>
          <p:spPr>
            <a:xfrm rot="8328528">
              <a:off x="3395456" y="3464860"/>
              <a:ext cx="854651" cy="291848"/>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86555"/>
                <a:gd name="connsiteX1" fmla="*/ 151254 w 933251"/>
                <a:gd name="connsiteY1" fmla="*/ 469900 h 486555"/>
                <a:gd name="connsiteX2" fmla="*/ 240154 w 933251"/>
                <a:gd name="connsiteY2" fmla="*/ 266700 h 486555"/>
                <a:gd name="connsiteX3" fmla="*/ 341754 w 933251"/>
                <a:gd name="connsiteY3" fmla="*/ 469900 h 486555"/>
                <a:gd name="connsiteX4" fmla="*/ 468754 w 933251"/>
                <a:gd name="connsiteY4" fmla="*/ 0 h 486555"/>
                <a:gd name="connsiteX5" fmla="*/ 608454 w 933251"/>
                <a:gd name="connsiteY5" fmla="*/ 469900 h 486555"/>
                <a:gd name="connsiteX6" fmla="*/ 710054 w 933251"/>
                <a:gd name="connsiteY6" fmla="*/ 279400 h 486555"/>
                <a:gd name="connsiteX7" fmla="*/ 786254 w 933251"/>
                <a:gd name="connsiteY7" fmla="*/ 469900 h 486555"/>
                <a:gd name="connsiteX8" fmla="*/ 852835 w 933251"/>
                <a:gd name="connsiteY8" fmla="*/ 352495 h 486555"/>
                <a:gd name="connsiteX9" fmla="*/ 933251 w 933251"/>
                <a:gd name="connsiteY9" fmla="*/ 473126 h 486555"/>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01581 w 781997"/>
                <a:gd name="connsiteY7" fmla="*/ 352495 h 475960"/>
                <a:gd name="connsiteX8" fmla="*/ 781997 w 781997"/>
                <a:gd name="connsiteY8" fmla="*/ 473126 h 475960"/>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19336 w 781997"/>
                <a:gd name="connsiteY7" fmla="*/ 25398 h 475960"/>
                <a:gd name="connsiteX8" fmla="*/ 781997 w 781997"/>
                <a:gd name="connsiteY8" fmla="*/ 473126 h 475960"/>
                <a:gd name="connsiteX0" fmla="*/ 0 w 781997"/>
                <a:gd name="connsiteY0" fmla="*/ 444503 h 449647"/>
                <a:gd name="connsiteX1" fmla="*/ 88900 w 781997"/>
                <a:gd name="connsiteY1" fmla="*/ 241303 h 449647"/>
                <a:gd name="connsiteX2" fmla="*/ 190500 w 781997"/>
                <a:gd name="connsiteY2" fmla="*/ 444503 h 449647"/>
                <a:gd name="connsiteX3" fmla="*/ 313829 w 781997"/>
                <a:gd name="connsiteY3" fmla="*/ 180327 h 449647"/>
                <a:gd name="connsiteX4" fmla="*/ 457200 w 781997"/>
                <a:gd name="connsiteY4" fmla="*/ 444503 h 449647"/>
                <a:gd name="connsiteX5" fmla="*/ 558800 w 781997"/>
                <a:gd name="connsiteY5" fmla="*/ 254003 h 449647"/>
                <a:gd name="connsiteX6" fmla="*/ 635000 w 781997"/>
                <a:gd name="connsiteY6" fmla="*/ 444503 h 449647"/>
                <a:gd name="connsiteX7" fmla="*/ 719336 w 781997"/>
                <a:gd name="connsiteY7" fmla="*/ 1 h 449647"/>
                <a:gd name="connsiteX8" fmla="*/ 781997 w 781997"/>
                <a:gd name="connsiteY8" fmla="*/ 447729 h 449647"/>
                <a:gd name="connsiteX0" fmla="*/ 0 w 781997"/>
                <a:gd name="connsiteY0" fmla="*/ 444503 h 449690"/>
                <a:gd name="connsiteX1" fmla="*/ 88900 w 781997"/>
                <a:gd name="connsiteY1" fmla="*/ 241303 h 449690"/>
                <a:gd name="connsiteX2" fmla="*/ 190500 w 781997"/>
                <a:gd name="connsiteY2" fmla="*/ 444503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09443 w 781997"/>
                <a:gd name="connsiteY3" fmla="*/ 78862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51839"/>
                <a:gd name="connsiteX1" fmla="*/ 88900 w 781997"/>
                <a:gd name="connsiteY1" fmla="*/ 241303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3 h 451839"/>
                <a:gd name="connsiteX1" fmla="*/ 80058 w 781997"/>
                <a:gd name="connsiteY1" fmla="*/ 282690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6 h 447732"/>
                <a:gd name="connsiteX1" fmla="*/ 80058 w 781997"/>
                <a:gd name="connsiteY1" fmla="*/ 282693 h 447732"/>
                <a:gd name="connsiteX2" fmla="*/ 138927 w 781997"/>
                <a:gd name="connsiteY2" fmla="*/ 436378 h 447732"/>
                <a:gd name="connsiteX3" fmla="*/ 309443 w 781997"/>
                <a:gd name="connsiteY3" fmla="*/ 78865 h 447732"/>
                <a:gd name="connsiteX4" fmla="*/ 499147 w 781997"/>
                <a:gd name="connsiteY4" fmla="*/ 431152 h 447732"/>
                <a:gd name="connsiteX5" fmla="*/ 567018 w 781997"/>
                <a:gd name="connsiteY5" fmla="*/ 287626 h 447732"/>
                <a:gd name="connsiteX6" fmla="*/ 674644 w 781997"/>
                <a:gd name="connsiteY6" fmla="*/ 438313 h 447732"/>
                <a:gd name="connsiteX7" fmla="*/ 719336 w 781997"/>
                <a:gd name="connsiteY7" fmla="*/ 4 h 447732"/>
                <a:gd name="connsiteX8" fmla="*/ 781997 w 781997"/>
                <a:gd name="connsiteY8" fmla="*/ 447732 h 447732"/>
                <a:gd name="connsiteX0" fmla="*/ 0 w 781997"/>
                <a:gd name="connsiteY0" fmla="*/ 444506 h 451451"/>
                <a:gd name="connsiteX1" fmla="*/ 80058 w 781997"/>
                <a:gd name="connsiteY1" fmla="*/ 282693 h 451451"/>
                <a:gd name="connsiteX2" fmla="*/ 138927 w 781997"/>
                <a:gd name="connsiteY2" fmla="*/ 436378 h 451451"/>
                <a:gd name="connsiteX3" fmla="*/ 309443 w 781997"/>
                <a:gd name="connsiteY3" fmla="*/ 78865 h 451451"/>
                <a:gd name="connsiteX4" fmla="*/ 499147 w 781997"/>
                <a:gd name="connsiteY4" fmla="*/ 431152 h 451451"/>
                <a:gd name="connsiteX5" fmla="*/ 589556 w 781997"/>
                <a:gd name="connsiteY5" fmla="*/ 344911 h 451451"/>
                <a:gd name="connsiteX6" fmla="*/ 674644 w 781997"/>
                <a:gd name="connsiteY6" fmla="*/ 438313 h 451451"/>
                <a:gd name="connsiteX7" fmla="*/ 719336 w 781997"/>
                <a:gd name="connsiteY7" fmla="*/ 4 h 451451"/>
                <a:gd name="connsiteX8" fmla="*/ 781997 w 781997"/>
                <a:gd name="connsiteY8" fmla="*/ 447732 h 451451"/>
                <a:gd name="connsiteX0" fmla="*/ 0 w 781997"/>
                <a:gd name="connsiteY0" fmla="*/ 444506 h 455600"/>
                <a:gd name="connsiteX1" fmla="*/ 80058 w 781997"/>
                <a:gd name="connsiteY1" fmla="*/ 282693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00520 w 781997"/>
                <a:gd name="connsiteY2" fmla="*/ 430433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500450"/>
                <a:gd name="connsiteX1" fmla="*/ 60823 w 781997"/>
                <a:gd name="connsiteY1" fmla="*/ 401881 h 500450"/>
                <a:gd name="connsiteX2" fmla="*/ 107304 w 781997"/>
                <a:gd name="connsiteY2" fmla="*/ 487608 h 500450"/>
                <a:gd name="connsiteX3" fmla="*/ 309443 w 781997"/>
                <a:gd name="connsiteY3" fmla="*/ 78865 h 500450"/>
                <a:gd name="connsiteX4" fmla="*/ 499147 w 781997"/>
                <a:gd name="connsiteY4" fmla="*/ 431152 h 500450"/>
                <a:gd name="connsiteX5" fmla="*/ 600825 w 781997"/>
                <a:gd name="connsiteY5" fmla="*/ 373553 h 500450"/>
                <a:gd name="connsiteX6" fmla="*/ 674644 w 781997"/>
                <a:gd name="connsiteY6" fmla="*/ 438313 h 500450"/>
                <a:gd name="connsiteX7" fmla="*/ 719336 w 781997"/>
                <a:gd name="connsiteY7" fmla="*/ 4 h 500450"/>
                <a:gd name="connsiteX8" fmla="*/ 781997 w 781997"/>
                <a:gd name="connsiteY8" fmla="*/ 447732 h 500450"/>
                <a:gd name="connsiteX0" fmla="*/ 0 w 784935"/>
                <a:gd name="connsiteY0" fmla="*/ 493544 h 499896"/>
                <a:gd name="connsiteX1" fmla="*/ 63761 w 784935"/>
                <a:gd name="connsiteY1" fmla="*/ 401881 h 499896"/>
                <a:gd name="connsiteX2" fmla="*/ 110242 w 784935"/>
                <a:gd name="connsiteY2" fmla="*/ 487608 h 499896"/>
                <a:gd name="connsiteX3" fmla="*/ 312381 w 784935"/>
                <a:gd name="connsiteY3" fmla="*/ 78865 h 499896"/>
                <a:gd name="connsiteX4" fmla="*/ 502085 w 784935"/>
                <a:gd name="connsiteY4" fmla="*/ 431152 h 499896"/>
                <a:gd name="connsiteX5" fmla="*/ 603763 w 784935"/>
                <a:gd name="connsiteY5" fmla="*/ 373553 h 499896"/>
                <a:gd name="connsiteX6" fmla="*/ 677582 w 784935"/>
                <a:gd name="connsiteY6" fmla="*/ 438313 h 499896"/>
                <a:gd name="connsiteX7" fmla="*/ 722274 w 784935"/>
                <a:gd name="connsiteY7" fmla="*/ 4 h 499896"/>
                <a:gd name="connsiteX8" fmla="*/ 784935 w 784935"/>
                <a:gd name="connsiteY8" fmla="*/ 447732 h 499896"/>
                <a:gd name="connsiteX0" fmla="*/ 0 w 784935"/>
                <a:gd name="connsiteY0" fmla="*/ 493544 h 493544"/>
                <a:gd name="connsiteX1" fmla="*/ 63761 w 784935"/>
                <a:gd name="connsiteY1" fmla="*/ 401881 h 493544"/>
                <a:gd name="connsiteX2" fmla="*/ 101989 w 784935"/>
                <a:gd name="connsiteY2" fmla="*/ 454951 h 493544"/>
                <a:gd name="connsiteX3" fmla="*/ 312381 w 784935"/>
                <a:gd name="connsiteY3" fmla="*/ 78865 h 493544"/>
                <a:gd name="connsiteX4" fmla="*/ 502085 w 784935"/>
                <a:gd name="connsiteY4" fmla="*/ 431152 h 493544"/>
                <a:gd name="connsiteX5" fmla="*/ 603763 w 784935"/>
                <a:gd name="connsiteY5" fmla="*/ 373553 h 493544"/>
                <a:gd name="connsiteX6" fmla="*/ 677582 w 784935"/>
                <a:gd name="connsiteY6" fmla="*/ 438313 h 493544"/>
                <a:gd name="connsiteX7" fmla="*/ 722274 w 784935"/>
                <a:gd name="connsiteY7" fmla="*/ 4 h 493544"/>
                <a:gd name="connsiteX8" fmla="*/ 784935 w 784935"/>
                <a:gd name="connsiteY8" fmla="*/ 447732 h 493544"/>
                <a:gd name="connsiteX0" fmla="*/ 0 w 794598"/>
                <a:gd name="connsiteY0" fmla="*/ 541242 h 541242"/>
                <a:gd name="connsiteX1" fmla="*/ 73424 w 794598"/>
                <a:gd name="connsiteY1" fmla="*/ 401881 h 541242"/>
                <a:gd name="connsiteX2" fmla="*/ 111652 w 794598"/>
                <a:gd name="connsiteY2" fmla="*/ 454951 h 541242"/>
                <a:gd name="connsiteX3" fmla="*/ 322044 w 794598"/>
                <a:gd name="connsiteY3" fmla="*/ 78865 h 541242"/>
                <a:gd name="connsiteX4" fmla="*/ 511748 w 794598"/>
                <a:gd name="connsiteY4" fmla="*/ 431152 h 541242"/>
                <a:gd name="connsiteX5" fmla="*/ 613426 w 794598"/>
                <a:gd name="connsiteY5" fmla="*/ 373553 h 541242"/>
                <a:gd name="connsiteX6" fmla="*/ 687245 w 794598"/>
                <a:gd name="connsiteY6" fmla="*/ 438313 h 541242"/>
                <a:gd name="connsiteX7" fmla="*/ 731937 w 794598"/>
                <a:gd name="connsiteY7" fmla="*/ 4 h 541242"/>
                <a:gd name="connsiteX8" fmla="*/ 794598 w 794598"/>
                <a:gd name="connsiteY8" fmla="*/ 447732 h 541242"/>
                <a:gd name="connsiteX0" fmla="*/ 0 w 814099"/>
                <a:gd name="connsiteY0" fmla="*/ 541584 h 541584"/>
                <a:gd name="connsiteX1" fmla="*/ 73424 w 814099"/>
                <a:gd name="connsiteY1" fmla="*/ 402223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87245 w 814099"/>
                <a:gd name="connsiteY5" fmla="*/ 438655 h 541584"/>
                <a:gd name="connsiteX6" fmla="*/ 731937 w 814099"/>
                <a:gd name="connsiteY6" fmla="*/ 346 h 541584"/>
                <a:gd name="connsiteX7" fmla="*/ 814099 w 814099"/>
                <a:gd name="connsiteY7" fmla="*/ 520186 h 541584"/>
                <a:gd name="connsiteX0" fmla="*/ 0 w 814099"/>
                <a:gd name="connsiteY0" fmla="*/ 541608 h 541608"/>
                <a:gd name="connsiteX1" fmla="*/ 63761 w 814099"/>
                <a:gd name="connsiteY1" fmla="*/ 449946 h 541608"/>
                <a:gd name="connsiteX2" fmla="*/ 111652 w 814099"/>
                <a:gd name="connsiteY2" fmla="*/ 455317 h 541608"/>
                <a:gd name="connsiteX3" fmla="*/ 322044 w 814099"/>
                <a:gd name="connsiteY3" fmla="*/ 79231 h 541608"/>
                <a:gd name="connsiteX4" fmla="*/ 511748 w 814099"/>
                <a:gd name="connsiteY4" fmla="*/ 431518 h 541608"/>
                <a:gd name="connsiteX5" fmla="*/ 731937 w 814099"/>
                <a:gd name="connsiteY5" fmla="*/ 370 h 541608"/>
                <a:gd name="connsiteX6" fmla="*/ 814099 w 814099"/>
                <a:gd name="connsiteY6" fmla="*/ 520210 h 541608"/>
                <a:gd name="connsiteX0" fmla="*/ 0 w 731937"/>
                <a:gd name="connsiteY0" fmla="*/ 541608 h 541608"/>
                <a:gd name="connsiteX1" fmla="*/ 63761 w 731937"/>
                <a:gd name="connsiteY1" fmla="*/ 449946 h 541608"/>
                <a:gd name="connsiteX2" fmla="*/ 111652 w 731937"/>
                <a:gd name="connsiteY2" fmla="*/ 455317 h 541608"/>
                <a:gd name="connsiteX3" fmla="*/ 322044 w 731937"/>
                <a:gd name="connsiteY3" fmla="*/ 79231 h 541608"/>
                <a:gd name="connsiteX4" fmla="*/ 511748 w 731937"/>
                <a:gd name="connsiteY4" fmla="*/ 431518 h 541608"/>
                <a:gd name="connsiteX5" fmla="*/ 731937 w 731937"/>
                <a:gd name="connsiteY5" fmla="*/ 370 h 541608"/>
                <a:gd name="connsiteX0" fmla="*/ 0 w 511748"/>
                <a:gd name="connsiteY0" fmla="*/ 462409 h 462409"/>
                <a:gd name="connsiteX1" fmla="*/ 63761 w 511748"/>
                <a:gd name="connsiteY1" fmla="*/ 370747 h 462409"/>
                <a:gd name="connsiteX2" fmla="*/ 111652 w 511748"/>
                <a:gd name="connsiteY2" fmla="*/ 376118 h 462409"/>
                <a:gd name="connsiteX3" fmla="*/ 322044 w 511748"/>
                <a:gd name="connsiteY3" fmla="*/ 32 h 462409"/>
                <a:gd name="connsiteX4" fmla="*/ 511748 w 511748"/>
                <a:gd name="connsiteY4" fmla="*/ 352319 h 462409"/>
                <a:gd name="connsiteX0" fmla="*/ 0 w 525499"/>
                <a:gd name="connsiteY0" fmla="*/ 462409 h 462409"/>
                <a:gd name="connsiteX1" fmla="*/ 63761 w 525499"/>
                <a:gd name="connsiteY1" fmla="*/ 370747 h 462409"/>
                <a:gd name="connsiteX2" fmla="*/ 111652 w 525499"/>
                <a:gd name="connsiteY2" fmla="*/ 376118 h 462409"/>
                <a:gd name="connsiteX3" fmla="*/ 322044 w 525499"/>
                <a:gd name="connsiteY3" fmla="*/ 32 h 462409"/>
                <a:gd name="connsiteX4" fmla="*/ 511748 w 525499"/>
                <a:gd name="connsiteY4" fmla="*/ 352319 h 462409"/>
                <a:gd name="connsiteX5" fmla="*/ 510687 w 525499"/>
                <a:gd name="connsiteY5" fmla="*/ 372510 h 462409"/>
                <a:gd name="connsiteX0" fmla="*/ 0 w 567343"/>
                <a:gd name="connsiteY0" fmla="*/ 462417 h 462417"/>
                <a:gd name="connsiteX1" fmla="*/ 63761 w 567343"/>
                <a:gd name="connsiteY1" fmla="*/ 370755 h 462417"/>
                <a:gd name="connsiteX2" fmla="*/ 111652 w 567343"/>
                <a:gd name="connsiteY2" fmla="*/ 376126 h 462417"/>
                <a:gd name="connsiteX3" fmla="*/ 322044 w 567343"/>
                <a:gd name="connsiteY3" fmla="*/ 40 h 462417"/>
                <a:gd name="connsiteX4" fmla="*/ 511748 w 567343"/>
                <a:gd name="connsiteY4" fmla="*/ 352327 h 462417"/>
                <a:gd name="connsiteX5" fmla="*/ 567341 w 567343"/>
                <a:gd name="connsiteY5" fmla="*/ 418667 h 462417"/>
                <a:gd name="connsiteX0" fmla="*/ 0 w 564561"/>
                <a:gd name="connsiteY0" fmla="*/ 462418 h 462418"/>
                <a:gd name="connsiteX1" fmla="*/ 63761 w 564561"/>
                <a:gd name="connsiteY1" fmla="*/ 370756 h 462418"/>
                <a:gd name="connsiteX2" fmla="*/ 111652 w 564561"/>
                <a:gd name="connsiteY2" fmla="*/ 376127 h 462418"/>
                <a:gd name="connsiteX3" fmla="*/ 322044 w 564561"/>
                <a:gd name="connsiteY3" fmla="*/ 41 h 462418"/>
                <a:gd name="connsiteX4" fmla="*/ 511748 w 564561"/>
                <a:gd name="connsiteY4" fmla="*/ 352328 h 462418"/>
                <a:gd name="connsiteX5" fmla="*/ 564559 w 564561"/>
                <a:gd name="connsiteY5" fmla="*/ 455446 h 46241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3596 h 463596"/>
                <a:gd name="connsiteX1" fmla="*/ 63761 w 564559"/>
                <a:gd name="connsiteY1" fmla="*/ 371934 h 463596"/>
                <a:gd name="connsiteX2" fmla="*/ 111652 w 564559"/>
                <a:gd name="connsiteY2" fmla="*/ 377305 h 463596"/>
                <a:gd name="connsiteX3" fmla="*/ 322044 w 564559"/>
                <a:gd name="connsiteY3" fmla="*/ 1219 h 463596"/>
                <a:gd name="connsiteX4" fmla="*/ 416653 w 564559"/>
                <a:gd name="connsiteY4" fmla="*/ 261105 h 463596"/>
                <a:gd name="connsiteX5" fmla="*/ 487850 w 564559"/>
                <a:gd name="connsiteY5" fmla="*/ 375347 h 463596"/>
                <a:gd name="connsiteX6" fmla="*/ 564559 w 564559"/>
                <a:gd name="connsiteY6" fmla="*/ 456624 h 463596"/>
                <a:gd name="connsiteX0" fmla="*/ 0 w 564559"/>
                <a:gd name="connsiteY0" fmla="*/ 462456 h 462456"/>
                <a:gd name="connsiteX1" fmla="*/ 63761 w 564559"/>
                <a:gd name="connsiteY1" fmla="*/ 370794 h 462456"/>
                <a:gd name="connsiteX2" fmla="*/ 111652 w 564559"/>
                <a:gd name="connsiteY2" fmla="*/ 376165 h 462456"/>
                <a:gd name="connsiteX3" fmla="*/ 322044 w 564559"/>
                <a:gd name="connsiteY3" fmla="*/ 79 h 462456"/>
                <a:gd name="connsiteX4" fmla="*/ 380822 w 564559"/>
                <a:gd name="connsiteY4" fmla="*/ 343103 h 462456"/>
                <a:gd name="connsiteX5" fmla="*/ 487850 w 564559"/>
                <a:gd name="connsiteY5" fmla="*/ 374207 h 462456"/>
                <a:gd name="connsiteX6" fmla="*/ 564559 w 564559"/>
                <a:gd name="connsiteY6" fmla="*/ 455484 h 462456"/>
                <a:gd name="connsiteX0" fmla="*/ 0 w 564559"/>
                <a:gd name="connsiteY0" fmla="*/ 462642 h 462642"/>
                <a:gd name="connsiteX1" fmla="*/ 63761 w 564559"/>
                <a:gd name="connsiteY1" fmla="*/ 370980 h 462642"/>
                <a:gd name="connsiteX2" fmla="*/ 147707 w 564559"/>
                <a:gd name="connsiteY2" fmla="*/ 404886 h 462642"/>
                <a:gd name="connsiteX3" fmla="*/ 322044 w 564559"/>
                <a:gd name="connsiteY3" fmla="*/ 265 h 462642"/>
                <a:gd name="connsiteX4" fmla="*/ 380822 w 564559"/>
                <a:gd name="connsiteY4" fmla="*/ 343289 h 462642"/>
                <a:gd name="connsiteX5" fmla="*/ 487850 w 564559"/>
                <a:gd name="connsiteY5" fmla="*/ 374393 h 462642"/>
                <a:gd name="connsiteX6" fmla="*/ 564559 w 564559"/>
                <a:gd name="connsiteY6" fmla="*/ 455670 h 462642"/>
                <a:gd name="connsiteX0" fmla="*/ 0 w 564559"/>
                <a:gd name="connsiteY0" fmla="*/ 382386 h 382386"/>
                <a:gd name="connsiteX1" fmla="*/ 63761 w 564559"/>
                <a:gd name="connsiteY1" fmla="*/ 290724 h 382386"/>
                <a:gd name="connsiteX2" fmla="*/ 147707 w 564559"/>
                <a:gd name="connsiteY2" fmla="*/ 324630 h 382386"/>
                <a:gd name="connsiteX3" fmla="*/ 319325 w 564559"/>
                <a:gd name="connsiteY3" fmla="*/ 363 h 382386"/>
                <a:gd name="connsiteX4" fmla="*/ 380822 w 564559"/>
                <a:gd name="connsiteY4" fmla="*/ 263033 h 382386"/>
                <a:gd name="connsiteX5" fmla="*/ 487850 w 564559"/>
                <a:gd name="connsiteY5" fmla="*/ 294137 h 382386"/>
                <a:gd name="connsiteX6" fmla="*/ 564559 w 564559"/>
                <a:gd name="connsiteY6" fmla="*/ 375414 h 382386"/>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87850 w 564559"/>
                <a:gd name="connsiteY5" fmla="*/ 294662 h 382911"/>
                <a:gd name="connsiteX6" fmla="*/ 564559 w 564559"/>
                <a:gd name="connsiteY6" fmla="*/ 375939 h 382911"/>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911 h 382911"/>
                <a:gd name="connsiteX1" fmla="*/ 80968 w 564559"/>
                <a:gd name="connsiteY1" fmla="*/ 255810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845 h 382845"/>
                <a:gd name="connsiteX1" fmla="*/ 80968 w 564559"/>
                <a:gd name="connsiteY1" fmla="*/ 255744 h 382845"/>
                <a:gd name="connsiteX2" fmla="*/ 147707 w 564559"/>
                <a:gd name="connsiteY2" fmla="*/ 325089 h 382845"/>
                <a:gd name="connsiteX3" fmla="*/ 319325 w 564559"/>
                <a:gd name="connsiteY3" fmla="*/ 822 h 382845"/>
                <a:gd name="connsiteX4" fmla="*/ 390841 w 564559"/>
                <a:gd name="connsiteY4" fmla="*/ 233513 h 382845"/>
                <a:gd name="connsiteX5" fmla="*/ 485485 w 564559"/>
                <a:gd name="connsiteY5" fmla="*/ 276439 h 382845"/>
                <a:gd name="connsiteX6" fmla="*/ 564559 w 564559"/>
                <a:gd name="connsiteY6" fmla="*/ 375873 h 382845"/>
                <a:gd name="connsiteX0" fmla="*/ 0 w 564559"/>
                <a:gd name="connsiteY0" fmla="*/ 382327 h 382327"/>
                <a:gd name="connsiteX1" fmla="*/ 80968 w 564559"/>
                <a:gd name="connsiteY1" fmla="*/ 255226 h 382327"/>
                <a:gd name="connsiteX2" fmla="*/ 147707 w 564559"/>
                <a:gd name="connsiteY2" fmla="*/ 324571 h 382327"/>
                <a:gd name="connsiteX3" fmla="*/ 319325 w 564559"/>
                <a:gd name="connsiteY3" fmla="*/ 304 h 382327"/>
                <a:gd name="connsiteX4" fmla="*/ 407187 w 564559"/>
                <a:gd name="connsiteY4" fmla="*/ 265871 h 382327"/>
                <a:gd name="connsiteX5" fmla="*/ 485485 w 564559"/>
                <a:gd name="connsiteY5" fmla="*/ 275921 h 382327"/>
                <a:gd name="connsiteX6" fmla="*/ 564559 w 564559"/>
                <a:gd name="connsiteY6" fmla="*/ 375355 h 382327"/>
                <a:gd name="connsiteX0" fmla="*/ 0 w 564559"/>
                <a:gd name="connsiteY0" fmla="*/ 393285 h 393285"/>
                <a:gd name="connsiteX1" fmla="*/ 80968 w 564559"/>
                <a:gd name="connsiteY1" fmla="*/ 266184 h 393285"/>
                <a:gd name="connsiteX2" fmla="*/ 147707 w 564559"/>
                <a:gd name="connsiteY2" fmla="*/ 335529 h 393285"/>
                <a:gd name="connsiteX3" fmla="*/ 270515 w 564559"/>
                <a:gd name="connsiteY3" fmla="*/ 292 h 393285"/>
                <a:gd name="connsiteX4" fmla="*/ 407187 w 564559"/>
                <a:gd name="connsiteY4" fmla="*/ 276829 h 393285"/>
                <a:gd name="connsiteX5" fmla="*/ 485485 w 564559"/>
                <a:gd name="connsiteY5" fmla="*/ 286879 h 393285"/>
                <a:gd name="connsiteX6" fmla="*/ 564559 w 564559"/>
                <a:gd name="connsiteY6" fmla="*/ 386313 h 393285"/>
                <a:gd name="connsiteX0" fmla="*/ 0 w 564559"/>
                <a:gd name="connsiteY0" fmla="*/ 393154 h 393154"/>
                <a:gd name="connsiteX1" fmla="*/ 80968 w 564559"/>
                <a:gd name="connsiteY1" fmla="*/ 266053 h 393154"/>
                <a:gd name="connsiteX2" fmla="*/ 147707 w 564559"/>
                <a:gd name="connsiteY2" fmla="*/ 335398 h 393154"/>
                <a:gd name="connsiteX3" fmla="*/ 270515 w 564559"/>
                <a:gd name="connsiteY3" fmla="*/ 161 h 393154"/>
                <a:gd name="connsiteX4" fmla="*/ 386695 w 564559"/>
                <a:gd name="connsiteY4" fmla="*/ 291074 h 393154"/>
                <a:gd name="connsiteX5" fmla="*/ 485485 w 564559"/>
                <a:gd name="connsiteY5" fmla="*/ 286748 h 393154"/>
                <a:gd name="connsiteX6" fmla="*/ 564559 w 564559"/>
                <a:gd name="connsiteY6" fmla="*/ 386182 h 393154"/>
                <a:gd name="connsiteX0" fmla="*/ 0 w 564559"/>
                <a:gd name="connsiteY0" fmla="*/ 393155 h 393155"/>
                <a:gd name="connsiteX1" fmla="*/ 80968 w 564559"/>
                <a:gd name="connsiteY1" fmla="*/ 266054 h 393155"/>
                <a:gd name="connsiteX2" fmla="*/ 147707 w 564559"/>
                <a:gd name="connsiteY2" fmla="*/ 335399 h 393155"/>
                <a:gd name="connsiteX3" fmla="*/ 270515 w 564559"/>
                <a:gd name="connsiteY3" fmla="*/ 162 h 393155"/>
                <a:gd name="connsiteX4" fmla="*/ 386695 w 564559"/>
                <a:gd name="connsiteY4" fmla="*/ 291075 h 393155"/>
                <a:gd name="connsiteX5" fmla="*/ 479038 w 564559"/>
                <a:gd name="connsiteY5" fmla="*/ 308662 h 393155"/>
                <a:gd name="connsiteX6" fmla="*/ 564559 w 564559"/>
                <a:gd name="connsiteY6" fmla="*/ 386183 h 393155"/>
                <a:gd name="connsiteX0" fmla="*/ 0 w 564559"/>
                <a:gd name="connsiteY0" fmla="*/ 393044 h 393044"/>
                <a:gd name="connsiteX1" fmla="*/ 80968 w 564559"/>
                <a:gd name="connsiteY1" fmla="*/ 265943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4 h 393044"/>
                <a:gd name="connsiteX1" fmla="*/ 81428 w 564559"/>
                <a:gd name="connsiteY1" fmla="*/ 286488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1 h 393041"/>
                <a:gd name="connsiteX1" fmla="*/ 81428 w 564559"/>
                <a:gd name="connsiteY1" fmla="*/ 286485 h 393041"/>
                <a:gd name="connsiteX2" fmla="*/ 169811 w 564559"/>
                <a:gd name="connsiteY2" fmla="*/ 315432 h 393041"/>
                <a:gd name="connsiteX3" fmla="*/ 270515 w 564559"/>
                <a:gd name="connsiteY3" fmla="*/ 48 h 393041"/>
                <a:gd name="connsiteX4" fmla="*/ 435275 w 564559"/>
                <a:gd name="connsiteY4" fmla="*/ 291660 h 393041"/>
                <a:gd name="connsiteX5" fmla="*/ 479038 w 564559"/>
                <a:gd name="connsiteY5" fmla="*/ 308548 h 393041"/>
                <a:gd name="connsiteX6" fmla="*/ 564559 w 564559"/>
                <a:gd name="connsiteY6" fmla="*/ 386069 h 393041"/>
                <a:gd name="connsiteX0" fmla="*/ 0 w 564559"/>
                <a:gd name="connsiteY0" fmla="*/ 393028 h 393028"/>
                <a:gd name="connsiteX1" fmla="*/ 81428 w 564559"/>
                <a:gd name="connsiteY1" fmla="*/ 286472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28 h 393028"/>
                <a:gd name="connsiteX1" fmla="*/ 61856 w 564559"/>
                <a:gd name="connsiteY1" fmla="*/ 341936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00 h 393000"/>
                <a:gd name="connsiteX1" fmla="*/ 61856 w 564559"/>
                <a:gd name="connsiteY1" fmla="*/ 341908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00 h 393000"/>
                <a:gd name="connsiteX1" fmla="*/ 59094 w 564559"/>
                <a:gd name="connsiteY1" fmla="*/ 296027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79038 w 564559"/>
                <a:gd name="connsiteY5" fmla="*/ 308530 h 393023"/>
                <a:gd name="connsiteX6" fmla="*/ 564559 w 564559"/>
                <a:gd name="connsiteY6" fmla="*/ 386051 h 393023"/>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96306 w 564559"/>
                <a:gd name="connsiteY5" fmla="*/ 305111 h 393023"/>
                <a:gd name="connsiteX6" fmla="*/ 564559 w 564559"/>
                <a:gd name="connsiteY6" fmla="*/ 386051 h 393023"/>
                <a:gd name="connsiteX0" fmla="*/ 0 w 564559"/>
                <a:gd name="connsiteY0" fmla="*/ 393001 h 393001"/>
                <a:gd name="connsiteX1" fmla="*/ 59094 w 564559"/>
                <a:gd name="connsiteY1" fmla="*/ 296028 h 393001"/>
                <a:gd name="connsiteX2" fmla="*/ 115936 w 564559"/>
                <a:gd name="connsiteY2" fmla="*/ 310581 h 393001"/>
                <a:gd name="connsiteX3" fmla="*/ 270515 w 564559"/>
                <a:gd name="connsiteY3" fmla="*/ 8 h 393001"/>
                <a:gd name="connsiteX4" fmla="*/ 446325 w 564559"/>
                <a:gd name="connsiteY4" fmla="*/ 320385 h 393001"/>
                <a:gd name="connsiteX5" fmla="*/ 496306 w 564559"/>
                <a:gd name="connsiteY5" fmla="*/ 305089 h 393001"/>
                <a:gd name="connsiteX6" fmla="*/ 564559 w 564559"/>
                <a:gd name="connsiteY6" fmla="*/ 386029 h 393001"/>
                <a:gd name="connsiteX0" fmla="*/ 0 w 564559"/>
                <a:gd name="connsiteY0" fmla="*/ 392995 h 392995"/>
                <a:gd name="connsiteX1" fmla="*/ 59094 w 564559"/>
                <a:gd name="connsiteY1" fmla="*/ 296022 h 392995"/>
                <a:gd name="connsiteX2" fmla="*/ 115936 w 564559"/>
                <a:gd name="connsiteY2" fmla="*/ 310575 h 392995"/>
                <a:gd name="connsiteX3" fmla="*/ 270515 w 564559"/>
                <a:gd name="connsiteY3" fmla="*/ 2 h 392995"/>
                <a:gd name="connsiteX4" fmla="*/ 418466 w 564559"/>
                <a:gd name="connsiteY4" fmla="*/ 315578 h 392995"/>
                <a:gd name="connsiteX5" fmla="*/ 496306 w 564559"/>
                <a:gd name="connsiteY5" fmla="*/ 305083 h 392995"/>
                <a:gd name="connsiteX6" fmla="*/ 564559 w 564559"/>
                <a:gd name="connsiteY6" fmla="*/ 386023 h 392995"/>
                <a:gd name="connsiteX0" fmla="*/ 0 w 564559"/>
                <a:gd name="connsiteY0" fmla="*/ 393010 h 393010"/>
                <a:gd name="connsiteX1" fmla="*/ 59094 w 564559"/>
                <a:gd name="connsiteY1" fmla="*/ 296037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4559" h="393010">
                  <a:moveTo>
                    <a:pt x="0" y="393010"/>
                  </a:moveTo>
                  <a:cubicBezTo>
                    <a:pt x="40026" y="358265"/>
                    <a:pt x="36049" y="311371"/>
                    <a:pt x="59094" y="296037"/>
                  </a:cubicBezTo>
                  <a:cubicBezTo>
                    <a:pt x="82139" y="280703"/>
                    <a:pt x="103032" y="350345"/>
                    <a:pt x="138269" y="301008"/>
                  </a:cubicBezTo>
                  <a:cubicBezTo>
                    <a:pt x="173506" y="251671"/>
                    <a:pt x="223816" y="-2414"/>
                    <a:pt x="270515" y="17"/>
                  </a:cubicBezTo>
                  <a:cubicBezTo>
                    <a:pt x="317215" y="2448"/>
                    <a:pt x="380834" y="264746"/>
                    <a:pt x="418466" y="315593"/>
                  </a:cubicBezTo>
                  <a:cubicBezTo>
                    <a:pt x="456098" y="366440"/>
                    <a:pt x="467353" y="281371"/>
                    <a:pt x="496306" y="305098"/>
                  </a:cubicBezTo>
                  <a:cubicBezTo>
                    <a:pt x="525259" y="328825"/>
                    <a:pt x="564780" y="381832"/>
                    <a:pt x="564559" y="386038"/>
                  </a:cubicBezTo>
                </a:path>
              </a:pathLst>
            </a:custGeom>
            <a:solidFill>
              <a:srgbClr val="FF0000">
                <a:alpha val="80000"/>
              </a:srgbClr>
            </a:solidFill>
            <a:ln>
              <a:noFill/>
            </a:ln>
            <a:effectLst>
              <a:outerShdw blurRad="50800" dist="50800" dir="5400000" algn="ctr" rotWithShape="0">
                <a:srgbClr val="E5F0D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40" name="Freihandform 39"/>
            <p:cNvSpPr/>
            <p:nvPr/>
          </p:nvSpPr>
          <p:spPr>
            <a:xfrm rot="8328528">
              <a:off x="1784226" y="4882691"/>
              <a:ext cx="854651" cy="291848"/>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86555"/>
                <a:gd name="connsiteX1" fmla="*/ 151254 w 933251"/>
                <a:gd name="connsiteY1" fmla="*/ 469900 h 486555"/>
                <a:gd name="connsiteX2" fmla="*/ 240154 w 933251"/>
                <a:gd name="connsiteY2" fmla="*/ 266700 h 486555"/>
                <a:gd name="connsiteX3" fmla="*/ 341754 w 933251"/>
                <a:gd name="connsiteY3" fmla="*/ 469900 h 486555"/>
                <a:gd name="connsiteX4" fmla="*/ 468754 w 933251"/>
                <a:gd name="connsiteY4" fmla="*/ 0 h 486555"/>
                <a:gd name="connsiteX5" fmla="*/ 608454 w 933251"/>
                <a:gd name="connsiteY5" fmla="*/ 469900 h 486555"/>
                <a:gd name="connsiteX6" fmla="*/ 710054 w 933251"/>
                <a:gd name="connsiteY6" fmla="*/ 279400 h 486555"/>
                <a:gd name="connsiteX7" fmla="*/ 786254 w 933251"/>
                <a:gd name="connsiteY7" fmla="*/ 469900 h 486555"/>
                <a:gd name="connsiteX8" fmla="*/ 852835 w 933251"/>
                <a:gd name="connsiteY8" fmla="*/ 352495 h 486555"/>
                <a:gd name="connsiteX9" fmla="*/ 933251 w 933251"/>
                <a:gd name="connsiteY9" fmla="*/ 473126 h 486555"/>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01581 w 781997"/>
                <a:gd name="connsiteY7" fmla="*/ 352495 h 475960"/>
                <a:gd name="connsiteX8" fmla="*/ 781997 w 781997"/>
                <a:gd name="connsiteY8" fmla="*/ 473126 h 475960"/>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19336 w 781997"/>
                <a:gd name="connsiteY7" fmla="*/ 25398 h 475960"/>
                <a:gd name="connsiteX8" fmla="*/ 781997 w 781997"/>
                <a:gd name="connsiteY8" fmla="*/ 473126 h 475960"/>
                <a:gd name="connsiteX0" fmla="*/ 0 w 781997"/>
                <a:gd name="connsiteY0" fmla="*/ 444503 h 449647"/>
                <a:gd name="connsiteX1" fmla="*/ 88900 w 781997"/>
                <a:gd name="connsiteY1" fmla="*/ 241303 h 449647"/>
                <a:gd name="connsiteX2" fmla="*/ 190500 w 781997"/>
                <a:gd name="connsiteY2" fmla="*/ 444503 h 449647"/>
                <a:gd name="connsiteX3" fmla="*/ 313829 w 781997"/>
                <a:gd name="connsiteY3" fmla="*/ 180327 h 449647"/>
                <a:gd name="connsiteX4" fmla="*/ 457200 w 781997"/>
                <a:gd name="connsiteY4" fmla="*/ 444503 h 449647"/>
                <a:gd name="connsiteX5" fmla="*/ 558800 w 781997"/>
                <a:gd name="connsiteY5" fmla="*/ 254003 h 449647"/>
                <a:gd name="connsiteX6" fmla="*/ 635000 w 781997"/>
                <a:gd name="connsiteY6" fmla="*/ 444503 h 449647"/>
                <a:gd name="connsiteX7" fmla="*/ 719336 w 781997"/>
                <a:gd name="connsiteY7" fmla="*/ 1 h 449647"/>
                <a:gd name="connsiteX8" fmla="*/ 781997 w 781997"/>
                <a:gd name="connsiteY8" fmla="*/ 447729 h 449647"/>
                <a:gd name="connsiteX0" fmla="*/ 0 w 781997"/>
                <a:gd name="connsiteY0" fmla="*/ 444503 h 449690"/>
                <a:gd name="connsiteX1" fmla="*/ 88900 w 781997"/>
                <a:gd name="connsiteY1" fmla="*/ 241303 h 449690"/>
                <a:gd name="connsiteX2" fmla="*/ 190500 w 781997"/>
                <a:gd name="connsiteY2" fmla="*/ 444503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09443 w 781997"/>
                <a:gd name="connsiteY3" fmla="*/ 78862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51839"/>
                <a:gd name="connsiteX1" fmla="*/ 88900 w 781997"/>
                <a:gd name="connsiteY1" fmla="*/ 241303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3 h 451839"/>
                <a:gd name="connsiteX1" fmla="*/ 80058 w 781997"/>
                <a:gd name="connsiteY1" fmla="*/ 282690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6 h 447732"/>
                <a:gd name="connsiteX1" fmla="*/ 80058 w 781997"/>
                <a:gd name="connsiteY1" fmla="*/ 282693 h 447732"/>
                <a:gd name="connsiteX2" fmla="*/ 138927 w 781997"/>
                <a:gd name="connsiteY2" fmla="*/ 436378 h 447732"/>
                <a:gd name="connsiteX3" fmla="*/ 309443 w 781997"/>
                <a:gd name="connsiteY3" fmla="*/ 78865 h 447732"/>
                <a:gd name="connsiteX4" fmla="*/ 499147 w 781997"/>
                <a:gd name="connsiteY4" fmla="*/ 431152 h 447732"/>
                <a:gd name="connsiteX5" fmla="*/ 567018 w 781997"/>
                <a:gd name="connsiteY5" fmla="*/ 287626 h 447732"/>
                <a:gd name="connsiteX6" fmla="*/ 674644 w 781997"/>
                <a:gd name="connsiteY6" fmla="*/ 438313 h 447732"/>
                <a:gd name="connsiteX7" fmla="*/ 719336 w 781997"/>
                <a:gd name="connsiteY7" fmla="*/ 4 h 447732"/>
                <a:gd name="connsiteX8" fmla="*/ 781997 w 781997"/>
                <a:gd name="connsiteY8" fmla="*/ 447732 h 447732"/>
                <a:gd name="connsiteX0" fmla="*/ 0 w 781997"/>
                <a:gd name="connsiteY0" fmla="*/ 444506 h 451451"/>
                <a:gd name="connsiteX1" fmla="*/ 80058 w 781997"/>
                <a:gd name="connsiteY1" fmla="*/ 282693 h 451451"/>
                <a:gd name="connsiteX2" fmla="*/ 138927 w 781997"/>
                <a:gd name="connsiteY2" fmla="*/ 436378 h 451451"/>
                <a:gd name="connsiteX3" fmla="*/ 309443 w 781997"/>
                <a:gd name="connsiteY3" fmla="*/ 78865 h 451451"/>
                <a:gd name="connsiteX4" fmla="*/ 499147 w 781997"/>
                <a:gd name="connsiteY4" fmla="*/ 431152 h 451451"/>
                <a:gd name="connsiteX5" fmla="*/ 589556 w 781997"/>
                <a:gd name="connsiteY5" fmla="*/ 344911 h 451451"/>
                <a:gd name="connsiteX6" fmla="*/ 674644 w 781997"/>
                <a:gd name="connsiteY6" fmla="*/ 438313 h 451451"/>
                <a:gd name="connsiteX7" fmla="*/ 719336 w 781997"/>
                <a:gd name="connsiteY7" fmla="*/ 4 h 451451"/>
                <a:gd name="connsiteX8" fmla="*/ 781997 w 781997"/>
                <a:gd name="connsiteY8" fmla="*/ 447732 h 451451"/>
                <a:gd name="connsiteX0" fmla="*/ 0 w 781997"/>
                <a:gd name="connsiteY0" fmla="*/ 444506 h 455600"/>
                <a:gd name="connsiteX1" fmla="*/ 80058 w 781997"/>
                <a:gd name="connsiteY1" fmla="*/ 282693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00520 w 781997"/>
                <a:gd name="connsiteY2" fmla="*/ 430433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500450"/>
                <a:gd name="connsiteX1" fmla="*/ 60823 w 781997"/>
                <a:gd name="connsiteY1" fmla="*/ 401881 h 500450"/>
                <a:gd name="connsiteX2" fmla="*/ 107304 w 781997"/>
                <a:gd name="connsiteY2" fmla="*/ 487608 h 500450"/>
                <a:gd name="connsiteX3" fmla="*/ 309443 w 781997"/>
                <a:gd name="connsiteY3" fmla="*/ 78865 h 500450"/>
                <a:gd name="connsiteX4" fmla="*/ 499147 w 781997"/>
                <a:gd name="connsiteY4" fmla="*/ 431152 h 500450"/>
                <a:gd name="connsiteX5" fmla="*/ 600825 w 781997"/>
                <a:gd name="connsiteY5" fmla="*/ 373553 h 500450"/>
                <a:gd name="connsiteX6" fmla="*/ 674644 w 781997"/>
                <a:gd name="connsiteY6" fmla="*/ 438313 h 500450"/>
                <a:gd name="connsiteX7" fmla="*/ 719336 w 781997"/>
                <a:gd name="connsiteY7" fmla="*/ 4 h 500450"/>
                <a:gd name="connsiteX8" fmla="*/ 781997 w 781997"/>
                <a:gd name="connsiteY8" fmla="*/ 447732 h 500450"/>
                <a:gd name="connsiteX0" fmla="*/ 0 w 784935"/>
                <a:gd name="connsiteY0" fmla="*/ 493544 h 499896"/>
                <a:gd name="connsiteX1" fmla="*/ 63761 w 784935"/>
                <a:gd name="connsiteY1" fmla="*/ 401881 h 499896"/>
                <a:gd name="connsiteX2" fmla="*/ 110242 w 784935"/>
                <a:gd name="connsiteY2" fmla="*/ 487608 h 499896"/>
                <a:gd name="connsiteX3" fmla="*/ 312381 w 784935"/>
                <a:gd name="connsiteY3" fmla="*/ 78865 h 499896"/>
                <a:gd name="connsiteX4" fmla="*/ 502085 w 784935"/>
                <a:gd name="connsiteY4" fmla="*/ 431152 h 499896"/>
                <a:gd name="connsiteX5" fmla="*/ 603763 w 784935"/>
                <a:gd name="connsiteY5" fmla="*/ 373553 h 499896"/>
                <a:gd name="connsiteX6" fmla="*/ 677582 w 784935"/>
                <a:gd name="connsiteY6" fmla="*/ 438313 h 499896"/>
                <a:gd name="connsiteX7" fmla="*/ 722274 w 784935"/>
                <a:gd name="connsiteY7" fmla="*/ 4 h 499896"/>
                <a:gd name="connsiteX8" fmla="*/ 784935 w 784935"/>
                <a:gd name="connsiteY8" fmla="*/ 447732 h 499896"/>
                <a:gd name="connsiteX0" fmla="*/ 0 w 784935"/>
                <a:gd name="connsiteY0" fmla="*/ 493544 h 493544"/>
                <a:gd name="connsiteX1" fmla="*/ 63761 w 784935"/>
                <a:gd name="connsiteY1" fmla="*/ 401881 h 493544"/>
                <a:gd name="connsiteX2" fmla="*/ 101989 w 784935"/>
                <a:gd name="connsiteY2" fmla="*/ 454951 h 493544"/>
                <a:gd name="connsiteX3" fmla="*/ 312381 w 784935"/>
                <a:gd name="connsiteY3" fmla="*/ 78865 h 493544"/>
                <a:gd name="connsiteX4" fmla="*/ 502085 w 784935"/>
                <a:gd name="connsiteY4" fmla="*/ 431152 h 493544"/>
                <a:gd name="connsiteX5" fmla="*/ 603763 w 784935"/>
                <a:gd name="connsiteY5" fmla="*/ 373553 h 493544"/>
                <a:gd name="connsiteX6" fmla="*/ 677582 w 784935"/>
                <a:gd name="connsiteY6" fmla="*/ 438313 h 493544"/>
                <a:gd name="connsiteX7" fmla="*/ 722274 w 784935"/>
                <a:gd name="connsiteY7" fmla="*/ 4 h 493544"/>
                <a:gd name="connsiteX8" fmla="*/ 784935 w 784935"/>
                <a:gd name="connsiteY8" fmla="*/ 447732 h 493544"/>
                <a:gd name="connsiteX0" fmla="*/ 0 w 794598"/>
                <a:gd name="connsiteY0" fmla="*/ 541242 h 541242"/>
                <a:gd name="connsiteX1" fmla="*/ 73424 w 794598"/>
                <a:gd name="connsiteY1" fmla="*/ 401881 h 541242"/>
                <a:gd name="connsiteX2" fmla="*/ 111652 w 794598"/>
                <a:gd name="connsiteY2" fmla="*/ 454951 h 541242"/>
                <a:gd name="connsiteX3" fmla="*/ 322044 w 794598"/>
                <a:gd name="connsiteY3" fmla="*/ 78865 h 541242"/>
                <a:gd name="connsiteX4" fmla="*/ 511748 w 794598"/>
                <a:gd name="connsiteY4" fmla="*/ 431152 h 541242"/>
                <a:gd name="connsiteX5" fmla="*/ 613426 w 794598"/>
                <a:gd name="connsiteY5" fmla="*/ 373553 h 541242"/>
                <a:gd name="connsiteX6" fmla="*/ 687245 w 794598"/>
                <a:gd name="connsiteY6" fmla="*/ 438313 h 541242"/>
                <a:gd name="connsiteX7" fmla="*/ 731937 w 794598"/>
                <a:gd name="connsiteY7" fmla="*/ 4 h 541242"/>
                <a:gd name="connsiteX8" fmla="*/ 794598 w 794598"/>
                <a:gd name="connsiteY8" fmla="*/ 447732 h 541242"/>
                <a:gd name="connsiteX0" fmla="*/ 0 w 814099"/>
                <a:gd name="connsiteY0" fmla="*/ 541584 h 541584"/>
                <a:gd name="connsiteX1" fmla="*/ 73424 w 814099"/>
                <a:gd name="connsiteY1" fmla="*/ 402223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87245 w 814099"/>
                <a:gd name="connsiteY5" fmla="*/ 438655 h 541584"/>
                <a:gd name="connsiteX6" fmla="*/ 731937 w 814099"/>
                <a:gd name="connsiteY6" fmla="*/ 346 h 541584"/>
                <a:gd name="connsiteX7" fmla="*/ 814099 w 814099"/>
                <a:gd name="connsiteY7" fmla="*/ 520186 h 541584"/>
                <a:gd name="connsiteX0" fmla="*/ 0 w 814099"/>
                <a:gd name="connsiteY0" fmla="*/ 541608 h 541608"/>
                <a:gd name="connsiteX1" fmla="*/ 63761 w 814099"/>
                <a:gd name="connsiteY1" fmla="*/ 449946 h 541608"/>
                <a:gd name="connsiteX2" fmla="*/ 111652 w 814099"/>
                <a:gd name="connsiteY2" fmla="*/ 455317 h 541608"/>
                <a:gd name="connsiteX3" fmla="*/ 322044 w 814099"/>
                <a:gd name="connsiteY3" fmla="*/ 79231 h 541608"/>
                <a:gd name="connsiteX4" fmla="*/ 511748 w 814099"/>
                <a:gd name="connsiteY4" fmla="*/ 431518 h 541608"/>
                <a:gd name="connsiteX5" fmla="*/ 731937 w 814099"/>
                <a:gd name="connsiteY5" fmla="*/ 370 h 541608"/>
                <a:gd name="connsiteX6" fmla="*/ 814099 w 814099"/>
                <a:gd name="connsiteY6" fmla="*/ 520210 h 541608"/>
                <a:gd name="connsiteX0" fmla="*/ 0 w 731937"/>
                <a:gd name="connsiteY0" fmla="*/ 541608 h 541608"/>
                <a:gd name="connsiteX1" fmla="*/ 63761 w 731937"/>
                <a:gd name="connsiteY1" fmla="*/ 449946 h 541608"/>
                <a:gd name="connsiteX2" fmla="*/ 111652 w 731937"/>
                <a:gd name="connsiteY2" fmla="*/ 455317 h 541608"/>
                <a:gd name="connsiteX3" fmla="*/ 322044 w 731937"/>
                <a:gd name="connsiteY3" fmla="*/ 79231 h 541608"/>
                <a:gd name="connsiteX4" fmla="*/ 511748 w 731937"/>
                <a:gd name="connsiteY4" fmla="*/ 431518 h 541608"/>
                <a:gd name="connsiteX5" fmla="*/ 731937 w 731937"/>
                <a:gd name="connsiteY5" fmla="*/ 370 h 541608"/>
                <a:gd name="connsiteX0" fmla="*/ 0 w 511748"/>
                <a:gd name="connsiteY0" fmla="*/ 462409 h 462409"/>
                <a:gd name="connsiteX1" fmla="*/ 63761 w 511748"/>
                <a:gd name="connsiteY1" fmla="*/ 370747 h 462409"/>
                <a:gd name="connsiteX2" fmla="*/ 111652 w 511748"/>
                <a:gd name="connsiteY2" fmla="*/ 376118 h 462409"/>
                <a:gd name="connsiteX3" fmla="*/ 322044 w 511748"/>
                <a:gd name="connsiteY3" fmla="*/ 32 h 462409"/>
                <a:gd name="connsiteX4" fmla="*/ 511748 w 511748"/>
                <a:gd name="connsiteY4" fmla="*/ 352319 h 462409"/>
                <a:gd name="connsiteX0" fmla="*/ 0 w 525499"/>
                <a:gd name="connsiteY0" fmla="*/ 462409 h 462409"/>
                <a:gd name="connsiteX1" fmla="*/ 63761 w 525499"/>
                <a:gd name="connsiteY1" fmla="*/ 370747 h 462409"/>
                <a:gd name="connsiteX2" fmla="*/ 111652 w 525499"/>
                <a:gd name="connsiteY2" fmla="*/ 376118 h 462409"/>
                <a:gd name="connsiteX3" fmla="*/ 322044 w 525499"/>
                <a:gd name="connsiteY3" fmla="*/ 32 h 462409"/>
                <a:gd name="connsiteX4" fmla="*/ 511748 w 525499"/>
                <a:gd name="connsiteY4" fmla="*/ 352319 h 462409"/>
                <a:gd name="connsiteX5" fmla="*/ 510687 w 525499"/>
                <a:gd name="connsiteY5" fmla="*/ 372510 h 462409"/>
                <a:gd name="connsiteX0" fmla="*/ 0 w 567343"/>
                <a:gd name="connsiteY0" fmla="*/ 462417 h 462417"/>
                <a:gd name="connsiteX1" fmla="*/ 63761 w 567343"/>
                <a:gd name="connsiteY1" fmla="*/ 370755 h 462417"/>
                <a:gd name="connsiteX2" fmla="*/ 111652 w 567343"/>
                <a:gd name="connsiteY2" fmla="*/ 376126 h 462417"/>
                <a:gd name="connsiteX3" fmla="*/ 322044 w 567343"/>
                <a:gd name="connsiteY3" fmla="*/ 40 h 462417"/>
                <a:gd name="connsiteX4" fmla="*/ 511748 w 567343"/>
                <a:gd name="connsiteY4" fmla="*/ 352327 h 462417"/>
                <a:gd name="connsiteX5" fmla="*/ 567341 w 567343"/>
                <a:gd name="connsiteY5" fmla="*/ 418667 h 462417"/>
                <a:gd name="connsiteX0" fmla="*/ 0 w 564561"/>
                <a:gd name="connsiteY0" fmla="*/ 462418 h 462418"/>
                <a:gd name="connsiteX1" fmla="*/ 63761 w 564561"/>
                <a:gd name="connsiteY1" fmla="*/ 370756 h 462418"/>
                <a:gd name="connsiteX2" fmla="*/ 111652 w 564561"/>
                <a:gd name="connsiteY2" fmla="*/ 376127 h 462418"/>
                <a:gd name="connsiteX3" fmla="*/ 322044 w 564561"/>
                <a:gd name="connsiteY3" fmla="*/ 41 h 462418"/>
                <a:gd name="connsiteX4" fmla="*/ 511748 w 564561"/>
                <a:gd name="connsiteY4" fmla="*/ 352328 h 462418"/>
                <a:gd name="connsiteX5" fmla="*/ 564559 w 564561"/>
                <a:gd name="connsiteY5" fmla="*/ 455446 h 46241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3596 h 463596"/>
                <a:gd name="connsiteX1" fmla="*/ 63761 w 564559"/>
                <a:gd name="connsiteY1" fmla="*/ 371934 h 463596"/>
                <a:gd name="connsiteX2" fmla="*/ 111652 w 564559"/>
                <a:gd name="connsiteY2" fmla="*/ 377305 h 463596"/>
                <a:gd name="connsiteX3" fmla="*/ 322044 w 564559"/>
                <a:gd name="connsiteY3" fmla="*/ 1219 h 463596"/>
                <a:gd name="connsiteX4" fmla="*/ 416653 w 564559"/>
                <a:gd name="connsiteY4" fmla="*/ 261105 h 463596"/>
                <a:gd name="connsiteX5" fmla="*/ 487850 w 564559"/>
                <a:gd name="connsiteY5" fmla="*/ 375347 h 463596"/>
                <a:gd name="connsiteX6" fmla="*/ 564559 w 564559"/>
                <a:gd name="connsiteY6" fmla="*/ 456624 h 463596"/>
                <a:gd name="connsiteX0" fmla="*/ 0 w 564559"/>
                <a:gd name="connsiteY0" fmla="*/ 462456 h 462456"/>
                <a:gd name="connsiteX1" fmla="*/ 63761 w 564559"/>
                <a:gd name="connsiteY1" fmla="*/ 370794 h 462456"/>
                <a:gd name="connsiteX2" fmla="*/ 111652 w 564559"/>
                <a:gd name="connsiteY2" fmla="*/ 376165 h 462456"/>
                <a:gd name="connsiteX3" fmla="*/ 322044 w 564559"/>
                <a:gd name="connsiteY3" fmla="*/ 79 h 462456"/>
                <a:gd name="connsiteX4" fmla="*/ 380822 w 564559"/>
                <a:gd name="connsiteY4" fmla="*/ 343103 h 462456"/>
                <a:gd name="connsiteX5" fmla="*/ 487850 w 564559"/>
                <a:gd name="connsiteY5" fmla="*/ 374207 h 462456"/>
                <a:gd name="connsiteX6" fmla="*/ 564559 w 564559"/>
                <a:gd name="connsiteY6" fmla="*/ 455484 h 462456"/>
                <a:gd name="connsiteX0" fmla="*/ 0 w 564559"/>
                <a:gd name="connsiteY0" fmla="*/ 462642 h 462642"/>
                <a:gd name="connsiteX1" fmla="*/ 63761 w 564559"/>
                <a:gd name="connsiteY1" fmla="*/ 370980 h 462642"/>
                <a:gd name="connsiteX2" fmla="*/ 147707 w 564559"/>
                <a:gd name="connsiteY2" fmla="*/ 404886 h 462642"/>
                <a:gd name="connsiteX3" fmla="*/ 322044 w 564559"/>
                <a:gd name="connsiteY3" fmla="*/ 265 h 462642"/>
                <a:gd name="connsiteX4" fmla="*/ 380822 w 564559"/>
                <a:gd name="connsiteY4" fmla="*/ 343289 h 462642"/>
                <a:gd name="connsiteX5" fmla="*/ 487850 w 564559"/>
                <a:gd name="connsiteY5" fmla="*/ 374393 h 462642"/>
                <a:gd name="connsiteX6" fmla="*/ 564559 w 564559"/>
                <a:gd name="connsiteY6" fmla="*/ 455670 h 462642"/>
                <a:gd name="connsiteX0" fmla="*/ 0 w 564559"/>
                <a:gd name="connsiteY0" fmla="*/ 382386 h 382386"/>
                <a:gd name="connsiteX1" fmla="*/ 63761 w 564559"/>
                <a:gd name="connsiteY1" fmla="*/ 290724 h 382386"/>
                <a:gd name="connsiteX2" fmla="*/ 147707 w 564559"/>
                <a:gd name="connsiteY2" fmla="*/ 324630 h 382386"/>
                <a:gd name="connsiteX3" fmla="*/ 319325 w 564559"/>
                <a:gd name="connsiteY3" fmla="*/ 363 h 382386"/>
                <a:gd name="connsiteX4" fmla="*/ 380822 w 564559"/>
                <a:gd name="connsiteY4" fmla="*/ 263033 h 382386"/>
                <a:gd name="connsiteX5" fmla="*/ 487850 w 564559"/>
                <a:gd name="connsiteY5" fmla="*/ 294137 h 382386"/>
                <a:gd name="connsiteX6" fmla="*/ 564559 w 564559"/>
                <a:gd name="connsiteY6" fmla="*/ 375414 h 382386"/>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87850 w 564559"/>
                <a:gd name="connsiteY5" fmla="*/ 294662 h 382911"/>
                <a:gd name="connsiteX6" fmla="*/ 564559 w 564559"/>
                <a:gd name="connsiteY6" fmla="*/ 375939 h 382911"/>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911 h 382911"/>
                <a:gd name="connsiteX1" fmla="*/ 80968 w 564559"/>
                <a:gd name="connsiteY1" fmla="*/ 255810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845 h 382845"/>
                <a:gd name="connsiteX1" fmla="*/ 80968 w 564559"/>
                <a:gd name="connsiteY1" fmla="*/ 255744 h 382845"/>
                <a:gd name="connsiteX2" fmla="*/ 147707 w 564559"/>
                <a:gd name="connsiteY2" fmla="*/ 325089 h 382845"/>
                <a:gd name="connsiteX3" fmla="*/ 319325 w 564559"/>
                <a:gd name="connsiteY3" fmla="*/ 822 h 382845"/>
                <a:gd name="connsiteX4" fmla="*/ 390841 w 564559"/>
                <a:gd name="connsiteY4" fmla="*/ 233513 h 382845"/>
                <a:gd name="connsiteX5" fmla="*/ 485485 w 564559"/>
                <a:gd name="connsiteY5" fmla="*/ 276439 h 382845"/>
                <a:gd name="connsiteX6" fmla="*/ 564559 w 564559"/>
                <a:gd name="connsiteY6" fmla="*/ 375873 h 382845"/>
                <a:gd name="connsiteX0" fmla="*/ 0 w 564559"/>
                <a:gd name="connsiteY0" fmla="*/ 382327 h 382327"/>
                <a:gd name="connsiteX1" fmla="*/ 80968 w 564559"/>
                <a:gd name="connsiteY1" fmla="*/ 255226 h 382327"/>
                <a:gd name="connsiteX2" fmla="*/ 147707 w 564559"/>
                <a:gd name="connsiteY2" fmla="*/ 324571 h 382327"/>
                <a:gd name="connsiteX3" fmla="*/ 319325 w 564559"/>
                <a:gd name="connsiteY3" fmla="*/ 304 h 382327"/>
                <a:gd name="connsiteX4" fmla="*/ 407187 w 564559"/>
                <a:gd name="connsiteY4" fmla="*/ 265871 h 382327"/>
                <a:gd name="connsiteX5" fmla="*/ 485485 w 564559"/>
                <a:gd name="connsiteY5" fmla="*/ 275921 h 382327"/>
                <a:gd name="connsiteX6" fmla="*/ 564559 w 564559"/>
                <a:gd name="connsiteY6" fmla="*/ 375355 h 382327"/>
                <a:gd name="connsiteX0" fmla="*/ 0 w 564559"/>
                <a:gd name="connsiteY0" fmla="*/ 393285 h 393285"/>
                <a:gd name="connsiteX1" fmla="*/ 80968 w 564559"/>
                <a:gd name="connsiteY1" fmla="*/ 266184 h 393285"/>
                <a:gd name="connsiteX2" fmla="*/ 147707 w 564559"/>
                <a:gd name="connsiteY2" fmla="*/ 335529 h 393285"/>
                <a:gd name="connsiteX3" fmla="*/ 270515 w 564559"/>
                <a:gd name="connsiteY3" fmla="*/ 292 h 393285"/>
                <a:gd name="connsiteX4" fmla="*/ 407187 w 564559"/>
                <a:gd name="connsiteY4" fmla="*/ 276829 h 393285"/>
                <a:gd name="connsiteX5" fmla="*/ 485485 w 564559"/>
                <a:gd name="connsiteY5" fmla="*/ 286879 h 393285"/>
                <a:gd name="connsiteX6" fmla="*/ 564559 w 564559"/>
                <a:gd name="connsiteY6" fmla="*/ 386313 h 393285"/>
                <a:gd name="connsiteX0" fmla="*/ 0 w 564559"/>
                <a:gd name="connsiteY0" fmla="*/ 393154 h 393154"/>
                <a:gd name="connsiteX1" fmla="*/ 80968 w 564559"/>
                <a:gd name="connsiteY1" fmla="*/ 266053 h 393154"/>
                <a:gd name="connsiteX2" fmla="*/ 147707 w 564559"/>
                <a:gd name="connsiteY2" fmla="*/ 335398 h 393154"/>
                <a:gd name="connsiteX3" fmla="*/ 270515 w 564559"/>
                <a:gd name="connsiteY3" fmla="*/ 161 h 393154"/>
                <a:gd name="connsiteX4" fmla="*/ 386695 w 564559"/>
                <a:gd name="connsiteY4" fmla="*/ 291074 h 393154"/>
                <a:gd name="connsiteX5" fmla="*/ 485485 w 564559"/>
                <a:gd name="connsiteY5" fmla="*/ 286748 h 393154"/>
                <a:gd name="connsiteX6" fmla="*/ 564559 w 564559"/>
                <a:gd name="connsiteY6" fmla="*/ 386182 h 393154"/>
                <a:gd name="connsiteX0" fmla="*/ 0 w 564559"/>
                <a:gd name="connsiteY0" fmla="*/ 393155 h 393155"/>
                <a:gd name="connsiteX1" fmla="*/ 80968 w 564559"/>
                <a:gd name="connsiteY1" fmla="*/ 266054 h 393155"/>
                <a:gd name="connsiteX2" fmla="*/ 147707 w 564559"/>
                <a:gd name="connsiteY2" fmla="*/ 335399 h 393155"/>
                <a:gd name="connsiteX3" fmla="*/ 270515 w 564559"/>
                <a:gd name="connsiteY3" fmla="*/ 162 h 393155"/>
                <a:gd name="connsiteX4" fmla="*/ 386695 w 564559"/>
                <a:gd name="connsiteY4" fmla="*/ 291075 h 393155"/>
                <a:gd name="connsiteX5" fmla="*/ 479038 w 564559"/>
                <a:gd name="connsiteY5" fmla="*/ 308662 h 393155"/>
                <a:gd name="connsiteX6" fmla="*/ 564559 w 564559"/>
                <a:gd name="connsiteY6" fmla="*/ 386183 h 393155"/>
                <a:gd name="connsiteX0" fmla="*/ 0 w 564559"/>
                <a:gd name="connsiteY0" fmla="*/ 393044 h 393044"/>
                <a:gd name="connsiteX1" fmla="*/ 80968 w 564559"/>
                <a:gd name="connsiteY1" fmla="*/ 265943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4 h 393044"/>
                <a:gd name="connsiteX1" fmla="*/ 81428 w 564559"/>
                <a:gd name="connsiteY1" fmla="*/ 286488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1 h 393041"/>
                <a:gd name="connsiteX1" fmla="*/ 81428 w 564559"/>
                <a:gd name="connsiteY1" fmla="*/ 286485 h 393041"/>
                <a:gd name="connsiteX2" fmla="*/ 169811 w 564559"/>
                <a:gd name="connsiteY2" fmla="*/ 315432 h 393041"/>
                <a:gd name="connsiteX3" fmla="*/ 270515 w 564559"/>
                <a:gd name="connsiteY3" fmla="*/ 48 h 393041"/>
                <a:gd name="connsiteX4" fmla="*/ 435275 w 564559"/>
                <a:gd name="connsiteY4" fmla="*/ 291660 h 393041"/>
                <a:gd name="connsiteX5" fmla="*/ 479038 w 564559"/>
                <a:gd name="connsiteY5" fmla="*/ 308548 h 393041"/>
                <a:gd name="connsiteX6" fmla="*/ 564559 w 564559"/>
                <a:gd name="connsiteY6" fmla="*/ 386069 h 393041"/>
                <a:gd name="connsiteX0" fmla="*/ 0 w 564559"/>
                <a:gd name="connsiteY0" fmla="*/ 393028 h 393028"/>
                <a:gd name="connsiteX1" fmla="*/ 81428 w 564559"/>
                <a:gd name="connsiteY1" fmla="*/ 286472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28 h 393028"/>
                <a:gd name="connsiteX1" fmla="*/ 61856 w 564559"/>
                <a:gd name="connsiteY1" fmla="*/ 341936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00 h 393000"/>
                <a:gd name="connsiteX1" fmla="*/ 61856 w 564559"/>
                <a:gd name="connsiteY1" fmla="*/ 341908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00 h 393000"/>
                <a:gd name="connsiteX1" fmla="*/ 59094 w 564559"/>
                <a:gd name="connsiteY1" fmla="*/ 296027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79038 w 564559"/>
                <a:gd name="connsiteY5" fmla="*/ 308530 h 393023"/>
                <a:gd name="connsiteX6" fmla="*/ 564559 w 564559"/>
                <a:gd name="connsiteY6" fmla="*/ 386051 h 393023"/>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96306 w 564559"/>
                <a:gd name="connsiteY5" fmla="*/ 305111 h 393023"/>
                <a:gd name="connsiteX6" fmla="*/ 564559 w 564559"/>
                <a:gd name="connsiteY6" fmla="*/ 386051 h 393023"/>
                <a:gd name="connsiteX0" fmla="*/ 0 w 564559"/>
                <a:gd name="connsiteY0" fmla="*/ 393001 h 393001"/>
                <a:gd name="connsiteX1" fmla="*/ 59094 w 564559"/>
                <a:gd name="connsiteY1" fmla="*/ 296028 h 393001"/>
                <a:gd name="connsiteX2" fmla="*/ 115936 w 564559"/>
                <a:gd name="connsiteY2" fmla="*/ 310581 h 393001"/>
                <a:gd name="connsiteX3" fmla="*/ 270515 w 564559"/>
                <a:gd name="connsiteY3" fmla="*/ 8 h 393001"/>
                <a:gd name="connsiteX4" fmla="*/ 446325 w 564559"/>
                <a:gd name="connsiteY4" fmla="*/ 320385 h 393001"/>
                <a:gd name="connsiteX5" fmla="*/ 496306 w 564559"/>
                <a:gd name="connsiteY5" fmla="*/ 305089 h 393001"/>
                <a:gd name="connsiteX6" fmla="*/ 564559 w 564559"/>
                <a:gd name="connsiteY6" fmla="*/ 386029 h 393001"/>
                <a:gd name="connsiteX0" fmla="*/ 0 w 564559"/>
                <a:gd name="connsiteY0" fmla="*/ 392995 h 392995"/>
                <a:gd name="connsiteX1" fmla="*/ 59094 w 564559"/>
                <a:gd name="connsiteY1" fmla="*/ 296022 h 392995"/>
                <a:gd name="connsiteX2" fmla="*/ 115936 w 564559"/>
                <a:gd name="connsiteY2" fmla="*/ 310575 h 392995"/>
                <a:gd name="connsiteX3" fmla="*/ 270515 w 564559"/>
                <a:gd name="connsiteY3" fmla="*/ 2 h 392995"/>
                <a:gd name="connsiteX4" fmla="*/ 418466 w 564559"/>
                <a:gd name="connsiteY4" fmla="*/ 315578 h 392995"/>
                <a:gd name="connsiteX5" fmla="*/ 496306 w 564559"/>
                <a:gd name="connsiteY5" fmla="*/ 305083 h 392995"/>
                <a:gd name="connsiteX6" fmla="*/ 564559 w 564559"/>
                <a:gd name="connsiteY6" fmla="*/ 386023 h 392995"/>
                <a:gd name="connsiteX0" fmla="*/ 0 w 564559"/>
                <a:gd name="connsiteY0" fmla="*/ 393010 h 393010"/>
                <a:gd name="connsiteX1" fmla="*/ 59094 w 564559"/>
                <a:gd name="connsiteY1" fmla="*/ 296037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4559" h="393010">
                  <a:moveTo>
                    <a:pt x="0" y="393010"/>
                  </a:moveTo>
                  <a:cubicBezTo>
                    <a:pt x="40026" y="358265"/>
                    <a:pt x="36049" y="311371"/>
                    <a:pt x="59094" y="296037"/>
                  </a:cubicBezTo>
                  <a:cubicBezTo>
                    <a:pt x="82139" y="280703"/>
                    <a:pt x="103032" y="350345"/>
                    <a:pt x="138269" y="301008"/>
                  </a:cubicBezTo>
                  <a:cubicBezTo>
                    <a:pt x="173506" y="251671"/>
                    <a:pt x="223816" y="-2414"/>
                    <a:pt x="270515" y="17"/>
                  </a:cubicBezTo>
                  <a:cubicBezTo>
                    <a:pt x="317215" y="2448"/>
                    <a:pt x="380834" y="264746"/>
                    <a:pt x="418466" y="315593"/>
                  </a:cubicBezTo>
                  <a:cubicBezTo>
                    <a:pt x="456098" y="366440"/>
                    <a:pt x="467353" y="281371"/>
                    <a:pt x="496306" y="305098"/>
                  </a:cubicBezTo>
                  <a:cubicBezTo>
                    <a:pt x="525259" y="328825"/>
                    <a:pt x="564780" y="381832"/>
                    <a:pt x="564559" y="386038"/>
                  </a:cubicBezTo>
                </a:path>
              </a:pathLst>
            </a:custGeom>
            <a:solidFill>
              <a:srgbClr val="FF0000">
                <a:alpha val="80000"/>
              </a:srgbClr>
            </a:solidFill>
            <a:ln>
              <a:noFill/>
            </a:ln>
            <a:effectLst>
              <a:outerShdw blurRad="50800" dist="50800" dir="5400000" algn="ctr" rotWithShape="0">
                <a:srgbClr val="E5F0D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41" name="Textfeld 94"/>
            <p:cNvSpPr txBox="1"/>
            <p:nvPr/>
          </p:nvSpPr>
          <p:spPr>
            <a:xfrm>
              <a:off x="4297251" y="5248224"/>
              <a:ext cx="424291" cy="276999"/>
            </a:xfrm>
            <a:prstGeom prst="rect">
              <a:avLst/>
            </a:prstGeom>
            <a:noFill/>
          </p:spPr>
          <p:txBody>
            <a:bodyPr wrap="square" rtlCol="0">
              <a:spAutoFit/>
            </a:bodyPr>
            <a:lstStyle/>
            <a:p>
              <a:r>
                <a:rPr lang="de-DE" sz="1200" b="1" dirty="0" err="1" smtClean="0">
                  <a:solidFill>
                    <a:schemeClr val="tx1">
                      <a:lumMod val="75000"/>
                      <a:lumOff val="25000"/>
                    </a:schemeClr>
                  </a:solidFill>
                  <a:latin typeface="Work Sans" panose="00000500000000000000" pitchFamily="50" charset="0"/>
                  <a:cs typeface="Arial" panose="020B0604020202020204" pitchFamily="34" charset="0"/>
                </a:rPr>
                <a:t>h</a:t>
              </a:r>
              <a:r>
                <a:rPr lang="de-DE" sz="1200" b="1" baseline="-25000" dirty="0" err="1">
                  <a:solidFill>
                    <a:schemeClr val="tx1">
                      <a:lumMod val="75000"/>
                      <a:lumOff val="25000"/>
                    </a:schemeClr>
                  </a:solidFill>
                  <a:latin typeface="Work Sans" panose="00000500000000000000" pitchFamily="50" charset="0"/>
                  <a:cs typeface="Arial" panose="020B0604020202020204" pitchFamily="34" charset="0"/>
                </a:rPr>
                <a:t>v</a:t>
              </a:r>
              <a:endParaRPr lang="en-US" sz="1200" b="1" dirty="0">
                <a:solidFill>
                  <a:schemeClr val="tx1">
                    <a:lumMod val="75000"/>
                    <a:lumOff val="25000"/>
                  </a:schemeClr>
                </a:solidFill>
                <a:latin typeface="Work Sans" panose="00000500000000000000" pitchFamily="50" charset="0"/>
                <a:cs typeface="Arial" panose="020B0604020202020204" pitchFamily="34" charset="0"/>
              </a:endParaRPr>
            </a:p>
          </p:txBody>
        </p:sp>
        <p:cxnSp>
          <p:nvCxnSpPr>
            <p:cNvPr id="42" name="Gerade Verbindung mit Pfeil 135"/>
            <p:cNvCxnSpPr/>
            <p:nvPr/>
          </p:nvCxnSpPr>
          <p:spPr>
            <a:xfrm flipV="1">
              <a:off x="4481663" y="5233804"/>
              <a:ext cx="750630" cy="810757"/>
            </a:xfrm>
            <a:prstGeom prst="straightConnector1">
              <a:avLst/>
            </a:prstGeom>
            <a:ln>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137"/>
            <p:cNvCxnSpPr>
              <a:cxnSpLocks noChangeAspect="1"/>
            </p:cNvCxnSpPr>
            <p:nvPr/>
          </p:nvCxnSpPr>
          <p:spPr>
            <a:xfrm flipV="1">
              <a:off x="4274557" y="5228320"/>
              <a:ext cx="570178" cy="619974"/>
            </a:xfrm>
            <a:prstGeom prst="straightConnector1">
              <a:avLst/>
            </a:prstGeom>
            <a:ln>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feld 140"/>
            <p:cNvSpPr txBox="1"/>
            <p:nvPr/>
          </p:nvSpPr>
          <p:spPr>
            <a:xfrm>
              <a:off x="4488319" y="5451580"/>
              <a:ext cx="424291" cy="276999"/>
            </a:xfrm>
            <a:prstGeom prst="rect">
              <a:avLst/>
            </a:prstGeom>
            <a:noFill/>
          </p:spPr>
          <p:txBody>
            <a:bodyPr wrap="square" rtlCol="0">
              <a:spAutoFit/>
            </a:bodyPr>
            <a:lstStyle/>
            <a:p>
              <a:r>
                <a:rPr lang="de-DE" sz="1200" b="1" dirty="0" err="1" smtClean="0">
                  <a:solidFill>
                    <a:schemeClr val="tx1">
                      <a:lumMod val="75000"/>
                      <a:lumOff val="25000"/>
                    </a:schemeClr>
                  </a:solidFill>
                  <a:latin typeface="Work Sans" panose="00000500000000000000" pitchFamily="50" charset="0"/>
                  <a:cs typeface="Arial" panose="020B0604020202020204" pitchFamily="34" charset="0"/>
                </a:rPr>
                <a:t>v</a:t>
              </a:r>
              <a:r>
                <a:rPr lang="de-DE" sz="1200" b="1" baseline="-25000" dirty="0" err="1" smtClean="0">
                  <a:solidFill>
                    <a:schemeClr val="tx1">
                      <a:lumMod val="75000"/>
                      <a:lumOff val="25000"/>
                    </a:schemeClr>
                  </a:solidFill>
                  <a:latin typeface="Work Sans" panose="00000500000000000000" pitchFamily="50" charset="0"/>
                  <a:cs typeface="Arial" panose="020B0604020202020204" pitchFamily="34" charset="0"/>
                </a:rPr>
                <a:t>a</a:t>
              </a:r>
              <a:endParaRPr lang="en-US" sz="1200" b="1" baseline="-25000" dirty="0">
                <a:solidFill>
                  <a:schemeClr val="tx1">
                    <a:lumMod val="75000"/>
                    <a:lumOff val="25000"/>
                  </a:schemeClr>
                </a:solidFill>
                <a:latin typeface="Work Sans" panose="00000500000000000000" pitchFamily="50" charset="0"/>
                <a:cs typeface="Arial" panose="020B0604020202020204" pitchFamily="34" charset="0"/>
              </a:endParaRPr>
            </a:p>
          </p:txBody>
        </p:sp>
        <p:cxnSp>
          <p:nvCxnSpPr>
            <p:cNvPr id="45" name="Gerade Verbindung mit Pfeil 117"/>
            <p:cNvCxnSpPr/>
            <p:nvPr/>
          </p:nvCxnSpPr>
          <p:spPr>
            <a:xfrm>
              <a:off x="3281515" y="3952434"/>
              <a:ext cx="1577206" cy="1288006"/>
            </a:xfrm>
            <a:prstGeom prst="straightConnector1">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Gerade Verbindung mit Pfeil 122"/>
            <p:cNvCxnSpPr>
              <a:cxnSpLocks noChangeAspect="1"/>
            </p:cNvCxnSpPr>
            <p:nvPr/>
          </p:nvCxnSpPr>
          <p:spPr>
            <a:xfrm>
              <a:off x="3433628" y="3781847"/>
              <a:ext cx="1802672" cy="1472131"/>
            </a:xfrm>
            <a:prstGeom prst="straightConnector1">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Gerade Verbindung mit Pfeil 122"/>
            <p:cNvCxnSpPr>
              <a:cxnSpLocks noChangeAspect="1"/>
            </p:cNvCxnSpPr>
            <p:nvPr/>
          </p:nvCxnSpPr>
          <p:spPr>
            <a:xfrm>
              <a:off x="2627850" y="4506522"/>
              <a:ext cx="1802672" cy="1472131"/>
            </a:xfrm>
            <a:prstGeom prst="straightConnector1">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8" name="Rechteck 41"/>
            <p:cNvSpPr/>
            <p:nvPr/>
          </p:nvSpPr>
          <p:spPr>
            <a:xfrm>
              <a:off x="3740613" y="3727563"/>
              <a:ext cx="1673804" cy="246221"/>
            </a:xfrm>
            <a:prstGeom prst="rect">
              <a:avLst/>
            </a:prstGeom>
          </p:spPr>
          <p:txBody>
            <a:bodyPr wrap="square">
              <a:spAutoFit/>
            </a:bodyPr>
            <a:lstStyle/>
            <a:p>
              <a:pPr algn="ctr"/>
              <a:r>
                <a:rPr lang="en-US" sz="1000" b="1" dirty="0" smtClean="0">
                  <a:latin typeface="Work Sans Light" panose="00000400000000000000" pitchFamily="50" charset="0"/>
                  <a:cs typeface="Arial" panose="020B0604020202020204" pitchFamily="34" charset="0"/>
                </a:rPr>
                <a:t>replicas</a:t>
              </a:r>
              <a:endParaRPr lang="en-US" sz="1400" b="1" dirty="0">
                <a:latin typeface="Work Sans Light" panose="00000400000000000000" pitchFamily="50" charset="0"/>
                <a:cs typeface="Arial" panose="020B0604020202020204" pitchFamily="34" charset="0"/>
              </a:endParaRPr>
            </a:p>
          </p:txBody>
        </p:sp>
        <p:cxnSp>
          <p:nvCxnSpPr>
            <p:cNvPr id="49" name="Gekrümmte Verbindung 42"/>
            <p:cNvCxnSpPr>
              <a:endCxn id="48" idx="0"/>
            </p:cNvCxnSpPr>
            <p:nvPr/>
          </p:nvCxnSpPr>
          <p:spPr>
            <a:xfrm>
              <a:off x="4027429" y="3518921"/>
              <a:ext cx="550086" cy="208642"/>
            </a:xfrm>
            <a:prstGeom prst="curvedConnector2">
              <a:avLst/>
            </a:prstGeom>
            <a:ln>
              <a:solidFill>
                <a:schemeClr val="tx1">
                  <a:lumMod val="65000"/>
                  <a:lumOff val="35000"/>
                </a:schemeClr>
              </a:solidFill>
              <a:tailEnd type="arrow"/>
            </a:ln>
            <a:effectLst>
              <a:outerShdw blurRad="50800" dist="50800" dir="5400000" algn="ctr" rotWithShape="0">
                <a:schemeClr val="tx1">
                  <a:lumMod val="65000"/>
                  <a:lumOff val="35000"/>
                </a:schemeClr>
              </a:outerShdw>
            </a:effectLst>
          </p:spPr>
          <p:style>
            <a:lnRef idx="1">
              <a:schemeClr val="accent1"/>
            </a:lnRef>
            <a:fillRef idx="0">
              <a:schemeClr val="accent1"/>
            </a:fillRef>
            <a:effectRef idx="0">
              <a:schemeClr val="accent1"/>
            </a:effectRef>
            <a:fontRef idx="minor">
              <a:schemeClr val="tx1"/>
            </a:fontRef>
          </p:style>
        </p:cxnSp>
        <p:sp>
          <p:nvSpPr>
            <p:cNvPr id="50" name="Freihandform 73"/>
            <p:cNvSpPr/>
            <p:nvPr/>
          </p:nvSpPr>
          <p:spPr>
            <a:xfrm rot="8328528">
              <a:off x="2584613" y="4134357"/>
              <a:ext cx="854651" cy="291848"/>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86555"/>
                <a:gd name="connsiteX1" fmla="*/ 151254 w 933251"/>
                <a:gd name="connsiteY1" fmla="*/ 469900 h 486555"/>
                <a:gd name="connsiteX2" fmla="*/ 240154 w 933251"/>
                <a:gd name="connsiteY2" fmla="*/ 266700 h 486555"/>
                <a:gd name="connsiteX3" fmla="*/ 341754 w 933251"/>
                <a:gd name="connsiteY3" fmla="*/ 469900 h 486555"/>
                <a:gd name="connsiteX4" fmla="*/ 468754 w 933251"/>
                <a:gd name="connsiteY4" fmla="*/ 0 h 486555"/>
                <a:gd name="connsiteX5" fmla="*/ 608454 w 933251"/>
                <a:gd name="connsiteY5" fmla="*/ 469900 h 486555"/>
                <a:gd name="connsiteX6" fmla="*/ 710054 w 933251"/>
                <a:gd name="connsiteY6" fmla="*/ 279400 h 486555"/>
                <a:gd name="connsiteX7" fmla="*/ 786254 w 933251"/>
                <a:gd name="connsiteY7" fmla="*/ 469900 h 486555"/>
                <a:gd name="connsiteX8" fmla="*/ 852835 w 933251"/>
                <a:gd name="connsiteY8" fmla="*/ 352495 h 486555"/>
                <a:gd name="connsiteX9" fmla="*/ 933251 w 933251"/>
                <a:gd name="connsiteY9" fmla="*/ 473126 h 486555"/>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01581 w 781997"/>
                <a:gd name="connsiteY7" fmla="*/ 352495 h 475960"/>
                <a:gd name="connsiteX8" fmla="*/ 781997 w 781997"/>
                <a:gd name="connsiteY8" fmla="*/ 473126 h 475960"/>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19336 w 781997"/>
                <a:gd name="connsiteY7" fmla="*/ 25398 h 475960"/>
                <a:gd name="connsiteX8" fmla="*/ 781997 w 781997"/>
                <a:gd name="connsiteY8" fmla="*/ 473126 h 475960"/>
                <a:gd name="connsiteX0" fmla="*/ 0 w 781997"/>
                <a:gd name="connsiteY0" fmla="*/ 444503 h 449647"/>
                <a:gd name="connsiteX1" fmla="*/ 88900 w 781997"/>
                <a:gd name="connsiteY1" fmla="*/ 241303 h 449647"/>
                <a:gd name="connsiteX2" fmla="*/ 190500 w 781997"/>
                <a:gd name="connsiteY2" fmla="*/ 444503 h 449647"/>
                <a:gd name="connsiteX3" fmla="*/ 313829 w 781997"/>
                <a:gd name="connsiteY3" fmla="*/ 180327 h 449647"/>
                <a:gd name="connsiteX4" fmla="*/ 457200 w 781997"/>
                <a:gd name="connsiteY4" fmla="*/ 444503 h 449647"/>
                <a:gd name="connsiteX5" fmla="*/ 558800 w 781997"/>
                <a:gd name="connsiteY5" fmla="*/ 254003 h 449647"/>
                <a:gd name="connsiteX6" fmla="*/ 635000 w 781997"/>
                <a:gd name="connsiteY6" fmla="*/ 444503 h 449647"/>
                <a:gd name="connsiteX7" fmla="*/ 719336 w 781997"/>
                <a:gd name="connsiteY7" fmla="*/ 1 h 449647"/>
                <a:gd name="connsiteX8" fmla="*/ 781997 w 781997"/>
                <a:gd name="connsiteY8" fmla="*/ 447729 h 449647"/>
                <a:gd name="connsiteX0" fmla="*/ 0 w 781997"/>
                <a:gd name="connsiteY0" fmla="*/ 444503 h 449690"/>
                <a:gd name="connsiteX1" fmla="*/ 88900 w 781997"/>
                <a:gd name="connsiteY1" fmla="*/ 241303 h 449690"/>
                <a:gd name="connsiteX2" fmla="*/ 190500 w 781997"/>
                <a:gd name="connsiteY2" fmla="*/ 444503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09443 w 781997"/>
                <a:gd name="connsiteY3" fmla="*/ 78862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51839"/>
                <a:gd name="connsiteX1" fmla="*/ 88900 w 781997"/>
                <a:gd name="connsiteY1" fmla="*/ 241303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3 h 451839"/>
                <a:gd name="connsiteX1" fmla="*/ 80058 w 781997"/>
                <a:gd name="connsiteY1" fmla="*/ 282690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6 h 447732"/>
                <a:gd name="connsiteX1" fmla="*/ 80058 w 781997"/>
                <a:gd name="connsiteY1" fmla="*/ 282693 h 447732"/>
                <a:gd name="connsiteX2" fmla="*/ 138927 w 781997"/>
                <a:gd name="connsiteY2" fmla="*/ 436378 h 447732"/>
                <a:gd name="connsiteX3" fmla="*/ 309443 w 781997"/>
                <a:gd name="connsiteY3" fmla="*/ 78865 h 447732"/>
                <a:gd name="connsiteX4" fmla="*/ 499147 w 781997"/>
                <a:gd name="connsiteY4" fmla="*/ 431152 h 447732"/>
                <a:gd name="connsiteX5" fmla="*/ 567018 w 781997"/>
                <a:gd name="connsiteY5" fmla="*/ 287626 h 447732"/>
                <a:gd name="connsiteX6" fmla="*/ 674644 w 781997"/>
                <a:gd name="connsiteY6" fmla="*/ 438313 h 447732"/>
                <a:gd name="connsiteX7" fmla="*/ 719336 w 781997"/>
                <a:gd name="connsiteY7" fmla="*/ 4 h 447732"/>
                <a:gd name="connsiteX8" fmla="*/ 781997 w 781997"/>
                <a:gd name="connsiteY8" fmla="*/ 447732 h 447732"/>
                <a:gd name="connsiteX0" fmla="*/ 0 w 781997"/>
                <a:gd name="connsiteY0" fmla="*/ 444506 h 451451"/>
                <a:gd name="connsiteX1" fmla="*/ 80058 w 781997"/>
                <a:gd name="connsiteY1" fmla="*/ 282693 h 451451"/>
                <a:gd name="connsiteX2" fmla="*/ 138927 w 781997"/>
                <a:gd name="connsiteY2" fmla="*/ 436378 h 451451"/>
                <a:gd name="connsiteX3" fmla="*/ 309443 w 781997"/>
                <a:gd name="connsiteY3" fmla="*/ 78865 h 451451"/>
                <a:gd name="connsiteX4" fmla="*/ 499147 w 781997"/>
                <a:gd name="connsiteY4" fmla="*/ 431152 h 451451"/>
                <a:gd name="connsiteX5" fmla="*/ 589556 w 781997"/>
                <a:gd name="connsiteY5" fmla="*/ 344911 h 451451"/>
                <a:gd name="connsiteX6" fmla="*/ 674644 w 781997"/>
                <a:gd name="connsiteY6" fmla="*/ 438313 h 451451"/>
                <a:gd name="connsiteX7" fmla="*/ 719336 w 781997"/>
                <a:gd name="connsiteY7" fmla="*/ 4 h 451451"/>
                <a:gd name="connsiteX8" fmla="*/ 781997 w 781997"/>
                <a:gd name="connsiteY8" fmla="*/ 447732 h 451451"/>
                <a:gd name="connsiteX0" fmla="*/ 0 w 781997"/>
                <a:gd name="connsiteY0" fmla="*/ 444506 h 455600"/>
                <a:gd name="connsiteX1" fmla="*/ 80058 w 781997"/>
                <a:gd name="connsiteY1" fmla="*/ 282693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00520 w 781997"/>
                <a:gd name="connsiteY2" fmla="*/ 430433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500450"/>
                <a:gd name="connsiteX1" fmla="*/ 60823 w 781997"/>
                <a:gd name="connsiteY1" fmla="*/ 401881 h 500450"/>
                <a:gd name="connsiteX2" fmla="*/ 107304 w 781997"/>
                <a:gd name="connsiteY2" fmla="*/ 487608 h 500450"/>
                <a:gd name="connsiteX3" fmla="*/ 309443 w 781997"/>
                <a:gd name="connsiteY3" fmla="*/ 78865 h 500450"/>
                <a:gd name="connsiteX4" fmla="*/ 499147 w 781997"/>
                <a:gd name="connsiteY4" fmla="*/ 431152 h 500450"/>
                <a:gd name="connsiteX5" fmla="*/ 600825 w 781997"/>
                <a:gd name="connsiteY5" fmla="*/ 373553 h 500450"/>
                <a:gd name="connsiteX6" fmla="*/ 674644 w 781997"/>
                <a:gd name="connsiteY6" fmla="*/ 438313 h 500450"/>
                <a:gd name="connsiteX7" fmla="*/ 719336 w 781997"/>
                <a:gd name="connsiteY7" fmla="*/ 4 h 500450"/>
                <a:gd name="connsiteX8" fmla="*/ 781997 w 781997"/>
                <a:gd name="connsiteY8" fmla="*/ 447732 h 500450"/>
                <a:gd name="connsiteX0" fmla="*/ 0 w 784935"/>
                <a:gd name="connsiteY0" fmla="*/ 493544 h 499896"/>
                <a:gd name="connsiteX1" fmla="*/ 63761 w 784935"/>
                <a:gd name="connsiteY1" fmla="*/ 401881 h 499896"/>
                <a:gd name="connsiteX2" fmla="*/ 110242 w 784935"/>
                <a:gd name="connsiteY2" fmla="*/ 487608 h 499896"/>
                <a:gd name="connsiteX3" fmla="*/ 312381 w 784935"/>
                <a:gd name="connsiteY3" fmla="*/ 78865 h 499896"/>
                <a:gd name="connsiteX4" fmla="*/ 502085 w 784935"/>
                <a:gd name="connsiteY4" fmla="*/ 431152 h 499896"/>
                <a:gd name="connsiteX5" fmla="*/ 603763 w 784935"/>
                <a:gd name="connsiteY5" fmla="*/ 373553 h 499896"/>
                <a:gd name="connsiteX6" fmla="*/ 677582 w 784935"/>
                <a:gd name="connsiteY6" fmla="*/ 438313 h 499896"/>
                <a:gd name="connsiteX7" fmla="*/ 722274 w 784935"/>
                <a:gd name="connsiteY7" fmla="*/ 4 h 499896"/>
                <a:gd name="connsiteX8" fmla="*/ 784935 w 784935"/>
                <a:gd name="connsiteY8" fmla="*/ 447732 h 499896"/>
                <a:gd name="connsiteX0" fmla="*/ 0 w 784935"/>
                <a:gd name="connsiteY0" fmla="*/ 493544 h 493544"/>
                <a:gd name="connsiteX1" fmla="*/ 63761 w 784935"/>
                <a:gd name="connsiteY1" fmla="*/ 401881 h 493544"/>
                <a:gd name="connsiteX2" fmla="*/ 101989 w 784935"/>
                <a:gd name="connsiteY2" fmla="*/ 454951 h 493544"/>
                <a:gd name="connsiteX3" fmla="*/ 312381 w 784935"/>
                <a:gd name="connsiteY3" fmla="*/ 78865 h 493544"/>
                <a:gd name="connsiteX4" fmla="*/ 502085 w 784935"/>
                <a:gd name="connsiteY4" fmla="*/ 431152 h 493544"/>
                <a:gd name="connsiteX5" fmla="*/ 603763 w 784935"/>
                <a:gd name="connsiteY5" fmla="*/ 373553 h 493544"/>
                <a:gd name="connsiteX6" fmla="*/ 677582 w 784935"/>
                <a:gd name="connsiteY6" fmla="*/ 438313 h 493544"/>
                <a:gd name="connsiteX7" fmla="*/ 722274 w 784935"/>
                <a:gd name="connsiteY7" fmla="*/ 4 h 493544"/>
                <a:gd name="connsiteX8" fmla="*/ 784935 w 784935"/>
                <a:gd name="connsiteY8" fmla="*/ 447732 h 493544"/>
                <a:gd name="connsiteX0" fmla="*/ 0 w 794598"/>
                <a:gd name="connsiteY0" fmla="*/ 541242 h 541242"/>
                <a:gd name="connsiteX1" fmla="*/ 73424 w 794598"/>
                <a:gd name="connsiteY1" fmla="*/ 401881 h 541242"/>
                <a:gd name="connsiteX2" fmla="*/ 111652 w 794598"/>
                <a:gd name="connsiteY2" fmla="*/ 454951 h 541242"/>
                <a:gd name="connsiteX3" fmla="*/ 322044 w 794598"/>
                <a:gd name="connsiteY3" fmla="*/ 78865 h 541242"/>
                <a:gd name="connsiteX4" fmla="*/ 511748 w 794598"/>
                <a:gd name="connsiteY4" fmla="*/ 431152 h 541242"/>
                <a:gd name="connsiteX5" fmla="*/ 613426 w 794598"/>
                <a:gd name="connsiteY5" fmla="*/ 373553 h 541242"/>
                <a:gd name="connsiteX6" fmla="*/ 687245 w 794598"/>
                <a:gd name="connsiteY6" fmla="*/ 438313 h 541242"/>
                <a:gd name="connsiteX7" fmla="*/ 731937 w 794598"/>
                <a:gd name="connsiteY7" fmla="*/ 4 h 541242"/>
                <a:gd name="connsiteX8" fmla="*/ 794598 w 794598"/>
                <a:gd name="connsiteY8" fmla="*/ 447732 h 541242"/>
                <a:gd name="connsiteX0" fmla="*/ 0 w 814099"/>
                <a:gd name="connsiteY0" fmla="*/ 541584 h 541584"/>
                <a:gd name="connsiteX1" fmla="*/ 73424 w 814099"/>
                <a:gd name="connsiteY1" fmla="*/ 402223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87245 w 814099"/>
                <a:gd name="connsiteY5" fmla="*/ 438655 h 541584"/>
                <a:gd name="connsiteX6" fmla="*/ 731937 w 814099"/>
                <a:gd name="connsiteY6" fmla="*/ 346 h 541584"/>
                <a:gd name="connsiteX7" fmla="*/ 814099 w 814099"/>
                <a:gd name="connsiteY7" fmla="*/ 520186 h 541584"/>
                <a:gd name="connsiteX0" fmla="*/ 0 w 814099"/>
                <a:gd name="connsiteY0" fmla="*/ 541608 h 541608"/>
                <a:gd name="connsiteX1" fmla="*/ 63761 w 814099"/>
                <a:gd name="connsiteY1" fmla="*/ 449946 h 541608"/>
                <a:gd name="connsiteX2" fmla="*/ 111652 w 814099"/>
                <a:gd name="connsiteY2" fmla="*/ 455317 h 541608"/>
                <a:gd name="connsiteX3" fmla="*/ 322044 w 814099"/>
                <a:gd name="connsiteY3" fmla="*/ 79231 h 541608"/>
                <a:gd name="connsiteX4" fmla="*/ 511748 w 814099"/>
                <a:gd name="connsiteY4" fmla="*/ 431518 h 541608"/>
                <a:gd name="connsiteX5" fmla="*/ 731937 w 814099"/>
                <a:gd name="connsiteY5" fmla="*/ 370 h 541608"/>
                <a:gd name="connsiteX6" fmla="*/ 814099 w 814099"/>
                <a:gd name="connsiteY6" fmla="*/ 520210 h 541608"/>
                <a:gd name="connsiteX0" fmla="*/ 0 w 731937"/>
                <a:gd name="connsiteY0" fmla="*/ 541608 h 541608"/>
                <a:gd name="connsiteX1" fmla="*/ 63761 w 731937"/>
                <a:gd name="connsiteY1" fmla="*/ 449946 h 541608"/>
                <a:gd name="connsiteX2" fmla="*/ 111652 w 731937"/>
                <a:gd name="connsiteY2" fmla="*/ 455317 h 541608"/>
                <a:gd name="connsiteX3" fmla="*/ 322044 w 731937"/>
                <a:gd name="connsiteY3" fmla="*/ 79231 h 541608"/>
                <a:gd name="connsiteX4" fmla="*/ 511748 w 731937"/>
                <a:gd name="connsiteY4" fmla="*/ 431518 h 541608"/>
                <a:gd name="connsiteX5" fmla="*/ 731937 w 731937"/>
                <a:gd name="connsiteY5" fmla="*/ 370 h 541608"/>
                <a:gd name="connsiteX0" fmla="*/ 0 w 511748"/>
                <a:gd name="connsiteY0" fmla="*/ 462409 h 462409"/>
                <a:gd name="connsiteX1" fmla="*/ 63761 w 511748"/>
                <a:gd name="connsiteY1" fmla="*/ 370747 h 462409"/>
                <a:gd name="connsiteX2" fmla="*/ 111652 w 511748"/>
                <a:gd name="connsiteY2" fmla="*/ 376118 h 462409"/>
                <a:gd name="connsiteX3" fmla="*/ 322044 w 511748"/>
                <a:gd name="connsiteY3" fmla="*/ 32 h 462409"/>
                <a:gd name="connsiteX4" fmla="*/ 511748 w 511748"/>
                <a:gd name="connsiteY4" fmla="*/ 352319 h 462409"/>
                <a:gd name="connsiteX0" fmla="*/ 0 w 525499"/>
                <a:gd name="connsiteY0" fmla="*/ 462409 h 462409"/>
                <a:gd name="connsiteX1" fmla="*/ 63761 w 525499"/>
                <a:gd name="connsiteY1" fmla="*/ 370747 h 462409"/>
                <a:gd name="connsiteX2" fmla="*/ 111652 w 525499"/>
                <a:gd name="connsiteY2" fmla="*/ 376118 h 462409"/>
                <a:gd name="connsiteX3" fmla="*/ 322044 w 525499"/>
                <a:gd name="connsiteY3" fmla="*/ 32 h 462409"/>
                <a:gd name="connsiteX4" fmla="*/ 511748 w 525499"/>
                <a:gd name="connsiteY4" fmla="*/ 352319 h 462409"/>
                <a:gd name="connsiteX5" fmla="*/ 510687 w 525499"/>
                <a:gd name="connsiteY5" fmla="*/ 372510 h 462409"/>
                <a:gd name="connsiteX0" fmla="*/ 0 w 567343"/>
                <a:gd name="connsiteY0" fmla="*/ 462417 h 462417"/>
                <a:gd name="connsiteX1" fmla="*/ 63761 w 567343"/>
                <a:gd name="connsiteY1" fmla="*/ 370755 h 462417"/>
                <a:gd name="connsiteX2" fmla="*/ 111652 w 567343"/>
                <a:gd name="connsiteY2" fmla="*/ 376126 h 462417"/>
                <a:gd name="connsiteX3" fmla="*/ 322044 w 567343"/>
                <a:gd name="connsiteY3" fmla="*/ 40 h 462417"/>
                <a:gd name="connsiteX4" fmla="*/ 511748 w 567343"/>
                <a:gd name="connsiteY4" fmla="*/ 352327 h 462417"/>
                <a:gd name="connsiteX5" fmla="*/ 567341 w 567343"/>
                <a:gd name="connsiteY5" fmla="*/ 418667 h 462417"/>
                <a:gd name="connsiteX0" fmla="*/ 0 w 564561"/>
                <a:gd name="connsiteY0" fmla="*/ 462418 h 462418"/>
                <a:gd name="connsiteX1" fmla="*/ 63761 w 564561"/>
                <a:gd name="connsiteY1" fmla="*/ 370756 h 462418"/>
                <a:gd name="connsiteX2" fmla="*/ 111652 w 564561"/>
                <a:gd name="connsiteY2" fmla="*/ 376127 h 462418"/>
                <a:gd name="connsiteX3" fmla="*/ 322044 w 564561"/>
                <a:gd name="connsiteY3" fmla="*/ 41 h 462418"/>
                <a:gd name="connsiteX4" fmla="*/ 511748 w 564561"/>
                <a:gd name="connsiteY4" fmla="*/ 352328 h 462418"/>
                <a:gd name="connsiteX5" fmla="*/ 564559 w 564561"/>
                <a:gd name="connsiteY5" fmla="*/ 455446 h 46241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3596 h 463596"/>
                <a:gd name="connsiteX1" fmla="*/ 63761 w 564559"/>
                <a:gd name="connsiteY1" fmla="*/ 371934 h 463596"/>
                <a:gd name="connsiteX2" fmla="*/ 111652 w 564559"/>
                <a:gd name="connsiteY2" fmla="*/ 377305 h 463596"/>
                <a:gd name="connsiteX3" fmla="*/ 322044 w 564559"/>
                <a:gd name="connsiteY3" fmla="*/ 1219 h 463596"/>
                <a:gd name="connsiteX4" fmla="*/ 416653 w 564559"/>
                <a:gd name="connsiteY4" fmla="*/ 261105 h 463596"/>
                <a:gd name="connsiteX5" fmla="*/ 487850 w 564559"/>
                <a:gd name="connsiteY5" fmla="*/ 375347 h 463596"/>
                <a:gd name="connsiteX6" fmla="*/ 564559 w 564559"/>
                <a:gd name="connsiteY6" fmla="*/ 456624 h 463596"/>
                <a:gd name="connsiteX0" fmla="*/ 0 w 564559"/>
                <a:gd name="connsiteY0" fmla="*/ 462456 h 462456"/>
                <a:gd name="connsiteX1" fmla="*/ 63761 w 564559"/>
                <a:gd name="connsiteY1" fmla="*/ 370794 h 462456"/>
                <a:gd name="connsiteX2" fmla="*/ 111652 w 564559"/>
                <a:gd name="connsiteY2" fmla="*/ 376165 h 462456"/>
                <a:gd name="connsiteX3" fmla="*/ 322044 w 564559"/>
                <a:gd name="connsiteY3" fmla="*/ 79 h 462456"/>
                <a:gd name="connsiteX4" fmla="*/ 380822 w 564559"/>
                <a:gd name="connsiteY4" fmla="*/ 343103 h 462456"/>
                <a:gd name="connsiteX5" fmla="*/ 487850 w 564559"/>
                <a:gd name="connsiteY5" fmla="*/ 374207 h 462456"/>
                <a:gd name="connsiteX6" fmla="*/ 564559 w 564559"/>
                <a:gd name="connsiteY6" fmla="*/ 455484 h 462456"/>
                <a:gd name="connsiteX0" fmla="*/ 0 w 564559"/>
                <a:gd name="connsiteY0" fmla="*/ 462642 h 462642"/>
                <a:gd name="connsiteX1" fmla="*/ 63761 w 564559"/>
                <a:gd name="connsiteY1" fmla="*/ 370980 h 462642"/>
                <a:gd name="connsiteX2" fmla="*/ 147707 w 564559"/>
                <a:gd name="connsiteY2" fmla="*/ 404886 h 462642"/>
                <a:gd name="connsiteX3" fmla="*/ 322044 w 564559"/>
                <a:gd name="connsiteY3" fmla="*/ 265 h 462642"/>
                <a:gd name="connsiteX4" fmla="*/ 380822 w 564559"/>
                <a:gd name="connsiteY4" fmla="*/ 343289 h 462642"/>
                <a:gd name="connsiteX5" fmla="*/ 487850 w 564559"/>
                <a:gd name="connsiteY5" fmla="*/ 374393 h 462642"/>
                <a:gd name="connsiteX6" fmla="*/ 564559 w 564559"/>
                <a:gd name="connsiteY6" fmla="*/ 455670 h 462642"/>
                <a:gd name="connsiteX0" fmla="*/ 0 w 564559"/>
                <a:gd name="connsiteY0" fmla="*/ 382386 h 382386"/>
                <a:gd name="connsiteX1" fmla="*/ 63761 w 564559"/>
                <a:gd name="connsiteY1" fmla="*/ 290724 h 382386"/>
                <a:gd name="connsiteX2" fmla="*/ 147707 w 564559"/>
                <a:gd name="connsiteY2" fmla="*/ 324630 h 382386"/>
                <a:gd name="connsiteX3" fmla="*/ 319325 w 564559"/>
                <a:gd name="connsiteY3" fmla="*/ 363 h 382386"/>
                <a:gd name="connsiteX4" fmla="*/ 380822 w 564559"/>
                <a:gd name="connsiteY4" fmla="*/ 263033 h 382386"/>
                <a:gd name="connsiteX5" fmla="*/ 487850 w 564559"/>
                <a:gd name="connsiteY5" fmla="*/ 294137 h 382386"/>
                <a:gd name="connsiteX6" fmla="*/ 564559 w 564559"/>
                <a:gd name="connsiteY6" fmla="*/ 375414 h 382386"/>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87850 w 564559"/>
                <a:gd name="connsiteY5" fmla="*/ 294662 h 382911"/>
                <a:gd name="connsiteX6" fmla="*/ 564559 w 564559"/>
                <a:gd name="connsiteY6" fmla="*/ 375939 h 382911"/>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911 h 382911"/>
                <a:gd name="connsiteX1" fmla="*/ 80968 w 564559"/>
                <a:gd name="connsiteY1" fmla="*/ 255810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845 h 382845"/>
                <a:gd name="connsiteX1" fmla="*/ 80968 w 564559"/>
                <a:gd name="connsiteY1" fmla="*/ 255744 h 382845"/>
                <a:gd name="connsiteX2" fmla="*/ 147707 w 564559"/>
                <a:gd name="connsiteY2" fmla="*/ 325089 h 382845"/>
                <a:gd name="connsiteX3" fmla="*/ 319325 w 564559"/>
                <a:gd name="connsiteY3" fmla="*/ 822 h 382845"/>
                <a:gd name="connsiteX4" fmla="*/ 390841 w 564559"/>
                <a:gd name="connsiteY4" fmla="*/ 233513 h 382845"/>
                <a:gd name="connsiteX5" fmla="*/ 485485 w 564559"/>
                <a:gd name="connsiteY5" fmla="*/ 276439 h 382845"/>
                <a:gd name="connsiteX6" fmla="*/ 564559 w 564559"/>
                <a:gd name="connsiteY6" fmla="*/ 375873 h 382845"/>
                <a:gd name="connsiteX0" fmla="*/ 0 w 564559"/>
                <a:gd name="connsiteY0" fmla="*/ 382327 h 382327"/>
                <a:gd name="connsiteX1" fmla="*/ 80968 w 564559"/>
                <a:gd name="connsiteY1" fmla="*/ 255226 h 382327"/>
                <a:gd name="connsiteX2" fmla="*/ 147707 w 564559"/>
                <a:gd name="connsiteY2" fmla="*/ 324571 h 382327"/>
                <a:gd name="connsiteX3" fmla="*/ 319325 w 564559"/>
                <a:gd name="connsiteY3" fmla="*/ 304 h 382327"/>
                <a:gd name="connsiteX4" fmla="*/ 407187 w 564559"/>
                <a:gd name="connsiteY4" fmla="*/ 265871 h 382327"/>
                <a:gd name="connsiteX5" fmla="*/ 485485 w 564559"/>
                <a:gd name="connsiteY5" fmla="*/ 275921 h 382327"/>
                <a:gd name="connsiteX6" fmla="*/ 564559 w 564559"/>
                <a:gd name="connsiteY6" fmla="*/ 375355 h 382327"/>
                <a:gd name="connsiteX0" fmla="*/ 0 w 564559"/>
                <a:gd name="connsiteY0" fmla="*/ 393285 h 393285"/>
                <a:gd name="connsiteX1" fmla="*/ 80968 w 564559"/>
                <a:gd name="connsiteY1" fmla="*/ 266184 h 393285"/>
                <a:gd name="connsiteX2" fmla="*/ 147707 w 564559"/>
                <a:gd name="connsiteY2" fmla="*/ 335529 h 393285"/>
                <a:gd name="connsiteX3" fmla="*/ 270515 w 564559"/>
                <a:gd name="connsiteY3" fmla="*/ 292 h 393285"/>
                <a:gd name="connsiteX4" fmla="*/ 407187 w 564559"/>
                <a:gd name="connsiteY4" fmla="*/ 276829 h 393285"/>
                <a:gd name="connsiteX5" fmla="*/ 485485 w 564559"/>
                <a:gd name="connsiteY5" fmla="*/ 286879 h 393285"/>
                <a:gd name="connsiteX6" fmla="*/ 564559 w 564559"/>
                <a:gd name="connsiteY6" fmla="*/ 386313 h 393285"/>
                <a:gd name="connsiteX0" fmla="*/ 0 w 564559"/>
                <a:gd name="connsiteY0" fmla="*/ 393154 h 393154"/>
                <a:gd name="connsiteX1" fmla="*/ 80968 w 564559"/>
                <a:gd name="connsiteY1" fmla="*/ 266053 h 393154"/>
                <a:gd name="connsiteX2" fmla="*/ 147707 w 564559"/>
                <a:gd name="connsiteY2" fmla="*/ 335398 h 393154"/>
                <a:gd name="connsiteX3" fmla="*/ 270515 w 564559"/>
                <a:gd name="connsiteY3" fmla="*/ 161 h 393154"/>
                <a:gd name="connsiteX4" fmla="*/ 386695 w 564559"/>
                <a:gd name="connsiteY4" fmla="*/ 291074 h 393154"/>
                <a:gd name="connsiteX5" fmla="*/ 485485 w 564559"/>
                <a:gd name="connsiteY5" fmla="*/ 286748 h 393154"/>
                <a:gd name="connsiteX6" fmla="*/ 564559 w 564559"/>
                <a:gd name="connsiteY6" fmla="*/ 386182 h 393154"/>
                <a:gd name="connsiteX0" fmla="*/ 0 w 564559"/>
                <a:gd name="connsiteY0" fmla="*/ 393155 h 393155"/>
                <a:gd name="connsiteX1" fmla="*/ 80968 w 564559"/>
                <a:gd name="connsiteY1" fmla="*/ 266054 h 393155"/>
                <a:gd name="connsiteX2" fmla="*/ 147707 w 564559"/>
                <a:gd name="connsiteY2" fmla="*/ 335399 h 393155"/>
                <a:gd name="connsiteX3" fmla="*/ 270515 w 564559"/>
                <a:gd name="connsiteY3" fmla="*/ 162 h 393155"/>
                <a:gd name="connsiteX4" fmla="*/ 386695 w 564559"/>
                <a:gd name="connsiteY4" fmla="*/ 291075 h 393155"/>
                <a:gd name="connsiteX5" fmla="*/ 479038 w 564559"/>
                <a:gd name="connsiteY5" fmla="*/ 308662 h 393155"/>
                <a:gd name="connsiteX6" fmla="*/ 564559 w 564559"/>
                <a:gd name="connsiteY6" fmla="*/ 386183 h 393155"/>
                <a:gd name="connsiteX0" fmla="*/ 0 w 564559"/>
                <a:gd name="connsiteY0" fmla="*/ 393044 h 393044"/>
                <a:gd name="connsiteX1" fmla="*/ 80968 w 564559"/>
                <a:gd name="connsiteY1" fmla="*/ 265943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4 h 393044"/>
                <a:gd name="connsiteX1" fmla="*/ 81428 w 564559"/>
                <a:gd name="connsiteY1" fmla="*/ 286488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1 h 393041"/>
                <a:gd name="connsiteX1" fmla="*/ 81428 w 564559"/>
                <a:gd name="connsiteY1" fmla="*/ 286485 h 393041"/>
                <a:gd name="connsiteX2" fmla="*/ 169811 w 564559"/>
                <a:gd name="connsiteY2" fmla="*/ 315432 h 393041"/>
                <a:gd name="connsiteX3" fmla="*/ 270515 w 564559"/>
                <a:gd name="connsiteY3" fmla="*/ 48 h 393041"/>
                <a:gd name="connsiteX4" fmla="*/ 435275 w 564559"/>
                <a:gd name="connsiteY4" fmla="*/ 291660 h 393041"/>
                <a:gd name="connsiteX5" fmla="*/ 479038 w 564559"/>
                <a:gd name="connsiteY5" fmla="*/ 308548 h 393041"/>
                <a:gd name="connsiteX6" fmla="*/ 564559 w 564559"/>
                <a:gd name="connsiteY6" fmla="*/ 386069 h 393041"/>
                <a:gd name="connsiteX0" fmla="*/ 0 w 564559"/>
                <a:gd name="connsiteY0" fmla="*/ 393028 h 393028"/>
                <a:gd name="connsiteX1" fmla="*/ 81428 w 564559"/>
                <a:gd name="connsiteY1" fmla="*/ 286472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28 h 393028"/>
                <a:gd name="connsiteX1" fmla="*/ 61856 w 564559"/>
                <a:gd name="connsiteY1" fmla="*/ 341936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00 h 393000"/>
                <a:gd name="connsiteX1" fmla="*/ 61856 w 564559"/>
                <a:gd name="connsiteY1" fmla="*/ 341908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00 h 393000"/>
                <a:gd name="connsiteX1" fmla="*/ 59094 w 564559"/>
                <a:gd name="connsiteY1" fmla="*/ 296027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79038 w 564559"/>
                <a:gd name="connsiteY5" fmla="*/ 308530 h 393023"/>
                <a:gd name="connsiteX6" fmla="*/ 564559 w 564559"/>
                <a:gd name="connsiteY6" fmla="*/ 386051 h 393023"/>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96306 w 564559"/>
                <a:gd name="connsiteY5" fmla="*/ 305111 h 393023"/>
                <a:gd name="connsiteX6" fmla="*/ 564559 w 564559"/>
                <a:gd name="connsiteY6" fmla="*/ 386051 h 393023"/>
                <a:gd name="connsiteX0" fmla="*/ 0 w 564559"/>
                <a:gd name="connsiteY0" fmla="*/ 393001 h 393001"/>
                <a:gd name="connsiteX1" fmla="*/ 59094 w 564559"/>
                <a:gd name="connsiteY1" fmla="*/ 296028 h 393001"/>
                <a:gd name="connsiteX2" fmla="*/ 115936 w 564559"/>
                <a:gd name="connsiteY2" fmla="*/ 310581 h 393001"/>
                <a:gd name="connsiteX3" fmla="*/ 270515 w 564559"/>
                <a:gd name="connsiteY3" fmla="*/ 8 h 393001"/>
                <a:gd name="connsiteX4" fmla="*/ 446325 w 564559"/>
                <a:gd name="connsiteY4" fmla="*/ 320385 h 393001"/>
                <a:gd name="connsiteX5" fmla="*/ 496306 w 564559"/>
                <a:gd name="connsiteY5" fmla="*/ 305089 h 393001"/>
                <a:gd name="connsiteX6" fmla="*/ 564559 w 564559"/>
                <a:gd name="connsiteY6" fmla="*/ 386029 h 393001"/>
                <a:gd name="connsiteX0" fmla="*/ 0 w 564559"/>
                <a:gd name="connsiteY0" fmla="*/ 392995 h 392995"/>
                <a:gd name="connsiteX1" fmla="*/ 59094 w 564559"/>
                <a:gd name="connsiteY1" fmla="*/ 296022 h 392995"/>
                <a:gd name="connsiteX2" fmla="*/ 115936 w 564559"/>
                <a:gd name="connsiteY2" fmla="*/ 310575 h 392995"/>
                <a:gd name="connsiteX3" fmla="*/ 270515 w 564559"/>
                <a:gd name="connsiteY3" fmla="*/ 2 h 392995"/>
                <a:gd name="connsiteX4" fmla="*/ 418466 w 564559"/>
                <a:gd name="connsiteY4" fmla="*/ 315578 h 392995"/>
                <a:gd name="connsiteX5" fmla="*/ 496306 w 564559"/>
                <a:gd name="connsiteY5" fmla="*/ 305083 h 392995"/>
                <a:gd name="connsiteX6" fmla="*/ 564559 w 564559"/>
                <a:gd name="connsiteY6" fmla="*/ 386023 h 392995"/>
                <a:gd name="connsiteX0" fmla="*/ 0 w 564559"/>
                <a:gd name="connsiteY0" fmla="*/ 393010 h 393010"/>
                <a:gd name="connsiteX1" fmla="*/ 59094 w 564559"/>
                <a:gd name="connsiteY1" fmla="*/ 296037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4559" h="393010">
                  <a:moveTo>
                    <a:pt x="0" y="393010"/>
                  </a:moveTo>
                  <a:cubicBezTo>
                    <a:pt x="40026" y="358265"/>
                    <a:pt x="36049" y="311371"/>
                    <a:pt x="59094" y="296037"/>
                  </a:cubicBezTo>
                  <a:cubicBezTo>
                    <a:pt x="82139" y="280703"/>
                    <a:pt x="103032" y="350345"/>
                    <a:pt x="138269" y="301008"/>
                  </a:cubicBezTo>
                  <a:cubicBezTo>
                    <a:pt x="173506" y="251671"/>
                    <a:pt x="223816" y="-2414"/>
                    <a:pt x="270515" y="17"/>
                  </a:cubicBezTo>
                  <a:cubicBezTo>
                    <a:pt x="317215" y="2448"/>
                    <a:pt x="380834" y="264746"/>
                    <a:pt x="418466" y="315593"/>
                  </a:cubicBezTo>
                  <a:cubicBezTo>
                    <a:pt x="456098" y="366440"/>
                    <a:pt x="467353" y="281371"/>
                    <a:pt x="496306" y="305098"/>
                  </a:cubicBezTo>
                  <a:cubicBezTo>
                    <a:pt x="525259" y="328825"/>
                    <a:pt x="564780" y="381832"/>
                    <a:pt x="564559" y="386038"/>
                  </a:cubicBezTo>
                </a:path>
              </a:pathLst>
            </a:custGeom>
            <a:gradFill>
              <a:gsLst>
                <a:gs pos="33000">
                  <a:srgbClr val="00B050">
                    <a:alpha val="64000"/>
                  </a:srgbClr>
                </a:gs>
                <a:gs pos="72000">
                  <a:srgbClr val="00B0F0">
                    <a:alpha val="55000"/>
                  </a:srgbClr>
                </a:gs>
                <a:gs pos="98000">
                  <a:srgbClr val="9BD9EF">
                    <a:alpha val="55000"/>
                  </a:srgbClr>
                </a:gs>
              </a:gsLst>
              <a:lin ang="5400000" scaled="0"/>
            </a:gradFill>
            <a:ln>
              <a:solidFill>
                <a:srgbClr val="00B0F0"/>
              </a:solidFill>
            </a:ln>
            <a:effectLst>
              <a:outerShdw blurRad="50800" dist="50800" dir="5400000" algn="ctr" rotWithShape="0">
                <a:srgbClr val="E5F0D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1" name="Ellipse 51"/>
            <p:cNvSpPr/>
            <p:nvPr/>
          </p:nvSpPr>
          <p:spPr>
            <a:xfrm>
              <a:off x="740685" y="1573774"/>
              <a:ext cx="72000" cy="72000"/>
            </a:xfrm>
            <a:prstGeom prst="ellipse">
              <a:avLst/>
            </a:prstGeom>
            <a:solidFill>
              <a:schemeClr val="accent4">
                <a:lumMod val="75000"/>
              </a:schemeClr>
            </a:solidFill>
            <a:ln>
              <a:noFill/>
            </a:ln>
            <a:effectLst>
              <a:outerShdw blurRad="50800" dist="25400" dir="5400000" algn="ctr"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2" name="Ellipse 52"/>
            <p:cNvSpPr/>
            <p:nvPr/>
          </p:nvSpPr>
          <p:spPr>
            <a:xfrm>
              <a:off x="618530" y="1698341"/>
              <a:ext cx="72000" cy="72000"/>
            </a:xfrm>
            <a:prstGeom prst="ellipse">
              <a:avLst/>
            </a:prstGeom>
            <a:solidFill>
              <a:schemeClr val="accent4">
                <a:lumMod val="75000"/>
              </a:schemeClr>
            </a:solidFill>
            <a:ln>
              <a:noFill/>
            </a:ln>
            <a:effectLst>
              <a:outerShdw blurRad="50800" dist="25400" dir="5400000" algn="ctr"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3" name="Ellipse 53"/>
            <p:cNvSpPr/>
            <p:nvPr/>
          </p:nvSpPr>
          <p:spPr>
            <a:xfrm>
              <a:off x="464467" y="1798181"/>
              <a:ext cx="72000" cy="72000"/>
            </a:xfrm>
            <a:prstGeom prst="ellipse">
              <a:avLst/>
            </a:prstGeom>
            <a:solidFill>
              <a:schemeClr val="accent4">
                <a:lumMod val="75000"/>
              </a:schemeClr>
            </a:solidFill>
            <a:ln>
              <a:noFill/>
            </a:ln>
            <a:effectLst>
              <a:outerShdw blurRad="50800" dist="25400" dir="5400000" algn="ctr"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4" name="Ellipse 55"/>
            <p:cNvSpPr/>
            <p:nvPr/>
          </p:nvSpPr>
          <p:spPr>
            <a:xfrm>
              <a:off x="829864" y="1373312"/>
              <a:ext cx="72000" cy="72000"/>
            </a:xfrm>
            <a:prstGeom prst="ellipse">
              <a:avLst/>
            </a:prstGeom>
            <a:solidFill>
              <a:schemeClr val="accent4">
                <a:lumMod val="75000"/>
              </a:schemeClr>
            </a:solidFill>
            <a:ln>
              <a:noFill/>
            </a:ln>
            <a:effectLst>
              <a:outerShdw blurRad="50800" dist="25400" dir="5400000" algn="ctr"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55" name="Ellipse 57"/>
            <p:cNvSpPr/>
            <p:nvPr/>
          </p:nvSpPr>
          <p:spPr>
            <a:xfrm>
              <a:off x="427782" y="1973657"/>
              <a:ext cx="72000" cy="72000"/>
            </a:xfrm>
            <a:prstGeom prst="ellipse">
              <a:avLst/>
            </a:prstGeom>
            <a:solidFill>
              <a:schemeClr val="accent4">
                <a:lumMod val="75000"/>
              </a:schemeClr>
            </a:solidFill>
            <a:ln>
              <a:noFill/>
            </a:ln>
            <a:effectLst>
              <a:outerShdw blurRad="50800" dist="25400" dir="5400000" algn="ctr"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61" name="Gerade Verbindung mit Pfeil 71"/>
            <p:cNvCxnSpPr/>
            <p:nvPr/>
          </p:nvCxnSpPr>
          <p:spPr>
            <a:xfrm flipV="1">
              <a:off x="275502" y="1234300"/>
              <a:ext cx="554336" cy="739357"/>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2"/>
            <p:cNvSpPr/>
            <p:nvPr/>
          </p:nvSpPr>
          <p:spPr>
            <a:xfrm rot="18497921">
              <a:off x="168010" y="1419885"/>
              <a:ext cx="426720" cy="307777"/>
            </a:xfrm>
            <a:prstGeom prst="rect">
              <a:avLst/>
            </a:prstGeom>
          </p:spPr>
          <p:txBody>
            <a:bodyPr wrap="none">
              <a:spAutoFit/>
            </a:bodyPr>
            <a:lstStyle/>
            <a:p>
              <a:r>
                <a:rPr lang="en-US" sz="1400" b="1" dirty="0" err="1" smtClean="0">
                  <a:solidFill>
                    <a:schemeClr val="tx1">
                      <a:lumMod val="75000"/>
                      <a:lumOff val="25000"/>
                    </a:schemeClr>
                  </a:solidFill>
                  <a:latin typeface="Work Sans" panose="00000500000000000000" pitchFamily="50" charset="0"/>
                </a:rPr>
                <a:t>A</a:t>
              </a:r>
              <a:r>
                <a:rPr lang="en-US" sz="1400" b="1" baseline="-25000" dirty="0" err="1" smtClean="0">
                  <a:solidFill>
                    <a:schemeClr val="tx1">
                      <a:lumMod val="75000"/>
                      <a:lumOff val="25000"/>
                    </a:schemeClr>
                  </a:solidFill>
                  <a:latin typeface="Work Sans" panose="00000500000000000000" pitchFamily="50" charset="0"/>
                </a:rPr>
                <a:t>cr</a:t>
              </a:r>
              <a:endParaRPr lang="en-US" sz="1400" b="1" baseline="-25000" dirty="0">
                <a:solidFill>
                  <a:schemeClr val="tx1">
                    <a:lumMod val="75000"/>
                    <a:lumOff val="25000"/>
                  </a:schemeClr>
                </a:solidFill>
                <a:latin typeface="Work Sans" panose="00000500000000000000" pitchFamily="50" charset="0"/>
              </a:endParaRPr>
            </a:p>
          </p:txBody>
        </p:sp>
      </p:grpSp>
      <p:sp>
        <p:nvSpPr>
          <p:cNvPr id="57" name="Rectangle 6"/>
          <p:cNvSpPr/>
          <p:nvPr/>
        </p:nvSpPr>
        <p:spPr>
          <a:xfrm>
            <a:off x="3487479" y="879479"/>
            <a:ext cx="8569514" cy="738664"/>
          </a:xfrm>
          <a:prstGeom prst="rect">
            <a:avLst/>
          </a:prstGeom>
        </p:spPr>
        <p:txBody>
          <a:bodyPr wrap="square">
            <a:spAutoFit/>
          </a:bodyPr>
          <a:lstStyle/>
          <a:p>
            <a:pPr marL="457200" lvl="2">
              <a:lnSpc>
                <a:spcPct val="150000"/>
              </a:lnSpc>
              <a:spcBef>
                <a:spcPts val="600"/>
              </a:spcBef>
              <a:spcAft>
                <a:spcPts val="600"/>
              </a:spcAft>
            </a:pPr>
            <a:r>
              <a:rPr lang="en-US" sz="1400" dirty="0">
                <a:latin typeface="Work Sans" panose="00000500000000000000" pitchFamily="50" charset="0"/>
                <a:cs typeface="Arial" panose="020B0604020202020204" pitchFamily="34" charset="0"/>
              </a:rPr>
              <a:t>d</a:t>
            </a:r>
            <a:r>
              <a:rPr lang="en-US" sz="1400" dirty="0" smtClean="0">
                <a:latin typeface="Work Sans" panose="00000500000000000000" pitchFamily="50" charset="0"/>
                <a:cs typeface="Arial" panose="020B0604020202020204" pitchFamily="34" charset="0"/>
              </a:rPr>
              <a:t>ue to practical constraints, the quality of the tomographic imaging degrades in terms of: 			resolution, </a:t>
            </a:r>
            <a:r>
              <a:rPr lang="en-US" sz="1400" dirty="0">
                <a:latin typeface="Work Sans" panose="00000500000000000000" pitchFamily="50" charset="0"/>
                <a:cs typeface="Arial" panose="020B0604020202020204" pitchFamily="34" charset="0"/>
              </a:rPr>
              <a:t>height ambiguities, side lobes, etc</a:t>
            </a:r>
            <a:r>
              <a:rPr lang="en-US" sz="1400" dirty="0" smtClean="0">
                <a:latin typeface="Work Sans" panose="00000500000000000000" pitchFamily="50" charset="0"/>
                <a:cs typeface="Arial" panose="020B0604020202020204" pitchFamily="34" charset="0"/>
              </a:rPr>
              <a:t>…</a:t>
            </a:r>
            <a:endParaRPr lang="en-US" sz="1400" dirty="0">
              <a:latin typeface="Work Sans" panose="00000500000000000000" pitchFamily="50" charset="0"/>
              <a:cs typeface="Arial" panose="020B0604020202020204" pitchFamily="34" charset="0"/>
            </a:endParaRPr>
          </a:p>
        </p:txBody>
      </p:sp>
      <p:sp>
        <p:nvSpPr>
          <p:cNvPr id="11" name="Textfeld 43"/>
          <p:cNvSpPr txBox="1"/>
          <p:nvPr/>
        </p:nvSpPr>
        <p:spPr>
          <a:xfrm>
            <a:off x="5909312" y="4433400"/>
            <a:ext cx="2926264" cy="923330"/>
          </a:xfrm>
          <a:prstGeom prst="rect">
            <a:avLst/>
          </a:prstGeom>
          <a:noFill/>
        </p:spPr>
        <p:txBody>
          <a:bodyPr wrap="square" rtlCol="0">
            <a:spAutoFit/>
          </a:bodyPr>
          <a:lstStyle/>
          <a:p>
            <a:pPr>
              <a:lnSpc>
                <a:spcPct val="150000"/>
              </a:lnSpc>
            </a:pPr>
            <a:r>
              <a:rPr lang="en-US" sz="1200" b="1" dirty="0" smtClean="0">
                <a:latin typeface="Work Sans" panose="00000500000000000000" pitchFamily="50" charset="0"/>
                <a:cs typeface="Arial" panose="020B0604020202020204" pitchFamily="34" charset="0"/>
              </a:rPr>
              <a:t>Ambiguity</a:t>
            </a:r>
            <a:r>
              <a:rPr lang="en-US" sz="1200" dirty="0" smtClean="0">
                <a:latin typeface="Work Sans" panose="00000500000000000000" pitchFamily="50" charset="0"/>
                <a:cs typeface="Arial" panose="020B0604020202020204" pitchFamily="34" charset="0"/>
              </a:rPr>
              <a:t> occurs in the same slant-range as the real target with </a:t>
            </a:r>
            <a:r>
              <a:rPr lang="en-US" sz="1200" dirty="0">
                <a:latin typeface="Work Sans" panose="00000500000000000000" pitchFamily="50" charset="0"/>
                <a:cs typeface="Arial" panose="020B0604020202020204" pitchFamily="34" charset="0"/>
              </a:rPr>
              <a:t>displacement </a:t>
            </a:r>
            <a:r>
              <a:rPr lang="en-US" sz="1200" dirty="0" smtClean="0">
                <a:latin typeface="Work Sans" panose="00000500000000000000" pitchFamily="50" charset="0"/>
                <a:cs typeface="Arial" panose="020B0604020202020204" pitchFamily="34" charset="0"/>
              </a:rPr>
              <a:t>in the cross-range by: </a:t>
            </a:r>
          </a:p>
        </p:txBody>
      </p:sp>
      <p:cxnSp>
        <p:nvCxnSpPr>
          <p:cNvPr id="62" name="Gerade Verbindung mit Pfeil 71"/>
          <p:cNvCxnSpPr/>
          <p:nvPr/>
        </p:nvCxnSpPr>
        <p:spPr>
          <a:xfrm flipV="1">
            <a:off x="830950" y="1697096"/>
            <a:ext cx="136848" cy="181707"/>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2"/>
              <p:cNvSpPr/>
              <p:nvPr/>
            </p:nvSpPr>
            <p:spPr>
              <a:xfrm rot="18497921">
                <a:off x="796694" y="1677279"/>
                <a:ext cx="449162" cy="302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1400" b="1" i="0" smtClean="0">
                          <a:solidFill>
                            <a:schemeClr val="tx1">
                              <a:lumMod val="75000"/>
                              <a:lumOff val="25000"/>
                            </a:schemeClr>
                          </a:solidFill>
                          <a:effectLst/>
                          <a:latin typeface="Cambria Math"/>
                          <a:ea typeface="Cambria Math" panose="02040503050406030204" pitchFamily="18" charset="0"/>
                        </a:rPr>
                        <m:t>𝚫</m:t>
                      </m:r>
                      <m:r>
                        <a:rPr lang="de-DE" sz="1400" b="1" i="0">
                          <a:solidFill>
                            <a:schemeClr val="tx1">
                              <a:lumMod val="75000"/>
                              <a:lumOff val="25000"/>
                            </a:schemeClr>
                          </a:solidFill>
                          <a:effectLst/>
                          <a:latin typeface="Cambria Math"/>
                          <a:ea typeface="Cambria Math" panose="02040503050406030204" pitchFamily="18" charset="0"/>
                        </a:rPr>
                        <m:t>𝐛</m:t>
                      </m:r>
                    </m:oMath>
                  </m:oMathPara>
                </a14:m>
                <a:endParaRPr lang="en-US" sz="1400" b="1" baseline="-25000" dirty="0">
                  <a:solidFill>
                    <a:schemeClr val="tx1">
                      <a:lumMod val="75000"/>
                      <a:lumOff val="25000"/>
                    </a:schemeClr>
                  </a:solidFill>
                  <a:effectLst/>
                  <a:latin typeface="Work Sans" panose="00000500000000000000" pitchFamily="50" charset="0"/>
                </a:endParaRPr>
              </a:p>
            </p:txBody>
          </p:sp>
        </mc:Choice>
        <mc:Fallback xmlns="">
          <p:sp>
            <p:nvSpPr>
              <p:cNvPr id="66" name="Rectangle 2"/>
              <p:cNvSpPr>
                <a:spLocks noRot="1" noChangeAspect="1" noMove="1" noResize="1" noEditPoints="1" noAdjustHandles="1" noChangeArrowheads="1" noChangeShapeType="1" noTextEdit="1"/>
              </p:cNvSpPr>
              <p:nvPr/>
            </p:nvSpPr>
            <p:spPr>
              <a:xfrm rot="18497921">
                <a:off x="796694" y="1677279"/>
                <a:ext cx="449162" cy="302840"/>
              </a:xfrm>
              <a:prstGeom prst="rect">
                <a:avLst/>
              </a:prstGeom>
              <a:blipFill rotWithShape="0">
                <a:blip r:embed="rId12"/>
                <a:stretch>
                  <a:fillRect/>
                </a:stretch>
              </a:blipFill>
            </p:spPr>
            <p:txBody>
              <a:bodyPr/>
              <a:lstStyle/>
              <a:p>
                <a:r>
                  <a:rPr lang="en-US">
                    <a:noFill/>
                  </a:rPr>
                  <a:t> </a:t>
                </a:r>
              </a:p>
            </p:txBody>
          </p:sp>
        </mc:Fallback>
      </mc:AlternateContent>
      <p:sp>
        <p:nvSpPr>
          <p:cNvPr id="56" name="Foliennummernplatzhalter 55"/>
          <p:cNvSpPr>
            <a:spLocks noGrp="1"/>
          </p:cNvSpPr>
          <p:nvPr>
            <p:ph type="sldNum" sz="quarter" idx="12"/>
          </p:nvPr>
        </p:nvSpPr>
        <p:spPr/>
        <p:txBody>
          <a:bodyPr/>
          <a:lstStyle/>
          <a:p>
            <a:fld id="{0E5F5BB8-B058-4CAF-94F1-C60B474C680F}" type="slidenum">
              <a:rPr lang="de-DE" smtClean="0"/>
              <a:pPr/>
              <a:t>30</a:t>
            </a:fld>
            <a:endParaRPr lang="de-DE"/>
          </a:p>
        </p:txBody>
      </p:sp>
    </p:spTree>
    <p:extLst>
      <p:ext uri="{BB962C8B-B14F-4D97-AF65-F5344CB8AC3E}">
        <p14:creationId xmlns:p14="http://schemas.microsoft.com/office/powerpoint/2010/main" val="23159025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Factors to consider for the inversion </a:t>
            </a:r>
          </a:p>
        </p:txBody>
      </p:sp>
      <p:sp>
        <p:nvSpPr>
          <p:cNvPr id="64" name="Rectangle 7"/>
          <p:cNvSpPr/>
          <p:nvPr/>
        </p:nvSpPr>
        <p:spPr>
          <a:xfrm>
            <a:off x="435541" y="1142626"/>
            <a:ext cx="8400549" cy="3600986"/>
          </a:xfrm>
          <a:prstGeom prst="rect">
            <a:avLst/>
          </a:prstGeom>
        </p:spPr>
        <p:txBody>
          <a:bodyPr wrap="square">
            <a:spAutoFit/>
          </a:bodyPr>
          <a:lstStyle/>
          <a:p>
            <a:pPr marL="0" lvl="1">
              <a:spcBef>
                <a:spcPts val="600"/>
              </a:spcBef>
              <a:spcAft>
                <a:spcPts val="600"/>
              </a:spcAft>
            </a:pPr>
            <a:r>
              <a:rPr lang="en-US" sz="1400" dirty="0" smtClean="0">
                <a:latin typeface="Work Sans" panose="00000500000000000000" pitchFamily="50" charset="0"/>
                <a:cs typeface="Arial" panose="020B0604020202020204" pitchFamily="34" charset="0"/>
              </a:rPr>
              <a:t>The inversion must be implemented considering certain factors including:</a:t>
            </a:r>
          </a:p>
          <a:p>
            <a:pPr marL="285750" lvl="1" indent="-285750">
              <a:spcBef>
                <a:spcPts val="600"/>
              </a:spcBef>
              <a:spcAft>
                <a:spcPts val="600"/>
              </a:spcAft>
              <a:buFont typeface="Wingdings" panose="05000000000000000000" pitchFamily="2" charset="2"/>
              <a:buChar char="Ø"/>
            </a:pPr>
            <a:r>
              <a:rPr lang="en-US" sz="1400" dirty="0">
                <a:solidFill>
                  <a:schemeClr val="accent4">
                    <a:lumMod val="75000"/>
                  </a:schemeClr>
                </a:solidFill>
                <a:latin typeface="Work Sans" panose="00000500000000000000" pitchFamily="50" charset="0"/>
                <a:cs typeface="Arial" panose="020B0604020202020204" pitchFamily="34" charset="0"/>
              </a:rPr>
              <a:t>t</a:t>
            </a:r>
            <a:r>
              <a:rPr lang="en-US" sz="1400" dirty="0" smtClean="0">
                <a:solidFill>
                  <a:schemeClr val="accent4">
                    <a:lumMod val="75000"/>
                  </a:schemeClr>
                </a:solidFill>
                <a:latin typeface="Work Sans" panose="00000500000000000000" pitchFamily="50" charset="0"/>
                <a:cs typeface="Arial" panose="020B0604020202020204" pitchFamily="34" charset="0"/>
              </a:rPr>
              <a:t>he distribution of the baselines </a:t>
            </a:r>
          </a:p>
          <a:p>
            <a:pPr marL="465137" lvl="1">
              <a:spcBef>
                <a:spcPts val="600"/>
              </a:spcBef>
              <a:spcAft>
                <a:spcPts val="600"/>
              </a:spcAft>
            </a:pPr>
            <a:r>
              <a:rPr lang="en-US" sz="1400" dirty="0" smtClean="0">
                <a:solidFill>
                  <a:schemeClr val="bg1">
                    <a:lumMod val="50000"/>
                  </a:schemeClr>
                </a:solidFill>
                <a:latin typeface="Work Sans" panose="00000500000000000000" pitchFamily="50" charset="0"/>
                <a:cs typeface="Arial" panose="020B0604020202020204" pitchFamily="34" charset="0"/>
              </a:rPr>
              <a:t>If they are uniformly distributed, the inversion can be done with discrete Fourier Transform, however, in practice it is usually not possible to achieve constant baseline between all the tracks in air-</a:t>
            </a:r>
            <a:r>
              <a:rPr lang="en-US" sz="1400" dirty="0">
                <a:solidFill>
                  <a:schemeClr val="bg1">
                    <a:lumMod val="50000"/>
                  </a:schemeClr>
                </a:solidFill>
                <a:latin typeface="Work Sans" panose="00000500000000000000" pitchFamily="50" charset="0"/>
                <a:cs typeface="Arial" panose="020B0604020202020204" pitchFamily="34" charset="0"/>
              </a:rPr>
              <a:t> </a:t>
            </a:r>
            <a:r>
              <a:rPr lang="en-US" sz="1400" dirty="0" smtClean="0">
                <a:solidFill>
                  <a:schemeClr val="bg1">
                    <a:lumMod val="50000"/>
                  </a:schemeClr>
                </a:solidFill>
                <a:latin typeface="Work Sans" panose="00000500000000000000" pitchFamily="50" charset="0"/>
                <a:cs typeface="Arial" panose="020B0604020202020204" pitchFamily="34" charset="0"/>
              </a:rPr>
              <a:t>and space-borne acquisitions</a:t>
            </a:r>
          </a:p>
          <a:p>
            <a:pPr marL="285750" lvl="1" indent="-285750">
              <a:spcBef>
                <a:spcPts val="600"/>
              </a:spcBef>
              <a:spcAft>
                <a:spcPts val="600"/>
              </a:spcAft>
              <a:buFont typeface="Wingdings" panose="05000000000000000000" pitchFamily="2" charset="2"/>
              <a:buChar char="Ø"/>
            </a:pPr>
            <a:r>
              <a:rPr lang="en-US" sz="1400" dirty="0">
                <a:solidFill>
                  <a:schemeClr val="accent2">
                    <a:lumMod val="75000"/>
                  </a:schemeClr>
                </a:solidFill>
                <a:latin typeface="Work Sans" panose="00000500000000000000" pitchFamily="50" charset="0"/>
                <a:cs typeface="Arial" panose="020B0604020202020204" pitchFamily="34" charset="0"/>
              </a:rPr>
              <a:t>t</a:t>
            </a:r>
            <a:r>
              <a:rPr lang="en-US" sz="1400" dirty="0" smtClean="0">
                <a:solidFill>
                  <a:schemeClr val="accent2">
                    <a:lumMod val="75000"/>
                  </a:schemeClr>
                </a:solidFill>
                <a:latin typeface="Work Sans" panose="00000500000000000000" pitchFamily="50" charset="0"/>
                <a:cs typeface="Arial" panose="020B0604020202020204" pitchFamily="34" charset="0"/>
              </a:rPr>
              <a:t>he separation of the maximum baseline (tomographic aperture)</a:t>
            </a:r>
          </a:p>
          <a:p>
            <a:pPr marL="465138" lvl="1">
              <a:spcBef>
                <a:spcPts val="600"/>
              </a:spcBef>
              <a:spcAft>
                <a:spcPts val="600"/>
              </a:spcAft>
            </a:pPr>
            <a:r>
              <a:rPr lang="en-US" sz="1400" dirty="0" smtClean="0">
                <a:solidFill>
                  <a:schemeClr val="bg1">
                    <a:lumMod val="50000"/>
                  </a:schemeClr>
                </a:solidFill>
                <a:latin typeface="Work Sans" panose="00000500000000000000" pitchFamily="50" charset="0"/>
                <a:cs typeface="Arial" panose="020B0604020202020204" pitchFamily="34" charset="0"/>
              </a:rPr>
              <a:t>The tomographic aperture defines the resolution in elevation (larger the separation, </a:t>
            </a:r>
            <a:r>
              <a:rPr lang="en-US" sz="1400" dirty="0" smtClean="0">
                <a:solidFill>
                  <a:schemeClr val="bg1">
                    <a:lumMod val="50000"/>
                  </a:schemeClr>
                </a:solidFill>
                <a:latin typeface="Work Sans" panose="00000500000000000000" pitchFamily="50" charset="0"/>
                <a:cs typeface="Arial" panose="020B0604020202020204" pitchFamily="34" charset="0"/>
              </a:rPr>
              <a:t>finer </a:t>
            </a:r>
            <a:r>
              <a:rPr lang="en-US" sz="1400" dirty="0" smtClean="0">
                <a:solidFill>
                  <a:schemeClr val="bg1">
                    <a:lumMod val="50000"/>
                  </a:schemeClr>
                </a:solidFill>
                <a:latin typeface="Work Sans" panose="00000500000000000000" pitchFamily="50" charset="0"/>
                <a:cs typeface="Arial" panose="020B0604020202020204" pitchFamily="34" charset="0"/>
              </a:rPr>
              <a:t>the resolution), due to practical constraints, such as small orbital tube of modern SAR satellites, leading to small apertures, resolution is usually degraded</a:t>
            </a:r>
          </a:p>
          <a:p>
            <a:pPr marL="285750" lvl="1" indent="-285750">
              <a:spcBef>
                <a:spcPts val="600"/>
              </a:spcBef>
              <a:spcAft>
                <a:spcPts val="600"/>
              </a:spcAft>
              <a:buFont typeface="Wingdings" panose="05000000000000000000" pitchFamily="2" charset="2"/>
              <a:buChar char="Ø"/>
            </a:pPr>
            <a:r>
              <a:rPr lang="en-US" sz="1400" dirty="0" smtClean="0">
                <a:solidFill>
                  <a:srgbClr val="95340D"/>
                </a:solidFill>
                <a:latin typeface="Work Sans" panose="00000500000000000000" pitchFamily="50" charset="0"/>
                <a:cs typeface="Arial" panose="020B0604020202020204" pitchFamily="34" charset="0"/>
              </a:rPr>
              <a:t>number of tracks </a:t>
            </a:r>
          </a:p>
          <a:p>
            <a:pPr marL="457200" lvl="2">
              <a:spcBef>
                <a:spcPts val="600"/>
              </a:spcBef>
              <a:spcAft>
                <a:spcPts val="600"/>
              </a:spcAft>
            </a:pPr>
            <a:r>
              <a:rPr lang="en-US" sz="1400" dirty="0" smtClean="0">
                <a:solidFill>
                  <a:schemeClr val="bg1">
                    <a:lumMod val="50000"/>
                  </a:schemeClr>
                </a:solidFill>
                <a:latin typeface="Work Sans" panose="00000500000000000000" pitchFamily="50" charset="0"/>
                <a:cs typeface="Arial" panose="020B0604020202020204" pitchFamily="34" charset="0"/>
              </a:rPr>
              <a:t>limited number of tracks often results in strong </a:t>
            </a:r>
            <a:r>
              <a:rPr lang="en-US" sz="1400" dirty="0" err="1" smtClean="0">
                <a:solidFill>
                  <a:schemeClr val="bg1">
                    <a:lumMod val="50000"/>
                  </a:schemeClr>
                </a:solidFill>
                <a:latin typeface="Work Sans" panose="00000500000000000000" pitchFamily="50" charset="0"/>
                <a:cs typeface="Arial" panose="020B0604020202020204" pitchFamily="34" charset="0"/>
              </a:rPr>
              <a:t>undersampling</a:t>
            </a:r>
            <a:r>
              <a:rPr lang="en-US" sz="1400" dirty="0" smtClean="0">
                <a:solidFill>
                  <a:schemeClr val="bg1">
                    <a:lumMod val="50000"/>
                  </a:schemeClr>
                </a:solidFill>
                <a:latin typeface="Work Sans" panose="00000500000000000000" pitchFamily="50" charset="0"/>
                <a:cs typeface="Arial" panose="020B0604020202020204" pitchFamily="34" charset="0"/>
              </a:rPr>
              <a:t> leading to increased side lobes</a:t>
            </a:r>
          </a:p>
        </p:txBody>
      </p:sp>
      <p:grpSp>
        <p:nvGrpSpPr>
          <p:cNvPr id="124" name="Group 37"/>
          <p:cNvGrpSpPr/>
          <p:nvPr/>
        </p:nvGrpSpPr>
        <p:grpSpPr>
          <a:xfrm>
            <a:off x="9364251" y="3316879"/>
            <a:ext cx="2756190" cy="3048103"/>
            <a:chOff x="483325" y="1793552"/>
            <a:chExt cx="3261928" cy="3684693"/>
          </a:xfrm>
        </p:grpSpPr>
        <p:sp>
          <p:nvSpPr>
            <p:cNvPr id="125" name="Isosceles Triangle 38"/>
            <p:cNvSpPr/>
            <p:nvPr/>
          </p:nvSpPr>
          <p:spPr>
            <a:xfrm rot="19064120">
              <a:off x="484586" y="1860037"/>
              <a:ext cx="2297473" cy="3176117"/>
            </a:xfrm>
            <a:custGeom>
              <a:avLst/>
              <a:gdLst>
                <a:gd name="connsiteX0" fmla="*/ 0 w 923503"/>
                <a:gd name="connsiteY0" fmla="*/ 3435932 h 3435932"/>
                <a:gd name="connsiteX1" fmla="*/ 461752 w 923503"/>
                <a:gd name="connsiteY1" fmla="*/ 0 h 3435932"/>
                <a:gd name="connsiteX2" fmla="*/ 923503 w 923503"/>
                <a:gd name="connsiteY2" fmla="*/ 3435932 h 3435932"/>
                <a:gd name="connsiteX3" fmla="*/ 0 w 923503"/>
                <a:gd name="connsiteY3" fmla="*/ 3435932 h 3435932"/>
                <a:gd name="connsiteX0" fmla="*/ 0 w 868360"/>
                <a:gd name="connsiteY0" fmla="*/ 3435932 h 3435932"/>
                <a:gd name="connsiteX1" fmla="*/ 461752 w 868360"/>
                <a:gd name="connsiteY1" fmla="*/ 0 h 3435932"/>
                <a:gd name="connsiteX2" fmla="*/ 868360 w 868360"/>
                <a:gd name="connsiteY2" fmla="*/ 3106465 h 3435932"/>
                <a:gd name="connsiteX3" fmla="*/ 0 w 868360"/>
                <a:gd name="connsiteY3" fmla="*/ 3435932 h 3435932"/>
                <a:gd name="connsiteX0" fmla="*/ 0 w 1965917"/>
                <a:gd name="connsiteY0" fmla="*/ 3319504 h 3319504"/>
                <a:gd name="connsiteX1" fmla="*/ 1559309 w 1965917"/>
                <a:gd name="connsiteY1" fmla="*/ 0 h 3319504"/>
                <a:gd name="connsiteX2" fmla="*/ 1965917 w 1965917"/>
                <a:gd name="connsiteY2" fmla="*/ 3106465 h 3319504"/>
                <a:gd name="connsiteX3" fmla="*/ 0 w 1965917"/>
                <a:gd name="connsiteY3" fmla="*/ 3319504 h 3319504"/>
                <a:gd name="connsiteX0" fmla="*/ 0 w 2649461"/>
                <a:gd name="connsiteY0" fmla="*/ 3319504 h 3319504"/>
                <a:gd name="connsiteX1" fmla="*/ 1559309 w 2649461"/>
                <a:gd name="connsiteY1" fmla="*/ 0 h 3319504"/>
                <a:gd name="connsiteX2" fmla="*/ 2649461 w 2649461"/>
                <a:gd name="connsiteY2" fmla="*/ 3040035 h 3319504"/>
                <a:gd name="connsiteX3" fmla="*/ 0 w 2649461"/>
                <a:gd name="connsiteY3" fmla="*/ 3319504 h 3319504"/>
                <a:gd name="connsiteX0" fmla="*/ 0 w 2649461"/>
                <a:gd name="connsiteY0" fmla="*/ 3319504 h 3319504"/>
                <a:gd name="connsiteX1" fmla="*/ 1559309 w 2649461"/>
                <a:gd name="connsiteY1" fmla="*/ 0 h 3319504"/>
                <a:gd name="connsiteX2" fmla="*/ 2467330 w 2649461"/>
                <a:gd name="connsiteY2" fmla="*/ 2577209 h 3319504"/>
                <a:gd name="connsiteX3" fmla="*/ 2649461 w 2649461"/>
                <a:gd name="connsiteY3" fmla="*/ 3040035 h 3319504"/>
                <a:gd name="connsiteX4" fmla="*/ 0 w 2649461"/>
                <a:gd name="connsiteY4" fmla="*/ 3319504 h 3319504"/>
                <a:gd name="connsiteX0" fmla="*/ 0 w 2526445"/>
                <a:gd name="connsiteY0" fmla="*/ 3319504 h 3319504"/>
                <a:gd name="connsiteX1" fmla="*/ 1559309 w 2526445"/>
                <a:gd name="connsiteY1" fmla="*/ 0 h 3319504"/>
                <a:gd name="connsiteX2" fmla="*/ 2467330 w 2526445"/>
                <a:gd name="connsiteY2" fmla="*/ 2577209 h 3319504"/>
                <a:gd name="connsiteX3" fmla="*/ 2526445 w 2526445"/>
                <a:gd name="connsiteY3" fmla="*/ 3057170 h 3319504"/>
                <a:gd name="connsiteX4" fmla="*/ 0 w 2526445"/>
                <a:gd name="connsiteY4" fmla="*/ 3319504 h 3319504"/>
                <a:gd name="connsiteX0" fmla="*/ 0 w 2526445"/>
                <a:gd name="connsiteY0" fmla="*/ 3319504 h 3319504"/>
                <a:gd name="connsiteX1" fmla="*/ 212930 w 2526445"/>
                <a:gd name="connsiteY1" fmla="*/ 2870669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0 w 2526445"/>
                <a:gd name="connsiteY0" fmla="*/ 3319504 h 3319504"/>
                <a:gd name="connsiteX1" fmla="*/ 228972 w 2526445"/>
                <a:gd name="connsiteY1" fmla="*/ 2853016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57176 w 2297473"/>
                <a:gd name="connsiteY0" fmla="*/ 3300205 h 3300205"/>
                <a:gd name="connsiteX1" fmla="*/ 0 w 2297473"/>
                <a:gd name="connsiteY1" fmla="*/ 2853016 h 3300205"/>
                <a:gd name="connsiteX2" fmla="*/ 1330337 w 2297473"/>
                <a:gd name="connsiteY2" fmla="*/ 0 h 3300205"/>
                <a:gd name="connsiteX3" fmla="*/ 2238358 w 2297473"/>
                <a:gd name="connsiteY3" fmla="*/ 2577209 h 3300205"/>
                <a:gd name="connsiteX4" fmla="*/ 2297473 w 2297473"/>
                <a:gd name="connsiteY4" fmla="*/ 3057170 h 3300205"/>
                <a:gd name="connsiteX5" fmla="*/ 57176 w 2297473"/>
                <a:gd name="connsiteY5" fmla="*/ 3300205 h 3300205"/>
                <a:gd name="connsiteX0" fmla="*/ 57176 w 2297473"/>
                <a:gd name="connsiteY0" fmla="*/ 3187885 h 3187885"/>
                <a:gd name="connsiteX1" fmla="*/ 0 w 2297473"/>
                <a:gd name="connsiteY1" fmla="*/ 2740696 h 3187885"/>
                <a:gd name="connsiteX2" fmla="*/ 1335703 w 2297473"/>
                <a:gd name="connsiteY2" fmla="*/ 0 h 3187885"/>
                <a:gd name="connsiteX3" fmla="*/ 2238358 w 2297473"/>
                <a:gd name="connsiteY3" fmla="*/ 2464889 h 3187885"/>
                <a:gd name="connsiteX4" fmla="*/ 2297473 w 2297473"/>
                <a:gd name="connsiteY4" fmla="*/ 2944850 h 3187885"/>
                <a:gd name="connsiteX5" fmla="*/ 57176 w 2297473"/>
                <a:gd name="connsiteY5" fmla="*/ 3187885 h 3187885"/>
                <a:gd name="connsiteX0" fmla="*/ 57176 w 2297473"/>
                <a:gd name="connsiteY0" fmla="*/ 3176117 h 3176117"/>
                <a:gd name="connsiteX1" fmla="*/ 0 w 2297473"/>
                <a:gd name="connsiteY1" fmla="*/ 2728928 h 3176117"/>
                <a:gd name="connsiteX2" fmla="*/ 1325008 w 2297473"/>
                <a:gd name="connsiteY2" fmla="*/ 0 h 3176117"/>
                <a:gd name="connsiteX3" fmla="*/ 2238358 w 2297473"/>
                <a:gd name="connsiteY3" fmla="*/ 2453121 h 3176117"/>
                <a:gd name="connsiteX4" fmla="*/ 2297473 w 2297473"/>
                <a:gd name="connsiteY4" fmla="*/ 2933082 h 3176117"/>
                <a:gd name="connsiteX5" fmla="*/ 57176 w 2297473"/>
                <a:gd name="connsiteY5" fmla="*/ 3176117 h 317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7473" h="3176117">
                  <a:moveTo>
                    <a:pt x="57176" y="3176117"/>
                  </a:moveTo>
                  <a:lnTo>
                    <a:pt x="0" y="2728928"/>
                  </a:lnTo>
                  <a:lnTo>
                    <a:pt x="1325008" y="0"/>
                  </a:lnTo>
                  <a:lnTo>
                    <a:pt x="2238358" y="2453121"/>
                  </a:lnTo>
                  <a:lnTo>
                    <a:pt x="2297473" y="2933082"/>
                  </a:lnTo>
                  <a:lnTo>
                    <a:pt x="57176" y="3176117"/>
                  </a:lnTo>
                  <a:close/>
                </a:path>
              </a:pathLst>
            </a:custGeom>
            <a:solidFill>
              <a:srgbClr val="E3E7B3">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Picture 56"/>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flipH="1">
              <a:off x="2205555" y="3427085"/>
              <a:ext cx="1172356" cy="1677871"/>
            </a:xfrm>
            <a:prstGeom prst="rect">
              <a:avLst/>
            </a:prstGeom>
          </p:spPr>
        </p:pic>
        <p:sp>
          <p:nvSpPr>
            <p:cNvPr id="127" name="Freihandform 47"/>
            <p:cNvSpPr/>
            <p:nvPr/>
          </p:nvSpPr>
          <p:spPr>
            <a:xfrm>
              <a:off x="1740879" y="5052863"/>
              <a:ext cx="2004374" cy="216415"/>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0342" h="233757">
                  <a:moveTo>
                    <a:pt x="2750342" y="15552"/>
                  </a:moveTo>
                  <a:cubicBezTo>
                    <a:pt x="2738969" y="11003"/>
                    <a:pt x="2602913" y="33035"/>
                    <a:pt x="2556733" y="44435"/>
                  </a:cubicBezTo>
                  <a:cubicBezTo>
                    <a:pt x="2510553" y="55835"/>
                    <a:pt x="2500688" y="81781"/>
                    <a:pt x="2473260" y="83950"/>
                  </a:cubicBezTo>
                  <a:cubicBezTo>
                    <a:pt x="2445832" y="86119"/>
                    <a:pt x="2418457" y="63001"/>
                    <a:pt x="2392167" y="57447"/>
                  </a:cubicBezTo>
                  <a:cubicBezTo>
                    <a:pt x="2365877" y="51893"/>
                    <a:pt x="2326890" y="52898"/>
                    <a:pt x="2315517" y="50623"/>
                  </a:cubicBezTo>
                  <a:cubicBezTo>
                    <a:pt x="2289994" y="50385"/>
                    <a:pt x="2262646" y="48534"/>
                    <a:pt x="2239027" y="56019"/>
                  </a:cubicBezTo>
                  <a:cubicBezTo>
                    <a:pt x="2215408" y="63504"/>
                    <a:pt x="2201733" y="92360"/>
                    <a:pt x="2173803" y="95534"/>
                  </a:cubicBezTo>
                  <a:cubicBezTo>
                    <a:pt x="2145873" y="98708"/>
                    <a:pt x="2099877" y="80749"/>
                    <a:pt x="2071444" y="75062"/>
                  </a:cubicBez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tx1">
                  <a:lumMod val="85000"/>
                  <a:lumOff val="15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Ellipse 51"/>
            <p:cNvSpPr/>
            <p:nvPr/>
          </p:nvSpPr>
          <p:spPr>
            <a:xfrm>
              <a:off x="796228" y="1994014"/>
              <a:ext cx="54000" cy="54000"/>
            </a:xfrm>
            <a:prstGeom prst="ellipse">
              <a:avLst/>
            </a:prstGeom>
            <a:solidFill>
              <a:schemeClr val="accent4">
                <a:lumMod val="75000"/>
              </a:schemeClr>
            </a:solidFill>
            <a:ln>
              <a:noFill/>
            </a:ln>
            <a:effectLst>
              <a:outerShdw blurRad="50800" dist="25400" dir="5400000" algn="ctr"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Ellipse 52"/>
            <p:cNvSpPr/>
            <p:nvPr/>
          </p:nvSpPr>
          <p:spPr>
            <a:xfrm>
              <a:off x="674073" y="2118581"/>
              <a:ext cx="54000" cy="54000"/>
            </a:xfrm>
            <a:prstGeom prst="ellipse">
              <a:avLst/>
            </a:prstGeom>
            <a:solidFill>
              <a:schemeClr val="accent4">
                <a:lumMod val="75000"/>
              </a:schemeClr>
            </a:solidFill>
            <a:ln>
              <a:noFill/>
            </a:ln>
            <a:effectLst>
              <a:outerShdw blurRad="50800" dist="25400" dir="5400000" algn="ctr"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Ellipse 53"/>
            <p:cNvSpPr/>
            <p:nvPr/>
          </p:nvSpPr>
          <p:spPr>
            <a:xfrm>
              <a:off x="520010" y="2218421"/>
              <a:ext cx="54000" cy="54000"/>
            </a:xfrm>
            <a:prstGeom prst="ellipse">
              <a:avLst/>
            </a:prstGeom>
            <a:solidFill>
              <a:schemeClr val="accent4">
                <a:lumMod val="75000"/>
              </a:schemeClr>
            </a:solidFill>
            <a:ln>
              <a:noFill/>
            </a:ln>
            <a:effectLst>
              <a:outerShdw blurRad="50800" dist="25400" dir="5400000" algn="ctr"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Ellipse 55"/>
            <p:cNvSpPr/>
            <p:nvPr/>
          </p:nvSpPr>
          <p:spPr>
            <a:xfrm>
              <a:off x="885407" y="1793552"/>
              <a:ext cx="54000" cy="54000"/>
            </a:xfrm>
            <a:prstGeom prst="ellipse">
              <a:avLst/>
            </a:prstGeom>
            <a:solidFill>
              <a:schemeClr val="accent4">
                <a:lumMod val="75000"/>
              </a:schemeClr>
            </a:solidFill>
            <a:ln>
              <a:noFill/>
            </a:ln>
            <a:effectLst>
              <a:outerShdw blurRad="50800" dist="25400" dir="5400000" algn="ctr"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Ellipse 57"/>
            <p:cNvSpPr/>
            <p:nvPr/>
          </p:nvSpPr>
          <p:spPr>
            <a:xfrm>
              <a:off x="483325" y="2393897"/>
              <a:ext cx="54000" cy="54000"/>
            </a:xfrm>
            <a:prstGeom prst="ellipse">
              <a:avLst/>
            </a:prstGeom>
            <a:solidFill>
              <a:schemeClr val="accent4">
                <a:lumMod val="75000"/>
              </a:schemeClr>
            </a:solidFill>
            <a:ln>
              <a:noFill/>
            </a:ln>
            <a:effectLst>
              <a:outerShdw blurRad="50800" dist="25400" dir="5400000" algn="ctr"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uppieren 13"/>
            <p:cNvGrpSpPr/>
            <p:nvPr/>
          </p:nvGrpSpPr>
          <p:grpSpPr>
            <a:xfrm>
              <a:off x="1728353" y="3227601"/>
              <a:ext cx="1526126" cy="2250644"/>
              <a:chOff x="1856258" y="2762486"/>
              <a:chExt cx="1232812" cy="1864094"/>
            </a:xfrm>
          </p:grpSpPr>
          <p:sp>
            <p:nvSpPr>
              <p:cNvPr id="135" name="Rechteck 16"/>
              <p:cNvSpPr/>
              <p:nvPr/>
            </p:nvSpPr>
            <p:spPr>
              <a:xfrm rot="2476953">
                <a:off x="2275198" y="2762486"/>
                <a:ext cx="363195" cy="1864094"/>
              </a:xfrm>
              <a:prstGeom prst="rect">
                <a:avLst/>
              </a:prstGeom>
              <a:noFill/>
              <a:ln>
                <a:solidFill>
                  <a:schemeClr val="accent6">
                    <a:lumMod val="50000"/>
                  </a:schemeClr>
                </a:solidFill>
              </a:ln>
              <a:effectLst>
                <a:outerShdw blurRad="50800" dist="38100" dir="5400000" algn="ctr"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Gerade Verbindung 17"/>
              <p:cNvCxnSpPr/>
              <p:nvPr/>
            </p:nvCxnSpPr>
            <p:spPr>
              <a:xfrm>
                <a:off x="2803663" y="30032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37" name="Gerade Verbindung 18"/>
              <p:cNvCxnSpPr/>
              <p:nvPr/>
            </p:nvCxnSpPr>
            <p:spPr>
              <a:xfrm>
                <a:off x="2689042" y="31258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38" name="Gerade Verbindung 19"/>
              <p:cNvCxnSpPr/>
              <p:nvPr/>
            </p:nvCxnSpPr>
            <p:spPr>
              <a:xfrm>
                <a:off x="2555206" y="32782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39" name="Gerade Verbindung 20"/>
              <p:cNvCxnSpPr/>
              <p:nvPr/>
            </p:nvCxnSpPr>
            <p:spPr>
              <a:xfrm>
                <a:off x="2413419" y="3438646"/>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40" name="Gerade Verbindung 21"/>
              <p:cNvCxnSpPr/>
              <p:nvPr/>
            </p:nvCxnSpPr>
            <p:spPr>
              <a:xfrm>
                <a:off x="2270104" y="362148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41" name="Gerade Verbindung 22"/>
              <p:cNvCxnSpPr/>
              <p:nvPr/>
            </p:nvCxnSpPr>
            <p:spPr>
              <a:xfrm>
                <a:off x="2137796" y="377525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42" name="Gerade Verbindung 23"/>
              <p:cNvCxnSpPr/>
              <p:nvPr/>
            </p:nvCxnSpPr>
            <p:spPr>
              <a:xfrm>
                <a:off x="1994481" y="39408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143" name="Gerade Verbindung 24"/>
              <p:cNvCxnSpPr/>
              <p:nvPr/>
            </p:nvCxnSpPr>
            <p:spPr>
              <a:xfrm>
                <a:off x="1856258" y="4114377"/>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grpSp>
        <p:sp>
          <p:nvSpPr>
            <p:cNvPr id="134" name="Freihandform 73"/>
            <p:cNvSpPr/>
            <p:nvPr/>
          </p:nvSpPr>
          <p:spPr>
            <a:xfrm rot="7900074">
              <a:off x="1354423" y="4146304"/>
              <a:ext cx="2232020" cy="427889"/>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86555"/>
                <a:gd name="connsiteX1" fmla="*/ 151254 w 933251"/>
                <a:gd name="connsiteY1" fmla="*/ 469900 h 486555"/>
                <a:gd name="connsiteX2" fmla="*/ 240154 w 933251"/>
                <a:gd name="connsiteY2" fmla="*/ 266700 h 486555"/>
                <a:gd name="connsiteX3" fmla="*/ 341754 w 933251"/>
                <a:gd name="connsiteY3" fmla="*/ 469900 h 486555"/>
                <a:gd name="connsiteX4" fmla="*/ 468754 w 933251"/>
                <a:gd name="connsiteY4" fmla="*/ 0 h 486555"/>
                <a:gd name="connsiteX5" fmla="*/ 608454 w 933251"/>
                <a:gd name="connsiteY5" fmla="*/ 469900 h 486555"/>
                <a:gd name="connsiteX6" fmla="*/ 710054 w 933251"/>
                <a:gd name="connsiteY6" fmla="*/ 279400 h 486555"/>
                <a:gd name="connsiteX7" fmla="*/ 786254 w 933251"/>
                <a:gd name="connsiteY7" fmla="*/ 469900 h 486555"/>
                <a:gd name="connsiteX8" fmla="*/ 852835 w 933251"/>
                <a:gd name="connsiteY8" fmla="*/ 352495 h 486555"/>
                <a:gd name="connsiteX9" fmla="*/ 933251 w 933251"/>
                <a:gd name="connsiteY9" fmla="*/ 473126 h 486555"/>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01581 w 781997"/>
                <a:gd name="connsiteY7" fmla="*/ 352495 h 475960"/>
                <a:gd name="connsiteX8" fmla="*/ 781997 w 781997"/>
                <a:gd name="connsiteY8" fmla="*/ 473126 h 475960"/>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19336 w 781997"/>
                <a:gd name="connsiteY7" fmla="*/ 25398 h 475960"/>
                <a:gd name="connsiteX8" fmla="*/ 781997 w 781997"/>
                <a:gd name="connsiteY8" fmla="*/ 473126 h 475960"/>
                <a:gd name="connsiteX0" fmla="*/ 0 w 781997"/>
                <a:gd name="connsiteY0" fmla="*/ 444503 h 449647"/>
                <a:gd name="connsiteX1" fmla="*/ 88900 w 781997"/>
                <a:gd name="connsiteY1" fmla="*/ 241303 h 449647"/>
                <a:gd name="connsiteX2" fmla="*/ 190500 w 781997"/>
                <a:gd name="connsiteY2" fmla="*/ 444503 h 449647"/>
                <a:gd name="connsiteX3" fmla="*/ 313829 w 781997"/>
                <a:gd name="connsiteY3" fmla="*/ 180327 h 449647"/>
                <a:gd name="connsiteX4" fmla="*/ 457200 w 781997"/>
                <a:gd name="connsiteY4" fmla="*/ 444503 h 449647"/>
                <a:gd name="connsiteX5" fmla="*/ 558800 w 781997"/>
                <a:gd name="connsiteY5" fmla="*/ 254003 h 449647"/>
                <a:gd name="connsiteX6" fmla="*/ 635000 w 781997"/>
                <a:gd name="connsiteY6" fmla="*/ 444503 h 449647"/>
                <a:gd name="connsiteX7" fmla="*/ 719336 w 781997"/>
                <a:gd name="connsiteY7" fmla="*/ 1 h 449647"/>
                <a:gd name="connsiteX8" fmla="*/ 781997 w 781997"/>
                <a:gd name="connsiteY8" fmla="*/ 447729 h 449647"/>
                <a:gd name="connsiteX0" fmla="*/ 0 w 781997"/>
                <a:gd name="connsiteY0" fmla="*/ 444503 h 449690"/>
                <a:gd name="connsiteX1" fmla="*/ 88900 w 781997"/>
                <a:gd name="connsiteY1" fmla="*/ 241303 h 449690"/>
                <a:gd name="connsiteX2" fmla="*/ 190500 w 781997"/>
                <a:gd name="connsiteY2" fmla="*/ 444503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09443 w 781997"/>
                <a:gd name="connsiteY3" fmla="*/ 78862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51839"/>
                <a:gd name="connsiteX1" fmla="*/ 88900 w 781997"/>
                <a:gd name="connsiteY1" fmla="*/ 241303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3 h 451839"/>
                <a:gd name="connsiteX1" fmla="*/ 80058 w 781997"/>
                <a:gd name="connsiteY1" fmla="*/ 282690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6 h 447732"/>
                <a:gd name="connsiteX1" fmla="*/ 80058 w 781997"/>
                <a:gd name="connsiteY1" fmla="*/ 282693 h 447732"/>
                <a:gd name="connsiteX2" fmla="*/ 138927 w 781997"/>
                <a:gd name="connsiteY2" fmla="*/ 436378 h 447732"/>
                <a:gd name="connsiteX3" fmla="*/ 309443 w 781997"/>
                <a:gd name="connsiteY3" fmla="*/ 78865 h 447732"/>
                <a:gd name="connsiteX4" fmla="*/ 499147 w 781997"/>
                <a:gd name="connsiteY4" fmla="*/ 431152 h 447732"/>
                <a:gd name="connsiteX5" fmla="*/ 567018 w 781997"/>
                <a:gd name="connsiteY5" fmla="*/ 287626 h 447732"/>
                <a:gd name="connsiteX6" fmla="*/ 674644 w 781997"/>
                <a:gd name="connsiteY6" fmla="*/ 438313 h 447732"/>
                <a:gd name="connsiteX7" fmla="*/ 719336 w 781997"/>
                <a:gd name="connsiteY7" fmla="*/ 4 h 447732"/>
                <a:gd name="connsiteX8" fmla="*/ 781997 w 781997"/>
                <a:gd name="connsiteY8" fmla="*/ 447732 h 447732"/>
                <a:gd name="connsiteX0" fmla="*/ 0 w 781997"/>
                <a:gd name="connsiteY0" fmla="*/ 444506 h 451451"/>
                <a:gd name="connsiteX1" fmla="*/ 80058 w 781997"/>
                <a:gd name="connsiteY1" fmla="*/ 282693 h 451451"/>
                <a:gd name="connsiteX2" fmla="*/ 138927 w 781997"/>
                <a:gd name="connsiteY2" fmla="*/ 436378 h 451451"/>
                <a:gd name="connsiteX3" fmla="*/ 309443 w 781997"/>
                <a:gd name="connsiteY3" fmla="*/ 78865 h 451451"/>
                <a:gd name="connsiteX4" fmla="*/ 499147 w 781997"/>
                <a:gd name="connsiteY4" fmla="*/ 431152 h 451451"/>
                <a:gd name="connsiteX5" fmla="*/ 589556 w 781997"/>
                <a:gd name="connsiteY5" fmla="*/ 344911 h 451451"/>
                <a:gd name="connsiteX6" fmla="*/ 674644 w 781997"/>
                <a:gd name="connsiteY6" fmla="*/ 438313 h 451451"/>
                <a:gd name="connsiteX7" fmla="*/ 719336 w 781997"/>
                <a:gd name="connsiteY7" fmla="*/ 4 h 451451"/>
                <a:gd name="connsiteX8" fmla="*/ 781997 w 781997"/>
                <a:gd name="connsiteY8" fmla="*/ 447732 h 451451"/>
                <a:gd name="connsiteX0" fmla="*/ 0 w 781997"/>
                <a:gd name="connsiteY0" fmla="*/ 444506 h 455600"/>
                <a:gd name="connsiteX1" fmla="*/ 80058 w 781997"/>
                <a:gd name="connsiteY1" fmla="*/ 282693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00520 w 781997"/>
                <a:gd name="connsiteY2" fmla="*/ 430433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500450"/>
                <a:gd name="connsiteX1" fmla="*/ 60823 w 781997"/>
                <a:gd name="connsiteY1" fmla="*/ 401881 h 500450"/>
                <a:gd name="connsiteX2" fmla="*/ 107304 w 781997"/>
                <a:gd name="connsiteY2" fmla="*/ 487608 h 500450"/>
                <a:gd name="connsiteX3" fmla="*/ 309443 w 781997"/>
                <a:gd name="connsiteY3" fmla="*/ 78865 h 500450"/>
                <a:gd name="connsiteX4" fmla="*/ 499147 w 781997"/>
                <a:gd name="connsiteY4" fmla="*/ 431152 h 500450"/>
                <a:gd name="connsiteX5" fmla="*/ 600825 w 781997"/>
                <a:gd name="connsiteY5" fmla="*/ 373553 h 500450"/>
                <a:gd name="connsiteX6" fmla="*/ 674644 w 781997"/>
                <a:gd name="connsiteY6" fmla="*/ 438313 h 500450"/>
                <a:gd name="connsiteX7" fmla="*/ 719336 w 781997"/>
                <a:gd name="connsiteY7" fmla="*/ 4 h 500450"/>
                <a:gd name="connsiteX8" fmla="*/ 781997 w 781997"/>
                <a:gd name="connsiteY8" fmla="*/ 447732 h 500450"/>
                <a:gd name="connsiteX0" fmla="*/ 0 w 784935"/>
                <a:gd name="connsiteY0" fmla="*/ 493544 h 499896"/>
                <a:gd name="connsiteX1" fmla="*/ 63761 w 784935"/>
                <a:gd name="connsiteY1" fmla="*/ 401881 h 499896"/>
                <a:gd name="connsiteX2" fmla="*/ 110242 w 784935"/>
                <a:gd name="connsiteY2" fmla="*/ 487608 h 499896"/>
                <a:gd name="connsiteX3" fmla="*/ 312381 w 784935"/>
                <a:gd name="connsiteY3" fmla="*/ 78865 h 499896"/>
                <a:gd name="connsiteX4" fmla="*/ 502085 w 784935"/>
                <a:gd name="connsiteY4" fmla="*/ 431152 h 499896"/>
                <a:gd name="connsiteX5" fmla="*/ 603763 w 784935"/>
                <a:gd name="connsiteY5" fmla="*/ 373553 h 499896"/>
                <a:gd name="connsiteX6" fmla="*/ 677582 w 784935"/>
                <a:gd name="connsiteY6" fmla="*/ 438313 h 499896"/>
                <a:gd name="connsiteX7" fmla="*/ 722274 w 784935"/>
                <a:gd name="connsiteY7" fmla="*/ 4 h 499896"/>
                <a:gd name="connsiteX8" fmla="*/ 784935 w 784935"/>
                <a:gd name="connsiteY8" fmla="*/ 447732 h 499896"/>
                <a:gd name="connsiteX0" fmla="*/ 0 w 784935"/>
                <a:gd name="connsiteY0" fmla="*/ 493544 h 493544"/>
                <a:gd name="connsiteX1" fmla="*/ 63761 w 784935"/>
                <a:gd name="connsiteY1" fmla="*/ 401881 h 493544"/>
                <a:gd name="connsiteX2" fmla="*/ 101989 w 784935"/>
                <a:gd name="connsiteY2" fmla="*/ 454951 h 493544"/>
                <a:gd name="connsiteX3" fmla="*/ 312381 w 784935"/>
                <a:gd name="connsiteY3" fmla="*/ 78865 h 493544"/>
                <a:gd name="connsiteX4" fmla="*/ 502085 w 784935"/>
                <a:gd name="connsiteY4" fmla="*/ 431152 h 493544"/>
                <a:gd name="connsiteX5" fmla="*/ 603763 w 784935"/>
                <a:gd name="connsiteY5" fmla="*/ 373553 h 493544"/>
                <a:gd name="connsiteX6" fmla="*/ 677582 w 784935"/>
                <a:gd name="connsiteY6" fmla="*/ 438313 h 493544"/>
                <a:gd name="connsiteX7" fmla="*/ 722274 w 784935"/>
                <a:gd name="connsiteY7" fmla="*/ 4 h 493544"/>
                <a:gd name="connsiteX8" fmla="*/ 784935 w 784935"/>
                <a:gd name="connsiteY8" fmla="*/ 447732 h 493544"/>
                <a:gd name="connsiteX0" fmla="*/ 0 w 794598"/>
                <a:gd name="connsiteY0" fmla="*/ 541242 h 541242"/>
                <a:gd name="connsiteX1" fmla="*/ 73424 w 794598"/>
                <a:gd name="connsiteY1" fmla="*/ 401881 h 541242"/>
                <a:gd name="connsiteX2" fmla="*/ 111652 w 794598"/>
                <a:gd name="connsiteY2" fmla="*/ 454951 h 541242"/>
                <a:gd name="connsiteX3" fmla="*/ 322044 w 794598"/>
                <a:gd name="connsiteY3" fmla="*/ 78865 h 541242"/>
                <a:gd name="connsiteX4" fmla="*/ 511748 w 794598"/>
                <a:gd name="connsiteY4" fmla="*/ 431152 h 541242"/>
                <a:gd name="connsiteX5" fmla="*/ 613426 w 794598"/>
                <a:gd name="connsiteY5" fmla="*/ 373553 h 541242"/>
                <a:gd name="connsiteX6" fmla="*/ 687245 w 794598"/>
                <a:gd name="connsiteY6" fmla="*/ 438313 h 541242"/>
                <a:gd name="connsiteX7" fmla="*/ 731937 w 794598"/>
                <a:gd name="connsiteY7" fmla="*/ 4 h 541242"/>
                <a:gd name="connsiteX8" fmla="*/ 794598 w 794598"/>
                <a:gd name="connsiteY8" fmla="*/ 447732 h 541242"/>
                <a:gd name="connsiteX0" fmla="*/ 0 w 814099"/>
                <a:gd name="connsiteY0" fmla="*/ 541584 h 541584"/>
                <a:gd name="connsiteX1" fmla="*/ 73424 w 814099"/>
                <a:gd name="connsiteY1" fmla="*/ 402223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87245 w 814099"/>
                <a:gd name="connsiteY5" fmla="*/ 438655 h 541584"/>
                <a:gd name="connsiteX6" fmla="*/ 731937 w 814099"/>
                <a:gd name="connsiteY6" fmla="*/ 346 h 541584"/>
                <a:gd name="connsiteX7" fmla="*/ 814099 w 814099"/>
                <a:gd name="connsiteY7" fmla="*/ 520186 h 541584"/>
                <a:gd name="connsiteX0" fmla="*/ 0 w 814099"/>
                <a:gd name="connsiteY0" fmla="*/ 541608 h 541608"/>
                <a:gd name="connsiteX1" fmla="*/ 63761 w 814099"/>
                <a:gd name="connsiteY1" fmla="*/ 449946 h 541608"/>
                <a:gd name="connsiteX2" fmla="*/ 111652 w 814099"/>
                <a:gd name="connsiteY2" fmla="*/ 455317 h 541608"/>
                <a:gd name="connsiteX3" fmla="*/ 322044 w 814099"/>
                <a:gd name="connsiteY3" fmla="*/ 79231 h 541608"/>
                <a:gd name="connsiteX4" fmla="*/ 511748 w 814099"/>
                <a:gd name="connsiteY4" fmla="*/ 431518 h 541608"/>
                <a:gd name="connsiteX5" fmla="*/ 731937 w 814099"/>
                <a:gd name="connsiteY5" fmla="*/ 370 h 541608"/>
                <a:gd name="connsiteX6" fmla="*/ 814099 w 814099"/>
                <a:gd name="connsiteY6" fmla="*/ 520210 h 541608"/>
                <a:gd name="connsiteX0" fmla="*/ 0 w 731937"/>
                <a:gd name="connsiteY0" fmla="*/ 541608 h 541608"/>
                <a:gd name="connsiteX1" fmla="*/ 63761 w 731937"/>
                <a:gd name="connsiteY1" fmla="*/ 449946 h 541608"/>
                <a:gd name="connsiteX2" fmla="*/ 111652 w 731937"/>
                <a:gd name="connsiteY2" fmla="*/ 455317 h 541608"/>
                <a:gd name="connsiteX3" fmla="*/ 322044 w 731937"/>
                <a:gd name="connsiteY3" fmla="*/ 79231 h 541608"/>
                <a:gd name="connsiteX4" fmla="*/ 511748 w 731937"/>
                <a:gd name="connsiteY4" fmla="*/ 431518 h 541608"/>
                <a:gd name="connsiteX5" fmla="*/ 731937 w 731937"/>
                <a:gd name="connsiteY5" fmla="*/ 370 h 541608"/>
                <a:gd name="connsiteX0" fmla="*/ 0 w 511748"/>
                <a:gd name="connsiteY0" fmla="*/ 462409 h 462409"/>
                <a:gd name="connsiteX1" fmla="*/ 63761 w 511748"/>
                <a:gd name="connsiteY1" fmla="*/ 370747 h 462409"/>
                <a:gd name="connsiteX2" fmla="*/ 111652 w 511748"/>
                <a:gd name="connsiteY2" fmla="*/ 376118 h 462409"/>
                <a:gd name="connsiteX3" fmla="*/ 322044 w 511748"/>
                <a:gd name="connsiteY3" fmla="*/ 32 h 462409"/>
                <a:gd name="connsiteX4" fmla="*/ 511748 w 511748"/>
                <a:gd name="connsiteY4" fmla="*/ 352319 h 462409"/>
                <a:gd name="connsiteX0" fmla="*/ 0 w 525499"/>
                <a:gd name="connsiteY0" fmla="*/ 462409 h 462409"/>
                <a:gd name="connsiteX1" fmla="*/ 63761 w 525499"/>
                <a:gd name="connsiteY1" fmla="*/ 370747 h 462409"/>
                <a:gd name="connsiteX2" fmla="*/ 111652 w 525499"/>
                <a:gd name="connsiteY2" fmla="*/ 376118 h 462409"/>
                <a:gd name="connsiteX3" fmla="*/ 322044 w 525499"/>
                <a:gd name="connsiteY3" fmla="*/ 32 h 462409"/>
                <a:gd name="connsiteX4" fmla="*/ 511748 w 525499"/>
                <a:gd name="connsiteY4" fmla="*/ 352319 h 462409"/>
                <a:gd name="connsiteX5" fmla="*/ 510687 w 525499"/>
                <a:gd name="connsiteY5" fmla="*/ 372510 h 462409"/>
                <a:gd name="connsiteX0" fmla="*/ 0 w 567343"/>
                <a:gd name="connsiteY0" fmla="*/ 462417 h 462417"/>
                <a:gd name="connsiteX1" fmla="*/ 63761 w 567343"/>
                <a:gd name="connsiteY1" fmla="*/ 370755 h 462417"/>
                <a:gd name="connsiteX2" fmla="*/ 111652 w 567343"/>
                <a:gd name="connsiteY2" fmla="*/ 376126 h 462417"/>
                <a:gd name="connsiteX3" fmla="*/ 322044 w 567343"/>
                <a:gd name="connsiteY3" fmla="*/ 40 h 462417"/>
                <a:gd name="connsiteX4" fmla="*/ 511748 w 567343"/>
                <a:gd name="connsiteY4" fmla="*/ 352327 h 462417"/>
                <a:gd name="connsiteX5" fmla="*/ 567341 w 567343"/>
                <a:gd name="connsiteY5" fmla="*/ 418667 h 462417"/>
                <a:gd name="connsiteX0" fmla="*/ 0 w 564561"/>
                <a:gd name="connsiteY0" fmla="*/ 462418 h 462418"/>
                <a:gd name="connsiteX1" fmla="*/ 63761 w 564561"/>
                <a:gd name="connsiteY1" fmla="*/ 370756 h 462418"/>
                <a:gd name="connsiteX2" fmla="*/ 111652 w 564561"/>
                <a:gd name="connsiteY2" fmla="*/ 376127 h 462418"/>
                <a:gd name="connsiteX3" fmla="*/ 322044 w 564561"/>
                <a:gd name="connsiteY3" fmla="*/ 41 h 462418"/>
                <a:gd name="connsiteX4" fmla="*/ 511748 w 564561"/>
                <a:gd name="connsiteY4" fmla="*/ 352328 h 462418"/>
                <a:gd name="connsiteX5" fmla="*/ 564559 w 564561"/>
                <a:gd name="connsiteY5" fmla="*/ 455446 h 46241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3596 h 463596"/>
                <a:gd name="connsiteX1" fmla="*/ 63761 w 564559"/>
                <a:gd name="connsiteY1" fmla="*/ 371934 h 463596"/>
                <a:gd name="connsiteX2" fmla="*/ 111652 w 564559"/>
                <a:gd name="connsiteY2" fmla="*/ 377305 h 463596"/>
                <a:gd name="connsiteX3" fmla="*/ 322044 w 564559"/>
                <a:gd name="connsiteY3" fmla="*/ 1219 h 463596"/>
                <a:gd name="connsiteX4" fmla="*/ 416653 w 564559"/>
                <a:gd name="connsiteY4" fmla="*/ 261105 h 463596"/>
                <a:gd name="connsiteX5" fmla="*/ 487850 w 564559"/>
                <a:gd name="connsiteY5" fmla="*/ 375347 h 463596"/>
                <a:gd name="connsiteX6" fmla="*/ 564559 w 564559"/>
                <a:gd name="connsiteY6" fmla="*/ 456624 h 463596"/>
                <a:gd name="connsiteX0" fmla="*/ 0 w 564559"/>
                <a:gd name="connsiteY0" fmla="*/ 462456 h 462456"/>
                <a:gd name="connsiteX1" fmla="*/ 63761 w 564559"/>
                <a:gd name="connsiteY1" fmla="*/ 370794 h 462456"/>
                <a:gd name="connsiteX2" fmla="*/ 111652 w 564559"/>
                <a:gd name="connsiteY2" fmla="*/ 376165 h 462456"/>
                <a:gd name="connsiteX3" fmla="*/ 322044 w 564559"/>
                <a:gd name="connsiteY3" fmla="*/ 79 h 462456"/>
                <a:gd name="connsiteX4" fmla="*/ 380822 w 564559"/>
                <a:gd name="connsiteY4" fmla="*/ 343103 h 462456"/>
                <a:gd name="connsiteX5" fmla="*/ 487850 w 564559"/>
                <a:gd name="connsiteY5" fmla="*/ 374207 h 462456"/>
                <a:gd name="connsiteX6" fmla="*/ 564559 w 564559"/>
                <a:gd name="connsiteY6" fmla="*/ 455484 h 462456"/>
                <a:gd name="connsiteX0" fmla="*/ 0 w 564559"/>
                <a:gd name="connsiteY0" fmla="*/ 462642 h 462642"/>
                <a:gd name="connsiteX1" fmla="*/ 63761 w 564559"/>
                <a:gd name="connsiteY1" fmla="*/ 370980 h 462642"/>
                <a:gd name="connsiteX2" fmla="*/ 147707 w 564559"/>
                <a:gd name="connsiteY2" fmla="*/ 404886 h 462642"/>
                <a:gd name="connsiteX3" fmla="*/ 322044 w 564559"/>
                <a:gd name="connsiteY3" fmla="*/ 265 h 462642"/>
                <a:gd name="connsiteX4" fmla="*/ 380822 w 564559"/>
                <a:gd name="connsiteY4" fmla="*/ 343289 h 462642"/>
                <a:gd name="connsiteX5" fmla="*/ 487850 w 564559"/>
                <a:gd name="connsiteY5" fmla="*/ 374393 h 462642"/>
                <a:gd name="connsiteX6" fmla="*/ 564559 w 564559"/>
                <a:gd name="connsiteY6" fmla="*/ 455670 h 462642"/>
                <a:gd name="connsiteX0" fmla="*/ 0 w 564559"/>
                <a:gd name="connsiteY0" fmla="*/ 382386 h 382386"/>
                <a:gd name="connsiteX1" fmla="*/ 63761 w 564559"/>
                <a:gd name="connsiteY1" fmla="*/ 290724 h 382386"/>
                <a:gd name="connsiteX2" fmla="*/ 147707 w 564559"/>
                <a:gd name="connsiteY2" fmla="*/ 324630 h 382386"/>
                <a:gd name="connsiteX3" fmla="*/ 319325 w 564559"/>
                <a:gd name="connsiteY3" fmla="*/ 363 h 382386"/>
                <a:gd name="connsiteX4" fmla="*/ 380822 w 564559"/>
                <a:gd name="connsiteY4" fmla="*/ 263033 h 382386"/>
                <a:gd name="connsiteX5" fmla="*/ 487850 w 564559"/>
                <a:gd name="connsiteY5" fmla="*/ 294137 h 382386"/>
                <a:gd name="connsiteX6" fmla="*/ 564559 w 564559"/>
                <a:gd name="connsiteY6" fmla="*/ 375414 h 382386"/>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87850 w 564559"/>
                <a:gd name="connsiteY5" fmla="*/ 294662 h 382911"/>
                <a:gd name="connsiteX6" fmla="*/ 564559 w 564559"/>
                <a:gd name="connsiteY6" fmla="*/ 375939 h 382911"/>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911 h 382911"/>
                <a:gd name="connsiteX1" fmla="*/ 80968 w 564559"/>
                <a:gd name="connsiteY1" fmla="*/ 255810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845 h 382845"/>
                <a:gd name="connsiteX1" fmla="*/ 80968 w 564559"/>
                <a:gd name="connsiteY1" fmla="*/ 255744 h 382845"/>
                <a:gd name="connsiteX2" fmla="*/ 147707 w 564559"/>
                <a:gd name="connsiteY2" fmla="*/ 325089 h 382845"/>
                <a:gd name="connsiteX3" fmla="*/ 319325 w 564559"/>
                <a:gd name="connsiteY3" fmla="*/ 822 h 382845"/>
                <a:gd name="connsiteX4" fmla="*/ 390841 w 564559"/>
                <a:gd name="connsiteY4" fmla="*/ 233513 h 382845"/>
                <a:gd name="connsiteX5" fmla="*/ 485485 w 564559"/>
                <a:gd name="connsiteY5" fmla="*/ 276439 h 382845"/>
                <a:gd name="connsiteX6" fmla="*/ 564559 w 564559"/>
                <a:gd name="connsiteY6" fmla="*/ 375873 h 382845"/>
                <a:gd name="connsiteX0" fmla="*/ 0 w 564559"/>
                <a:gd name="connsiteY0" fmla="*/ 382327 h 382327"/>
                <a:gd name="connsiteX1" fmla="*/ 80968 w 564559"/>
                <a:gd name="connsiteY1" fmla="*/ 255226 h 382327"/>
                <a:gd name="connsiteX2" fmla="*/ 147707 w 564559"/>
                <a:gd name="connsiteY2" fmla="*/ 324571 h 382327"/>
                <a:gd name="connsiteX3" fmla="*/ 319325 w 564559"/>
                <a:gd name="connsiteY3" fmla="*/ 304 h 382327"/>
                <a:gd name="connsiteX4" fmla="*/ 407187 w 564559"/>
                <a:gd name="connsiteY4" fmla="*/ 265871 h 382327"/>
                <a:gd name="connsiteX5" fmla="*/ 485485 w 564559"/>
                <a:gd name="connsiteY5" fmla="*/ 275921 h 382327"/>
                <a:gd name="connsiteX6" fmla="*/ 564559 w 564559"/>
                <a:gd name="connsiteY6" fmla="*/ 375355 h 382327"/>
                <a:gd name="connsiteX0" fmla="*/ 0 w 564559"/>
                <a:gd name="connsiteY0" fmla="*/ 393285 h 393285"/>
                <a:gd name="connsiteX1" fmla="*/ 80968 w 564559"/>
                <a:gd name="connsiteY1" fmla="*/ 266184 h 393285"/>
                <a:gd name="connsiteX2" fmla="*/ 147707 w 564559"/>
                <a:gd name="connsiteY2" fmla="*/ 335529 h 393285"/>
                <a:gd name="connsiteX3" fmla="*/ 270515 w 564559"/>
                <a:gd name="connsiteY3" fmla="*/ 292 h 393285"/>
                <a:gd name="connsiteX4" fmla="*/ 407187 w 564559"/>
                <a:gd name="connsiteY4" fmla="*/ 276829 h 393285"/>
                <a:gd name="connsiteX5" fmla="*/ 485485 w 564559"/>
                <a:gd name="connsiteY5" fmla="*/ 286879 h 393285"/>
                <a:gd name="connsiteX6" fmla="*/ 564559 w 564559"/>
                <a:gd name="connsiteY6" fmla="*/ 386313 h 393285"/>
                <a:gd name="connsiteX0" fmla="*/ 0 w 564559"/>
                <a:gd name="connsiteY0" fmla="*/ 393154 h 393154"/>
                <a:gd name="connsiteX1" fmla="*/ 80968 w 564559"/>
                <a:gd name="connsiteY1" fmla="*/ 266053 h 393154"/>
                <a:gd name="connsiteX2" fmla="*/ 147707 w 564559"/>
                <a:gd name="connsiteY2" fmla="*/ 335398 h 393154"/>
                <a:gd name="connsiteX3" fmla="*/ 270515 w 564559"/>
                <a:gd name="connsiteY3" fmla="*/ 161 h 393154"/>
                <a:gd name="connsiteX4" fmla="*/ 386695 w 564559"/>
                <a:gd name="connsiteY4" fmla="*/ 291074 h 393154"/>
                <a:gd name="connsiteX5" fmla="*/ 485485 w 564559"/>
                <a:gd name="connsiteY5" fmla="*/ 286748 h 393154"/>
                <a:gd name="connsiteX6" fmla="*/ 564559 w 564559"/>
                <a:gd name="connsiteY6" fmla="*/ 386182 h 393154"/>
                <a:gd name="connsiteX0" fmla="*/ 0 w 564559"/>
                <a:gd name="connsiteY0" fmla="*/ 393155 h 393155"/>
                <a:gd name="connsiteX1" fmla="*/ 80968 w 564559"/>
                <a:gd name="connsiteY1" fmla="*/ 266054 h 393155"/>
                <a:gd name="connsiteX2" fmla="*/ 147707 w 564559"/>
                <a:gd name="connsiteY2" fmla="*/ 335399 h 393155"/>
                <a:gd name="connsiteX3" fmla="*/ 270515 w 564559"/>
                <a:gd name="connsiteY3" fmla="*/ 162 h 393155"/>
                <a:gd name="connsiteX4" fmla="*/ 386695 w 564559"/>
                <a:gd name="connsiteY4" fmla="*/ 291075 h 393155"/>
                <a:gd name="connsiteX5" fmla="*/ 479038 w 564559"/>
                <a:gd name="connsiteY5" fmla="*/ 308662 h 393155"/>
                <a:gd name="connsiteX6" fmla="*/ 564559 w 564559"/>
                <a:gd name="connsiteY6" fmla="*/ 386183 h 393155"/>
                <a:gd name="connsiteX0" fmla="*/ 0 w 564559"/>
                <a:gd name="connsiteY0" fmla="*/ 393044 h 393044"/>
                <a:gd name="connsiteX1" fmla="*/ 80968 w 564559"/>
                <a:gd name="connsiteY1" fmla="*/ 265943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4 h 393044"/>
                <a:gd name="connsiteX1" fmla="*/ 81428 w 564559"/>
                <a:gd name="connsiteY1" fmla="*/ 286488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1 h 393041"/>
                <a:gd name="connsiteX1" fmla="*/ 81428 w 564559"/>
                <a:gd name="connsiteY1" fmla="*/ 286485 h 393041"/>
                <a:gd name="connsiteX2" fmla="*/ 169811 w 564559"/>
                <a:gd name="connsiteY2" fmla="*/ 315432 h 393041"/>
                <a:gd name="connsiteX3" fmla="*/ 270515 w 564559"/>
                <a:gd name="connsiteY3" fmla="*/ 48 h 393041"/>
                <a:gd name="connsiteX4" fmla="*/ 435275 w 564559"/>
                <a:gd name="connsiteY4" fmla="*/ 291660 h 393041"/>
                <a:gd name="connsiteX5" fmla="*/ 479038 w 564559"/>
                <a:gd name="connsiteY5" fmla="*/ 308548 h 393041"/>
                <a:gd name="connsiteX6" fmla="*/ 564559 w 564559"/>
                <a:gd name="connsiteY6" fmla="*/ 386069 h 393041"/>
                <a:gd name="connsiteX0" fmla="*/ 0 w 564559"/>
                <a:gd name="connsiteY0" fmla="*/ 393028 h 393028"/>
                <a:gd name="connsiteX1" fmla="*/ 81428 w 564559"/>
                <a:gd name="connsiteY1" fmla="*/ 286472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28 h 393028"/>
                <a:gd name="connsiteX1" fmla="*/ 61856 w 564559"/>
                <a:gd name="connsiteY1" fmla="*/ 341936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00 h 393000"/>
                <a:gd name="connsiteX1" fmla="*/ 61856 w 564559"/>
                <a:gd name="connsiteY1" fmla="*/ 341908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00 h 393000"/>
                <a:gd name="connsiteX1" fmla="*/ 59094 w 564559"/>
                <a:gd name="connsiteY1" fmla="*/ 296027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79038 w 564559"/>
                <a:gd name="connsiteY5" fmla="*/ 308530 h 393023"/>
                <a:gd name="connsiteX6" fmla="*/ 564559 w 564559"/>
                <a:gd name="connsiteY6" fmla="*/ 386051 h 393023"/>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96306 w 564559"/>
                <a:gd name="connsiteY5" fmla="*/ 305111 h 393023"/>
                <a:gd name="connsiteX6" fmla="*/ 564559 w 564559"/>
                <a:gd name="connsiteY6" fmla="*/ 386051 h 393023"/>
                <a:gd name="connsiteX0" fmla="*/ 0 w 564559"/>
                <a:gd name="connsiteY0" fmla="*/ 393001 h 393001"/>
                <a:gd name="connsiteX1" fmla="*/ 59094 w 564559"/>
                <a:gd name="connsiteY1" fmla="*/ 296028 h 393001"/>
                <a:gd name="connsiteX2" fmla="*/ 115936 w 564559"/>
                <a:gd name="connsiteY2" fmla="*/ 310581 h 393001"/>
                <a:gd name="connsiteX3" fmla="*/ 270515 w 564559"/>
                <a:gd name="connsiteY3" fmla="*/ 8 h 393001"/>
                <a:gd name="connsiteX4" fmla="*/ 446325 w 564559"/>
                <a:gd name="connsiteY4" fmla="*/ 320385 h 393001"/>
                <a:gd name="connsiteX5" fmla="*/ 496306 w 564559"/>
                <a:gd name="connsiteY5" fmla="*/ 305089 h 393001"/>
                <a:gd name="connsiteX6" fmla="*/ 564559 w 564559"/>
                <a:gd name="connsiteY6" fmla="*/ 386029 h 393001"/>
                <a:gd name="connsiteX0" fmla="*/ 0 w 564559"/>
                <a:gd name="connsiteY0" fmla="*/ 392995 h 392995"/>
                <a:gd name="connsiteX1" fmla="*/ 59094 w 564559"/>
                <a:gd name="connsiteY1" fmla="*/ 296022 h 392995"/>
                <a:gd name="connsiteX2" fmla="*/ 115936 w 564559"/>
                <a:gd name="connsiteY2" fmla="*/ 310575 h 392995"/>
                <a:gd name="connsiteX3" fmla="*/ 270515 w 564559"/>
                <a:gd name="connsiteY3" fmla="*/ 2 h 392995"/>
                <a:gd name="connsiteX4" fmla="*/ 418466 w 564559"/>
                <a:gd name="connsiteY4" fmla="*/ 315578 h 392995"/>
                <a:gd name="connsiteX5" fmla="*/ 496306 w 564559"/>
                <a:gd name="connsiteY5" fmla="*/ 305083 h 392995"/>
                <a:gd name="connsiteX6" fmla="*/ 564559 w 564559"/>
                <a:gd name="connsiteY6" fmla="*/ 386023 h 392995"/>
                <a:gd name="connsiteX0" fmla="*/ 0 w 564559"/>
                <a:gd name="connsiteY0" fmla="*/ 393010 h 393010"/>
                <a:gd name="connsiteX1" fmla="*/ 59094 w 564559"/>
                <a:gd name="connsiteY1" fmla="*/ 296037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3010 h 393010"/>
                <a:gd name="connsiteX1" fmla="*/ 42291 w 564559"/>
                <a:gd name="connsiteY1" fmla="*/ 258545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4656 h 394656"/>
                <a:gd name="connsiteX1" fmla="*/ 42291 w 564559"/>
                <a:gd name="connsiteY1" fmla="*/ 260191 h 394656"/>
                <a:gd name="connsiteX2" fmla="*/ 96262 w 564559"/>
                <a:gd name="connsiteY2" fmla="*/ 195534 h 394656"/>
                <a:gd name="connsiteX3" fmla="*/ 270515 w 564559"/>
                <a:gd name="connsiteY3" fmla="*/ 1663 h 394656"/>
                <a:gd name="connsiteX4" fmla="*/ 418466 w 564559"/>
                <a:gd name="connsiteY4" fmla="*/ 317239 h 394656"/>
                <a:gd name="connsiteX5" fmla="*/ 496306 w 564559"/>
                <a:gd name="connsiteY5" fmla="*/ 306744 h 394656"/>
                <a:gd name="connsiteX6" fmla="*/ 564559 w 564559"/>
                <a:gd name="connsiteY6" fmla="*/ 387684 h 394656"/>
                <a:gd name="connsiteX0" fmla="*/ 0 w 564559"/>
                <a:gd name="connsiteY0" fmla="*/ 405292 h 405292"/>
                <a:gd name="connsiteX1" fmla="*/ 42291 w 564559"/>
                <a:gd name="connsiteY1" fmla="*/ 270827 h 405292"/>
                <a:gd name="connsiteX2" fmla="*/ 96262 w 564559"/>
                <a:gd name="connsiteY2" fmla="*/ 206170 h 405292"/>
                <a:gd name="connsiteX3" fmla="*/ 167599 w 564559"/>
                <a:gd name="connsiteY3" fmla="*/ 1587 h 405292"/>
                <a:gd name="connsiteX4" fmla="*/ 418466 w 564559"/>
                <a:gd name="connsiteY4" fmla="*/ 327875 h 405292"/>
                <a:gd name="connsiteX5" fmla="*/ 496306 w 564559"/>
                <a:gd name="connsiteY5" fmla="*/ 317380 h 405292"/>
                <a:gd name="connsiteX6" fmla="*/ 564559 w 564559"/>
                <a:gd name="connsiteY6" fmla="*/ 398320 h 405292"/>
                <a:gd name="connsiteX0" fmla="*/ 0 w 564559"/>
                <a:gd name="connsiteY0" fmla="*/ 407143 h 407143"/>
                <a:gd name="connsiteX1" fmla="*/ 42291 w 564559"/>
                <a:gd name="connsiteY1" fmla="*/ 272678 h 407143"/>
                <a:gd name="connsiteX2" fmla="*/ 92061 w 564559"/>
                <a:gd name="connsiteY2" fmla="*/ 165173 h 407143"/>
                <a:gd name="connsiteX3" fmla="*/ 167599 w 564559"/>
                <a:gd name="connsiteY3" fmla="*/ 3438 h 407143"/>
                <a:gd name="connsiteX4" fmla="*/ 418466 w 564559"/>
                <a:gd name="connsiteY4" fmla="*/ 329726 h 407143"/>
                <a:gd name="connsiteX5" fmla="*/ 496306 w 564559"/>
                <a:gd name="connsiteY5" fmla="*/ 319231 h 407143"/>
                <a:gd name="connsiteX6" fmla="*/ 564559 w 564559"/>
                <a:gd name="connsiteY6" fmla="*/ 400171 h 407143"/>
                <a:gd name="connsiteX0" fmla="*/ 0 w 564559"/>
                <a:gd name="connsiteY0" fmla="*/ 409685 h 409685"/>
                <a:gd name="connsiteX1" fmla="*/ 42291 w 564559"/>
                <a:gd name="connsiteY1" fmla="*/ 275220 h 409685"/>
                <a:gd name="connsiteX2" fmla="*/ 92061 w 564559"/>
                <a:gd name="connsiteY2" fmla="*/ 167715 h 409685"/>
                <a:gd name="connsiteX3" fmla="*/ 167599 w 564559"/>
                <a:gd name="connsiteY3" fmla="*/ 5980 h 409685"/>
                <a:gd name="connsiteX4" fmla="*/ 296646 w 564559"/>
                <a:gd name="connsiteY4" fmla="*/ 396540 h 409685"/>
                <a:gd name="connsiteX5" fmla="*/ 496306 w 564559"/>
                <a:gd name="connsiteY5" fmla="*/ 321773 h 409685"/>
                <a:gd name="connsiteX6" fmla="*/ 564559 w 564559"/>
                <a:gd name="connsiteY6" fmla="*/ 402713 h 409685"/>
                <a:gd name="connsiteX0" fmla="*/ 0 w 564560"/>
                <a:gd name="connsiteY0" fmla="*/ 485102 h 485102"/>
                <a:gd name="connsiteX1" fmla="*/ 42291 w 564560"/>
                <a:gd name="connsiteY1" fmla="*/ 350637 h 485102"/>
                <a:gd name="connsiteX2" fmla="*/ 92061 w 564560"/>
                <a:gd name="connsiteY2" fmla="*/ 243132 h 485102"/>
                <a:gd name="connsiteX3" fmla="*/ 167599 w 564560"/>
                <a:gd name="connsiteY3" fmla="*/ 81397 h 485102"/>
                <a:gd name="connsiteX4" fmla="*/ 296646 w 564560"/>
                <a:gd name="connsiteY4" fmla="*/ 471957 h 485102"/>
                <a:gd name="connsiteX5" fmla="*/ 515209 w 564560"/>
                <a:gd name="connsiteY5" fmla="*/ 848 h 485102"/>
                <a:gd name="connsiteX6" fmla="*/ 564559 w 564560"/>
                <a:gd name="connsiteY6" fmla="*/ 478130 h 485102"/>
                <a:gd name="connsiteX0" fmla="*/ 0 w 564560"/>
                <a:gd name="connsiteY0" fmla="*/ 491173 h 491173"/>
                <a:gd name="connsiteX1" fmla="*/ 42291 w 564560"/>
                <a:gd name="connsiteY1" fmla="*/ 356708 h 491173"/>
                <a:gd name="connsiteX2" fmla="*/ 92061 w 564560"/>
                <a:gd name="connsiteY2" fmla="*/ 249203 h 491173"/>
                <a:gd name="connsiteX3" fmla="*/ 167599 w 564560"/>
                <a:gd name="connsiteY3" fmla="*/ 87468 h 491173"/>
                <a:gd name="connsiteX4" fmla="*/ 296646 w 564560"/>
                <a:gd name="connsiteY4" fmla="*/ 478028 h 491173"/>
                <a:gd name="connsiteX5" fmla="*/ 423729 w 564560"/>
                <a:gd name="connsiteY5" fmla="*/ 219522 h 491173"/>
                <a:gd name="connsiteX6" fmla="*/ 515209 w 564560"/>
                <a:gd name="connsiteY6" fmla="*/ 6919 h 491173"/>
                <a:gd name="connsiteX7" fmla="*/ 564559 w 564560"/>
                <a:gd name="connsiteY7" fmla="*/ 484201 h 491173"/>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7884 h 499310"/>
                <a:gd name="connsiteX1" fmla="*/ 42291 w 564560"/>
                <a:gd name="connsiteY1" fmla="*/ 353419 h 499310"/>
                <a:gd name="connsiteX2" fmla="*/ 92061 w 564560"/>
                <a:gd name="connsiteY2" fmla="*/ 245914 h 499310"/>
                <a:gd name="connsiteX3" fmla="*/ 167599 w 564560"/>
                <a:gd name="connsiteY3" fmla="*/ 84179 h 499310"/>
                <a:gd name="connsiteX4" fmla="*/ 296646 w 564560"/>
                <a:gd name="connsiteY4" fmla="*/ 474739 h 499310"/>
                <a:gd name="connsiteX5" fmla="*/ 507744 w 564560"/>
                <a:gd name="connsiteY5" fmla="*/ 409047 h 499310"/>
                <a:gd name="connsiteX6" fmla="*/ 515209 w 564560"/>
                <a:gd name="connsiteY6" fmla="*/ 3630 h 499310"/>
                <a:gd name="connsiteX7" fmla="*/ 564559 w 564560"/>
                <a:gd name="connsiteY7" fmla="*/ 480912 h 499310"/>
                <a:gd name="connsiteX0" fmla="*/ 0 w 564560"/>
                <a:gd name="connsiteY0" fmla="*/ 487884 h 492423"/>
                <a:gd name="connsiteX1" fmla="*/ 42291 w 564560"/>
                <a:gd name="connsiteY1" fmla="*/ 353419 h 492423"/>
                <a:gd name="connsiteX2" fmla="*/ 92061 w 564560"/>
                <a:gd name="connsiteY2" fmla="*/ 245914 h 492423"/>
                <a:gd name="connsiteX3" fmla="*/ 167599 w 564560"/>
                <a:gd name="connsiteY3" fmla="*/ 84179 h 492423"/>
                <a:gd name="connsiteX4" fmla="*/ 296646 w 564560"/>
                <a:gd name="connsiteY4" fmla="*/ 474739 h 492423"/>
                <a:gd name="connsiteX5" fmla="*/ 507744 w 564560"/>
                <a:gd name="connsiteY5" fmla="*/ 409047 h 492423"/>
                <a:gd name="connsiteX6" fmla="*/ 515209 w 564560"/>
                <a:gd name="connsiteY6" fmla="*/ 3630 h 492423"/>
                <a:gd name="connsiteX7" fmla="*/ 564559 w 564560"/>
                <a:gd name="connsiteY7" fmla="*/ 480912 h 492423"/>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4712 h 484712"/>
                <a:gd name="connsiteX1" fmla="*/ 42291 w 564560"/>
                <a:gd name="connsiteY1" fmla="*/ 350247 h 484712"/>
                <a:gd name="connsiteX2" fmla="*/ 92061 w 564560"/>
                <a:gd name="connsiteY2" fmla="*/ 242742 h 484712"/>
                <a:gd name="connsiteX3" fmla="*/ 167599 w 564560"/>
                <a:gd name="connsiteY3" fmla="*/ 81007 h 484712"/>
                <a:gd name="connsiteX4" fmla="*/ 294546 w 564560"/>
                <a:gd name="connsiteY4" fmla="*/ 444786 h 484712"/>
                <a:gd name="connsiteX5" fmla="*/ 507744 w 564560"/>
                <a:gd name="connsiteY5" fmla="*/ 405875 h 484712"/>
                <a:gd name="connsiteX6" fmla="*/ 493041 w 564560"/>
                <a:gd name="connsiteY6" fmla="*/ 395163 h 484712"/>
                <a:gd name="connsiteX7" fmla="*/ 515209 w 564560"/>
                <a:gd name="connsiteY7" fmla="*/ 458 h 484712"/>
                <a:gd name="connsiteX8" fmla="*/ 564559 w 564560"/>
                <a:gd name="connsiteY8" fmla="*/ 477740 h 484712"/>
                <a:gd name="connsiteX0" fmla="*/ 0 w 564560"/>
                <a:gd name="connsiteY0" fmla="*/ 484560 h 484560"/>
                <a:gd name="connsiteX1" fmla="*/ 42291 w 564560"/>
                <a:gd name="connsiteY1" fmla="*/ 350095 h 484560"/>
                <a:gd name="connsiteX2" fmla="*/ 92061 w 564560"/>
                <a:gd name="connsiteY2" fmla="*/ 242590 h 484560"/>
                <a:gd name="connsiteX3" fmla="*/ 167599 w 564560"/>
                <a:gd name="connsiteY3" fmla="*/ 80855 h 484560"/>
                <a:gd name="connsiteX4" fmla="*/ 294546 w 564560"/>
                <a:gd name="connsiteY4" fmla="*/ 444634 h 484560"/>
                <a:gd name="connsiteX5" fmla="*/ 507744 w 564560"/>
                <a:gd name="connsiteY5" fmla="*/ 405723 h 484560"/>
                <a:gd name="connsiteX6" fmla="*/ 515209 w 564560"/>
                <a:gd name="connsiteY6" fmla="*/ 306 h 484560"/>
                <a:gd name="connsiteX7" fmla="*/ 564559 w 564560"/>
                <a:gd name="connsiteY7" fmla="*/ 477588 h 484560"/>
                <a:gd name="connsiteX0" fmla="*/ 0 w 564560"/>
                <a:gd name="connsiteY0" fmla="*/ 484551 h 484551"/>
                <a:gd name="connsiteX1" fmla="*/ 42291 w 564560"/>
                <a:gd name="connsiteY1" fmla="*/ 350086 h 484551"/>
                <a:gd name="connsiteX2" fmla="*/ 92061 w 564560"/>
                <a:gd name="connsiteY2" fmla="*/ 242581 h 484551"/>
                <a:gd name="connsiteX3" fmla="*/ 167599 w 564560"/>
                <a:gd name="connsiteY3" fmla="*/ 80846 h 484551"/>
                <a:gd name="connsiteX4" fmla="*/ 294546 w 564560"/>
                <a:gd name="connsiteY4" fmla="*/ 444625 h 484551"/>
                <a:gd name="connsiteX5" fmla="*/ 486741 w 564560"/>
                <a:gd name="connsiteY5" fmla="*/ 416426 h 484551"/>
                <a:gd name="connsiteX6" fmla="*/ 515209 w 564560"/>
                <a:gd name="connsiteY6" fmla="*/ 297 h 484551"/>
                <a:gd name="connsiteX7" fmla="*/ 564559 w 564560"/>
                <a:gd name="connsiteY7" fmla="*/ 477579 h 484551"/>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9259"/>
                <a:gd name="connsiteX1" fmla="*/ 42291 w 564560"/>
                <a:gd name="connsiteY1" fmla="*/ 349789 h 489259"/>
                <a:gd name="connsiteX2" fmla="*/ 92061 w 564560"/>
                <a:gd name="connsiteY2" fmla="*/ 242284 h 489259"/>
                <a:gd name="connsiteX3" fmla="*/ 167599 w 564560"/>
                <a:gd name="connsiteY3" fmla="*/ 80549 h 489259"/>
                <a:gd name="connsiteX4" fmla="*/ 294546 w 564560"/>
                <a:gd name="connsiteY4" fmla="*/ 444328 h 489259"/>
                <a:gd name="connsiteX5" fmla="*/ 379622 w 564560"/>
                <a:gd name="connsiteY5" fmla="*/ 480399 h 489259"/>
                <a:gd name="connsiteX6" fmla="*/ 486741 w 564560"/>
                <a:gd name="connsiteY6" fmla="*/ 416129 h 489259"/>
                <a:gd name="connsiteX7" fmla="*/ 515209 w 564560"/>
                <a:gd name="connsiteY7" fmla="*/ 0 h 489259"/>
                <a:gd name="connsiteX8" fmla="*/ 564559 w 564560"/>
                <a:gd name="connsiteY8" fmla="*/ 477282 h 489259"/>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86741 w 564560"/>
                <a:gd name="connsiteY6" fmla="*/ 416129 h 484254"/>
                <a:gd name="connsiteX7" fmla="*/ 515209 w 564560"/>
                <a:gd name="connsiteY7" fmla="*/ 0 h 484254"/>
                <a:gd name="connsiteX8" fmla="*/ 564559 w 564560"/>
                <a:gd name="connsiteY8"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23729 w 564560"/>
                <a:gd name="connsiteY6" fmla="*/ 458975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60719 w 564560"/>
                <a:gd name="connsiteY6" fmla="*/ 458975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56518 w 564560"/>
                <a:gd name="connsiteY6" fmla="*/ 400060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79622 w 564560"/>
                <a:gd name="connsiteY5" fmla="*/ 410771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482540 w 564561"/>
                <a:gd name="connsiteY7" fmla="*/ 442910 h 505678"/>
                <a:gd name="connsiteX8" fmla="*/ 532011 w 564561"/>
                <a:gd name="connsiteY8" fmla="*/ 0 h 505678"/>
                <a:gd name="connsiteX9" fmla="*/ 564559 w 564561"/>
                <a:gd name="connsiteY9" fmla="*/ 498706 h 505678"/>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500404 w 564561"/>
                <a:gd name="connsiteY7" fmla="*/ 382148 h 505678"/>
                <a:gd name="connsiteX8" fmla="*/ 532011 w 564561"/>
                <a:gd name="connsiteY8" fmla="*/ 0 h 505678"/>
                <a:gd name="connsiteX9" fmla="*/ 564559 w 564561"/>
                <a:gd name="connsiteY9" fmla="*/ 498706 h 505678"/>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6"/>
                <a:gd name="connsiteY0" fmla="*/ 498005 h 498005"/>
                <a:gd name="connsiteX1" fmla="*/ 46491 w 564566"/>
                <a:gd name="connsiteY1" fmla="*/ 395676 h 498005"/>
                <a:gd name="connsiteX2" fmla="*/ 100462 w 564566"/>
                <a:gd name="connsiteY2" fmla="*/ 293527 h 498005"/>
                <a:gd name="connsiteX3" fmla="*/ 188602 w 564566"/>
                <a:gd name="connsiteY3" fmla="*/ 228200 h 498005"/>
                <a:gd name="connsiteX4" fmla="*/ 301909 w 564566"/>
                <a:gd name="connsiteY4" fmla="*/ 392387 h 498005"/>
                <a:gd name="connsiteX5" fmla="*/ 379622 w 564566"/>
                <a:gd name="connsiteY5" fmla="*/ 424522 h 498005"/>
                <a:gd name="connsiteX6" fmla="*/ 438431 w 564566"/>
                <a:gd name="connsiteY6" fmla="*/ 440590 h 498005"/>
                <a:gd name="connsiteX7" fmla="*/ 500404 w 564566"/>
                <a:gd name="connsiteY7" fmla="*/ 374475 h 498005"/>
                <a:gd name="connsiteX8" fmla="*/ 536187 w 564566"/>
                <a:gd name="connsiteY8" fmla="*/ 0 h 498005"/>
                <a:gd name="connsiteX9" fmla="*/ 564559 w 564566"/>
                <a:gd name="connsiteY9" fmla="*/ 491033 h 49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566" h="498005">
                  <a:moveTo>
                    <a:pt x="0" y="498005"/>
                  </a:moveTo>
                  <a:cubicBezTo>
                    <a:pt x="40026" y="463260"/>
                    <a:pt x="29747" y="429756"/>
                    <a:pt x="46491" y="395676"/>
                  </a:cubicBezTo>
                  <a:cubicBezTo>
                    <a:pt x="63235" y="361596"/>
                    <a:pt x="76777" y="321440"/>
                    <a:pt x="100462" y="293527"/>
                  </a:cubicBezTo>
                  <a:cubicBezTo>
                    <a:pt x="124147" y="265614"/>
                    <a:pt x="155027" y="211723"/>
                    <a:pt x="188602" y="228200"/>
                  </a:cubicBezTo>
                  <a:cubicBezTo>
                    <a:pt x="222177" y="244677"/>
                    <a:pt x="273923" y="361452"/>
                    <a:pt x="301909" y="392387"/>
                  </a:cubicBezTo>
                  <a:cubicBezTo>
                    <a:pt x="329895" y="423322"/>
                    <a:pt x="358269" y="414703"/>
                    <a:pt x="379622" y="424522"/>
                  </a:cubicBezTo>
                  <a:cubicBezTo>
                    <a:pt x="400975" y="434341"/>
                    <a:pt x="417427" y="447731"/>
                    <a:pt x="438431" y="440590"/>
                  </a:cubicBezTo>
                  <a:cubicBezTo>
                    <a:pt x="459435" y="433449"/>
                    <a:pt x="485157" y="450971"/>
                    <a:pt x="500404" y="374475"/>
                  </a:cubicBezTo>
                  <a:cubicBezTo>
                    <a:pt x="515651" y="297979"/>
                    <a:pt x="515289" y="72272"/>
                    <a:pt x="536187" y="0"/>
                  </a:cubicBezTo>
                  <a:cubicBezTo>
                    <a:pt x="560254" y="105085"/>
                    <a:pt x="564780" y="486827"/>
                    <a:pt x="564559" y="491033"/>
                  </a:cubicBezTo>
                </a:path>
              </a:pathLst>
            </a:custGeom>
            <a:gradFill flip="none" rotWithShape="1">
              <a:gsLst>
                <a:gs pos="0">
                  <a:srgbClr val="03D4A8">
                    <a:alpha val="46000"/>
                  </a:srgbClr>
                </a:gs>
                <a:gs pos="25000">
                  <a:srgbClr val="21D6E0">
                    <a:alpha val="51000"/>
                  </a:srgbClr>
                </a:gs>
                <a:gs pos="75000">
                  <a:srgbClr val="0087E6">
                    <a:alpha val="54000"/>
                  </a:srgbClr>
                </a:gs>
                <a:gs pos="100000">
                  <a:srgbClr val="005CBF">
                    <a:alpha val="56000"/>
                  </a:srgbClr>
                </a:gs>
              </a:gsLst>
              <a:lin ang="16200000" scaled="1"/>
              <a:tileRect/>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49"/>
          <p:cNvSpPr/>
          <p:nvPr/>
        </p:nvSpPr>
        <p:spPr>
          <a:xfrm>
            <a:off x="1286241" y="5217813"/>
            <a:ext cx="6597161" cy="584775"/>
          </a:xfrm>
          <a:prstGeom prst="rect">
            <a:avLst/>
          </a:prstGeom>
        </p:spPr>
        <p:txBody>
          <a:bodyPr wrap="square">
            <a:spAutoFit/>
          </a:bodyPr>
          <a:lstStyle/>
          <a:p>
            <a:pPr algn="ctr"/>
            <a:r>
              <a:rPr lang="en-US" sz="1600" dirty="0" smtClean="0">
                <a:latin typeface="Work Sans" panose="00000500000000000000" pitchFamily="50" charset="0"/>
              </a:rPr>
              <a:t>-- Varieties </a:t>
            </a:r>
            <a:r>
              <a:rPr lang="en-US" sz="1600" dirty="0">
                <a:latin typeface="Work Sans" panose="00000500000000000000" pitchFamily="50" charset="0"/>
              </a:rPr>
              <a:t>of </a:t>
            </a:r>
            <a:r>
              <a:rPr lang="en-US" sz="1600" dirty="0" smtClean="0">
                <a:latin typeface="Work Sans" panose="00000500000000000000" pitchFamily="50" charset="0"/>
              </a:rPr>
              <a:t>inversion techniques </a:t>
            </a:r>
            <a:r>
              <a:rPr lang="en-US" sz="1600" dirty="0">
                <a:latin typeface="Work Sans" panose="00000500000000000000" pitchFamily="50" charset="0"/>
              </a:rPr>
              <a:t>are presented in the SAR </a:t>
            </a:r>
            <a:r>
              <a:rPr lang="en-US" sz="1600" dirty="0" smtClean="0">
                <a:latin typeface="Work Sans" panose="00000500000000000000" pitchFamily="50" charset="0"/>
              </a:rPr>
              <a:t>literature dealing with such constraints -- </a:t>
            </a:r>
            <a:endParaRPr lang="en-US" sz="1600" dirty="0">
              <a:latin typeface="Work Sans" panose="00000500000000000000" pitchFamily="50" charset="0"/>
            </a:endParaRPr>
          </a:p>
        </p:txBody>
      </p:sp>
      <p:sp>
        <p:nvSpPr>
          <p:cNvPr id="3" name="Foliennummernplatzhalter 2"/>
          <p:cNvSpPr>
            <a:spLocks noGrp="1"/>
          </p:cNvSpPr>
          <p:nvPr>
            <p:ph type="sldNum" sz="quarter" idx="12"/>
          </p:nvPr>
        </p:nvSpPr>
        <p:spPr/>
        <p:txBody>
          <a:bodyPr/>
          <a:lstStyle/>
          <a:p>
            <a:fld id="{0E5F5BB8-B058-4CAF-94F1-C60B474C680F}" type="slidenum">
              <a:rPr lang="de-DE" smtClean="0"/>
              <a:pPr/>
              <a:t>31</a:t>
            </a:fld>
            <a:endParaRPr lang="de-DE"/>
          </a:p>
        </p:txBody>
      </p:sp>
    </p:spTree>
    <p:extLst>
      <p:ext uri="{BB962C8B-B14F-4D97-AF65-F5344CB8AC3E}">
        <p14:creationId xmlns:p14="http://schemas.microsoft.com/office/powerpoint/2010/main" val="3048521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Inversion algorithms (spectral </a:t>
            </a:r>
            <a:r>
              <a:rPr lang="en-US" dirty="0" smtClean="0"/>
              <a:t>estimators) </a:t>
            </a:r>
            <a:endParaRPr lang="en-US" dirty="0"/>
          </a:p>
        </p:txBody>
      </p:sp>
      <p:sp>
        <p:nvSpPr>
          <p:cNvPr id="15" name="TextBox 45"/>
          <p:cNvSpPr txBox="1"/>
          <p:nvPr/>
        </p:nvSpPr>
        <p:spPr>
          <a:xfrm>
            <a:off x="801238" y="3705458"/>
            <a:ext cx="5078011" cy="1046440"/>
          </a:xfrm>
          <a:prstGeom prst="rect">
            <a:avLst/>
          </a:prstGeom>
          <a:noFill/>
        </p:spPr>
        <p:txBody>
          <a:bodyPr wrap="square" rtlCol="0">
            <a:spAutoFit/>
          </a:bodyPr>
          <a:lstStyle/>
          <a:p>
            <a:r>
              <a:rPr lang="en-US" sz="1400" dirty="0" smtClean="0">
                <a:solidFill>
                  <a:srgbClr val="943B18"/>
                </a:solidFill>
                <a:latin typeface="Work Sans" panose="00000500000000000000" pitchFamily="50" charset="0"/>
              </a:rPr>
              <a:t>Capon Beam Forming (Adaptive Beamforming - ABF) </a:t>
            </a:r>
            <a:r>
              <a:rPr lang="en-US" sz="1200" dirty="0" smtClean="0">
                <a:solidFill>
                  <a:schemeClr val="bg2">
                    <a:lumMod val="50000"/>
                  </a:schemeClr>
                </a:solidFill>
                <a:latin typeface="Work Sans Light" panose="00000400000000000000" pitchFamily="50" charset="0"/>
              </a:rPr>
              <a:t>with respect to FBF, </a:t>
            </a:r>
            <a:r>
              <a:rPr lang="en-US" sz="1200" dirty="0">
                <a:solidFill>
                  <a:schemeClr val="bg2">
                    <a:lumMod val="50000"/>
                  </a:schemeClr>
                </a:solidFill>
                <a:latin typeface="Work Sans Light" panose="00000400000000000000" pitchFamily="50" charset="0"/>
              </a:rPr>
              <a:t>C</a:t>
            </a:r>
            <a:r>
              <a:rPr lang="en-US" sz="1200" dirty="0" smtClean="0">
                <a:solidFill>
                  <a:schemeClr val="bg2">
                    <a:lumMod val="50000"/>
                  </a:schemeClr>
                </a:solidFill>
                <a:latin typeface="Work Sans Light" panose="00000400000000000000" pitchFamily="50" charset="0"/>
              </a:rPr>
              <a:t>apon can not preserve radiometric calibration, however it does not require regular distribution of baselines and can reject </a:t>
            </a:r>
            <a:r>
              <a:rPr lang="en-US" sz="1200" dirty="0" err="1" smtClean="0">
                <a:solidFill>
                  <a:schemeClr val="bg2">
                    <a:lumMod val="50000"/>
                  </a:schemeClr>
                </a:solidFill>
                <a:latin typeface="Work Sans Light" panose="00000400000000000000" pitchFamily="50" charset="0"/>
              </a:rPr>
              <a:t>sidelobes</a:t>
            </a:r>
            <a:r>
              <a:rPr lang="en-US" sz="1200" dirty="0" smtClean="0">
                <a:solidFill>
                  <a:schemeClr val="bg2">
                    <a:lumMod val="50000"/>
                  </a:schemeClr>
                </a:solidFill>
                <a:latin typeface="Work Sans Light" panose="00000400000000000000" pitchFamily="50" charset="0"/>
              </a:rPr>
              <a:t> efficiently.</a:t>
            </a:r>
          </a:p>
          <a:p>
            <a:r>
              <a:rPr lang="en-US" sz="1200" dirty="0">
                <a:solidFill>
                  <a:schemeClr val="bg2">
                    <a:lumMod val="75000"/>
                  </a:schemeClr>
                </a:solidFill>
                <a:latin typeface="Work Sans" panose="00000500000000000000" pitchFamily="50" charset="0"/>
              </a:rPr>
              <a:t>[Capon, 2003], [Gini, 2002], [</a:t>
            </a:r>
            <a:r>
              <a:rPr lang="en-US" sz="1200" dirty="0" err="1">
                <a:solidFill>
                  <a:schemeClr val="bg2">
                    <a:lumMod val="75000"/>
                  </a:schemeClr>
                </a:solidFill>
                <a:latin typeface="Work Sans" panose="00000500000000000000" pitchFamily="50" charset="0"/>
              </a:rPr>
              <a:t>Lombardini</a:t>
            </a:r>
            <a:r>
              <a:rPr lang="en-US" sz="1200" dirty="0">
                <a:solidFill>
                  <a:schemeClr val="bg2">
                    <a:lumMod val="75000"/>
                  </a:schemeClr>
                </a:solidFill>
                <a:latin typeface="Work Sans" panose="00000500000000000000" pitchFamily="50" charset="0"/>
              </a:rPr>
              <a:t>, 2003], [</a:t>
            </a:r>
            <a:r>
              <a:rPr lang="en-US" sz="1200" dirty="0" err="1">
                <a:solidFill>
                  <a:schemeClr val="bg2">
                    <a:lumMod val="75000"/>
                  </a:schemeClr>
                </a:solidFill>
                <a:latin typeface="Work Sans" panose="00000500000000000000" pitchFamily="50" charset="0"/>
              </a:rPr>
              <a:t>Nannini</a:t>
            </a:r>
            <a:r>
              <a:rPr lang="en-US" sz="1200" dirty="0">
                <a:solidFill>
                  <a:schemeClr val="bg2">
                    <a:lumMod val="75000"/>
                  </a:schemeClr>
                </a:solidFill>
                <a:latin typeface="Work Sans" panose="00000500000000000000" pitchFamily="50" charset="0"/>
              </a:rPr>
              <a:t>, 2012] </a:t>
            </a:r>
            <a:endParaRPr lang="en-US" sz="1200" dirty="0">
              <a:solidFill>
                <a:schemeClr val="bg2">
                  <a:lumMod val="75000"/>
                </a:schemeClr>
              </a:solidFill>
              <a:latin typeface="Work Sans Light" panose="00000400000000000000" pitchFamily="50" charset="0"/>
            </a:endParaRPr>
          </a:p>
        </p:txBody>
      </p:sp>
      <p:grpSp>
        <p:nvGrpSpPr>
          <p:cNvPr id="16" name="Group 8"/>
          <p:cNvGrpSpPr/>
          <p:nvPr/>
        </p:nvGrpSpPr>
        <p:grpSpPr>
          <a:xfrm>
            <a:off x="4746573" y="3588204"/>
            <a:ext cx="3622559" cy="2750258"/>
            <a:chOff x="5124549" y="4135273"/>
            <a:chExt cx="2750342" cy="2367743"/>
          </a:xfrm>
        </p:grpSpPr>
        <p:pic>
          <p:nvPicPr>
            <p:cNvPr id="17"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47207" y="4135273"/>
              <a:ext cx="1305028" cy="2135546"/>
            </a:xfrm>
            <a:prstGeom prst="rect">
              <a:avLst/>
            </a:prstGeom>
          </p:spPr>
        </p:pic>
        <p:sp>
          <p:nvSpPr>
            <p:cNvPr id="18" name="Freihandform 47"/>
            <p:cNvSpPr/>
            <p:nvPr/>
          </p:nvSpPr>
          <p:spPr>
            <a:xfrm rot="156869">
              <a:off x="5124549" y="6269259"/>
              <a:ext cx="2750342"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0342" h="233757">
                  <a:moveTo>
                    <a:pt x="2750342" y="15552"/>
                  </a:moveTo>
                  <a:cubicBezTo>
                    <a:pt x="2738969" y="11003"/>
                    <a:pt x="2602913" y="33035"/>
                    <a:pt x="2556733" y="44435"/>
                  </a:cubicBezTo>
                  <a:cubicBezTo>
                    <a:pt x="2510553" y="55835"/>
                    <a:pt x="2500688" y="81781"/>
                    <a:pt x="2473260" y="83950"/>
                  </a:cubicBezTo>
                  <a:cubicBezTo>
                    <a:pt x="2445832" y="86119"/>
                    <a:pt x="2418457" y="63001"/>
                    <a:pt x="2392167" y="57447"/>
                  </a:cubicBezTo>
                  <a:cubicBezTo>
                    <a:pt x="2365877" y="51893"/>
                    <a:pt x="2326890" y="52898"/>
                    <a:pt x="2315517" y="50623"/>
                  </a:cubicBezTo>
                  <a:cubicBezTo>
                    <a:pt x="2289994" y="50385"/>
                    <a:pt x="2262646" y="48534"/>
                    <a:pt x="2239027" y="56019"/>
                  </a:cubicBezTo>
                  <a:cubicBezTo>
                    <a:pt x="2215408" y="63504"/>
                    <a:pt x="2201733" y="92360"/>
                    <a:pt x="2173803" y="95534"/>
                  </a:cubicBezTo>
                  <a:cubicBezTo>
                    <a:pt x="2145873" y="98708"/>
                    <a:pt x="2099877" y="80749"/>
                    <a:pt x="2071444" y="75062"/>
                  </a:cubicBez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accent4">
                  <a:lumMod val="50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38"/>
          <p:cNvSpPr txBox="1"/>
          <p:nvPr/>
        </p:nvSpPr>
        <p:spPr>
          <a:xfrm>
            <a:off x="7000876" y="2859754"/>
            <a:ext cx="5057102" cy="861774"/>
          </a:xfrm>
          <a:prstGeom prst="rect">
            <a:avLst/>
          </a:prstGeom>
          <a:noFill/>
        </p:spPr>
        <p:txBody>
          <a:bodyPr wrap="square" rtlCol="0">
            <a:spAutoFit/>
          </a:bodyPr>
          <a:lstStyle/>
          <a:p>
            <a:r>
              <a:rPr lang="en-US" sz="1400" dirty="0" smtClean="0">
                <a:solidFill>
                  <a:srgbClr val="943B18"/>
                </a:solidFill>
                <a:latin typeface="Work Sans" panose="00000500000000000000" pitchFamily="50" charset="0"/>
              </a:rPr>
              <a:t>Multiple Signal </a:t>
            </a:r>
            <a:r>
              <a:rPr lang="en-US" sz="1400" dirty="0">
                <a:solidFill>
                  <a:srgbClr val="943B18"/>
                </a:solidFill>
                <a:latin typeface="Work Sans" panose="00000500000000000000" pitchFamily="50" charset="0"/>
              </a:rPr>
              <a:t>N</a:t>
            </a:r>
            <a:r>
              <a:rPr lang="en-US" sz="1400" dirty="0" smtClean="0">
                <a:solidFill>
                  <a:srgbClr val="943B18"/>
                </a:solidFill>
                <a:latin typeface="Work Sans" panose="00000500000000000000" pitchFamily="50" charset="0"/>
              </a:rPr>
              <a:t>on-linear Parametric (MUSIC) </a:t>
            </a:r>
            <a:r>
              <a:rPr lang="en-US" sz="1200" dirty="0" smtClean="0">
                <a:solidFill>
                  <a:schemeClr val="bg2">
                    <a:lumMod val="50000"/>
                  </a:schemeClr>
                </a:solidFill>
                <a:latin typeface="Work Sans Light" panose="00000400000000000000" pitchFamily="50" charset="0"/>
              </a:rPr>
              <a:t>are made before the application, for instance, the </a:t>
            </a:r>
            <a:r>
              <a:rPr lang="en-US" sz="1200" dirty="0">
                <a:solidFill>
                  <a:schemeClr val="bg2">
                    <a:lumMod val="50000"/>
                  </a:schemeClr>
                </a:solidFill>
                <a:latin typeface="Work Sans Light" panose="00000400000000000000" pitchFamily="50" charset="0"/>
              </a:rPr>
              <a:t>number of </a:t>
            </a:r>
            <a:r>
              <a:rPr lang="en-US" sz="1200" dirty="0" smtClean="0">
                <a:solidFill>
                  <a:schemeClr val="bg2">
                    <a:lumMod val="50000"/>
                  </a:schemeClr>
                </a:solidFill>
                <a:latin typeface="Work Sans Light" panose="00000400000000000000" pitchFamily="50" charset="0"/>
              </a:rPr>
              <a:t>scattering mechanisms needs to be set a priori. </a:t>
            </a:r>
          </a:p>
          <a:p>
            <a:r>
              <a:rPr lang="en-US" sz="1200" dirty="0" smtClean="0">
                <a:solidFill>
                  <a:schemeClr val="bg2">
                    <a:lumMod val="75000"/>
                  </a:schemeClr>
                </a:solidFill>
                <a:latin typeface="Work Sans" panose="00000500000000000000" pitchFamily="50" charset="0"/>
              </a:rPr>
              <a:t>[Schmitt, 1986], </a:t>
            </a:r>
            <a:r>
              <a:rPr lang="en-US" sz="1200" dirty="0">
                <a:solidFill>
                  <a:schemeClr val="bg2">
                    <a:lumMod val="75000"/>
                  </a:schemeClr>
                </a:solidFill>
                <a:latin typeface="Work Sans" panose="00000500000000000000" pitchFamily="50" charset="0"/>
              </a:rPr>
              <a:t>[Gini, 2002], [</a:t>
            </a:r>
            <a:r>
              <a:rPr lang="en-US" sz="1200" dirty="0" err="1">
                <a:solidFill>
                  <a:schemeClr val="bg2">
                    <a:lumMod val="75000"/>
                  </a:schemeClr>
                </a:solidFill>
                <a:latin typeface="Work Sans" panose="00000500000000000000" pitchFamily="50" charset="0"/>
              </a:rPr>
              <a:t>Lombardini</a:t>
            </a:r>
            <a:r>
              <a:rPr lang="en-US" sz="1200" dirty="0">
                <a:solidFill>
                  <a:schemeClr val="bg2">
                    <a:lumMod val="75000"/>
                  </a:schemeClr>
                </a:solidFill>
                <a:latin typeface="Work Sans" panose="00000500000000000000" pitchFamily="50" charset="0"/>
              </a:rPr>
              <a:t>, </a:t>
            </a:r>
            <a:r>
              <a:rPr lang="en-US" sz="1200" dirty="0" smtClean="0">
                <a:solidFill>
                  <a:schemeClr val="bg2">
                    <a:lumMod val="75000"/>
                  </a:schemeClr>
                </a:solidFill>
                <a:latin typeface="Work Sans" panose="00000500000000000000" pitchFamily="50" charset="0"/>
              </a:rPr>
              <a:t>2013</a:t>
            </a:r>
            <a:r>
              <a:rPr lang="en-US" sz="1200" dirty="0">
                <a:solidFill>
                  <a:schemeClr val="bg2">
                    <a:lumMod val="75000"/>
                  </a:schemeClr>
                </a:solidFill>
                <a:latin typeface="Work Sans" panose="00000500000000000000" pitchFamily="50" charset="0"/>
              </a:rPr>
              <a:t>], </a:t>
            </a:r>
            <a:r>
              <a:rPr lang="en-US" sz="1200" dirty="0" smtClean="0">
                <a:solidFill>
                  <a:schemeClr val="bg2">
                    <a:lumMod val="75000"/>
                  </a:schemeClr>
                </a:solidFill>
                <a:latin typeface="Work Sans" panose="00000500000000000000" pitchFamily="50" charset="0"/>
              </a:rPr>
              <a:t>[Li, 2016] </a:t>
            </a:r>
            <a:endParaRPr lang="en-US" sz="1200" dirty="0" smtClean="0">
              <a:solidFill>
                <a:schemeClr val="bg2">
                  <a:lumMod val="75000"/>
                </a:schemeClr>
              </a:solidFill>
              <a:latin typeface="Work Sans Light" panose="00000400000000000000" pitchFamily="50" charset="0"/>
            </a:endParaRPr>
          </a:p>
        </p:txBody>
      </p:sp>
      <p:sp>
        <p:nvSpPr>
          <p:cNvPr id="20" name="TextBox 39"/>
          <p:cNvSpPr txBox="1"/>
          <p:nvPr/>
        </p:nvSpPr>
        <p:spPr>
          <a:xfrm>
            <a:off x="199689" y="5037518"/>
            <a:ext cx="6100269" cy="1261884"/>
          </a:xfrm>
          <a:prstGeom prst="rect">
            <a:avLst/>
          </a:prstGeom>
          <a:noFill/>
        </p:spPr>
        <p:txBody>
          <a:bodyPr wrap="square" rtlCol="0">
            <a:spAutoFit/>
          </a:bodyPr>
          <a:lstStyle/>
          <a:p>
            <a:r>
              <a:rPr lang="en-US" sz="1400" dirty="0" smtClean="0">
                <a:solidFill>
                  <a:srgbClr val="943B18"/>
                </a:solidFill>
                <a:latin typeface="Work Sans" panose="00000500000000000000" pitchFamily="50" charset="0"/>
              </a:rPr>
              <a:t>Compressive Sensing (CS) </a:t>
            </a:r>
            <a:r>
              <a:rPr lang="en-US" sz="1200" dirty="0" smtClean="0">
                <a:solidFill>
                  <a:schemeClr val="bg2">
                    <a:lumMod val="50000"/>
                  </a:schemeClr>
                </a:solidFill>
                <a:latin typeface="Work Sans Light" panose="00000400000000000000" pitchFamily="50" charset="0"/>
              </a:rPr>
              <a:t>methods have </a:t>
            </a:r>
            <a:r>
              <a:rPr lang="en-US" sz="1200" dirty="0">
                <a:solidFill>
                  <a:schemeClr val="bg2">
                    <a:lumMod val="50000"/>
                  </a:schemeClr>
                </a:solidFill>
                <a:latin typeface="Work Sans Light" panose="00000400000000000000" pitchFamily="50" charset="0"/>
              </a:rPr>
              <a:t>finer resolution capabilities </a:t>
            </a:r>
            <a:r>
              <a:rPr lang="en-US" sz="1200" dirty="0" smtClean="0">
                <a:solidFill>
                  <a:schemeClr val="bg2">
                    <a:lumMod val="50000"/>
                  </a:schemeClr>
                </a:solidFill>
                <a:latin typeface="Work Sans Light" panose="00000400000000000000" pitchFamily="50" charset="0"/>
              </a:rPr>
              <a:t>at elevation. </a:t>
            </a:r>
            <a:r>
              <a:rPr lang="en-US" sz="1200" dirty="0" smtClean="0">
                <a:solidFill>
                  <a:schemeClr val="bg2">
                    <a:lumMod val="50000"/>
                  </a:schemeClr>
                </a:solidFill>
                <a:latin typeface="Work Sans Light" panose="00000400000000000000" pitchFamily="50" charset="0"/>
              </a:rPr>
              <a:t>The disadvantage of CS is the complexity and the high computational cost.</a:t>
            </a:r>
          </a:p>
          <a:p>
            <a:r>
              <a:rPr lang="en-US" sz="1200" dirty="0" smtClean="0">
                <a:solidFill>
                  <a:schemeClr val="bg2">
                    <a:lumMod val="75000"/>
                  </a:schemeClr>
                </a:solidFill>
                <a:latin typeface="Work Sans" panose="00000500000000000000" pitchFamily="50" charset="0"/>
              </a:rPr>
              <a:t>[</a:t>
            </a:r>
            <a:r>
              <a:rPr lang="en-US" sz="1200" dirty="0" err="1" smtClean="0">
                <a:solidFill>
                  <a:schemeClr val="bg2">
                    <a:lumMod val="75000"/>
                  </a:schemeClr>
                </a:solidFill>
                <a:latin typeface="Work Sans" panose="00000500000000000000" pitchFamily="50" charset="0"/>
              </a:rPr>
              <a:t>Budillon</a:t>
            </a:r>
            <a:r>
              <a:rPr lang="en-US" sz="1200" dirty="0" smtClean="0">
                <a:solidFill>
                  <a:schemeClr val="bg2">
                    <a:lumMod val="75000"/>
                  </a:schemeClr>
                </a:solidFill>
                <a:latin typeface="Work Sans" panose="00000500000000000000" pitchFamily="50" charset="0"/>
              </a:rPr>
              <a:t>, </a:t>
            </a:r>
            <a:r>
              <a:rPr lang="en-US" sz="1200" dirty="0">
                <a:solidFill>
                  <a:schemeClr val="bg2">
                    <a:lumMod val="75000"/>
                  </a:schemeClr>
                </a:solidFill>
                <a:latin typeface="Work Sans" panose="00000500000000000000" pitchFamily="50" charset="0"/>
              </a:rPr>
              <a:t>2003], Z</a:t>
            </a:r>
            <a:r>
              <a:rPr lang="en-US" sz="1200" dirty="0" smtClean="0">
                <a:solidFill>
                  <a:schemeClr val="bg2">
                    <a:lumMod val="75000"/>
                  </a:schemeClr>
                </a:solidFill>
                <a:latin typeface="Work Sans" panose="00000500000000000000" pitchFamily="50" charset="0"/>
              </a:rPr>
              <a:t>hu, </a:t>
            </a:r>
            <a:r>
              <a:rPr lang="en-US" sz="1200" dirty="0" smtClean="0">
                <a:solidFill>
                  <a:schemeClr val="bg2">
                    <a:lumMod val="75000"/>
                  </a:schemeClr>
                </a:solidFill>
                <a:latin typeface="Work Sans" panose="00000500000000000000" pitchFamily="50" charset="0"/>
              </a:rPr>
              <a:t>2011], </a:t>
            </a:r>
            <a:r>
              <a:rPr lang="en-US" sz="1200" dirty="0" smtClean="0">
                <a:solidFill>
                  <a:schemeClr val="bg2">
                    <a:lumMod val="75000"/>
                  </a:schemeClr>
                </a:solidFill>
                <a:latin typeface="Work Sans" panose="00000500000000000000" pitchFamily="50" charset="0"/>
              </a:rPr>
              <a:t>[Aguilera, 2011], [</a:t>
            </a:r>
            <a:r>
              <a:rPr lang="en-US" sz="1200" dirty="0">
                <a:solidFill>
                  <a:schemeClr val="bg2">
                    <a:lumMod val="75000"/>
                  </a:schemeClr>
                </a:solidFill>
                <a:latin typeface="Work Sans" panose="00000500000000000000" pitchFamily="50" charset="0"/>
              </a:rPr>
              <a:t>Aguilera</a:t>
            </a:r>
            <a:r>
              <a:rPr lang="en-US" sz="1200" dirty="0" smtClean="0">
                <a:solidFill>
                  <a:schemeClr val="bg2">
                    <a:lumMod val="75000"/>
                  </a:schemeClr>
                </a:solidFill>
                <a:latin typeface="Work Sans" panose="00000500000000000000" pitchFamily="50" charset="0"/>
              </a:rPr>
              <a:t>, 2013], [</a:t>
            </a:r>
            <a:r>
              <a:rPr lang="en-US" sz="1200" dirty="0" err="1" smtClean="0">
                <a:solidFill>
                  <a:schemeClr val="bg2">
                    <a:lumMod val="75000"/>
                  </a:schemeClr>
                </a:solidFill>
                <a:latin typeface="Work Sans" panose="00000500000000000000" pitchFamily="50" charset="0"/>
              </a:rPr>
              <a:t>Reigber</a:t>
            </a:r>
            <a:r>
              <a:rPr lang="en-US" sz="1200" dirty="0" smtClean="0">
                <a:solidFill>
                  <a:schemeClr val="bg2">
                    <a:lumMod val="75000"/>
                  </a:schemeClr>
                </a:solidFill>
                <a:latin typeface="Work Sans" panose="00000500000000000000" pitchFamily="50" charset="0"/>
              </a:rPr>
              <a:t>, 2000], [</a:t>
            </a:r>
            <a:r>
              <a:rPr lang="en-US" sz="1200" dirty="0" err="1">
                <a:solidFill>
                  <a:schemeClr val="bg2">
                    <a:lumMod val="75000"/>
                  </a:schemeClr>
                </a:solidFill>
                <a:latin typeface="Work Sans" panose="00000500000000000000" pitchFamily="50" charset="0"/>
              </a:rPr>
              <a:t>Reigber</a:t>
            </a:r>
            <a:r>
              <a:rPr lang="en-US" sz="1200" dirty="0" smtClean="0">
                <a:solidFill>
                  <a:schemeClr val="bg2">
                    <a:lumMod val="75000"/>
                  </a:schemeClr>
                </a:solidFill>
                <a:latin typeface="Work Sans" panose="00000500000000000000" pitchFamily="50" charset="0"/>
              </a:rPr>
              <a:t>, 2015] </a:t>
            </a:r>
            <a:endParaRPr lang="en-US" sz="1200" dirty="0">
              <a:solidFill>
                <a:schemeClr val="bg2">
                  <a:lumMod val="75000"/>
                </a:schemeClr>
              </a:solidFill>
              <a:latin typeface="Work Sans Light" panose="00000400000000000000" pitchFamily="50" charset="0"/>
            </a:endParaRPr>
          </a:p>
          <a:p>
            <a:endParaRPr lang="en-US" sz="1400" dirty="0" smtClean="0">
              <a:solidFill>
                <a:schemeClr val="accent2">
                  <a:lumMod val="75000"/>
                </a:schemeClr>
              </a:solidFill>
              <a:latin typeface="Work Sans Light" panose="00000400000000000000" pitchFamily="50" charset="0"/>
            </a:endParaRPr>
          </a:p>
        </p:txBody>
      </p:sp>
      <p:sp>
        <p:nvSpPr>
          <p:cNvPr id="22" name="Rectangle 2"/>
          <p:cNvSpPr/>
          <p:nvPr/>
        </p:nvSpPr>
        <p:spPr>
          <a:xfrm>
            <a:off x="123825" y="2366850"/>
            <a:ext cx="5630122" cy="1231106"/>
          </a:xfrm>
          <a:prstGeom prst="rect">
            <a:avLst/>
          </a:prstGeom>
        </p:spPr>
        <p:txBody>
          <a:bodyPr wrap="square">
            <a:spAutoFit/>
          </a:bodyPr>
          <a:lstStyle/>
          <a:p>
            <a:r>
              <a:rPr lang="en-US" sz="1400" dirty="0" smtClean="0">
                <a:solidFill>
                  <a:srgbClr val="943B18"/>
                </a:solidFill>
                <a:latin typeface="Work Sans" panose="00000500000000000000" pitchFamily="50" charset="0"/>
              </a:rPr>
              <a:t>Fourier Beam Forming (FBF) </a:t>
            </a:r>
            <a:r>
              <a:rPr lang="en-US" sz="1200" dirty="0" smtClean="0">
                <a:solidFill>
                  <a:schemeClr val="bg2">
                    <a:lumMod val="50000"/>
                  </a:schemeClr>
                </a:solidFill>
                <a:latin typeface="Work Sans Light" panose="00000400000000000000" pitchFamily="50" charset="0"/>
              </a:rPr>
              <a:t>is Fourier transform of the data vector estimating the </a:t>
            </a:r>
            <a:r>
              <a:rPr lang="en-US" sz="1200" dirty="0" err="1" smtClean="0">
                <a:solidFill>
                  <a:schemeClr val="bg2">
                    <a:lumMod val="50000"/>
                  </a:schemeClr>
                </a:solidFill>
                <a:latin typeface="Work Sans Light" panose="00000400000000000000" pitchFamily="50" charset="0"/>
              </a:rPr>
              <a:t>backscatterer</a:t>
            </a:r>
            <a:r>
              <a:rPr lang="en-US" sz="1200" dirty="0" smtClean="0">
                <a:solidFill>
                  <a:schemeClr val="bg2">
                    <a:lumMod val="50000"/>
                  </a:schemeClr>
                </a:solidFill>
                <a:latin typeface="Work Sans Light" panose="00000400000000000000" pitchFamily="50" charset="0"/>
              </a:rPr>
              <a:t> power. It is coherent and energy preserving however has limited vertical resolution and prone to ambiguities if the number of tracks is low and the baselines are irregularly distributed which is usually the case for airborne and </a:t>
            </a:r>
            <a:r>
              <a:rPr lang="en-US" sz="1200" dirty="0" err="1" smtClean="0">
                <a:solidFill>
                  <a:schemeClr val="bg2">
                    <a:lumMod val="50000"/>
                  </a:schemeClr>
                </a:solidFill>
                <a:latin typeface="Work Sans Light" panose="00000400000000000000" pitchFamily="50" charset="0"/>
              </a:rPr>
              <a:t>spaceborne</a:t>
            </a:r>
            <a:r>
              <a:rPr lang="en-US" sz="1200" dirty="0" smtClean="0">
                <a:solidFill>
                  <a:schemeClr val="bg2">
                    <a:lumMod val="50000"/>
                  </a:schemeClr>
                </a:solidFill>
                <a:latin typeface="Work Sans Light" panose="00000400000000000000" pitchFamily="50" charset="0"/>
              </a:rPr>
              <a:t> systems. </a:t>
            </a:r>
          </a:p>
          <a:p>
            <a:r>
              <a:rPr lang="en-US" sz="1200" dirty="0" smtClean="0">
                <a:solidFill>
                  <a:schemeClr val="bg2">
                    <a:lumMod val="75000"/>
                  </a:schemeClr>
                </a:solidFill>
                <a:latin typeface="Work Sans" panose="00000500000000000000" pitchFamily="50" charset="0"/>
              </a:rPr>
              <a:t>[Capon, 2003], [Gini, 2002], [</a:t>
            </a:r>
            <a:r>
              <a:rPr lang="en-US" sz="1200" dirty="0" err="1" smtClean="0">
                <a:solidFill>
                  <a:schemeClr val="bg2">
                    <a:lumMod val="75000"/>
                  </a:schemeClr>
                </a:solidFill>
                <a:latin typeface="Work Sans" panose="00000500000000000000" pitchFamily="50" charset="0"/>
              </a:rPr>
              <a:t>Lombardini</a:t>
            </a:r>
            <a:r>
              <a:rPr lang="en-US" sz="1200" dirty="0" smtClean="0">
                <a:solidFill>
                  <a:schemeClr val="bg2">
                    <a:lumMod val="75000"/>
                  </a:schemeClr>
                </a:solidFill>
                <a:latin typeface="Work Sans" panose="00000500000000000000" pitchFamily="50" charset="0"/>
              </a:rPr>
              <a:t>, </a:t>
            </a:r>
            <a:r>
              <a:rPr lang="en-US" sz="1200" dirty="0">
                <a:solidFill>
                  <a:schemeClr val="bg2">
                    <a:lumMod val="75000"/>
                  </a:schemeClr>
                </a:solidFill>
                <a:latin typeface="Work Sans" panose="00000500000000000000" pitchFamily="50" charset="0"/>
              </a:rPr>
              <a:t>2003</a:t>
            </a:r>
            <a:r>
              <a:rPr lang="en-US" sz="1200" dirty="0" smtClean="0">
                <a:solidFill>
                  <a:schemeClr val="bg2">
                    <a:lumMod val="75000"/>
                  </a:schemeClr>
                </a:solidFill>
                <a:latin typeface="Work Sans" panose="00000500000000000000" pitchFamily="50" charset="0"/>
              </a:rPr>
              <a:t>], [</a:t>
            </a:r>
            <a:r>
              <a:rPr lang="en-US" sz="1200" dirty="0" err="1" smtClean="0">
                <a:solidFill>
                  <a:schemeClr val="bg2">
                    <a:lumMod val="75000"/>
                  </a:schemeClr>
                </a:solidFill>
                <a:latin typeface="Work Sans" panose="00000500000000000000" pitchFamily="50" charset="0"/>
              </a:rPr>
              <a:t>Nannini</a:t>
            </a:r>
            <a:r>
              <a:rPr lang="en-US" sz="1200" dirty="0" smtClean="0">
                <a:solidFill>
                  <a:schemeClr val="bg2">
                    <a:lumMod val="75000"/>
                  </a:schemeClr>
                </a:solidFill>
                <a:latin typeface="Work Sans" panose="00000500000000000000" pitchFamily="50" charset="0"/>
              </a:rPr>
              <a:t>, 2012] </a:t>
            </a:r>
            <a:endParaRPr lang="en-US" sz="1200" dirty="0">
              <a:solidFill>
                <a:schemeClr val="bg2">
                  <a:lumMod val="75000"/>
                </a:schemeClr>
              </a:solidFill>
              <a:latin typeface="Work Sans Light" panose="00000400000000000000" pitchFamily="50" charset="0"/>
            </a:endParaRPr>
          </a:p>
        </p:txBody>
      </p:sp>
      <p:sp>
        <p:nvSpPr>
          <p:cNvPr id="23" name="Rectangle 3"/>
          <p:cNvSpPr/>
          <p:nvPr/>
        </p:nvSpPr>
        <p:spPr>
          <a:xfrm rot="18175608">
            <a:off x="149690" y="4090178"/>
            <a:ext cx="808235" cy="276999"/>
          </a:xfrm>
          <a:prstGeom prst="rect">
            <a:avLst/>
          </a:prstGeom>
        </p:spPr>
        <p:txBody>
          <a:bodyPr wrap="none">
            <a:spAutoFit/>
          </a:bodyPr>
          <a:lstStyle/>
          <a:p>
            <a:r>
              <a:rPr lang="en-US" sz="1200" dirty="0">
                <a:solidFill>
                  <a:schemeClr val="accent1">
                    <a:lumMod val="75000"/>
                  </a:schemeClr>
                </a:solidFill>
                <a:latin typeface="Work Sans Light" panose="00000400000000000000" pitchFamily="50" charset="0"/>
              </a:rPr>
              <a:t>(tutorial)</a:t>
            </a:r>
          </a:p>
        </p:txBody>
      </p:sp>
      <p:sp>
        <p:nvSpPr>
          <p:cNvPr id="3" name="Foliennummernplatzhalter 2"/>
          <p:cNvSpPr>
            <a:spLocks noGrp="1"/>
          </p:cNvSpPr>
          <p:nvPr>
            <p:ph type="sldNum" sz="quarter" idx="12"/>
          </p:nvPr>
        </p:nvSpPr>
        <p:spPr/>
        <p:txBody>
          <a:bodyPr/>
          <a:lstStyle/>
          <a:p>
            <a:fld id="{0E5F5BB8-B058-4CAF-94F1-C60B474C680F}" type="slidenum">
              <a:rPr lang="de-DE" smtClean="0"/>
              <a:pPr/>
              <a:t>32</a:t>
            </a:fld>
            <a:endParaRPr lang="de-DE"/>
          </a:p>
        </p:txBody>
      </p:sp>
      <p:sp>
        <p:nvSpPr>
          <p:cNvPr id="21" name="Rectangle 7"/>
          <p:cNvSpPr/>
          <p:nvPr/>
        </p:nvSpPr>
        <p:spPr>
          <a:xfrm>
            <a:off x="3834950" y="604041"/>
            <a:ext cx="4448175" cy="350865"/>
          </a:xfrm>
          <a:prstGeom prst="rect">
            <a:avLst/>
          </a:prstGeom>
        </p:spPr>
        <p:txBody>
          <a:bodyPr wrap="square">
            <a:spAutoFit/>
          </a:bodyPr>
          <a:lstStyle/>
          <a:p>
            <a:pPr marL="0" lvl="1" algn="ctr">
              <a:lnSpc>
                <a:spcPct val="120000"/>
              </a:lnSpc>
            </a:pPr>
            <a:r>
              <a:rPr lang="en-US" sz="1400" dirty="0" smtClean="0">
                <a:solidFill>
                  <a:srgbClr val="505117"/>
                </a:solidFill>
                <a:latin typeface="Work Sans" panose="00000500000000000000" pitchFamily="50" charset="0"/>
                <a:cs typeface="Arial" panose="020B0604020202020204" pitchFamily="34" charset="0"/>
              </a:rPr>
              <a:t>2 main families</a:t>
            </a:r>
            <a:r>
              <a:rPr lang="en-US" sz="1400" dirty="0">
                <a:solidFill>
                  <a:srgbClr val="505117"/>
                </a:solidFill>
                <a:latin typeface="Work Sans" panose="00000500000000000000" pitchFamily="50" charset="0"/>
                <a:cs typeface="Arial" panose="020B0604020202020204" pitchFamily="34" charset="0"/>
              </a:rPr>
              <a:t> </a:t>
            </a:r>
            <a:r>
              <a:rPr lang="en-US" sz="1400" dirty="0" smtClean="0">
                <a:solidFill>
                  <a:srgbClr val="505117"/>
                </a:solidFill>
                <a:latin typeface="Work Sans" panose="00000500000000000000" pitchFamily="50" charset="0"/>
                <a:cs typeface="Arial" panose="020B0604020202020204" pitchFamily="34" charset="0"/>
              </a:rPr>
              <a:t>of inversion methods</a:t>
            </a:r>
          </a:p>
        </p:txBody>
      </p:sp>
      <p:sp>
        <p:nvSpPr>
          <p:cNvPr id="5" name="Rechteck 4"/>
          <p:cNvSpPr/>
          <p:nvPr/>
        </p:nvSpPr>
        <p:spPr>
          <a:xfrm>
            <a:off x="6591302" y="998842"/>
            <a:ext cx="5400000" cy="1181862"/>
          </a:xfrm>
          <a:prstGeom prst="rect">
            <a:avLst/>
          </a:prstGeom>
          <a:noFill/>
          <a:effectLst>
            <a:outerShdw blurRad="101600" sx="102000" sy="102000" algn="ctr" rotWithShape="0">
              <a:srgbClr val="C4C589">
                <a:alpha val="40000"/>
              </a:srgbClr>
            </a:outerShdw>
          </a:effectLst>
        </p:spPr>
        <p:txBody>
          <a:bodyPr wrap="square">
            <a:spAutoFit/>
          </a:bodyPr>
          <a:lstStyle/>
          <a:p>
            <a:pPr marL="0" lvl="1" algn="ctr">
              <a:lnSpc>
                <a:spcPct val="120000"/>
              </a:lnSpc>
            </a:pPr>
            <a:r>
              <a:rPr lang="en-US" sz="1400" dirty="0">
                <a:solidFill>
                  <a:srgbClr val="6C6E20"/>
                </a:solidFill>
                <a:effectLst>
                  <a:outerShdw blurRad="38100" dist="38100" dir="2700000" algn="tl">
                    <a:srgbClr val="000000">
                      <a:alpha val="43137"/>
                    </a:srgbClr>
                  </a:outerShdw>
                </a:effectLst>
                <a:latin typeface="Work Sans" panose="00000500000000000000" pitchFamily="50" charset="0"/>
                <a:cs typeface="Arial" panose="020B0604020202020204" pitchFamily="34" charset="0"/>
              </a:rPr>
              <a:t>Parametric </a:t>
            </a:r>
            <a:r>
              <a:rPr lang="en-US" sz="1400" dirty="0" smtClean="0">
                <a:solidFill>
                  <a:srgbClr val="6C6E20"/>
                </a:solidFill>
                <a:effectLst>
                  <a:outerShdw blurRad="38100" dist="38100" dir="2700000" algn="tl">
                    <a:srgbClr val="000000">
                      <a:alpha val="43137"/>
                    </a:srgbClr>
                  </a:outerShdw>
                </a:effectLst>
                <a:latin typeface="Work Sans" panose="00000500000000000000" pitchFamily="50" charset="0"/>
                <a:cs typeface="Arial" panose="020B0604020202020204" pitchFamily="34" charset="0"/>
              </a:rPr>
              <a:t>methods </a:t>
            </a:r>
          </a:p>
          <a:p>
            <a:pPr marL="0" lvl="1" algn="ctr">
              <a:lnSpc>
                <a:spcPct val="120000"/>
              </a:lnSpc>
            </a:pPr>
            <a:r>
              <a:rPr lang="en-US" sz="1100" dirty="0" smtClean="0">
                <a:solidFill>
                  <a:srgbClr val="716E47"/>
                </a:solidFill>
                <a:latin typeface="Work Sans" panose="00000500000000000000" pitchFamily="50" charset="0"/>
              </a:rPr>
              <a:t>in </a:t>
            </a:r>
            <a:r>
              <a:rPr lang="en-US" sz="1100" dirty="0">
                <a:solidFill>
                  <a:srgbClr val="716E47"/>
                </a:solidFill>
                <a:latin typeface="Work Sans" panose="00000500000000000000" pitchFamily="50" charset="0"/>
              </a:rPr>
              <a:t>order to transform the underdetermined problem into a determined </a:t>
            </a:r>
            <a:r>
              <a:rPr lang="en-US" sz="1100" dirty="0" smtClean="0">
                <a:solidFill>
                  <a:srgbClr val="716E47"/>
                </a:solidFill>
                <a:latin typeface="Work Sans" panose="00000500000000000000" pitchFamily="50" charset="0"/>
              </a:rPr>
              <a:t>one, </a:t>
            </a:r>
            <a:r>
              <a:rPr lang="en-US" sz="1100" dirty="0">
                <a:solidFill>
                  <a:srgbClr val="716E47"/>
                </a:solidFill>
                <a:latin typeface="Work Sans" panose="00000500000000000000" pitchFamily="50" charset="0"/>
                <a:cs typeface="Arial" panose="020B0604020202020204" pitchFamily="34" charset="0"/>
              </a:rPr>
              <a:t>a priori </a:t>
            </a:r>
            <a:r>
              <a:rPr lang="en-US" sz="1100" dirty="0" smtClean="0">
                <a:solidFill>
                  <a:srgbClr val="716E47"/>
                </a:solidFill>
                <a:latin typeface="Work Sans" panose="00000500000000000000" pitchFamily="50" charset="0"/>
                <a:cs typeface="Arial" panose="020B0604020202020204" pitchFamily="34" charset="0"/>
              </a:rPr>
              <a:t>assumptions are made. </a:t>
            </a:r>
            <a:r>
              <a:rPr lang="en-US" sz="1100" dirty="0" smtClean="0">
                <a:solidFill>
                  <a:srgbClr val="716E47"/>
                </a:solidFill>
                <a:latin typeface="Work Sans" panose="00000500000000000000" pitchFamily="50" charset="0"/>
              </a:rPr>
              <a:t>The differences </a:t>
            </a:r>
            <a:r>
              <a:rPr lang="en-US" sz="1100" dirty="0">
                <a:solidFill>
                  <a:srgbClr val="716E47"/>
                </a:solidFill>
                <a:latin typeface="Work Sans" panose="00000500000000000000" pitchFamily="50" charset="0"/>
              </a:rPr>
              <a:t>between the methods essentially rely on the type of </a:t>
            </a:r>
            <a:r>
              <a:rPr lang="en-US" sz="1100" dirty="0" smtClean="0">
                <a:solidFill>
                  <a:srgbClr val="716E47"/>
                </a:solidFill>
                <a:latin typeface="Work Sans" panose="00000500000000000000" pitchFamily="50" charset="0"/>
              </a:rPr>
              <a:t>assumptions</a:t>
            </a:r>
            <a:endParaRPr lang="en-US" sz="1100" dirty="0">
              <a:solidFill>
                <a:srgbClr val="716E47"/>
              </a:solidFill>
              <a:latin typeface="Work Sans" panose="00000500000000000000" pitchFamily="50" charset="0"/>
              <a:cs typeface="Arial" panose="020B0604020202020204" pitchFamily="34" charset="0"/>
            </a:endParaRPr>
          </a:p>
          <a:p>
            <a:pPr marL="0" lvl="1" algn="ctr">
              <a:lnSpc>
                <a:spcPct val="120000"/>
              </a:lnSpc>
            </a:pPr>
            <a:r>
              <a:rPr lang="en-US" sz="1200" b="1" dirty="0">
                <a:solidFill>
                  <a:srgbClr val="716E47"/>
                </a:solidFill>
                <a:latin typeface="Work Sans" panose="00000500000000000000" pitchFamily="50" charset="0"/>
                <a:cs typeface="Arial" panose="020B0604020202020204" pitchFamily="34" charset="0"/>
              </a:rPr>
              <a:t>(MUSIC, </a:t>
            </a:r>
            <a:r>
              <a:rPr lang="en-US" sz="1200" b="1" dirty="0" smtClean="0">
                <a:solidFill>
                  <a:srgbClr val="716E47"/>
                </a:solidFill>
                <a:latin typeface="Work Sans" panose="00000500000000000000" pitchFamily="50" charset="0"/>
                <a:cs typeface="Arial" panose="020B0604020202020204" pitchFamily="34" charset="0"/>
              </a:rPr>
              <a:t>Coherence </a:t>
            </a:r>
            <a:r>
              <a:rPr lang="en-US" sz="1200" b="1" dirty="0">
                <a:solidFill>
                  <a:srgbClr val="716E47"/>
                </a:solidFill>
                <a:latin typeface="Work Sans" panose="00000500000000000000" pitchFamily="50" charset="0"/>
                <a:cs typeface="Arial" panose="020B0604020202020204" pitchFamily="34" charset="0"/>
              </a:rPr>
              <a:t>Tomography</a:t>
            </a:r>
            <a:r>
              <a:rPr lang="en-US" sz="1200" b="1" dirty="0" smtClean="0">
                <a:solidFill>
                  <a:srgbClr val="716E47"/>
                </a:solidFill>
                <a:latin typeface="Work Sans" panose="00000500000000000000" pitchFamily="50" charset="0"/>
                <a:cs typeface="Arial" panose="020B0604020202020204" pitchFamily="34" charset="0"/>
              </a:rPr>
              <a:t>, </a:t>
            </a:r>
            <a:r>
              <a:rPr lang="en-US" sz="1200" b="1" dirty="0">
                <a:solidFill>
                  <a:srgbClr val="716E47"/>
                </a:solidFill>
                <a:latin typeface="Work Sans" panose="00000500000000000000" pitchFamily="50" charset="0"/>
                <a:cs typeface="Arial" panose="020B0604020202020204" pitchFamily="34" charset="0"/>
              </a:rPr>
              <a:t>COMET, SKP</a:t>
            </a:r>
            <a:r>
              <a:rPr lang="en-US" sz="1200" b="1" dirty="0" smtClean="0">
                <a:solidFill>
                  <a:srgbClr val="716E47"/>
                </a:solidFill>
                <a:latin typeface="Work Sans" panose="00000500000000000000" pitchFamily="50" charset="0"/>
                <a:cs typeface="Arial" panose="020B0604020202020204" pitchFamily="34" charset="0"/>
              </a:rPr>
              <a:t>,..)</a:t>
            </a:r>
            <a:endParaRPr lang="en-US" sz="1200" b="1" dirty="0">
              <a:solidFill>
                <a:srgbClr val="716E47"/>
              </a:solidFill>
              <a:latin typeface="Work Sans" panose="00000500000000000000" pitchFamily="50" charset="0"/>
              <a:cs typeface="Arial" panose="020B0604020202020204" pitchFamily="34" charset="0"/>
            </a:endParaRPr>
          </a:p>
        </p:txBody>
      </p:sp>
      <p:sp>
        <p:nvSpPr>
          <p:cNvPr id="6" name="Rechteck 5"/>
          <p:cNvSpPr/>
          <p:nvPr/>
        </p:nvSpPr>
        <p:spPr>
          <a:xfrm>
            <a:off x="217890" y="996025"/>
            <a:ext cx="5400000" cy="1200329"/>
          </a:xfrm>
          <a:prstGeom prst="rect">
            <a:avLst/>
          </a:prstGeom>
          <a:noFill/>
          <a:effectLst>
            <a:outerShdw blurRad="101600" sx="102000" sy="102000" algn="ctr" rotWithShape="0">
              <a:srgbClr val="C4C589">
                <a:alpha val="40000"/>
              </a:srgbClr>
            </a:outerShdw>
          </a:effectLst>
        </p:spPr>
        <p:txBody>
          <a:bodyPr wrap="square">
            <a:spAutoFit/>
          </a:bodyPr>
          <a:lstStyle/>
          <a:p>
            <a:pPr marL="0" lvl="1" algn="ctr">
              <a:lnSpc>
                <a:spcPct val="120000"/>
              </a:lnSpc>
            </a:pPr>
            <a:r>
              <a:rPr lang="en-US" sz="1400" dirty="0">
                <a:solidFill>
                  <a:srgbClr val="6C6E20"/>
                </a:solidFill>
                <a:effectLst>
                  <a:outerShdw blurRad="38100" dist="38100" dir="2700000" algn="tl">
                    <a:srgbClr val="000000">
                      <a:alpha val="43137"/>
                    </a:srgbClr>
                  </a:outerShdw>
                </a:effectLst>
                <a:latin typeface="Work Sans" panose="00000500000000000000" pitchFamily="50" charset="0"/>
                <a:cs typeface="Arial" panose="020B0604020202020204" pitchFamily="34" charset="0"/>
              </a:rPr>
              <a:t>Non-parametric </a:t>
            </a:r>
            <a:r>
              <a:rPr lang="en-US" sz="1400" dirty="0" smtClean="0">
                <a:solidFill>
                  <a:srgbClr val="6C6E20"/>
                </a:solidFill>
                <a:effectLst>
                  <a:outerShdw blurRad="38100" dist="38100" dir="2700000" algn="tl">
                    <a:srgbClr val="000000">
                      <a:alpha val="43137"/>
                    </a:srgbClr>
                  </a:outerShdw>
                </a:effectLst>
                <a:latin typeface="Work Sans" panose="00000500000000000000" pitchFamily="50" charset="0"/>
                <a:cs typeface="Arial" panose="020B0604020202020204" pitchFamily="34" charset="0"/>
              </a:rPr>
              <a:t>methods</a:t>
            </a:r>
            <a:r>
              <a:rPr lang="en-US" sz="1400" dirty="0" smtClean="0">
                <a:solidFill>
                  <a:srgbClr val="6C6E20"/>
                </a:solidFill>
                <a:latin typeface="Work Sans" panose="00000500000000000000" pitchFamily="50" charset="0"/>
                <a:cs typeface="Arial" panose="020B0604020202020204" pitchFamily="34" charset="0"/>
              </a:rPr>
              <a:t> </a:t>
            </a:r>
          </a:p>
          <a:p>
            <a:pPr marL="0" lvl="1" algn="ctr">
              <a:lnSpc>
                <a:spcPct val="120000"/>
              </a:lnSpc>
            </a:pPr>
            <a:r>
              <a:rPr lang="en-US" sz="1100" dirty="0" smtClean="0">
                <a:solidFill>
                  <a:srgbClr val="716E47"/>
                </a:solidFill>
                <a:latin typeface="Work Sans" panose="00000500000000000000" pitchFamily="50" charset="0"/>
              </a:rPr>
              <a:t>the </a:t>
            </a:r>
            <a:r>
              <a:rPr lang="en-US" sz="1100" dirty="0">
                <a:solidFill>
                  <a:srgbClr val="716E47"/>
                </a:solidFill>
                <a:latin typeface="Work Sans" panose="00000500000000000000" pitchFamily="50" charset="0"/>
              </a:rPr>
              <a:t>differences </a:t>
            </a:r>
            <a:r>
              <a:rPr lang="en-US" sz="1100" dirty="0" smtClean="0">
                <a:solidFill>
                  <a:srgbClr val="716E47"/>
                </a:solidFill>
                <a:latin typeface="Work Sans" panose="00000500000000000000" pitchFamily="50" charset="0"/>
              </a:rPr>
              <a:t>between methods rely </a:t>
            </a:r>
            <a:r>
              <a:rPr lang="en-US" sz="1100" dirty="0">
                <a:solidFill>
                  <a:srgbClr val="716E47"/>
                </a:solidFill>
                <a:latin typeface="Work Sans" panose="00000500000000000000" pitchFamily="50" charset="0"/>
              </a:rPr>
              <a:t>on how they deal with the problem of choosing a solution among the set of possible </a:t>
            </a:r>
            <a:r>
              <a:rPr lang="en-US" sz="1100" dirty="0" smtClean="0">
                <a:solidFill>
                  <a:srgbClr val="716E47"/>
                </a:solidFill>
                <a:latin typeface="Work Sans" panose="00000500000000000000" pitchFamily="50" charset="0"/>
              </a:rPr>
              <a:t>ones (the solution is not unique due to underdetermined character). </a:t>
            </a:r>
          </a:p>
          <a:p>
            <a:pPr marL="0" lvl="1" algn="ctr">
              <a:lnSpc>
                <a:spcPct val="120000"/>
              </a:lnSpc>
            </a:pPr>
            <a:r>
              <a:rPr lang="en-US" sz="1200" b="1" dirty="0" smtClean="0">
                <a:solidFill>
                  <a:srgbClr val="716E47"/>
                </a:solidFill>
                <a:latin typeface="Work Sans" panose="00000500000000000000" pitchFamily="50" charset="0"/>
                <a:cs typeface="Arial" panose="020B0604020202020204" pitchFamily="34" charset="0"/>
              </a:rPr>
              <a:t>(</a:t>
            </a:r>
            <a:r>
              <a:rPr lang="en-US" sz="1200" b="1" dirty="0">
                <a:solidFill>
                  <a:srgbClr val="716E47"/>
                </a:solidFill>
                <a:latin typeface="Work Sans" panose="00000500000000000000" pitchFamily="50" charset="0"/>
                <a:cs typeface="Arial" panose="020B0604020202020204" pitchFamily="34" charset="0"/>
              </a:rPr>
              <a:t>Fourier Beamforming, Capon </a:t>
            </a:r>
            <a:r>
              <a:rPr lang="en-US" sz="1200" b="1" dirty="0" smtClean="0">
                <a:solidFill>
                  <a:srgbClr val="716E47"/>
                </a:solidFill>
                <a:latin typeface="Work Sans" panose="00000500000000000000" pitchFamily="50" charset="0"/>
                <a:cs typeface="Arial" panose="020B0604020202020204" pitchFamily="34" charset="0"/>
              </a:rPr>
              <a:t>BF, </a:t>
            </a:r>
            <a:r>
              <a:rPr lang="en-US" sz="1200" b="1" dirty="0">
                <a:solidFill>
                  <a:srgbClr val="716E47"/>
                </a:solidFill>
                <a:latin typeface="Work Sans" panose="00000500000000000000" pitchFamily="50" charset="0"/>
                <a:cs typeface="Arial" panose="020B0604020202020204" pitchFamily="34" charset="0"/>
              </a:rPr>
              <a:t>Compressive </a:t>
            </a:r>
            <a:r>
              <a:rPr lang="en-US" sz="1200" b="1" dirty="0" smtClean="0">
                <a:solidFill>
                  <a:srgbClr val="716E47"/>
                </a:solidFill>
                <a:latin typeface="Work Sans" panose="00000500000000000000" pitchFamily="50" charset="0"/>
                <a:cs typeface="Arial" panose="020B0604020202020204" pitchFamily="34" charset="0"/>
              </a:rPr>
              <a:t>Sensing,..)</a:t>
            </a:r>
            <a:endParaRPr lang="en-US" sz="1200" b="1" dirty="0">
              <a:solidFill>
                <a:srgbClr val="716E47"/>
              </a:solidFill>
              <a:latin typeface="Work Sans" panose="00000500000000000000" pitchFamily="50" charset="0"/>
              <a:cs typeface="Arial" panose="020B0604020202020204" pitchFamily="34" charset="0"/>
            </a:endParaRPr>
          </a:p>
        </p:txBody>
      </p:sp>
      <p:cxnSp>
        <p:nvCxnSpPr>
          <p:cNvPr id="8" name="Gekrümmter Verbinder 7"/>
          <p:cNvCxnSpPr>
            <a:stCxn id="21" idx="2"/>
          </p:cNvCxnSpPr>
          <p:nvPr/>
        </p:nvCxnSpPr>
        <p:spPr>
          <a:xfrm rot="5400000">
            <a:off x="5035733" y="138749"/>
            <a:ext cx="207148" cy="1839462"/>
          </a:xfrm>
          <a:prstGeom prst="curvedConnector2">
            <a:avLst/>
          </a:prstGeom>
          <a:ln w="12700">
            <a:solidFill>
              <a:srgbClr val="C4C589"/>
            </a:solidFill>
            <a:tailEnd type="triangle"/>
          </a:ln>
          <a:effectLst>
            <a:outerShdw blurRad="50800" dist="25400" dir="5400000" algn="ctr" rotWithShape="0">
              <a:srgbClr val="95982C"/>
            </a:outerShdw>
          </a:effectLst>
        </p:spPr>
        <p:style>
          <a:lnRef idx="1">
            <a:schemeClr val="accent1"/>
          </a:lnRef>
          <a:fillRef idx="0">
            <a:schemeClr val="accent1"/>
          </a:fillRef>
          <a:effectRef idx="0">
            <a:schemeClr val="accent1"/>
          </a:effectRef>
          <a:fontRef idx="minor">
            <a:schemeClr val="tx1"/>
          </a:fontRef>
        </p:style>
      </p:cxnSp>
      <p:cxnSp>
        <p:nvCxnSpPr>
          <p:cNvPr id="27" name="Gekrümmter Verbinder 26"/>
          <p:cNvCxnSpPr>
            <a:stCxn id="21" idx="2"/>
          </p:cNvCxnSpPr>
          <p:nvPr/>
        </p:nvCxnSpPr>
        <p:spPr>
          <a:xfrm rot="16200000" flipH="1">
            <a:off x="7067508" y="-53565"/>
            <a:ext cx="207147" cy="2224087"/>
          </a:xfrm>
          <a:prstGeom prst="curvedConnector2">
            <a:avLst/>
          </a:prstGeom>
          <a:ln w="12700">
            <a:solidFill>
              <a:srgbClr val="C4C589"/>
            </a:solidFill>
            <a:tailEnd type="triangle"/>
          </a:ln>
          <a:effectLst>
            <a:outerShdw blurRad="50800" dist="25400" dir="5400000" algn="ctr" rotWithShape="0">
              <a:srgbClr val="95982C"/>
            </a:outerShdw>
          </a:effectLst>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480838" y="4263112"/>
            <a:ext cx="4711162" cy="1046440"/>
          </a:xfrm>
          <a:prstGeom prst="rect">
            <a:avLst/>
          </a:prstGeom>
          <a:noFill/>
        </p:spPr>
        <p:txBody>
          <a:bodyPr wrap="square" rtlCol="0">
            <a:spAutoFit/>
          </a:bodyPr>
          <a:lstStyle/>
          <a:p>
            <a:r>
              <a:rPr lang="en-US" sz="1400" dirty="0" err="1" smtClean="0">
                <a:solidFill>
                  <a:srgbClr val="943B18"/>
                </a:solidFill>
                <a:latin typeface="Work Sans" panose="00000500000000000000" pitchFamily="50" charset="0"/>
              </a:rPr>
              <a:t>Polarimetric</a:t>
            </a:r>
            <a:r>
              <a:rPr lang="en-US" sz="1400" dirty="0" smtClean="0">
                <a:solidFill>
                  <a:srgbClr val="943B18"/>
                </a:solidFill>
                <a:latin typeface="Work Sans" panose="00000500000000000000" pitchFamily="50" charset="0"/>
              </a:rPr>
              <a:t> Coherence Tomography (PCT) </a:t>
            </a:r>
            <a:r>
              <a:rPr lang="en-US" sz="1200" dirty="0" smtClean="0">
                <a:solidFill>
                  <a:schemeClr val="bg2">
                    <a:lumMod val="50000"/>
                  </a:schemeClr>
                </a:solidFill>
                <a:latin typeface="Work Sans Light" panose="00000400000000000000" pitchFamily="50" charset="0"/>
              </a:rPr>
              <a:t>employs variation of the interferometric coherence with polarization. The inversion can be linearized by using a priori knowledge, volume depth and topographic phase. </a:t>
            </a:r>
          </a:p>
          <a:p>
            <a:r>
              <a:rPr lang="en-US" sz="1200" dirty="0" smtClean="0">
                <a:solidFill>
                  <a:schemeClr val="bg2">
                    <a:lumMod val="75000"/>
                  </a:schemeClr>
                </a:solidFill>
                <a:latin typeface="Work Sans" panose="00000500000000000000" pitchFamily="50" charset="0"/>
              </a:rPr>
              <a:t>[</a:t>
            </a:r>
            <a:r>
              <a:rPr lang="en-US" sz="1200" dirty="0" err="1" smtClean="0">
                <a:solidFill>
                  <a:schemeClr val="bg2">
                    <a:lumMod val="75000"/>
                  </a:schemeClr>
                </a:solidFill>
                <a:latin typeface="Work Sans" panose="00000500000000000000" pitchFamily="50" charset="0"/>
              </a:rPr>
              <a:t>Cloude</a:t>
            </a:r>
            <a:r>
              <a:rPr lang="en-US" sz="1200" dirty="0" smtClean="0">
                <a:solidFill>
                  <a:schemeClr val="bg2">
                    <a:lumMod val="75000"/>
                  </a:schemeClr>
                </a:solidFill>
                <a:latin typeface="Work Sans" panose="00000500000000000000" pitchFamily="50" charset="0"/>
              </a:rPr>
              <a:t>, 2006], [</a:t>
            </a:r>
            <a:r>
              <a:rPr lang="en-US" sz="1200" dirty="0" err="1" smtClean="0">
                <a:solidFill>
                  <a:schemeClr val="bg2">
                    <a:lumMod val="75000"/>
                  </a:schemeClr>
                </a:solidFill>
                <a:latin typeface="Work Sans" panose="00000500000000000000" pitchFamily="50" charset="0"/>
              </a:rPr>
              <a:t>Pardini</a:t>
            </a:r>
            <a:r>
              <a:rPr lang="en-US" sz="1200" dirty="0" smtClean="0">
                <a:solidFill>
                  <a:schemeClr val="bg2">
                    <a:lumMod val="75000"/>
                  </a:schemeClr>
                </a:solidFill>
                <a:latin typeface="Work Sans" panose="00000500000000000000" pitchFamily="50" charset="0"/>
              </a:rPr>
              <a:t>, 2012]</a:t>
            </a:r>
            <a:endParaRPr lang="en-US" sz="1200" dirty="0" smtClean="0">
              <a:solidFill>
                <a:schemeClr val="bg2">
                  <a:lumMod val="75000"/>
                </a:schemeClr>
              </a:solidFill>
              <a:latin typeface="Work Sans Light" panose="00000400000000000000" pitchFamily="50" charset="0"/>
            </a:endParaRPr>
          </a:p>
        </p:txBody>
      </p:sp>
    </p:spTree>
    <p:extLst>
      <p:ext uri="{BB962C8B-B14F-4D97-AF65-F5344CB8AC3E}">
        <p14:creationId xmlns:p14="http://schemas.microsoft.com/office/powerpoint/2010/main" val="3834046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Inversion </a:t>
            </a:r>
            <a:r>
              <a:rPr lang="en-US" dirty="0" smtClean="0"/>
              <a:t>algorithms - examples</a:t>
            </a:r>
            <a:endParaRPr lang="en-US" dirty="0"/>
          </a:p>
        </p:txBody>
      </p:sp>
      <p:grpSp>
        <p:nvGrpSpPr>
          <p:cNvPr id="27" name="Gruppieren 26"/>
          <p:cNvGrpSpPr/>
          <p:nvPr/>
        </p:nvGrpSpPr>
        <p:grpSpPr>
          <a:xfrm>
            <a:off x="167413" y="4398554"/>
            <a:ext cx="11848723" cy="1601638"/>
            <a:chOff x="164542" y="4498499"/>
            <a:chExt cx="10658236" cy="1440715"/>
          </a:xfrm>
        </p:grpSpPr>
        <p:pic>
          <p:nvPicPr>
            <p:cNvPr id="3" name="Grafik 2"/>
            <p:cNvPicPr>
              <a:picLocks noChangeAspect="1"/>
            </p:cNvPicPr>
            <p:nvPr/>
          </p:nvPicPr>
          <p:blipFill>
            <a:blip r:embed="rId3"/>
            <a:stretch>
              <a:fillRect/>
            </a:stretch>
          </p:blipFill>
          <p:spPr>
            <a:xfrm>
              <a:off x="210178" y="4724777"/>
              <a:ext cx="5200650" cy="1209675"/>
            </a:xfrm>
            <a:prstGeom prst="rect">
              <a:avLst/>
            </a:prstGeom>
          </p:spPr>
        </p:pic>
        <p:pic>
          <p:nvPicPr>
            <p:cNvPr id="9" name="Grafik 8"/>
            <p:cNvPicPr>
              <a:picLocks noChangeAspect="1"/>
            </p:cNvPicPr>
            <p:nvPr/>
          </p:nvPicPr>
          <p:blipFill>
            <a:blip r:embed="rId4"/>
            <a:stretch>
              <a:fillRect/>
            </a:stretch>
          </p:blipFill>
          <p:spPr>
            <a:xfrm>
              <a:off x="5603078" y="4720014"/>
              <a:ext cx="5219700" cy="1219200"/>
            </a:xfrm>
            <a:prstGeom prst="rect">
              <a:avLst/>
            </a:prstGeom>
          </p:spPr>
        </p:pic>
        <p:sp>
          <p:nvSpPr>
            <p:cNvPr id="10" name="Rectangle 49"/>
            <p:cNvSpPr/>
            <p:nvPr/>
          </p:nvSpPr>
          <p:spPr>
            <a:xfrm>
              <a:off x="164542" y="4509980"/>
              <a:ext cx="5246286" cy="249168"/>
            </a:xfrm>
            <a:prstGeom prst="rect">
              <a:avLst/>
            </a:prstGeom>
          </p:spPr>
          <p:txBody>
            <a:bodyPr wrap="square">
              <a:spAutoFit/>
            </a:bodyPr>
            <a:lstStyle/>
            <a:p>
              <a:pPr algn="ctr"/>
              <a:r>
                <a:rPr lang="en-US" sz="1200" dirty="0" smtClean="0">
                  <a:latin typeface="Work Sans Light" panose="00000400000000000000" pitchFamily="50" charset="0"/>
                </a:rPr>
                <a:t>Capon Beamforming – 9 tracks</a:t>
              </a:r>
              <a:endParaRPr lang="en-US" sz="1200" dirty="0">
                <a:latin typeface="Work Sans Light" panose="00000400000000000000" pitchFamily="50" charset="0"/>
              </a:endParaRPr>
            </a:p>
          </p:txBody>
        </p:sp>
        <p:sp>
          <p:nvSpPr>
            <p:cNvPr id="11" name="Rectangle 49"/>
            <p:cNvSpPr/>
            <p:nvPr/>
          </p:nvSpPr>
          <p:spPr>
            <a:xfrm>
              <a:off x="5551415" y="4498499"/>
              <a:ext cx="5271363" cy="249168"/>
            </a:xfrm>
            <a:prstGeom prst="rect">
              <a:avLst/>
            </a:prstGeom>
          </p:spPr>
          <p:txBody>
            <a:bodyPr wrap="square">
              <a:spAutoFit/>
            </a:bodyPr>
            <a:lstStyle/>
            <a:p>
              <a:pPr algn="ctr"/>
              <a:r>
                <a:rPr lang="en-US" sz="1200" dirty="0" smtClean="0">
                  <a:latin typeface="Work Sans Light" panose="00000400000000000000" pitchFamily="50" charset="0"/>
                </a:rPr>
                <a:t>MUSIC algorithm – 9 tracks</a:t>
              </a:r>
              <a:endParaRPr lang="en-US" sz="1200" dirty="0">
                <a:latin typeface="Work Sans Light" panose="00000400000000000000" pitchFamily="50" charset="0"/>
              </a:endParaRPr>
            </a:p>
          </p:txBody>
        </p:sp>
      </p:grpSp>
      <p:grpSp>
        <p:nvGrpSpPr>
          <p:cNvPr id="25" name="Gruppieren 24"/>
          <p:cNvGrpSpPr/>
          <p:nvPr/>
        </p:nvGrpSpPr>
        <p:grpSpPr>
          <a:xfrm>
            <a:off x="189724" y="1381897"/>
            <a:ext cx="11586212" cy="2085380"/>
            <a:chOff x="199248" y="1066480"/>
            <a:chExt cx="9469423" cy="1704382"/>
          </a:xfrm>
        </p:grpSpPr>
        <p:pic>
          <p:nvPicPr>
            <p:cNvPr id="13" name="Grafik 12"/>
            <p:cNvPicPr>
              <a:picLocks noChangeAspect="1"/>
            </p:cNvPicPr>
            <p:nvPr/>
          </p:nvPicPr>
          <p:blipFill>
            <a:blip r:embed="rId5"/>
            <a:stretch>
              <a:fillRect/>
            </a:stretch>
          </p:blipFill>
          <p:spPr>
            <a:xfrm>
              <a:off x="199248" y="1260630"/>
              <a:ext cx="3109855" cy="1510232"/>
            </a:xfrm>
            <a:prstGeom prst="rect">
              <a:avLst/>
            </a:prstGeom>
          </p:spPr>
        </p:pic>
        <p:pic>
          <p:nvPicPr>
            <p:cNvPr id="14" name="Grafik 13"/>
            <p:cNvPicPr>
              <a:picLocks noChangeAspect="1"/>
            </p:cNvPicPr>
            <p:nvPr/>
          </p:nvPicPr>
          <p:blipFill>
            <a:blip r:embed="rId6"/>
            <a:stretch>
              <a:fillRect/>
            </a:stretch>
          </p:blipFill>
          <p:spPr>
            <a:xfrm>
              <a:off x="3351480" y="1260630"/>
              <a:ext cx="3105150" cy="1510232"/>
            </a:xfrm>
            <a:prstGeom prst="rect">
              <a:avLst/>
            </a:prstGeom>
          </p:spPr>
        </p:pic>
        <p:pic>
          <p:nvPicPr>
            <p:cNvPr id="15" name="Grafik 14"/>
            <p:cNvPicPr>
              <a:picLocks noChangeAspect="1"/>
            </p:cNvPicPr>
            <p:nvPr/>
          </p:nvPicPr>
          <p:blipFill>
            <a:blip r:embed="rId7"/>
            <a:stretch>
              <a:fillRect/>
            </a:stretch>
          </p:blipFill>
          <p:spPr>
            <a:xfrm>
              <a:off x="6499007" y="1265392"/>
              <a:ext cx="3169664" cy="1505470"/>
            </a:xfrm>
            <a:prstGeom prst="rect">
              <a:avLst/>
            </a:prstGeom>
          </p:spPr>
        </p:pic>
        <p:sp>
          <p:nvSpPr>
            <p:cNvPr id="20" name="Rectangle 49"/>
            <p:cNvSpPr/>
            <p:nvPr/>
          </p:nvSpPr>
          <p:spPr>
            <a:xfrm>
              <a:off x="199248" y="1066480"/>
              <a:ext cx="2802150" cy="276999"/>
            </a:xfrm>
            <a:prstGeom prst="rect">
              <a:avLst/>
            </a:prstGeom>
          </p:spPr>
          <p:txBody>
            <a:bodyPr wrap="square">
              <a:spAutoFit/>
            </a:bodyPr>
            <a:lstStyle/>
            <a:p>
              <a:pPr algn="ctr"/>
              <a:r>
                <a:rPr lang="en-US" sz="1200" dirty="0">
                  <a:latin typeface="Work Sans Light" panose="00000400000000000000" pitchFamily="50" charset="0"/>
                </a:rPr>
                <a:t>Fourier </a:t>
              </a:r>
              <a:r>
                <a:rPr lang="en-US" sz="1200" dirty="0" smtClean="0">
                  <a:latin typeface="Work Sans Light" panose="00000400000000000000" pitchFamily="50" charset="0"/>
                </a:rPr>
                <a:t>beamforming - 35 tracks</a:t>
              </a:r>
              <a:endParaRPr lang="en-US" sz="1200" dirty="0">
                <a:latin typeface="Work Sans Light" panose="00000400000000000000" pitchFamily="50" charset="0"/>
              </a:endParaRPr>
            </a:p>
          </p:txBody>
        </p:sp>
        <p:sp>
          <p:nvSpPr>
            <p:cNvPr id="21" name="Rectangle 49"/>
            <p:cNvSpPr/>
            <p:nvPr/>
          </p:nvSpPr>
          <p:spPr>
            <a:xfrm>
              <a:off x="3349127" y="1066480"/>
              <a:ext cx="2802152" cy="276999"/>
            </a:xfrm>
            <a:prstGeom prst="rect">
              <a:avLst/>
            </a:prstGeom>
          </p:spPr>
          <p:txBody>
            <a:bodyPr wrap="square">
              <a:spAutoFit/>
            </a:bodyPr>
            <a:lstStyle/>
            <a:p>
              <a:pPr algn="ctr"/>
              <a:r>
                <a:rPr lang="en-US" sz="1200" dirty="0" smtClean="0">
                  <a:latin typeface="Work Sans Light" panose="00000400000000000000" pitchFamily="50" charset="0"/>
                </a:rPr>
                <a:t>Capon Beamforming - 6 </a:t>
              </a:r>
              <a:r>
                <a:rPr lang="en-US" sz="1200" dirty="0">
                  <a:latin typeface="Work Sans Light" panose="00000400000000000000" pitchFamily="50" charset="0"/>
                </a:rPr>
                <a:t>tracks</a:t>
              </a:r>
            </a:p>
          </p:txBody>
        </p:sp>
        <p:sp>
          <p:nvSpPr>
            <p:cNvPr id="22" name="Rectangle 49"/>
            <p:cNvSpPr/>
            <p:nvPr/>
          </p:nvSpPr>
          <p:spPr>
            <a:xfrm>
              <a:off x="6441854" y="1066480"/>
              <a:ext cx="3226817" cy="276999"/>
            </a:xfrm>
            <a:prstGeom prst="rect">
              <a:avLst/>
            </a:prstGeom>
          </p:spPr>
          <p:txBody>
            <a:bodyPr wrap="square">
              <a:spAutoFit/>
            </a:bodyPr>
            <a:lstStyle/>
            <a:p>
              <a:pPr algn="ctr"/>
              <a:r>
                <a:rPr lang="en-US" sz="1200" dirty="0" smtClean="0">
                  <a:latin typeface="Work Sans Light" panose="00000400000000000000" pitchFamily="50" charset="0"/>
                </a:rPr>
                <a:t>Compressive Sensing – 6 tracks</a:t>
              </a:r>
              <a:endParaRPr lang="en-US" sz="1200" dirty="0">
                <a:latin typeface="Work Sans Light" panose="00000400000000000000" pitchFamily="50" charset="0"/>
              </a:endParaRPr>
            </a:p>
          </p:txBody>
        </p:sp>
      </p:grpSp>
      <p:sp>
        <p:nvSpPr>
          <p:cNvPr id="23" name="Rechteck 22"/>
          <p:cNvSpPr/>
          <p:nvPr/>
        </p:nvSpPr>
        <p:spPr>
          <a:xfrm>
            <a:off x="144656" y="967870"/>
            <a:ext cx="9639299" cy="307777"/>
          </a:xfrm>
          <a:prstGeom prst="rect">
            <a:avLst/>
          </a:prstGeom>
        </p:spPr>
        <p:txBody>
          <a:bodyPr wrap="square">
            <a:spAutoFit/>
          </a:bodyPr>
          <a:lstStyle/>
          <a:p>
            <a:pPr marL="285750" indent="-285750">
              <a:buFont typeface="Wingdings" panose="05000000000000000000" pitchFamily="2" charset="2"/>
              <a:buChar char="v"/>
            </a:pPr>
            <a:r>
              <a:rPr lang="en-US" sz="1400" dirty="0" smtClean="0">
                <a:latin typeface="Work Sans" panose="00000500000000000000" pitchFamily="50" charset="0"/>
              </a:rPr>
              <a:t>Examples </a:t>
            </a:r>
            <a:r>
              <a:rPr lang="en-US" sz="1400" dirty="0">
                <a:latin typeface="Work Sans" panose="00000500000000000000" pitchFamily="50" charset="0"/>
              </a:rPr>
              <a:t>of tomogram in a forest scene simulated </a:t>
            </a:r>
            <a:r>
              <a:rPr lang="en-US" sz="1400" dirty="0" smtClean="0">
                <a:latin typeface="Work Sans" panose="00000500000000000000" pitchFamily="50" charset="0"/>
              </a:rPr>
              <a:t>by </a:t>
            </a:r>
            <a:r>
              <a:rPr lang="en-US" sz="1400" dirty="0" err="1" smtClean="0">
                <a:latin typeface="Work Sans" panose="00000500000000000000" pitchFamily="50" charset="0"/>
              </a:rPr>
              <a:t>PolSARproSim</a:t>
            </a:r>
            <a:r>
              <a:rPr lang="en-US" sz="1400" dirty="0" smtClean="0">
                <a:latin typeface="Work Sans" panose="00000500000000000000" pitchFamily="50" charset="0"/>
              </a:rPr>
              <a:t> </a:t>
            </a:r>
            <a:r>
              <a:rPr lang="en-US" sz="1400" dirty="0">
                <a:solidFill>
                  <a:schemeClr val="bg2">
                    <a:lumMod val="10000"/>
                  </a:schemeClr>
                </a:solidFill>
                <a:latin typeface="Work Sans" panose="00000500000000000000" pitchFamily="50" charset="0"/>
              </a:rPr>
              <a:t>[</a:t>
            </a:r>
            <a:r>
              <a:rPr lang="de-DE" sz="1400" dirty="0" err="1">
                <a:latin typeface="Work Sans" panose="00000500000000000000" pitchFamily="50" charset="0"/>
              </a:rPr>
              <a:t>Tello</a:t>
            </a:r>
            <a:r>
              <a:rPr lang="en-US" altLang="de-DE" sz="1400" dirty="0">
                <a:solidFill>
                  <a:schemeClr val="bg2">
                    <a:lumMod val="10000"/>
                  </a:schemeClr>
                </a:solidFill>
                <a:latin typeface="Work Sans" panose="00000500000000000000" pitchFamily="50" charset="0"/>
                <a:ea typeface="Calibri" panose="020F0502020204030204" pitchFamily="34" charset="0"/>
                <a:cs typeface="Times New Roman" panose="02020603050405020304" pitchFamily="18" charset="0"/>
              </a:rPr>
              <a:t> et al.</a:t>
            </a:r>
            <a:r>
              <a:rPr lang="en-US" sz="1400" dirty="0">
                <a:solidFill>
                  <a:schemeClr val="bg2">
                    <a:lumMod val="10000"/>
                  </a:schemeClr>
                </a:solidFill>
                <a:latin typeface="Work Sans" panose="00000500000000000000" pitchFamily="50" charset="0"/>
              </a:rPr>
              <a:t> 2016</a:t>
            </a:r>
            <a:r>
              <a:rPr lang="en-US" sz="1400" dirty="0" smtClean="0">
                <a:solidFill>
                  <a:schemeClr val="bg2">
                    <a:lumMod val="10000"/>
                  </a:schemeClr>
                </a:solidFill>
                <a:latin typeface="Work Sans" panose="00000500000000000000" pitchFamily="50" charset="0"/>
              </a:rPr>
              <a:t>].</a:t>
            </a:r>
            <a:endParaRPr lang="en-US" sz="1400" dirty="0">
              <a:latin typeface="Work Sans" panose="00000500000000000000" pitchFamily="50" charset="0"/>
            </a:endParaRPr>
          </a:p>
        </p:txBody>
      </p:sp>
      <p:sp>
        <p:nvSpPr>
          <p:cNvPr id="26" name="Rechteck 25"/>
          <p:cNvSpPr/>
          <p:nvPr/>
        </p:nvSpPr>
        <p:spPr>
          <a:xfrm>
            <a:off x="167413" y="3966148"/>
            <a:ext cx="9639299" cy="307777"/>
          </a:xfrm>
          <a:prstGeom prst="rect">
            <a:avLst/>
          </a:prstGeom>
        </p:spPr>
        <p:txBody>
          <a:bodyPr wrap="square">
            <a:spAutoFit/>
          </a:bodyPr>
          <a:lstStyle/>
          <a:p>
            <a:pPr marL="285750" indent="-285750">
              <a:buFont typeface="Wingdings" panose="05000000000000000000" pitchFamily="2" charset="2"/>
              <a:buChar char="v"/>
            </a:pPr>
            <a:r>
              <a:rPr lang="en-US" sz="1400" dirty="0" smtClean="0">
                <a:latin typeface="Work Sans" panose="00000500000000000000" pitchFamily="50" charset="0"/>
              </a:rPr>
              <a:t>Examples </a:t>
            </a:r>
            <a:r>
              <a:rPr lang="en-US" sz="1400" dirty="0">
                <a:latin typeface="Work Sans" panose="00000500000000000000" pitchFamily="50" charset="0"/>
              </a:rPr>
              <a:t>of tomogram in </a:t>
            </a:r>
            <a:r>
              <a:rPr lang="en-US" sz="1400" dirty="0" smtClean="0">
                <a:latin typeface="Work Sans" panose="00000500000000000000" pitchFamily="50" charset="0"/>
              </a:rPr>
              <a:t>an agricultural scene </a:t>
            </a:r>
            <a:r>
              <a:rPr lang="en-US" sz="1400" dirty="0">
                <a:solidFill>
                  <a:schemeClr val="bg2">
                    <a:lumMod val="10000"/>
                  </a:schemeClr>
                </a:solidFill>
                <a:latin typeface="Work Sans" panose="00000500000000000000" pitchFamily="50" charset="0"/>
              </a:rPr>
              <a:t>[</a:t>
            </a:r>
            <a:r>
              <a:rPr lang="de-DE" sz="1400" dirty="0">
                <a:latin typeface="Work Sans" panose="00000500000000000000" pitchFamily="50" charset="0"/>
              </a:rPr>
              <a:t>Joerg</a:t>
            </a:r>
            <a:r>
              <a:rPr lang="en-US" altLang="de-DE" sz="1400" dirty="0">
                <a:solidFill>
                  <a:schemeClr val="bg2">
                    <a:lumMod val="10000"/>
                  </a:schemeClr>
                </a:solidFill>
                <a:latin typeface="Work Sans" panose="00000500000000000000" pitchFamily="50" charset="0"/>
                <a:ea typeface="Calibri" panose="020F0502020204030204" pitchFamily="34" charset="0"/>
                <a:cs typeface="Times New Roman" panose="02020603050405020304" pitchFamily="18" charset="0"/>
              </a:rPr>
              <a:t> et al.</a:t>
            </a:r>
            <a:r>
              <a:rPr lang="en-US" sz="1400" dirty="0">
                <a:solidFill>
                  <a:schemeClr val="bg2">
                    <a:lumMod val="10000"/>
                  </a:schemeClr>
                </a:solidFill>
                <a:latin typeface="Work Sans" panose="00000500000000000000" pitchFamily="50" charset="0"/>
              </a:rPr>
              <a:t> 2015</a:t>
            </a:r>
            <a:r>
              <a:rPr lang="en-US" sz="1400" dirty="0" smtClean="0">
                <a:solidFill>
                  <a:schemeClr val="bg2">
                    <a:lumMod val="10000"/>
                  </a:schemeClr>
                </a:solidFill>
                <a:latin typeface="Work Sans" panose="00000500000000000000" pitchFamily="50" charset="0"/>
              </a:rPr>
              <a:t>].</a:t>
            </a:r>
            <a:endParaRPr lang="en-US" sz="1400" dirty="0">
              <a:latin typeface="Work Sans" panose="00000500000000000000" pitchFamily="50" charset="0"/>
            </a:endParaRPr>
          </a:p>
        </p:txBody>
      </p:sp>
      <p:grpSp>
        <p:nvGrpSpPr>
          <p:cNvPr id="32" name="Gruppieren 31"/>
          <p:cNvGrpSpPr/>
          <p:nvPr/>
        </p:nvGrpSpPr>
        <p:grpSpPr>
          <a:xfrm>
            <a:off x="7845877" y="3491790"/>
            <a:ext cx="4124325" cy="422759"/>
            <a:chOff x="8067675" y="3481075"/>
            <a:chExt cx="4124325" cy="422759"/>
          </a:xfrm>
        </p:grpSpPr>
        <p:sp>
          <p:nvSpPr>
            <p:cNvPr id="28" name="Ellipse 27"/>
            <p:cNvSpPr/>
            <p:nvPr/>
          </p:nvSpPr>
          <p:spPr>
            <a:xfrm>
              <a:off x="8067675" y="3589967"/>
              <a:ext cx="190500" cy="197715"/>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lumMod val="50000"/>
                  </a:schemeClr>
                </a:solidFill>
              </a:endParaRPr>
            </a:p>
          </p:txBody>
        </p:sp>
        <p:sp>
          <p:nvSpPr>
            <p:cNvPr id="29" name="Ellipse 28"/>
            <p:cNvSpPr/>
            <p:nvPr/>
          </p:nvSpPr>
          <p:spPr>
            <a:xfrm>
              <a:off x="10210800" y="3571070"/>
              <a:ext cx="200025" cy="188191"/>
            </a:xfrm>
            <a:prstGeom prst="ellipse">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lumMod val="50000"/>
                  </a:schemeClr>
                </a:solidFill>
              </a:endParaRPr>
            </a:p>
          </p:txBody>
        </p:sp>
        <p:sp>
          <p:nvSpPr>
            <p:cNvPr id="30" name="Rectangle 49"/>
            <p:cNvSpPr/>
            <p:nvPr/>
          </p:nvSpPr>
          <p:spPr>
            <a:xfrm>
              <a:off x="8162925" y="3488336"/>
              <a:ext cx="2038350" cy="415498"/>
            </a:xfrm>
            <a:prstGeom prst="rect">
              <a:avLst/>
            </a:prstGeom>
          </p:spPr>
          <p:txBody>
            <a:bodyPr wrap="square">
              <a:spAutoFit/>
            </a:bodyPr>
            <a:lstStyle/>
            <a:p>
              <a:pPr algn="ctr"/>
              <a:r>
                <a:rPr lang="en-US" sz="1000" dirty="0" smtClean="0">
                  <a:solidFill>
                    <a:schemeClr val="bg1">
                      <a:lumMod val="50000"/>
                    </a:schemeClr>
                  </a:solidFill>
                  <a:latin typeface="Work Sans Light" panose="00000400000000000000" pitchFamily="50" charset="0"/>
                </a:rPr>
                <a:t>Identified local maxima that are not present in Capon </a:t>
              </a:r>
              <a:endParaRPr lang="en-US" sz="1000" dirty="0">
                <a:solidFill>
                  <a:schemeClr val="bg1">
                    <a:lumMod val="50000"/>
                  </a:schemeClr>
                </a:solidFill>
                <a:latin typeface="Work Sans Light" panose="00000400000000000000" pitchFamily="50" charset="0"/>
              </a:endParaRPr>
            </a:p>
          </p:txBody>
        </p:sp>
        <p:sp>
          <p:nvSpPr>
            <p:cNvPr id="31" name="Rectangle 49"/>
            <p:cNvSpPr/>
            <p:nvPr/>
          </p:nvSpPr>
          <p:spPr>
            <a:xfrm>
              <a:off x="10420350" y="3481075"/>
              <a:ext cx="1771650" cy="400110"/>
            </a:xfrm>
            <a:prstGeom prst="rect">
              <a:avLst/>
            </a:prstGeom>
          </p:spPr>
          <p:txBody>
            <a:bodyPr wrap="square">
              <a:spAutoFit/>
            </a:bodyPr>
            <a:lstStyle/>
            <a:p>
              <a:pPr algn="ctr"/>
              <a:r>
                <a:rPr lang="en-US" sz="1000" dirty="0" smtClean="0">
                  <a:solidFill>
                    <a:schemeClr val="bg1">
                      <a:lumMod val="50000"/>
                    </a:schemeClr>
                  </a:solidFill>
                  <a:latin typeface="Work Sans Light" panose="00000400000000000000" pitchFamily="50" charset="0"/>
                </a:rPr>
                <a:t>Peaks wrongly introduced by Compressive Sensing</a:t>
              </a:r>
              <a:endParaRPr lang="en-US" sz="1000" dirty="0">
                <a:solidFill>
                  <a:schemeClr val="bg1">
                    <a:lumMod val="50000"/>
                  </a:schemeClr>
                </a:solidFill>
                <a:latin typeface="Work Sans Light" panose="00000400000000000000" pitchFamily="50" charset="0"/>
              </a:endParaRPr>
            </a:p>
          </p:txBody>
        </p:sp>
      </p:grpSp>
      <p:sp>
        <p:nvSpPr>
          <p:cNvPr id="4" name="Foliennummernplatzhalter 3"/>
          <p:cNvSpPr>
            <a:spLocks noGrp="1"/>
          </p:cNvSpPr>
          <p:nvPr>
            <p:ph type="sldNum" sz="quarter" idx="12"/>
          </p:nvPr>
        </p:nvSpPr>
        <p:spPr/>
        <p:txBody>
          <a:bodyPr/>
          <a:lstStyle/>
          <a:p>
            <a:fld id="{0E5F5BB8-B058-4CAF-94F1-C60B474C680F}" type="slidenum">
              <a:rPr lang="de-DE" smtClean="0"/>
              <a:pPr/>
              <a:t>33</a:t>
            </a:fld>
            <a:endParaRPr lang="de-DE"/>
          </a:p>
        </p:txBody>
      </p:sp>
    </p:spTree>
    <p:extLst>
      <p:ext uri="{BB962C8B-B14F-4D97-AF65-F5344CB8AC3E}">
        <p14:creationId xmlns:p14="http://schemas.microsoft.com/office/powerpoint/2010/main" val="30178152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69"/>
          <p:cNvSpPr txBox="1"/>
          <p:nvPr/>
        </p:nvSpPr>
        <p:spPr>
          <a:xfrm>
            <a:off x="0" y="2829720"/>
            <a:ext cx="12191999"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Advanced Techniques</a:t>
            </a:r>
            <a:endParaRPr lang="en-US" sz="2200" b="1" dirty="0">
              <a:solidFill>
                <a:srgbClr val="818266"/>
              </a:solidFill>
              <a:latin typeface="Work Sans" panose="00000500000000000000" pitchFamily="50" charset="0"/>
            </a:endParaRPr>
          </a:p>
        </p:txBody>
      </p:sp>
      <p:grpSp>
        <p:nvGrpSpPr>
          <p:cNvPr id="49" name="Gruppieren 48"/>
          <p:cNvGrpSpPr>
            <a:grpSpLocks noChangeAspect="1"/>
          </p:cNvGrpSpPr>
          <p:nvPr/>
        </p:nvGrpSpPr>
        <p:grpSpPr>
          <a:xfrm flipH="1">
            <a:off x="8211203" y="2460698"/>
            <a:ext cx="3754800" cy="3946517"/>
            <a:chOff x="338142" y="2450534"/>
            <a:chExt cx="3753887" cy="3973815"/>
          </a:xfrm>
        </p:grpSpPr>
        <p:cxnSp>
          <p:nvCxnSpPr>
            <p:cNvPr id="50" name="Gerade Verbindung mit Pfeil 49"/>
            <p:cNvCxnSpPr>
              <a:stCxn id="74" idx="5"/>
            </p:cNvCxnSpPr>
            <p:nvPr/>
          </p:nvCxnSpPr>
          <p:spPr>
            <a:xfrm>
              <a:off x="713003" y="2687211"/>
              <a:ext cx="1860653" cy="2111715"/>
            </a:xfrm>
            <a:prstGeom prst="straightConnector1">
              <a:avLst/>
            </a:prstGeom>
            <a:ln w="9525">
              <a:solidFill>
                <a:schemeClr val="accent4">
                  <a:lumMod val="20000"/>
                  <a:lumOff val="80000"/>
                </a:schemeClr>
              </a:solidFill>
              <a:tailEnd type="none"/>
            </a:ln>
            <a:effectLst>
              <a:outerShdw blurRad="101600" dist="50800" dir="5400000" algn="ctr" rotWithShape="0">
                <a:schemeClr val="accent4">
                  <a:lumMod val="20000"/>
                  <a:lumOff val="80000"/>
                </a:schemeClr>
              </a:outerShdw>
            </a:effectLst>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a:stCxn id="77" idx="4"/>
            </p:cNvCxnSpPr>
            <p:nvPr/>
          </p:nvCxnSpPr>
          <p:spPr>
            <a:xfrm>
              <a:off x="787121" y="2492962"/>
              <a:ext cx="1786535" cy="2305964"/>
            </a:xfrm>
            <a:prstGeom prst="straightConnector1">
              <a:avLst/>
            </a:prstGeom>
            <a:ln w="9525">
              <a:solidFill>
                <a:schemeClr val="accent4">
                  <a:lumMod val="20000"/>
                  <a:lumOff val="80000"/>
                </a:schemeClr>
              </a:solidFill>
              <a:tailEnd type="none"/>
            </a:ln>
            <a:effectLst>
              <a:outerShdw blurRad="101600" dist="50800" dir="5400000" algn="ctr" rotWithShape="0">
                <a:schemeClr val="accent4">
                  <a:lumMod val="20000"/>
                  <a:lumOff val="80000"/>
                </a:schemeClr>
              </a:outerShdw>
            </a:effectLst>
          </p:spPr>
          <p:style>
            <a:lnRef idx="1">
              <a:schemeClr val="accent1"/>
            </a:lnRef>
            <a:fillRef idx="0">
              <a:schemeClr val="accent1"/>
            </a:fillRef>
            <a:effectRef idx="0">
              <a:schemeClr val="accent1"/>
            </a:effectRef>
            <a:fontRef idx="minor">
              <a:schemeClr val="tx1"/>
            </a:fontRef>
          </p:style>
        </p:cxnSp>
        <p:sp>
          <p:nvSpPr>
            <p:cNvPr id="52" name="Isosceles Triangle 38"/>
            <p:cNvSpPr/>
            <p:nvPr/>
          </p:nvSpPr>
          <p:spPr>
            <a:xfrm rot="19064120">
              <a:off x="338142" y="2467980"/>
              <a:ext cx="2297473" cy="3176117"/>
            </a:xfrm>
            <a:custGeom>
              <a:avLst/>
              <a:gdLst>
                <a:gd name="connsiteX0" fmla="*/ 0 w 923503"/>
                <a:gd name="connsiteY0" fmla="*/ 3435932 h 3435932"/>
                <a:gd name="connsiteX1" fmla="*/ 461752 w 923503"/>
                <a:gd name="connsiteY1" fmla="*/ 0 h 3435932"/>
                <a:gd name="connsiteX2" fmla="*/ 923503 w 923503"/>
                <a:gd name="connsiteY2" fmla="*/ 3435932 h 3435932"/>
                <a:gd name="connsiteX3" fmla="*/ 0 w 923503"/>
                <a:gd name="connsiteY3" fmla="*/ 3435932 h 3435932"/>
                <a:gd name="connsiteX0" fmla="*/ 0 w 868360"/>
                <a:gd name="connsiteY0" fmla="*/ 3435932 h 3435932"/>
                <a:gd name="connsiteX1" fmla="*/ 461752 w 868360"/>
                <a:gd name="connsiteY1" fmla="*/ 0 h 3435932"/>
                <a:gd name="connsiteX2" fmla="*/ 868360 w 868360"/>
                <a:gd name="connsiteY2" fmla="*/ 3106465 h 3435932"/>
                <a:gd name="connsiteX3" fmla="*/ 0 w 868360"/>
                <a:gd name="connsiteY3" fmla="*/ 3435932 h 3435932"/>
                <a:gd name="connsiteX0" fmla="*/ 0 w 1965917"/>
                <a:gd name="connsiteY0" fmla="*/ 3319504 h 3319504"/>
                <a:gd name="connsiteX1" fmla="*/ 1559309 w 1965917"/>
                <a:gd name="connsiteY1" fmla="*/ 0 h 3319504"/>
                <a:gd name="connsiteX2" fmla="*/ 1965917 w 1965917"/>
                <a:gd name="connsiteY2" fmla="*/ 3106465 h 3319504"/>
                <a:gd name="connsiteX3" fmla="*/ 0 w 1965917"/>
                <a:gd name="connsiteY3" fmla="*/ 3319504 h 3319504"/>
                <a:gd name="connsiteX0" fmla="*/ 0 w 2649461"/>
                <a:gd name="connsiteY0" fmla="*/ 3319504 h 3319504"/>
                <a:gd name="connsiteX1" fmla="*/ 1559309 w 2649461"/>
                <a:gd name="connsiteY1" fmla="*/ 0 h 3319504"/>
                <a:gd name="connsiteX2" fmla="*/ 2649461 w 2649461"/>
                <a:gd name="connsiteY2" fmla="*/ 3040035 h 3319504"/>
                <a:gd name="connsiteX3" fmla="*/ 0 w 2649461"/>
                <a:gd name="connsiteY3" fmla="*/ 3319504 h 3319504"/>
                <a:gd name="connsiteX0" fmla="*/ 0 w 2649461"/>
                <a:gd name="connsiteY0" fmla="*/ 3319504 h 3319504"/>
                <a:gd name="connsiteX1" fmla="*/ 1559309 w 2649461"/>
                <a:gd name="connsiteY1" fmla="*/ 0 h 3319504"/>
                <a:gd name="connsiteX2" fmla="*/ 2467330 w 2649461"/>
                <a:gd name="connsiteY2" fmla="*/ 2577209 h 3319504"/>
                <a:gd name="connsiteX3" fmla="*/ 2649461 w 2649461"/>
                <a:gd name="connsiteY3" fmla="*/ 3040035 h 3319504"/>
                <a:gd name="connsiteX4" fmla="*/ 0 w 2649461"/>
                <a:gd name="connsiteY4" fmla="*/ 3319504 h 3319504"/>
                <a:gd name="connsiteX0" fmla="*/ 0 w 2526445"/>
                <a:gd name="connsiteY0" fmla="*/ 3319504 h 3319504"/>
                <a:gd name="connsiteX1" fmla="*/ 1559309 w 2526445"/>
                <a:gd name="connsiteY1" fmla="*/ 0 h 3319504"/>
                <a:gd name="connsiteX2" fmla="*/ 2467330 w 2526445"/>
                <a:gd name="connsiteY2" fmla="*/ 2577209 h 3319504"/>
                <a:gd name="connsiteX3" fmla="*/ 2526445 w 2526445"/>
                <a:gd name="connsiteY3" fmla="*/ 3057170 h 3319504"/>
                <a:gd name="connsiteX4" fmla="*/ 0 w 2526445"/>
                <a:gd name="connsiteY4" fmla="*/ 3319504 h 3319504"/>
                <a:gd name="connsiteX0" fmla="*/ 0 w 2526445"/>
                <a:gd name="connsiteY0" fmla="*/ 3319504 h 3319504"/>
                <a:gd name="connsiteX1" fmla="*/ 212930 w 2526445"/>
                <a:gd name="connsiteY1" fmla="*/ 2870669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0 w 2526445"/>
                <a:gd name="connsiteY0" fmla="*/ 3319504 h 3319504"/>
                <a:gd name="connsiteX1" fmla="*/ 228972 w 2526445"/>
                <a:gd name="connsiteY1" fmla="*/ 2853016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57176 w 2297473"/>
                <a:gd name="connsiteY0" fmla="*/ 3300205 h 3300205"/>
                <a:gd name="connsiteX1" fmla="*/ 0 w 2297473"/>
                <a:gd name="connsiteY1" fmla="*/ 2853016 h 3300205"/>
                <a:gd name="connsiteX2" fmla="*/ 1330337 w 2297473"/>
                <a:gd name="connsiteY2" fmla="*/ 0 h 3300205"/>
                <a:gd name="connsiteX3" fmla="*/ 2238358 w 2297473"/>
                <a:gd name="connsiteY3" fmla="*/ 2577209 h 3300205"/>
                <a:gd name="connsiteX4" fmla="*/ 2297473 w 2297473"/>
                <a:gd name="connsiteY4" fmla="*/ 3057170 h 3300205"/>
                <a:gd name="connsiteX5" fmla="*/ 57176 w 2297473"/>
                <a:gd name="connsiteY5" fmla="*/ 3300205 h 3300205"/>
                <a:gd name="connsiteX0" fmla="*/ 57176 w 2297473"/>
                <a:gd name="connsiteY0" fmla="*/ 3187885 h 3187885"/>
                <a:gd name="connsiteX1" fmla="*/ 0 w 2297473"/>
                <a:gd name="connsiteY1" fmla="*/ 2740696 h 3187885"/>
                <a:gd name="connsiteX2" fmla="*/ 1335703 w 2297473"/>
                <a:gd name="connsiteY2" fmla="*/ 0 h 3187885"/>
                <a:gd name="connsiteX3" fmla="*/ 2238358 w 2297473"/>
                <a:gd name="connsiteY3" fmla="*/ 2464889 h 3187885"/>
                <a:gd name="connsiteX4" fmla="*/ 2297473 w 2297473"/>
                <a:gd name="connsiteY4" fmla="*/ 2944850 h 3187885"/>
                <a:gd name="connsiteX5" fmla="*/ 57176 w 2297473"/>
                <a:gd name="connsiteY5" fmla="*/ 3187885 h 3187885"/>
                <a:gd name="connsiteX0" fmla="*/ 57176 w 2297473"/>
                <a:gd name="connsiteY0" fmla="*/ 3176117 h 3176117"/>
                <a:gd name="connsiteX1" fmla="*/ 0 w 2297473"/>
                <a:gd name="connsiteY1" fmla="*/ 2728928 h 3176117"/>
                <a:gd name="connsiteX2" fmla="*/ 1325008 w 2297473"/>
                <a:gd name="connsiteY2" fmla="*/ 0 h 3176117"/>
                <a:gd name="connsiteX3" fmla="*/ 2238358 w 2297473"/>
                <a:gd name="connsiteY3" fmla="*/ 2453121 h 3176117"/>
                <a:gd name="connsiteX4" fmla="*/ 2297473 w 2297473"/>
                <a:gd name="connsiteY4" fmla="*/ 2933082 h 3176117"/>
                <a:gd name="connsiteX5" fmla="*/ 57176 w 2297473"/>
                <a:gd name="connsiteY5" fmla="*/ 3176117 h 317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7473" h="3176117">
                  <a:moveTo>
                    <a:pt x="57176" y="3176117"/>
                  </a:moveTo>
                  <a:lnTo>
                    <a:pt x="0" y="2728928"/>
                  </a:lnTo>
                  <a:lnTo>
                    <a:pt x="1325008" y="0"/>
                  </a:lnTo>
                  <a:lnTo>
                    <a:pt x="2238358" y="2453121"/>
                  </a:lnTo>
                  <a:lnTo>
                    <a:pt x="2297473" y="2933082"/>
                  </a:lnTo>
                  <a:lnTo>
                    <a:pt x="57176" y="3176117"/>
                  </a:lnTo>
                  <a:close/>
                </a:path>
              </a:pathLst>
            </a:custGeom>
            <a:solidFill>
              <a:srgbClr val="E3E7B3">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076920" y="4023896"/>
              <a:ext cx="1066915" cy="1745899"/>
            </a:xfrm>
            <a:prstGeom prst="rect">
              <a:avLst/>
            </a:prstGeom>
          </p:spPr>
        </p:pic>
        <p:grpSp>
          <p:nvGrpSpPr>
            <p:cNvPr id="54" name="Group 55"/>
            <p:cNvGrpSpPr/>
            <p:nvPr/>
          </p:nvGrpSpPr>
          <p:grpSpPr>
            <a:xfrm>
              <a:off x="363738" y="2450534"/>
              <a:ext cx="3728291" cy="3442972"/>
              <a:chOff x="1312291" y="1421117"/>
              <a:chExt cx="4150213" cy="4382122"/>
            </a:xfrm>
          </p:grpSpPr>
          <p:sp>
            <p:nvSpPr>
              <p:cNvPr id="72" name="Freihandform 47"/>
              <p:cNvSpPr/>
              <p:nvPr/>
            </p:nvSpPr>
            <p:spPr>
              <a:xfrm>
                <a:off x="2712162" y="5569482"/>
                <a:ext cx="2750342"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0342" h="233757">
                    <a:moveTo>
                      <a:pt x="2750342" y="15552"/>
                    </a:moveTo>
                    <a:cubicBezTo>
                      <a:pt x="2738969" y="11003"/>
                      <a:pt x="2602913" y="33035"/>
                      <a:pt x="2556733" y="44435"/>
                    </a:cubicBezTo>
                    <a:cubicBezTo>
                      <a:pt x="2510553" y="55835"/>
                      <a:pt x="2500688" y="81781"/>
                      <a:pt x="2473260" y="83950"/>
                    </a:cubicBezTo>
                    <a:cubicBezTo>
                      <a:pt x="2445832" y="86119"/>
                      <a:pt x="2418457" y="63001"/>
                      <a:pt x="2392167" y="57447"/>
                    </a:cubicBezTo>
                    <a:cubicBezTo>
                      <a:pt x="2365877" y="51893"/>
                      <a:pt x="2326890" y="52898"/>
                      <a:pt x="2315517" y="50623"/>
                    </a:cubicBezTo>
                    <a:cubicBezTo>
                      <a:pt x="2289994" y="50385"/>
                      <a:pt x="2262646" y="48534"/>
                      <a:pt x="2239027" y="56019"/>
                    </a:cubicBezTo>
                    <a:cubicBezTo>
                      <a:pt x="2215408" y="63504"/>
                      <a:pt x="2201733" y="92360"/>
                      <a:pt x="2173803" y="95534"/>
                    </a:cubicBezTo>
                    <a:cubicBezTo>
                      <a:pt x="2145873" y="98708"/>
                      <a:pt x="2099877" y="80749"/>
                      <a:pt x="2071444" y="75062"/>
                    </a:cubicBez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tx1">
                    <a:lumMod val="85000"/>
                    <a:lumOff val="15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73" name="Gerade Verbindung mit Pfeil 49"/>
              <p:cNvCxnSpPr>
                <a:cxnSpLocks noChangeAspect="1"/>
              </p:cNvCxnSpPr>
              <p:nvPr/>
            </p:nvCxnSpPr>
            <p:spPr>
              <a:xfrm>
                <a:off x="1547674" y="1866162"/>
                <a:ext cx="2224627" cy="2543923"/>
              </a:xfrm>
              <a:prstGeom prst="straightConnector1">
                <a:avLst/>
              </a:prstGeom>
              <a:ln w="6350">
                <a:solidFill>
                  <a:schemeClr val="accent4">
                    <a:lumMod val="20000"/>
                    <a:lumOff val="80000"/>
                  </a:schemeClr>
                </a:solidFill>
                <a:tailEnd type="none"/>
              </a:ln>
              <a:effectLst>
                <a:outerShdw blurRad="101600" dist="50800" dir="5400000" algn="ctr" rotWithShape="0">
                  <a:schemeClr val="accent4">
                    <a:lumMod val="20000"/>
                    <a:lumOff val="80000"/>
                  </a:schemeClr>
                </a:outerShdw>
              </a:effectLst>
            </p:spPr>
            <p:style>
              <a:lnRef idx="1">
                <a:schemeClr val="accent1"/>
              </a:lnRef>
              <a:fillRef idx="0">
                <a:schemeClr val="accent1"/>
              </a:fillRef>
              <a:effectRef idx="0">
                <a:schemeClr val="accent1"/>
              </a:effectRef>
              <a:fontRef idx="minor">
                <a:schemeClr val="tx1"/>
              </a:fontRef>
            </p:style>
          </p:cxnSp>
          <p:sp>
            <p:nvSpPr>
              <p:cNvPr id="74" name="Ellipse 51"/>
              <p:cNvSpPr/>
              <p:nvPr/>
            </p:nvSpPr>
            <p:spPr>
              <a:xfrm>
                <a:off x="1660604" y="167626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75" name="Ellipse 52"/>
              <p:cNvSpPr/>
              <p:nvPr/>
            </p:nvSpPr>
            <p:spPr>
              <a:xfrm>
                <a:off x="1524626" y="1834805"/>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76" name="Ellipse 53"/>
              <p:cNvSpPr/>
              <p:nvPr/>
            </p:nvSpPr>
            <p:spPr>
              <a:xfrm>
                <a:off x="1353127" y="1961879"/>
                <a:ext cx="54000"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77" name="Ellipse 76"/>
              <p:cNvSpPr/>
              <p:nvPr/>
            </p:nvSpPr>
            <p:spPr>
              <a:xfrm>
                <a:off x="1759876" y="1421117"/>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78" name="Ellipse 57"/>
              <p:cNvSpPr/>
              <p:nvPr/>
            </p:nvSpPr>
            <p:spPr>
              <a:xfrm>
                <a:off x="1312291" y="218522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grpSp>
        <p:cxnSp>
          <p:nvCxnSpPr>
            <p:cNvPr id="55" name="Gerade Verbindung mit Pfeil 49"/>
            <p:cNvCxnSpPr>
              <a:stCxn id="76" idx="5"/>
            </p:cNvCxnSpPr>
            <p:nvPr/>
          </p:nvCxnSpPr>
          <p:spPr>
            <a:xfrm>
              <a:off x="441829" y="2911618"/>
              <a:ext cx="2131828" cy="1887308"/>
            </a:xfrm>
            <a:prstGeom prst="straightConnector1">
              <a:avLst/>
            </a:prstGeom>
            <a:ln w="9525">
              <a:solidFill>
                <a:schemeClr val="accent4">
                  <a:lumMod val="20000"/>
                  <a:lumOff val="80000"/>
                </a:schemeClr>
              </a:solidFill>
              <a:tailEnd type="none"/>
            </a:ln>
            <a:effectLst>
              <a:outerShdw blurRad="101600" dist="50800" dir="5400000" algn="ctr" rotWithShape="0">
                <a:schemeClr val="accent4">
                  <a:lumMod val="20000"/>
                  <a:lumOff val="80000"/>
                </a:schemeClr>
              </a:outerShdw>
            </a:effectLst>
          </p:spPr>
          <p:style>
            <a:lnRef idx="1">
              <a:schemeClr val="accent1"/>
            </a:lnRef>
            <a:fillRef idx="0">
              <a:schemeClr val="accent1"/>
            </a:fillRef>
            <a:effectRef idx="0">
              <a:schemeClr val="accent1"/>
            </a:effectRef>
            <a:fontRef idx="minor">
              <a:schemeClr val="tx1"/>
            </a:fontRef>
          </p:style>
        </p:cxnSp>
        <p:cxnSp>
          <p:nvCxnSpPr>
            <p:cNvPr id="56" name="Gerade Verbindung mit Pfeil 49"/>
            <p:cNvCxnSpPr>
              <a:stCxn id="78" idx="5"/>
            </p:cNvCxnSpPr>
            <p:nvPr/>
          </p:nvCxnSpPr>
          <p:spPr>
            <a:xfrm>
              <a:off x="400101" y="3087094"/>
              <a:ext cx="2173555" cy="1711832"/>
            </a:xfrm>
            <a:prstGeom prst="straightConnector1">
              <a:avLst/>
            </a:prstGeom>
            <a:ln w="9525">
              <a:solidFill>
                <a:schemeClr val="accent4">
                  <a:lumMod val="20000"/>
                  <a:lumOff val="80000"/>
                </a:schemeClr>
              </a:solidFill>
              <a:tailEnd type="none"/>
            </a:ln>
            <a:effectLst>
              <a:outerShdw blurRad="101600" dist="50800" dir="5400000" algn="ctr" rotWithShape="0">
                <a:schemeClr val="accent4">
                  <a:lumMod val="20000"/>
                  <a:lumOff val="80000"/>
                </a:schemeClr>
              </a:outerShdw>
            </a:effectLst>
          </p:spPr>
          <p:style>
            <a:lnRef idx="1">
              <a:schemeClr val="accent1"/>
            </a:lnRef>
            <a:fillRef idx="0">
              <a:schemeClr val="accent1"/>
            </a:fillRef>
            <a:effectRef idx="0">
              <a:schemeClr val="accent1"/>
            </a:effectRef>
            <a:fontRef idx="minor">
              <a:schemeClr val="tx1"/>
            </a:fontRef>
          </p:style>
        </p:cxnSp>
        <p:grpSp>
          <p:nvGrpSpPr>
            <p:cNvPr id="57" name="Gruppieren 56"/>
            <p:cNvGrpSpPr/>
            <p:nvPr/>
          </p:nvGrpSpPr>
          <p:grpSpPr>
            <a:xfrm>
              <a:off x="1608766" y="3884583"/>
              <a:ext cx="1526126" cy="2250644"/>
              <a:chOff x="1856258" y="2762486"/>
              <a:chExt cx="1232812" cy="1864094"/>
            </a:xfrm>
          </p:grpSpPr>
          <p:sp>
            <p:nvSpPr>
              <p:cNvPr id="63" name="Rechteck 62"/>
              <p:cNvSpPr/>
              <p:nvPr/>
            </p:nvSpPr>
            <p:spPr>
              <a:xfrm rot="2476953">
                <a:off x="2275198" y="2762486"/>
                <a:ext cx="363195" cy="1864094"/>
              </a:xfrm>
              <a:prstGeom prst="rect">
                <a:avLst/>
              </a:prstGeom>
              <a:noFill/>
              <a:ln>
                <a:solidFill>
                  <a:schemeClr val="accent6">
                    <a:lumMod val="50000"/>
                  </a:schemeClr>
                </a:solidFill>
              </a:ln>
              <a:effectLst>
                <a:outerShdw blurRad="50800" dist="38100" dir="5400000" algn="ctr"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64" name="Gerade Verbindung 41"/>
              <p:cNvCxnSpPr/>
              <p:nvPr/>
            </p:nvCxnSpPr>
            <p:spPr>
              <a:xfrm>
                <a:off x="2803663" y="30032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65" name="Gerade Verbindung 42"/>
              <p:cNvCxnSpPr/>
              <p:nvPr/>
            </p:nvCxnSpPr>
            <p:spPr>
              <a:xfrm>
                <a:off x="2689042" y="31258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66" name="Gerade Verbindung 43"/>
              <p:cNvCxnSpPr/>
              <p:nvPr/>
            </p:nvCxnSpPr>
            <p:spPr>
              <a:xfrm>
                <a:off x="2555206" y="32782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67" name="Gerade Verbindung 44"/>
              <p:cNvCxnSpPr/>
              <p:nvPr/>
            </p:nvCxnSpPr>
            <p:spPr>
              <a:xfrm>
                <a:off x="2413419" y="3438646"/>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68" name="Gerade Verbindung 45"/>
              <p:cNvCxnSpPr/>
              <p:nvPr/>
            </p:nvCxnSpPr>
            <p:spPr>
              <a:xfrm>
                <a:off x="2270104" y="362148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69" name="Gerade Verbindung 46"/>
              <p:cNvCxnSpPr/>
              <p:nvPr/>
            </p:nvCxnSpPr>
            <p:spPr>
              <a:xfrm>
                <a:off x="2137796" y="377525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70" name="Gerade Verbindung 47"/>
              <p:cNvCxnSpPr/>
              <p:nvPr/>
            </p:nvCxnSpPr>
            <p:spPr>
              <a:xfrm>
                <a:off x="1994481" y="39408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71" name="Gerade Verbindung 48"/>
              <p:cNvCxnSpPr/>
              <p:nvPr/>
            </p:nvCxnSpPr>
            <p:spPr>
              <a:xfrm>
                <a:off x="1856258" y="4114377"/>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grpSp>
        <p:sp>
          <p:nvSpPr>
            <p:cNvPr id="58" name="Freihandform 73"/>
            <p:cNvSpPr/>
            <p:nvPr/>
          </p:nvSpPr>
          <p:spPr>
            <a:xfrm rot="7900074">
              <a:off x="1580456" y="5094394"/>
              <a:ext cx="2232020" cy="427889"/>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86555"/>
                <a:gd name="connsiteX1" fmla="*/ 151254 w 933251"/>
                <a:gd name="connsiteY1" fmla="*/ 469900 h 486555"/>
                <a:gd name="connsiteX2" fmla="*/ 240154 w 933251"/>
                <a:gd name="connsiteY2" fmla="*/ 266700 h 486555"/>
                <a:gd name="connsiteX3" fmla="*/ 341754 w 933251"/>
                <a:gd name="connsiteY3" fmla="*/ 469900 h 486555"/>
                <a:gd name="connsiteX4" fmla="*/ 468754 w 933251"/>
                <a:gd name="connsiteY4" fmla="*/ 0 h 486555"/>
                <a:gd name="connsiteX5" fmla="*/ 608454 w 933251"/>
                <a:gd name="connsiteY5" fmla="*/ 469900 h 486555"/>
                <a:gd name="connsiteX6" fmla="*/ 710054 w 933251"/>
                <a:gd name="connsiteY6" fmla="*/ 279400 h 486555"/>
                <a:gd name="connsiteX7" fmla="*/ 786254 w 933251"/>
                <a:gd name="connsiteY7" fmla="*/ 469900 h 486555"/>
                <a:gd name="connsiteX8" fmla="*/ 852835 w 933251"/>
                <a:gd name="connsiteY8" fmla="*/ 352495 h 486555"/>
                <a:gd name="connsiteX9" fmla="*/ 933251 w 933251"/>
                <a:gd name="connsiteY9" fmla="*/ 473126 h 486555"/>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01581 w 781997"/>
                <a:gd name="connsiteY7" fmla="*/ 352495 h 475960"/>
                <a:gd name="connsiteX8" fmla="*/ 781997 w 781997"/>
                <a:gd name="connsiteY8" fmla="*/ 473126 h 475960"/>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19336 w 781997"/>
                <a:gd name="connsiteY7" fmla="*/ 25398 h 475960"/>
                <a:gd name="connsiteX8" fmla="*/ 781997 w 781997"/>
                <a:gd name="connsiteY8" fmla="*/ 473126 h 475960"/>
                <a:gd name="connsiteX0" fmla="*/ 0 w 781997"/>
                <a:gd name="connsiteY0" fmla="*/ 444503 h 449647"/>
                <a:gd name="connsiteX1" fmla="*/ 88900 w 781997"/>
                <a:gd name="connsiteY1" fmla="*/ 241303 h 449647"/>
                <a:gd name="connsiteX2" fmla="*/ 190500 w 781997"/>
                <a:gd name="connsiteY2" fmla="*/ 444503 h 449647"/>
                <a:gd name="connsiteX3" fmla="*/ 313829 w 781997"/>
                <a:gd name="connsiteY3" fmla="*/ 180327 h 449647"/>
                <a:gd name="connsiteX4" fmla="*/ 457200 w 781997"/>
                <a:gd name="connsiteY4" fmla="*/ 444503 h 449647"/>
                <a:gd name="connsiteX5" fmla="*/ 558800 w 781997"/>
                <a:gd name="connsiteY5" fmla="*/ 254003 h 449647"/>
                <a:gd name="connsiteX6" fmla="*/ 635000 w 781997"/>
                <a:gd name="connsiteY6" fmla="*/ 444503 h 449647"/>
                <a:gd name="connsiteX7" fmla="*/ 719336 w 781997"/>
                <a:gd name="connsiteY7" fmla="*/ 1 h 449647"/>
                <a:gd name="connsiteX8" fmla="*/ 781997 w 781997"/>
                <a:gd name="connsiteY8" fmla="*/ 447729 h 449647"/>
                <a:gd name="connsiteX0" fmla="*/ 0 w 781997"/>
                <a:gd name="connsiteY0" fmla="*/ 444503 h 449690"/>
                <a:gd name="connsiteX1" fmla="*/ 88900 w 781997"/>
                <a:gd name="connsiteY1" fmla="*/ 241303 h 449690"/>
                <a:gd name="connsiteX2" fmla="*/ 190500 w 781997"/>
                <a:gd name="connsiteY2" fmla="*/ 444503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09443 w 781997"/>
                <a:gd name="connsiteY3" fmla="*/ 78862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51839"/>
                <a:gd name="connsiteX1" fmla="*/ 88900 w 781997"/>
                <a:gd name="connsiteY1" fmla="*/ 241303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3 h 451839"/>
                <a:gd name="connsiteX1" fmla="*/ 80058 w 781997"/>
                <a:gd name="connsiteY1" fmla="*/ 282690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6 h 447732"/>
                <a:gd name="connsiteX1" fmla="*/ 80058 w 781997"/>
                <a:gd name="connsiteY1" fmla="*/ 282693 h 447732"/>
                <a:gd name="connsiteX2" fmla="*/ 138927 w 781997"/>
                <a:gd name="connsiteY2" fmla="*/ 436378 h 447732"/>
                <a:gd name="connsiteX3" fmla="*/ 309443 w 781997"/>
                <a:gd name="connsiteY3" fmla="*/ 78865 h 447732"/>
                <a:gd name="connsiteX4" fmla="*/ 499147 w 781997"/>
                <a:gd name="connsiteY4" fmla="*/ 431152 h 447732"/>
                <a:gd name="connsiteX5" fmla="*/ 567018 w 781997"/>
                <a:gd name="connsiteY5" fmla="*/ 287626 h 447732"/>
                <a:gd name="connsiteX6" fmla="*/ 674644 w 781997"/>
                <a:gd name="connsiteY6" fmla="*/ 438313 h 447732"/>
                <a:gd name="connsiteX7" fmla="*/ 719336 w 781997"/>
                <a:gd name="connsiteY7" fmla="*/ 4 h 447732"/>
                <a:gd name="connsiteX8" fmla="*/ 781997 w 781997"/>
                <a:gd name="connsiteY8" fmla="*/ 447732 h 447732"/>
                <a:gd name="connsiteX0" fmla="*/ 0 w 781997"/>
                <a:gd name="connsiteY0" fmla="*/ 444506 h 451451"/>
                <a:gd name="connsiteX1" fmla="*/ 80058 w 781997"/>
                <a:gd name="connsiteY1" fmla="*/ 282693 h 451451"/>
                <a:gd name="connsiteX2" fmla="*/ 138927 w 781997"/>
                <a:gd name="connsiteY2" fmla="*/ 436378 h 451451"/>
                <a:gd name="connsiteX3" fmla="*/ 309443 w 781997"/>
                <a:gd name="connsiteY3" fmla="*/ 78865 h 451451"/>
                <a:gd name="connsiteX4" fmla="*/ 499147 w 781997"/>
                <a:gd name="connsiteY4" fmla="*/ 431152 h 451451"/>
                <a:gd name="connsiteX5" fmla="*/ 589556 w 781997"/>
                <a:gd name="connsiteY5" fmla="*/ 344911 h 451451"/>
                <a:gd name="connsiteX6" fmla="*/ 674644 w 781997"/>
                <a:gd name="connsiteY6" fmla="*/ 438313 h 451451"/>
                <a:gd name="connsiteX7" fmla="*/ 719336 w 781997"/>
                <a:gd name="connsiteY7" fmla="*/ 4 h 451451"/>
                <a:gd name="connsiteX8" fmla="*/ 781997 w 781997"/>
                <a:gd name="connsiteY8" fmla="*/ 447732 h 451451"/>
                <a:gd name="connsiteX0" fmla="*/ 0 w 781997"/>
                <a:gd name="connsiteY0" fmla="*/ 444506 h 455600"/>
                <a:gd name="connsiteX1" fmla="*/ 80058 w 781997"/>
                <a:gd name="connsiteY1" fmla="*/ 282693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00520 w 781997"/>
                <a:gd name="connsiteY2" fmla="*/ 430433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500450"/>
                <a:gd name="connsiteX1" fmla="*/ 60823 w 781997"/>
                <a:gd name="connsiteY1" fmla="*/ 401881 h 500450"/>
                <a:gd name="connsiteX2" fmla="*/ 107304 w 781997"/>
                <a:gd name="connsiteY2" fmla="*/ 487608 h 500450"/>
                <a:gd name="connsiteX3" fmla="*/ 309443 w 781997"/>
                <a:gd name="connsiteY3" fmla="*/ 78865 h 500450"/>
                <a:gd name="connsiteX4" fmla="*/ 499147 w 781997"/>
                <a:gd name="connsiteY4" fmla="*/ 431152 h 500450"/>
                <a:gd name="connsiteX5" fmla="*/ 600825 w 781997"/>
                <a:gd name="connsiteY5" fmla="*/ 373553 h 500450"/>
                <a:gd name="connsiteX6" fmla="*/ 674644 w 781997"/>
                <a:gd name="connsiteY6" fmla="*/ 438313 h 500450"/>
                <a:gd name="connsiteX7" fmla="*/ 719336 w 781997"/>
                <a:gd name="connsiteY7" fmla="*/ 4 h 500450"/>
                <a:gd name="connsiteX8" fmla="*/ 781997 w 781997"/>
                <a:gd name="connsiteY8" fmla="*/ 447732 h 500450"/>
                <a:gd name="connsiteX0" fmla="*/ 0 w 784935"/>
                <a:gd name="connsiteY0" fmla="*/ 493544 h 499896"/>
                <a:gd name="connsiteX1" fmla="*/ 63761 w 784935"/>
                <a:gd name="connsiteY1" fmla="*/ 401881 h 499896"/>
                <a:gd name="connsiteX2" fmla="*/ 110242 w 784935"/>
                <a:gd name="connsiteY2" fmla="*/ 487608 h 499896"/>
                <a:gd name="connsiteX3" fmla="*/ 312381 w 784935"/>
                <a:gd name="connsiteY3" fmla="*/ 78865 h 499896"/>
                <a:gd name="connsiteX4" fmla="*/ 502085 w 784935"/>
                <a:gd name="connsiteY4" fmla="*/ 431152 h 499896"/>
                <a:gd name="connsiteX5" fmla="*/ 603763 w 784935"/>
                <a:gd name="connsiteY5" fmla="*/ 373553 h 499896"/>
                <a:gd name="connsiteX6" fmla="*/ 677582 w 784935"/>
                <a:gd name="connsiteY6" fmla="*/ 438313 h 499896"/>
                <a:gd name="connsiteX7" fmla="*/ 722274 w 784935"/>
                <a:gd name="connsiteY7" fmla="*/ 4 h 499896"/>
                <a:gd name="connsiteX8" fmla="*/ 784935 w 784935"/>
                <a:gd name="connsiteY8" fmla="*/ 447732 h 499896"/>
                <a:gd name="connsiteX0" fmla="*/ 0 w 784935"/>
                <a:gd name="connsiteY0" fmla="*/ 493544 h 493544"/>
                <a:gd name="connsiteX1" fmla="*/ 63761 w 784935"/>
                <a:gd name="connsiteY1" fmla="*/ 401881 h 493544"/>
                <a:gd name="connsiteX2" fmla="*/ 101989 w 784935"/>
                <a:gd name="connsiteY2" fmla="*/ 454951 h 493544"/>
                <a:gd name="connsiteX3" fmla="*/ 312381 w 784935"/>
                <a:gd name="connsiteY3" fmla="*/ 78865 h 493544"/>
                <a:gd name="connsiteX4" fmla="*/ 502085 w 784935"/>
                <a:gd name="connsiteY4" fmla="*/ 431152 h 493544"/>
                <a:gd name="connsiteX5" fmla="*/ 603763 w 784935"/>
                <a:gd name="connsiteY5" fmla="*/ 373553 h 493544"/>
                <a:gd name="connsiteX6" fmla="*/ 677582 w 784935"/>
                <a:gd name="connsiteY6" fmla="*/ 438313 h 493544"/>
                <a:gd name="connsiteX7" fmla="*/ 722274 w 784935"/>
                <a:gd name="connsiteY7" fmla="*/ 4 h 493544"/>
                <a:gd name="connsiteX8" fmla="*/ 784935 w 784935"/>
                <a:gd name="connsiteY8" fmla="*/ 447732 h 493544"/>
                <a:gd name="connsiteX0" fmla="*/ 0 w 794598"/>
                <a:gd name="connsiteY0" fmla="*/ 541242 h 541242"/>
                <a:gd name="connsiteX1" fmla="*/ 73424 w 794598"/>
                <a:gd name="connsiteY1" fmla="*/ 401881 h 541242"/>
                <a:gd name="connsiteX2" fmla="*/ 111652 w 794598"/>
                <a:gd name="connsiteY2" fmla="*/ 454951 h 541242"/>
                <a:gd name="connsiteX3" fmla="*/ 322044 w 794598"/>
                <a:gd name="connsiteY3" fmla="*/ 78865 h 541242"/>
                <a:gd name="connsiteX4" fmla="*/ 511748 w 794598"/>
                <a:gd name="connsiteY4" fmla="*/ 431152 h 541242"/>
                <a:gd name="connsiteX5" fmla="*/ 613426 w 794598"/>
                <a:gd name="connsiteY5" fmla="*/ 373553 h 541242"/>
                <a:gd name="connsiteX6" fmla="*/ 687245 w 794598"/>
                <a:gd name="connsiteY6" fmla="*/ 438313 h 541242"/>
                <a:gd name="connsiteX7" fmla="*/ 731937 w 794598"/>
                <a:gd name="connsiteY7" fmla="*/ 4 h 541242"/>
                <a:gd name="connsiteX8" fmla="*/ 794598 w 794598"/>
                <a:gd name="connsiteY8" fmla="*/ 447732 h 541242"/>
                <a:gd name="connsiteX0" fmla="*/ 0 w 814099"/>
                <a:gd name="connsiteY0" fmla="*/ 541584 h 541584"/>
                <a:gd name="connsiteX1" fmla="*/ 73424 w 814099"/>
                <a:gd name="connsiteY1" fmla="*/ 402223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87245 w 814099"/>
                <a:gd name="connsiteY5" fmla="*/ 438655 h 541584"/>
                <a:gd name="connsiteX6" fmla="*/ 731937 w 814099"/>
                <a:gd name="connsiteY6" fmla="*/ 346 h 541584"/>
                <a:gd name="connsiteX7" fmla="*/ 814099 w 814099"/>
                <a:gd name="connsiteY7" fmla="*/ 520186 h 541584"/>
                <a:gd name="connsiteX0" fmla="*/ 0 w 814099"/>
                <a:gd name="connsiteY0" fmla="*/ 541608 h 541608"/>
                <a:gd name="connsiteX1" fmla="*/ 63761 w 814099"/>
                <a:gd name="connsiteY1" fmla="*/ 449946 h 541608"/>
                <a:gd name="connsiteX2" fmla="*/ 111652 w 814099"/>
                <a:gd name="connsiteY2" fmla="*/ 455317 h 541608"/>
                <a:gd name="connsiteX3" fmla="*/ 322044 w 814099"/>
                <a:gd name="connsiteY3" fmla="*/ 79231 h 541608"/>
                <a:gd name="connsiteX4" fmla="*/ 511748 w 814099"/>
                <a:gd name="connsiteY4" fmla="*/ 431518 h 541608"/>
                <a:gd name="connsiteX5" fmla="*/ 731937 w 814099"/>
                <a:gd name="connsiteY5" fmla="*/ 370 h 541608"/>
                <a:gd name="connsiteX6" fmla="*/ 814099 w 814099"/>
                <a:gd name="connsiteY6" fmla="*/ 520210 h 541608"/>
                <a:gd name="connsiteX0" fmla="*/ 0 w 731937"/>
                <a:gd name="connsiteY0" fmla="*/ 541608 h 541608"/>
                <a:gd name="connsiteX1" fmla="*/ 63761 w 731937"/>
                <a:gd name="connsiteY1" fmla="*/ 449946 h 541608"/>
                <a:gd name="connsiteX2" fmla="*/ 111652 w 731937"/>
                <a:gd name="connsiteY2" fmla="*/ 455317 h 541608"/>
                <a:gd name="connsiteX3" fmla="*/ 322044 w 731937"/>
                <a:gd name="connsiteY3" fmla="*/ 79231 h 541608"/>
                <a:gd name="connsiteX4" fmla="*/ 511748 w 731937"/>
                <a:gd name="connsiteY4" fmla="*/ 431518 h 541608"/>
                <a:gd name="connsiteX5" fmla="*/ 731937 w 731937"/>
                <a:gd name="connsiteY5" fmla="*/ 370 h 541608"/>
                <a:gd name="connsiteX0" fmla="*/ 0 w 511748"/>
                <a:gd name="connsiteY0" fmla="*/ 462409 h 462409"/>
                <a:gd name="connsiteX1" fmla="*/ 63761 w 511748"/>
                <a:gd name="connsiteY1" fmla="*/ 370747 h 462409"/>
                <a:gd name="connsiteX2" fmla="*/ 111652 w 511748"/>
                <a:gd name="connsiteY2" fmla="*/ 376118 h 462409"/>
                <a:gd name="connsiteX3" fmla="*/ 322044 w 511748"/>
                <a:gd name="connsiteY3" fmla="*/ 32 h 462409"/>
                <a:gd name="connsiteX4" fmla="*/ 511748 w 511748"/>
                <a:gd name="connsiteY4" fmla="*/ 352319 h 462409"/>
                <a:gd name="connsiteX0" fmla="*/ 0 w 525499"/>
                <a:gd name="connsiteY0" fmla="*/ 462409 h 462409"/>
                <a:gd name="connsiteX1" fmla="*/ 63761 w 525499"/>
                <a:gd name="connsiteY1" fmla="*/ 370747 h 462409"/>
                <a:gd name="connsiteX2" fmla="*/ 111652 w 525499"/>
                <a:gd name="connsiteY2" fmla="*/ 376118 h 462409"/>
                <a:gd name="connsiteX3" fmla="*/ 322044 w 525499"/>
                <a:gd name="connsiteY3" fmla="*/ 32 h 462409"/>
                <a:gd name="connsiteX4" fmla="*/ 511748 w 525499"/>
                <a:gd name="connsiteY4" fmla="*/ 352319 h 462409"/>
                <a:gd name="connsiteX5" fmla="*/ 510687 w 525499"/>
                <a:gd name="connsiteY5" fmla="*/ 372510 h 462409"/>
                <a:gd name="connsiteX0" fmla="*/ 0 w 567343"/>
                <a:gd name="connsiteY0" fmla="*/ 462417 h 462417"/>
                <a:gd name="connsiteX1" fmla="*/ 63761 w 567343"/>
                <a:gd name="connsiteY1" fmla="*/ 370755 h 462417"/>
                <a:gd name="connsiteX2" fmla="*/ 111652 w 567343"/>
                <a:gd name="connsiteY2" fmla="*/ 376126 h 462417"/>
                <a:gd name="connsiteX3" fmla="*/ 322044 w 567343"/>
                <a:gd name="connsiteY3" fmla="*/ 40 h 462417"/>
                <a:gd name="connsiteX4" fmla="*/ 511748 w 567343"/>
                <a:gd name="connsiteY4" fmla="*/ 352327 h 462417"/>
                <a:gd name="connsiteX5" fmla="*/ 567341 w 567343"/>
                <a:gd name="connsiteY5" fmla="*/ 418667 h 462417"/>
                <a:gd name="connsiteX0" fmla="*/ 0 w 564561"/>
                <a:gd name="connsiteY0" fmla="*/ 462418 h 462418"/>
                <a:gd name="connsiteX1" fmla="*/ 63761 w 564561"/>
                <a:gd name="connsiteY1" fmla="*/ 370756 h 462418"/>
                <a:gd name="connsiteX2" fmla="*/ 111652 w 564561"/>
                <a:gd name="connsiteY2" fmla="*/ 376127 h 462418"/>
                <a:gd name="connsiteX3" fmla="*/ 322044 w 564561"/>
                <a:gd name="connsiteY3" fmla="*/ 41 h 462418"/>
                <a:gd name="connsiteX4" fmla="*/ 511748 w 564561"/>
                <a:gd name="connsiteY4" fmla="*/ 352328 h 462418"/>
                <a:gd name="connsiteX5" fmla="*/ 564559 w 564561"/>
                <a:gd name="connsiteY5" fmla="*/ 455446 h 46241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3596 h 463596"/>
                <a:gd name="connsiteX1" fmla="*/ 63761 w 564559"/>
                <a:gd name="connsiteY1" fmla="*/ 371934 h 463596"/>
                <a:gd name="connsiteX2" fmla="*/ 111652 w 564559"/>
                <a:gd name="connsiteY2" fmla="*/ 377305 h 463596"/>
                <a:gd name="connsiteX3" fmla="*/ 322044 w 564559"/>
                <a:gd name="connsiteY3" fmla="*/ 1219 h 463596"/>
                <a:gd name="connsiteX4" fmla="*/ 416653 w 564559"/>
                <a:gd name="connsiteY4" fmla="*/ 261105 h 463596"/>
                <a:gd name="connsiteX5" fmla="*/ 487850 w 564559"/>
                <a:gd name="connsiteY5" fmla="*/ 375347 h 463596"/>
                <a:gd name="connsiteX6" fmla="*/ 564559 w 564559"/>
                <a:gd name="connsiteY6" fmla="*/ 456624 h 463596"/>
                <a:gd name="connsiteX0" fmla="*/ 0 w 564559"/>
                <a:gd name="connsiteY0" fmla="*/ 462456 h 462456"/>
                <a:gd name="connsiteX1" fmla="*/ 63761 w 564559"/>
                <a:gd name="connsiteY1" fmla="*/ 370794 h 462456"/>
                <a:gd name="connsiteX2" fmla="*/ 111652 w 564559"/>
                <a:gd name="connsiteY2" fmla="*/ 376165 h 462456"/>
                <a:gd name="connsiteX3" fmla="*/ 322044 w 564559"/>
                <a:gd name="connsiteY3" fmla="*/ 79 h 462456"/>
                <a:gd name="connsiteX4" fmla="*/ 380822 w 564559"/>
                <a:gd name="connsiteY4" fmla="*/ 343103 h 462456"/>
                <a:gd name="connsiteX5" fmla="*/ 487850 w 564559"/>
                <a:gd name="connsiteY5" fmla="*/ 374207 h 462456"/>
                <a:gd name="connsiteX6" fmla="*/ 564559 w 564559"/>
                <a:gd name="connsiteY6" fmla="*/ 455484 h 462456"/>
                <a:gd name="connsiteX0" fmla="*/ 0 w 564559"/>
                <a:gd name="connsiteY0" fmla="*/ 462642 h 462642"/>
                <a:gd name="connsiteX1" fmla="*/ 63761 w 564559"/>
                <a:gd name="connsiteY1" fmla="*/ 370980 h 462642"/>
                <a:gd name="connsiteX2" fmla="*/ 147707 w 564559"/>
                <a:gd name="connsiteY2" fmla="*/ 404886 h 462642"/>
                <a:gd name="connsiteX3" fmla="*/ 322044 w 564559"/>
                <a:gd name="connsiteY3" fmla="*/ 265 h 462642"/>
                <a:gd name="connsiteX4" fmla="*/ 380822 w 564559"/>
                <a:gd name="connsiteY4" fmla="*/ 343289 h 462642"/>
                <a:gd name="connsiteX5" fmla="*/ 487850 w 564559"/>
                <a:gd name="connsiteY5" fmla="*/ 374393 h 462642"/>
                <a:gd name="connsiteX6" fmla="*/ 564559 w 564559"/>
                <a:gd name="connsiteY6" fmla="*/ 455670 h 462642"/>
                <a:gd name="connsiteX0" fmla="*/ 0 w 564559"/>
                <a:gd name="connsiteY0" fmla="*/ 382386 h 382386"/>
                <a:gd name="connsiteX1" fmla="*/ 63761 w 564559"/>
                <a:gd name="connsiteY1" fmla="*/ 290724 h 382386"/>
                <a:gd name="connsiteX2" fmla="*/ 147707 w 564559"/>
                <a:gd name="connsiteY2" fmla="*/ 324630 h 382386"/>
                <a:gd name="connsiteX3" fmla="*/ 319325 w 564559"/>
                <a:gd name="connsiteY3" fmla="*/ 363 h 382386"/>
                <a:gd name="connsiteX4" fmla="*/ 380822 w 564559"/>
                <a:gd name="connsiteY4" fmla="*/ 263033 h 382386"/>
                <a:gd name="connsiteX5" fmla="*/ 487850 w 564559"/>
                <a:gd name="connsiteY5" fmla="*/ 294137 h 382386"/>
                <a:gd name="connsiteX6" fmla="*/ 564559 w 564559"/>
                <a:gd name="connsiteY6" fmla="*/ 375414 h 382386"/>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87850 w 564559"/>
                <a:gd name="connsiteY5" fmla="*/ 294662 h 382911"/>
                <a:gd name="connsiteX6" fmla="*/ 564559 w 564559"/>
                <a:gd name="connsiteY6" fmla="*/ 375939 h 382911"/>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911 h 382911"/>
                <a:gd name="connsiteX1" fmla="*/ 80968 w 564559"/>
                <a:gd name="connsiteY1" fmla="*/ 255810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845 h 382845"/>
                <a:gd name="connsiteX1" fmla="*/ 80968 w 564559"/>
                <a:gd name="connsiteY1" fmla="*/ 255744 h 382845"/>
                <a:gd name="connsiteX2" fmla="*/ 147707 w 564559"/>
                <a:gd name="connsiteY2" fmla="*/ 325089 h 382845"/>
                <a:gd name="connsiteX3" fmla="*/ 319325 w 564559"/>
                <a:gd name="connsiteY3" fmla="*/ 822 h 382845"/>
                <a:gd name="connsiteX4" fmla="*/ 390841 w 564559"/>
                <a:gd name="connsiteY4" fmla="*/ 233513 h 382845"/>
                <a:gd name="connsiteX5" fmla="*/ 485485 w 564559"/>
                <a:gd name="connsiteY5" fmla="*/ 276439 h 382845"/>
                <a:gd name="connsiteX6" fmla="*/ 564559 w 564559"/>
                <a:gd name="connsiteY6" fmla="*/ 375873 h 382845"/>
                <a:gd name="connsiteX0" fmla="*/ 0 w 564559"/>
                <a:gd name="connsiteY0" fmla="*/ 382327 h 382327"/>
                <a:gd name="connsiteX1" fmla="*/ 80968 w 564559"/>
                <a:gd name="connsiteY1" fmla="*/ 255226 h 382327"/>
                <a:gd name="connsiteX2" fmla="*/ 147707 w 564559"/>
                <a:gd name="connsiteY2" fmla="*/ 324571 h 382327"/>
                <a:gd name="connsiteX3" fmla="*/ 319325 w 564559"/>
                <a:gd name="connsiteY3" fmla="*/ 304 h 382327"/>
                <a:gd name="connsiteX4" fmla="*/ 407187 w 564559"/>
                <a:gd name="connsiteY4" fmla="*/ 265871 h 382327"/>
                <a:gd name="connsiteX5" fmla="*/ 485485 w 564559"/>
                <a:gd name="connsiteY5" fmla="*/ 275921 h 382327"/>
                <a:gd name="connsiteX6" fmla="*/ 564559 w 564559"/>
                <a:gd name="connsiteY6" fmla="*/ 375355 h 382327"/>
                <a:gd name="connsiteX0" fmla="*/ 0 w 564559"/>
                <a:gd name="connsiteY0" fmla="*/ 393285 h 393285"/>
                <a:gd name="connsiteX1" fmla="*/ 80968 w 564559"/>
                <a:gd name="connsiteY1" fmla="*/ 266184 h 393285"/>
                <a:gd name="connsiteX2" fmla="*/ 147707 w 564559"/>
                <a:gd name="connsiteY2" fmla="*/ 335529 h 393285"/>
                <a:gd name="connsiteX3" fmla="*/ 270515 w 564559"/>
                <a:gd name="connsiteY3" fmla="*/ 292 h 393285"/>
                <a:gd name="connsiteX4" fmla="*/ 407187 w 564559"/>
                <a:gd name="connsiteY4" fmla="*/ 276829 h 393285"/>
                <a:gd name="connsiteX5" fmla="*/ 485485 w 564559"/>
                <a:gd name="connsiteY5" fmla="*/ 286879 h 393285"/>
                <a:gd name="connsiteX6" fmla="*/ 564559 w 564559"/>
                <a:gd name="connsiteY6" fmla="*/ 386313 h 393285"/>
                <a:gd name="connsiteX0" fmla="*/ 0 w 564559"/>
                <a:gd name="connsiteY0" fmla="*/ 393154 h 393154"/>
                <a:gd name="connsiteX1" fmla="*/ 80968 w 564559"/>
                <a:gd name="connsiteY1" fmla="*/ 266053 h 393154"/>
                <a:gd name="connsiteX2" fmla="*/ 147707 w 564559"/>
                <a:gd name="connsiteY2" fmla="*/ 335398 h 393154"/>
                <a:gd name="connsiteX3" fmla="*/ 270515 w 564559"/>
                <a:gd name="connsiteY3" fmla="*/ 161 h 393154"/>
                <a:gd name="connsiteX4" fmla="*/ 386695 w 564559"/>
                <a:gd name="connsiteY4" fmla="*/ 291074 h 393154"/>
                <a:gd name="connsiteX5" fmla="*/ 485485 w 564559"/>
                <a:gd name="connsiteY5" fmla="*/ 286748 h 393154"/>
                <a:gd name="connsiteX6" fmla="*/ 564559 w 564559"/>
                <a:gd name="connsiteY6" fmla="*/ 386182 h 393154"/>
                <a:gd name="connsiteX0" fmla="*/ 0 w 564559"/>
                <a:gd name="connsiteY0" fmla="*/ 393155 h 393155"/>
                <a:gd name="connsiteX1" fmla="*/ 80968 w 564559"/>
                <a:gd name="connsiteY1" fmla="*/ 266054 h 393155"/>
                <a:gd name="connsiteX2" fmla="*/ 147707 w 564559"/>
                <a:gd name="connsiteY2" fmla="*/ 335399 h 393155"/>
                <a:gd name="connsiteX3" fmla="*/ 270515 w 564559"/>
                <a:gd name="connsiteY3" fmla="*/ 162 h 393155"/>
                <a:gd name="connsiteX4" fmla="*/ 386695 w 564559"/>
                <a:gd name="connsiteY4" fmla="*/ 291075 h 393155"/>
                <a:gd name="connsiteX5" fmla="*/ 479038 w 564559"/>
                <a:gd name="connsiteY5" fmla="*/ 308662 h 393155"/>
                <a:gd name="connsiteX6" fmla="*/ 564559 w 564559"/>
                <a:gd name="connsiteY6" fmla="*/ 386183 h 393155"/>
                <a:gd name="connsiteX0" fmla="*/ 0 w 564559"/>
                <a:gd name="connsiteY0" fmla="*/ 393044 h 393044"/>
                <a:gd name="connsiteX1" fmla="*/ 80968 w 564559"/>
                <a:gd name="connsiteY1" fmla="*/ 265943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4 h 393044"/>
                <a:gd name="connsiteX1" fmla="*/ 81428 w 564559"/>
                <a:gd name="connsiteY1" fmla="*/ 286488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1 h 393041"/>
                <a:gd name="connsiteX1" fmla="*/ 81428 w 564559"/>
                <a:gd name="connsiteY1" fmla="*/ 286485 h 393041"/>
                <a:gd name="connsiteX2" fmla="*/ 169811 w 564559"/>
                <a:gd name="connsiteY2" fmla="*/ 315432 h 393041"/>
                <a:gd name="connsiteX3" fmla="*/ 270515 w 564559"/>
                <a:gd name="connsiteY3" fmla="*/ 48 h 393041"/>
                <a:gd name="connsiteX4" fmla="*/ 435275 w 564559"/>
                <a:gd name="connsiteY4" fmla="*/ 291660 h 393041"/>
                <a:gd name="connsiteX5" fmla="*/ 479038 w 564559"/>
                <a:gd name="connsiteY5" fmla="*/ 308548 h 393041"/>
                <a:gd name="connsiteX6" fmla="*/ 564559 w 564559"/>
                <a:gd name="connsiteY6" fmla="*/ 386069 h 393041"/>
                <a:gd name="connsiteX0" fmla="*/ 0 w 564559"/>
                <a:gd name="connsiteY0" fmla="*/ 393028 h 393028"/>
                <a:gd name="connsiteX1" fmla="*/ 81428 w 564559"/>
                <a:gd name="connsiteY1" fmla="*/ 286472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28 h 393028"/>
                <a:gd name="connsiteX1" fmla="*/ 61856 w 564559"/>
                <a:gd name="connsiteY1" fmla="*/ 341936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00 h 393000"/>
                <a:gd name="connsiteX1" fmla="*/ 61856 w 564559"/>
                <a:gd name="connsiteY1" fmla="*/ 341908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00 h 393000"/>
                <a:gd name="connsiteX1" fmla="*/ 59094 w 564559"/>
                <a:gd name="connsiteY1" fmla="*/ 296027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79038 w 564559"/>
                <a:gd name="connsiteY5" fmla="*/ 308530 h 393023"/>
                <a:gd name="connsiteX6" fmla="*/ 564559 w 564559"/>
                <a:gd name="connsiteY6" fmla="*/ 386051 h 393023"/>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96306 w 564559"/>
                <a:gd name="connsiteY5" fmla="*/ 305111 h 393023"/>
                <a:gd name="connsiteX6" fmla="*/ 564559 w 564559"/>
                <a:gd name="connsiteY6" fmla="*/ 386051 h 393023"/>
                <a:gd name="connsiteX0" fmla="*/ 0 w 564559"/>
                <a:gd name="connsiteY0" fmla="*/ 393001 h 393001"/>
                <a:gd name="connsiteX1" fmla="*/ 59094 w 564559"/>
                <a:gd name="connsiteY1" fmla="*/ 296028 h 393001"/>
                <a:gd name="connsiteX2" fmla="*/ 115936 w 564559"/>
                <a:gd name="connsiteY2" fmla="*/ 310581 h 393001"/>
                <a:gd name="connsiteX3" fmla="*/ 270515 w 564559"/>
                <a:gd name="connsiteY3" fmla="*/ 8 h 393001"/>
                <a:gd name="connsiteX4" fmla="*/ 446325 w 564559"/>
                <a:gd name="connsiteY4" fmla="*/ 320385 h 393001"/>
                <a:gd name="connsiteX5" fmla="*/ 496306 w 564559"/>
                <a:gd name="connsiteY5" fmla="*/ 305089 h 393001"/>
                <a:gd name="connsiteX6" fmla="*/ 564559 w 564559"/>
                <a:gd name="connsiteY6" fmla="*/ 386029 h 393001"/>
                <a:gd name="connsiteX0" fmla="*/ 0 w 564559"/>
                <a:gd name="connsiteY0" fmla="*/ 392995 h 392995"/>
                <a:gd name="connsiteX1" fmla="*/ 59094 w 564559"/>
                <a:gd name="connsiteY1" fmla="*/ 296022 h 392995"/>
                <a:gd name="connsiteX2" fmla="*/ 115936 w 564559"/>
                <a:gd name="connsiteY2" fmla="*/ 310575 h 392995"/>
                <a:gd name="connsiteX3" fmla="*/ 270515 w 564559"/>
                <a:gd name="connsiteY3" fmla="*/ 2 h 392995"/>
                <a:gd name="connsiteX4" fmla="*/ 418466 w 564559"/>
                <a:gd name="connsiteY4" fmla="*/ 315578 h 392995"/>
                <a:gd name="connsiteX5" fmla="*/ 496306 w 564559"/>
                <a:gd name="connsiteY5" fmla="*/ 305083 h 392995"/>
                <a:gd name="connsiteX6" fmla="*/ 564559 w 564559"/>
                <a:gd name="connsiteY6" fmla="*/ 386023 h 392995"/>
                <a:gd name="connsiteX0" fmla="*/ 0 w 564559"/>
                <a:gd name="connsiteY0" fmla="*/ 393010 h 393010"/>
                <a:gd name="connsiteX1" fmla="*/ 59094 w 564559"/>
                <a:gd name="connsiteY1" fmla="*/ 296037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3010 h 393010"/>
                <a:gd name="connsiteX1" fmla="*/ 42291 w 564559"/>
                <a:gd name="connsiteY1" fmla="*/ 258545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4656 h 394656"/>
                <a:gd name="connsiteX1" fmla="*/ 42291 w 564559"/>
                <a:gd name="connsiteY1" fmla="*/ 260191 h 394656"/>
                <a:gd name="connsiteX2" fmla="*/ 96262 w 564559"/>
                <a:gd name="connsiteY2" fmla="*/ 195534 h 394656"/>
                <a:gd name="connsiteX3" fmla="*/ 270515 w 564559"/>
                <a:gd name="connsiteY3" fmla="*/ 1663 h 394656"/>
                <a:gd name="connsiteX4" fmla="*/ 418466 w 564559"/>
                <a:gd name="connsiteY4" fmla="*/ 317239 h 394656"/>
                <a:gd name="connsiteX5" fmla="*/ 496306 w 564559"/>
                <a:gd name="connsiteY5" fmla="*/ 306744 h 394656"/>
                <a:gd name="connsiteX6" fmla="*/ 564559 w 564559"/>
                <a:gd name="connsiteY6" fmla="*/ 387684 h 394656"/>
                <a:gd name="connsiteX0" fmla="*/ 0 w 564559"/>
                <a:gd name="connsiteY0" fmla="*/ 405292 h 405292"/>
                <a:gd name="connsiteX1" fmla="*/ 42291 w 564559"/>
                <a:gd name="connsiteY1" fmla="*/ 270827 h 405292"/>
                <a:gd name="connsiteX2" fmla="*/ 96262 w 564559"/>
                <a:gd name="connsiteY2" fmla="*/ 206170 h 405292"/>
                <a:gd name="connsiteX3" fmla="*/ 167599 w 564559"/>
                <a:gd name="connsiteY3" fmla="*/ 1587 h 405292"/>
                <a:gd name="connsiteX4" fmla="*/ 418466 w 564559"/>
                <a:gd name="connsiteY4" fmla="*/ 327875 h 405292"/>
                <a:gd name="connsiteX5" fmla="*/ 496306 w 564559"/>
                <a:gd name="connsiteY5" fmla="*/ 317380 h 405292"/>
                <a:gd name="connsiteX6" fmla="*/ 564559 w 564559"/>
                <a:gd name="connsiteY6" fmla="*/ 398320 h 405292"/>
                <a:gd name="connsiteX0" fmla="*/ 0 w 564559"/>
                <a:gd name="connsiteY0" fmla="*/ 407143 h 407143"/>
                <a:gd name="connsiteX1" fmla="*/ 42291 w 564559"/>
                <a:gd name="connsiteY1" fmla="*/ 272678 h 407143"/>
                <a:gd name="connsiteX2" fmla="*/ 92061 w 564559"/>
                <a:gd name="connsiteY2" fmla="*/ 165173 h 407143"/>
                <a:gd name="connsiteX3" fmla="*/ 167599 w 564559"/>
                <a:gd name="connsiteY3" fmla="*/ 3438 h 407143"/>
                <a:gd name="connsiteX4" fmla="*/ 418466 w 564559"/>
                <a:gd name="connsiteY4" fmla="*/ 329726 h 407143"/>
                <a:gd name="connsiteX5" fmla="*/ 496306 w 564559"/>
                <a:gd name="connsiteY5" fmla="*/ 319231 h 407143"/>
                <a:gd name="connsiteX6" fmla="*/ 564559 w 564559"/>
                <a:gd name="connsiteY6" fmla="*/ 400171 h 407143"/>
                <a:gd name="connsiteX0" fmla="*/ 0 w 564559"/>
                <a:gd name="connsiteY0" fmla="*/ 409685 h 409685"/>
                <a:gd name="connsiteX1" fmla="*/ 42291 w 564559"/>
                <a:gd name="connsiteY1" fmla="*/ 275220 h 409685"/>
                <a:gd name="connsiteX2" fmla="*/ 92061 w 564559"/>
                <a:gd name="connsiteY2" fmla="*/ 167715 h 409685"/>
                <a:gd name="connsiteX3" fmla="*/ 167599 w 564559"/>
                <a:gd name="connsiteY3" fmla="*/ 5980 h 409685"/>
                <a:gd name="connsiteX4" fmla="*/ 296646 w 564559"/>
                <a:gd name="connsiteY4" fmla="*/ 396540 h 409685"/>
                <a:gd name="connsiteX5" fmla="*/ 496306 w 564559"/>
                <a:gd name="connsiteY5" fmla="*/ 321773 h 409685"/>
                <a:gd name="connsiteX6" fmla="*/ 564559 w 564559"/>
                <a:gd name="connsiteY6" fmla="*/ 402713 h 409685"/>
                <a:gd name="connsiteX0" fmla="*/ 0 w 564560"/>
                <a:gd name="connsiteY0" fmla="*/ 485102 h 485102"/>
                <a:gd name="connsiteX1" fmla="*/ 42291 w 564560"/>
                <a:gd name="connsiteY1" fmla="*/ 350637 h 485102"/>
                <a:gd name="connsiteX2" fmla="*/ 92061 w 564560"/>
                <a:gd name="connsiteY2" fmla="*/ 243132 h 485102"/>
                <a:gd name="connsiteX3" fmla="*/ 167599 w 564560"/>
                <a:gd name="connsiteY3" fmla="*/ 81397 h 485102"/>
                <a:gd name="connsiteX4" fmla="*/ 296646 w 564560"/>
                <a:gd name="connsiteY4" fmla="*/ 471957 h 485102"/>
                <a:gd name="connsiteX5" fmla="*/ 515209 w 564560"/>
                <a:gd name="connsiteY5" fmla="*/ 848 h 485102"/>
                <a:gd name="connsiteX6" fmla="*/ 564559 w 564560"/>
                <a:gd name="connsiteY6" fmla="*/ 478130 h 485102"/>
                <a:gd name="connsiteX0" fmla="*/ 0 w 564560"/>
                <a:gd name="connsiteY0" fmla="*/ 491173 h 491173"/>
                <a:gd name="connsiteX1" fmla="*/ 42291 w 564560"/>
                <a:gd name="connsiteY1" fmla="*/ 356708 h 491173"/>
                <a:gd name="connsiteX2" fmla="*/ 92061 w 564560"/>
                <a:gd name="connsiteY2" fmla="*/ 249203 h 491173"/>
                <a:gd name="connsiteX3" fmla="*/ 167599 w 564560"/>
                <a:gd name="connsiteY3" fmla="*/ 87468 h 491173"/>
                <a:gd name="connsiteX4" fmla="*/ 296646 w 564560"/>
                <a:gd name="connsiteY4" fmla="*/ 478028 h 491173"/>
                <a:gd name="connsiteX5" fmla="*/ 423729 w 564560"/>
                <a:gd name="connsiteY5" fmla="*/ 219522 h 491173"/>
                <a:gd name="connsiteX6" fmla="*/ 515209 w 564560"/>
                <a:gd name="connsiteY6" fmla="*/ 6919 h 491173"/>
                <a:gd name="connsiteX7" fmla="*/ 564559 w 564560"/>
                <a:gd name="connsiteY7" fmla="*/ 484201 h 491173"/>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7884 h 499310"/>
                <a:gd name="connsiteX1" fmla="*/ 42291 w 564560"/>
                <a:gd name="connsiteY1" fmla="*/ 353419 h 499310"/>
                <a:gd name="connsiteX2" fmla="*/ 92061 w 564560"/>
                <a:gd name="connsiteY2" fmla="*/ 245914 h 499310"/>
                <a:gd name="connsiteX3" fmla="*/ 167599 w 564560"/>
                <a:gd name="connsiteY3" fmla="*/ 84179 h 499310"/>
                <a:gd name="connsiteX4" fmla="*/ 296646 w 564560"/>
                <a:gd name="connsiteY4" fmla="*/ 474739 h 499310"/>
                <a:gd name="connsiteX5" fmla="*/ 507744 w 564560"/>
                <a:gd name="connsiteY5" fmla="*/ 409047 h 499310"/>
                <a:gd name="connsiteX6" fmla="*/ 515209 w 564560"/>
                <a:gd name="connsiteY6" fmla="*/ 3630 h 499310"/>
                <a:gd name="connsiteX7" fmla="*/ 564559 w 564560"/>
                <a:gd name="connsiteY7" fmla="*/ 480912 h 499310"/>
                <a:gd name="connsiteX0" fmla="*/ 0 w 564560"/>
                <a:gd name="connsiteY0" fmla="*/ 487884 h 492423"/>
                <a:gd name="connsiteX1" fmla="*/ 42291 w 564560"/>
                <a:gd name="connsiteY1" fmla="*/ 353419 h 492423"/>
                <a:gd name="connsiteX2" fmla="*/ 92061 w 564560"/>
                <a:gd name="connsiteY2" fmla="*/ 245914 h 492423"/>
                <a:gd name="connsiteX3" fmla="*/ 167599 w 564560"/>
                <a:gd name="connsiteY3" fmla="*/ 84179 h 492423"/>
                <a:gd name="connsiteX4" fmla="*/ 296646 w 564560"/>
                <a:gd name="connsiteY4" fmla="*/ 474739 h 492423"/>
                <a:gd name="connsiteX5" fmla="*/ 507744 w 564560"/>
                <a:gd name="connsiteY5" fmla="*/ 409047 h 492423"/>
                <a:gd name="connsiteX6" fmla="*/ 515209 w 564560"/>
                <a:gd name="connsiteY6" fmla="*/ 3630 h 492423"/>
                <a:gd name="connsiteX7" fmla="*/ 564559 w 564560"/>
                <a:gd name="connsiteY7" fmla="*/ 480912 h 492423"/>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4712 h 484712"/>
                <a:gd name="connsiteX1" fmla="*/ 42291 w 564560"/>
                <a:gd name="connsiteY1" fmla="*/ 350247 h 484712"/>
                <a:gd name="connsiteX2" fmla="*/ 92061 w 564560"/>
                <a:gd name="connsiteY2" fmla="*/ 242742 h 484712"/>
                <a:gd name="connsiteX3" fmla="*/ 167599 w 564560"/>
                <a:gd name="connsiteY3" fmla="*/ 81007 h 484712"/>
                <a:gd name="connsiteX4" fmla="*/ 294546 w 564560"/>
                <a:gd name="connsiteY4" fmla="*/ 444786 h 484712"/>
                <a:gd name="connsiteX5" fmla="*/ 507744 w 564560"/>
                <a:gd name="connsiteY5" fmla="*/ 405875 h 484712"/>
                <a:gd name="connsiteX6" fmla="*/ 493041 w 564560"/>
                <a:gd name="connsiteY6" fmla="*/ 395163 h 484712"/>
                <a:gd name="connsiteX7" fmla="*/ 515209 w 564560"/>
                <a:gd name="connsiteY7" fmla="*/ 458 h 484712"/>
                <a:gd name="connsiteX8" fmla="*/ 564559 w 564560"/>
                <a:gd name="connsiteY8" fmla="*/ 477740 h 484712"/>
                <a:gd name="connsiteX0" fmla="*/ 0 w 564560"/>
                <a:gd name="connsiteY0" fmla="*/ 484560 h 484560"/>
                <a:gd name="connsiteX1" fmla="*/ 42291 w 564560"/>
                <a:gd name="connsiteY1" fmla="*/ 350095 h 484560"/>
                <a:gd name="connsiteX2" fmla="*/ 92061 w 564560"/>
                <a:gd name="connsiteY2" fmla="*/ 242590 h 484560"/>
                <a:gd name="connsiteX3" fmla="*/ 167599 w 564560"/>
                <a:gd name="connsiteY3" fmla="*/ 80855 h 484560"/>
                <a:gd name="connsiteX4" fmla="*/ 294546 w 564560"/>
                <a:gd name="connsiteY4" fmla="*/ 444634 h 484560"/>
                <a:gd name="connsiteX5" fmla="*/ 507744 w 564560"/>
                <a:gd name="connsiteY5" fmla="*/ 405723 h 484560"/>
                <a:gd name="connsiteX6" fmla="*/ 515209 w 564560"/>
                <a:gd name="connsiteY6" fmla="*/ 306 h 484560"/>
                <a:gd name="connsiteX7" fmla="*/ 564559 w 564560"/>
                <a:gd name="connsiteY7" fmla="*/ 477588 h 484560"/>
                <a:gd name="connsiteX0" fmla="*/ 0 w 564560"/>
                <a:gd name="connsiteY0" fmla="*/ 484551 h 484551"/>
                <a:gd name="connsiteX1" fmla="*/ 42291 w 564560"/>
                <a:gd name="connsiteY1" fmla="*/ 350086 h 484551"/>
                <a:gd name="connsiteX2" fmla="*/ 92061 w 564560"/>
                <a:gd name="connsiteY2" fmla="*/ 242581 h 484551"/>
                <a:gd name="connsiteX3" fmla="*/ 167599 w 564560"/>
                <a:gd name="connsiteY3" fmla="*/ 80846 h 484551"/>
                <a:gd name="connsiteX4" fmla="*/ 294546 w 564560"/>
                <a:gd name="connsiteY4" fmla="*/ 444625 h 484551"/>
                <a:gd name="connsiteX5" fmla="*/ 486741 w 564560"/>
                <a:gd name="connsiteY5" fmla="*/ 416426 h 484551"/>
                <a:gd name="connsiteX6" fmla="*/ 515209 w 564560"/>
                <a:gd name="connsiteY6" fmla="*/ 297 h 484551"/>
                <a:gd name="connsiteX7" fmla="*/ 564559 w 564560"/>
                <a:gd name="connsiteY7" fmla="*/ 477579 h 484551"/>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9259"/>
                <a:gd name="connsiteX1" fmla="*/ 42291 w 564560"/>
                <a:gd name="connsiteY1" fmla="*/ 349789 h 489259"/>
                <a:gd name="connsiteX2" fmla="*/ 92061 w 564560"/>
                <a:gd name="connsiteY2" fmla="*/ 242284 h 489259"/>
                <a:gd name="connsiteX3" fmla="*/ 167599 w 564560"/>
                <a:gd name="connsiteY3" fmla="*/ 80549 h 489259"/>
                <a:gd name="connsiteX4" fmla="*/ 294546 w 564560"/>
                <a:gd name="connsiteY4" fmla="*/ 444328 h 489259"/>
                <a:gd name="connsiteX5" fmla="*/ 379622 w 564560"/>
                <a:gd name="connsiteY5" fmla="*/ 480399 h 489259"/>
                <a:gd name="connsiteX6" fmla="*/ 486741 w 564560"/>
                <a:gd name="connsiteY6" fmla="*/ 416129 h 489259"/>
                <a:gd name="connsiteX7" fmla="*/ 515209 w 564560"/>
                <a:gd name="connsiteY7" fmla="*/ 0 h 489259"/>
                <a:gd name="connsiteX8" fmla="*/ 564559 w 564560"/>
                <a:gd name="connsiteY8" fmla="*/ 477282 h 489259"/>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86741 w 564560"/>
                <a:gd name="connsiteY6" fmla="*/ 416129 h 484254"/>
                <a:gd name="connsiteX7" fmla="*/ 515209 w 564560"/>
                <a:gd name="connsiteY7" fmla="*/ 0 h 484254"/>
                <a:gd name="connsiteX8" fmla="*/ 564559 w 564560"/>
                <a:gd name="connsiteY8"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23729 w 564560"/>
                <a:gd name="connsiteY6" fmla="*/ 458975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60719 w 564560"/>
                <a:gd name="connsiteY6" fmla="*/ 458975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56518 w 564560"/>
                <a:gd name="connsiteY6" fmla="*/ 400060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79622 w 564560"/>
                <a:gd name="connsiteY5" fmla="*/ 410771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482540 w 564561"/>
                <a:gd name="connsiteY7" fmla="*/ 442910 h 505678"/>
                <a:gd name="connsiteX8" fmla="*/ 532011 w 564561"/>
                <a:gd name="connsiteY8" fmla="*/ 0 h 505678"/>
                <a:gd name="connsiteX9" fmla="*/ 564559 w 564561"/>
                <a:gd name="connsiteY9" fmla="*/ 498706 h 505678"/>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500404 w 564561"/>
                <a:gd name="connsiteY7" fmla="*/ 382148 h 505678"/>
                <a:gd name="connsiteX8" fmla="*/ 532011 w 564561"/>
                <a:gd name="connsiteY8" fmla="*/ 0 h 505678"/>
                <a:gd name="connsiteX9" fmla="*/ 564559 w 564561"/>
                <a:gd name="connsiteY9" fmla="*/ 498706 h 505678"/>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6"/>
                <a:gd name="connsiteY0" fmla="*/ 498005 h 498005"/>
                <a:gd name="connsiteX1" fmla="*/ 46491 w 564566"/>
                <a:gd name="connsiteY1" fmla="*/ 395676 h 498005"/>
                <a:gd name="connsiteX2" fmla="*/ 100462 w 564566"/>
                <a:gd name="connsiteY2" fmla="*/ 293527 h 498005"/>
                <a:gd name="connsiteX3" fmla="*/ 188602 w 564566"/>
                <a:gd name="connsiteY3" fmla="*/ 228200 h 498005"/>
                <a:gd name="connsiteX4" fmla="*/ 301909 w 564566"/>
                <a:gd name="connsiteY4" fmla="*/ 392387 h 498005"/>
                <a:gd name="connsiteX5" fmla="*/ 379622 w 564566"/>
                <a:gd name="connsiteY5" fmla="*/ 424522 h 498005"/>
                <a:gd name="connsiteX6" fmla="*/ 438431 w 564566"/>
                <a:gd name="connsiteY6" fmla="*/ 440590 h 498005"/>
                <a:gd name="connsiteX7" fmla="*/ 500404 w 564566"/>
                <a:gd name="connsiteY7" fmla="*/ 374475 h 498005"/>
                <a:gd name="connsiteX8" fmla="*/ 536187 w 564566"/>
                <a:gd name="connsiteY8" fmla="*/ 0 h 498005"/>
                <a:gd name="connsiteX9" fmla="*/ 564559 w 564566"/>
                <a:gd name="connsiteY9" fmla="*/ 491033 h 49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566" h="498005">
                  <a:moveTo>
                    <a:pt x="0" y="498005"/>
                  </a:moveTo>
                  <a:cubicBezTo>
                    <a:pt x="40026" y="463260"/>
                    <a:pt x="29747" y="429756"/>
                    <a:pt x="46491" y="395676"/>
                  </a:cubicBezTo>
                  <a:cubicBezTo>
                    <a:pt x="63235" y="361596"/>
                    <a:pt x="76777" y="321440"/>
                    <a:pt x="100462" y="293527"/>
                  </a:cubicBezTo>
                  <a:cubicBezTo>
                    <a:pt x="124147" y="265614"/>
                    <a:pt x="155027" y="211723"/>
                    <a:pt x="188602" y="228200"/>
                  </a:cubicBezTo>
                  <a:cubicBezTo>
                    <a:pt x="222177" y="244677"/>
                    <a:pt x="273923" y="361452"/>
                    <a:pt x="301909" y="392387"/>
                  </a:cubicBezTo>
                  <a:cubicBezTo>
                    <a:pt x="329895" y="423322"/>
                    <a:pt x="358269" y="414703"/>
                    <a:pt x="379622" y="424522"/>
                  </a:cubicBezTo>
                  <a:cubicBezTo>
                    <a:pt x="400975" y="434341"/>
                    <a:pt x="417427" y="447731"/>
                    <a:pt x="438431" y="440590"/>
                  </a:cubicBezTo>
                  <a:cubicBezTo>
                    <a:pt x="459435" y="433449"/>
                    <a:pt x="485157" y="450971"/>
                    <a:pt x="500404" y="374475"/>
                  </a:cubicBezTo>
                  <a:cubicBezTo>
                    <a:pt x="515651" y="297979"/>
                    <a:pt x="515289" y="72272"/>
                    <a:pt x="536187" y="0"/>
                  </a:cubicBezTo>
                  <a:cubicBezTo>
                    <a:pt x="560254" y="105085"/>
                    <a:pt x="564780" y="486827"/>
                    <a:pt x="564559" y="491033"/>
                  </a:cubicBezTo>
                </a:path>
              </a:pathLst>
            </a:custGeom>
            <a:noFill/>
            <a:ln>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ihandform 58"/>
            <p:cNvSpPr/>
            <p:nvPr/>
          </p:nvSpPr>
          <p:spPr>
            <a:xfrm>
              <a:off x="2672728" y="4303367"/>
              <a:ext cx="614125" cy="840944"/>
            </a:xfrm>
            <a:custGeom>
              <a:avLst/>
              <a:gdLst>
                <a:gd name="connsiteX0" fmla="*/ 28577 w 691830"/>
                <a:gd name="connsiteY0" fmla="*/ 742075 h 904086"/>
                <a:gd name="connsiteX1" fmla="*/ 133352 w 691830"/>
                <a:gd name="connsiteY1" fmla="*/ 904000 h 904086"/>
                <a:gd name="connsiteX2" fmla="*/ 400052 w 691830"/>
                <a:gd name="connsiteY2" fmla="*/ 732550 h 904086"/>
                <a:gd name="connsiteX3" fmla="*/ 533402 w 691830"/>
                <a:gd name="connsiteY3" fmla="*/ 465850 h 904086"/>
                <a:gd name="connsiteX4" fmla="*/ 609602 w 691830"/>
                <a:gd name="connsiteY4" fmla="*/ 246775 h 904086"/>
                <a:gd name="connsiteX5" fmla="*/ 638177 w 691830"/>
                <a:gd name="connsiteY5" fmla="*/ 113425 h 904086"/>
                <a:gd name="connsiteX6" fmla="*/ 647702 w 691830"/>
                <a:gd name="connsiteY6" fmla="*/ 37225 h 904086"/>
                <a:gd name="connsiteX7" fmla="*/ 28577 w 691830"/>
                <a:gd name="connsiteY7" fmla="*/ 742075 h 904086"/>
                <a:gd name="connsiteX0" fmla="*/ 28577 w 691830"/>
                <a:gd name="connsiteY0" fmla="*/ 750631 h 912649"/>
                <a:gd name="connsiteX1" fmla="*/ 133352 w 691830"/>
                <a:gd name="connsiteY1" fmla="*/ 912556 h 912649"/>
                <a:gd name="connsiteX2" fmla="*/ 400052 w 691830"/>
                <a:gd name="connsiteY2" fmla="*/ 741106 h 912649"/>
                <a:gd name="connsiteX3" fmla="*/ 533402 w 691830"/>
                <a:gd name="connsiteY3" fmla="*/ 474406 h 912649"/>
                <a:gd name="connsiteX4" fmla="*/ 609602 w 691830"/>
                <a:gd name="connsiteY4" fmla="*/ 255331 h 912649"/>
                <a:gd name="connsiteX5" fmla="*/ 638177 w 691830"/>
                <a:gd name="connsiteY5" fmla="*/ 121981 h 912649"/>
                <a:gd name="connsiteX6" fmla="*/ 647702 w 691830"/>
                <a:gd name="connsiteY6" fmla="*/ 35636 h 912649"/>
                <a:gd name="connsiteX7" fmla="*/ 28577 w 691830"/>
                <a:gd name="connsiteY7" fmla="*/ 750631 h 912649"/>
                <a:gd name="connsiteX0" fmla="*/ 26019 w 663464"/>
                <a:gd name="connsiteY0" fmla="*/ 768109 h 930142"/>
                <a:gd name="connsiteX1" fmla="*/ 130794 w 663464"/>
                <a:gd name="connsiteY1" fmla="*/ 930034 h 930142"/>
                <a:gd name="connsiteX2" fmla="*/ 397494 w 663464"/>
                <a:gd name="connsiteY2" fmla="*/ 758584 h 930142"/>
                <a:gd name="connsiteX3" fmla="*/ 530844 w 663464"/>
                <a:gd name="connsiteY3" fmla="*/ 491884 h 930142"/>
                <a:gd name="connsiteX4" fmla="*/ 607044 w 663464"/>
                <a:gd name="connsiteY4" fmla="*/ 272809 h 930142"/>
                <a:gd name="connsiteX5" fmla="*/ 635619 w 663464"/>
                <a:gd name="connsiteY5" fmla="*/ 139459 h 930142"/>
                <a:gd name="connsiteX6" fmla="*/ 607883 w 663464"/>
                <a:gd name="connsiteY6" fmla="*/ 32823 h 930142"/>
                <a:gd name="connsiteX7" fmla="*/ 26019 w 663464"/>
                <a:gd name="connsiteY7" fmla="*/ 768109 h 930142"/>
                <a:gd name="connsiteX0" fmla="*/ 16775 w 654220"/>
                <a:gd name="connsiteY0" fmla="*/ 768109 h 920071"/>
                <a:gd name="connsiteX1" fmla="*/ 177429 w 654220"/>
                <a:gd name="connsiteY1" fmla="*/ 919889 h 920071"/>
                <a:gd name="connsiteX2" fmla="*/ 388250 w 654220"/>
                <a:gd name="connsiteY2" fmla="*/ 758584 h 920071"/>
                <a:gd name="connsiteX3" fmla="*/ 521600 w 654220"/>
                <a:gd name="connsiteY3" fmla="*/ 491884 h 920071"/>
                <a:gd name="connsiteX4" fmla="*/ 597800 w 654220"/>
                <a:gd name="connsiteY4" fmla="*/ 272809 h 920071"/>
                <a:gd name="connsiteX5" fmla="*/ 626375 w 654220"/>
                <a:gd name="connsiteY5" fmla="*/ 139459 h 920071"/>
                <a:gd name="connsiteX6" fmla="*/ 598639 w 654220"/>
                <a:gd name="connsiteY6" fmla="*/ 32823 h 920071"/>
                <a:gd name="connsiteX7" fmla="*/ 16775 w 654220"/>
                <a:gd name="connsiteY7" fmla="*/ 768109 h 920071"/>
                <a:gd name="connsiteX0" fmla="*/ 21183 w 598831"/>
                <a:gd name="connsiteY0" fmla="*/ 692343 h 915867"/>
                <a:gd name="connsiteX1" fmla="*/ 125958 w 598831"/>
                <a:gd name="connsiteY1" fmla="*/ 915140 h 915867"/>
                <a:gd name="connsiteX2" fmla="*/ 336779 w 598831"/>
                <a:gd name="connsiteY2" fmla="*/ 753835 h 915867"/>
                <a:gd name="connsiteX3" fmla="*/ 470129 w 598831"/>
                <a:gd name="connsiteY3" fmla="*/ 487135 h 915867"/>
                <a:gd name="connsiteX4" fmla="*/ 546329 w 598831"/>
                <a:gd name="connsiteY4" fmla="*/ 268060 h 915867"/>
                <a:gd name="connsiteX5" fmla="*/ 574904 w 598831"/>
                <a:gd name="connsiteY5" fmla="*/ 134710 h 915867"/>
                <a:gd name="connsiteX6" fmla="*/ 547168 w 598831"/>
                <a:gd name="connsiteY6" fmla="*/ 28074 h 915867"/>
                <a:gd name="connsiteX7" fmla="*/ 21183 w 598831"/>
                <a:gd name="connsiteY7" fmla="*/ 692343 h 915867"/>
                <a:gd name="connsiteX0" fmla="*/ 22959 w 600606"/>
                <a:gd name="connsiteY0" fmla="*/ 692343 h 895708"/>
                <a:gd name="connsiteX1" fmla="*/ 118421 w 600606"/>
                <a:gd name="connsiteY1" fmla="*/ 894849 h 895708"/>
                <a:gd name="connsiteX2" fmla="*/ 338555 w 600606"/>
                <a:gd name="connsiteY2" fmla="*/ 753835 h 895708"/>
                <a:gd name="connsiteX3" fmla="*/ 471905 w 600606"/>
                <a:gd name="connsiteY3" fmla="*/ 487135 h 895708"/>
                <a:gd name="connsiteX4" fmla="*/ 548105 w 600606"/>
                <a:gd name="connsiteY4" fmla="*/ 268060 h 895708"/>
                <a:gd name="connsiteX5" fmla="*/ 576680 w 600606"/>
                <a:gd name="connsiteY5" fmla="*/ 134710 h 895708"/>
                <a:gd name="connsiteX6" fmla="*/ 548944 w 600606"/>
                <a:gd name="connsiteY6" fmla="*/ 28074 h 895708"/>
                <a:gd name="connsiteX7" fmla="*/ 22959 w 600606"/>
                <a:gd name="connsiteY7" fmla="*/ 692343 h 895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606" h="895708">
                  <a:moveTo>
                    <a:pt x="22959" y="692343"/>
                  </a:moveTo>
                  <a:cubicBezTo>
                    <a:pt x="-48795" y="836805"/>
                    <a:pt x="65822" y="884600"/>
                    <a:pt x="118421" y="894849"/>
                  </a:cubicBezTo>
                  <a:cubicBezTo>
                    <a:pt x="171020" y="905098"/>
                    <a:pt x="279641" y="821787"/>
                    <a:pt x="338555" y="753835"/>
                  </a:cubicBezTo>
                  <a:cubicBezTo>
                    <a:pt x="397469" y="685883"/>
                    <a:pt x="436980" y="568097"/>
                    <a:pt x="471905" y="487135"/>
                  </a:cubicBezTo>
                  <a:cubicBezTo>
                    <a:pt x="506830" y="406172"/>
                    <a:pt x="530643" y="326797"/>
                    <a:pt x="548105" y="268060"/>
                  </a:cubicBezTo>
                  <a:cubicBezTo>
                    <a:pt x="565567" y="209323"/>
                    <a:pt x="570330" y="169635"/>
                    <a:pt x="576680" y="134710"/>
                  </a:cubicBezTo>
                  <a:cubicBezTo>
                    <a:pt x="583030" y="99785"/>
                    <a:pt x="641231" y="-64865"/>
                    <a:pt x="548944" y="28074"/>
                  </a:cubicBezTo>
                  <a:cubicBezTo>
                    <a:pt x="456657" y="121013"/>
                    <a:pt x="94713" y="547881"/>
                    <a:pt x="22959" y="692343"/>
                  </a:cubicBezTo>
                  <a:close/>
                </a:path>
              </a:pathLst>
            </a:custGeom>
            <a:gradFill flip="none" rotWithShape="1">
              <a:gsLst>
                <a:gs pos="99000">
                  <a:srgbClr val="007000"/>
                </a:gs>
                <a:gs pos="62000">
                  <a:srgbClr val="008600">
                    <a:alpha val="62353"/>
                  </a:srgbClr>
                </a:gs>
                <a:gs pos="45000">
                  <a:srgbClr val="00EE00">
                    <a:alpha val="61961"/>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0" name="Freihandform 59"/>
            <p:cNvSpPr/>
            <p:nvPr/>
          </p:nvSpPr>
          <p:spPr>
            <a:xfrm>
              <a:off x="2393988" y="5014787"/>
              <a:ext cx="385961" cy="359436"/>
            </a:xfrm>
            <a:custGeom>
              <a:avLst/>
              <a:gdLst>
                <a:gd name="connsiteX0" fmla="*/ 30182 w 330869"/>
                <a:gd name="connsiteY0" fmla="*/ 203056 h 309756"/>
                <a:gd name="connsiteX1" fmla="*/ 30182 w 330869"/>
                <a:gd name="connsiteY1" fmla="*/ 307831 h 309756"/>
                <a:gd name="connsiteX2" fmla="*/ 325457 w 330869"/>
                <a:gd name="connsiteY2" fmla="*/ 117331 h 309756"/>
                <a:gd name="connsiteX3" fmla="*/ 220682 w 330869"/>
                <a:gd name="connsiteY3" fmla="*/ 79231 h 309756"/>
                <a:gd name="connsiteX4" fmla="*/ 211157 w 330869"/>
                <a:gd name="connsiteY4" fmla="*/ 3031 h 309756"/>
                <a:gd name="connsiteX5" fmla="*/ 30182 w 330869"/>
                <a:gd name="connsiteY5" fmla="*/ 203056 h 309756"/>
                <a:gd name="connsiteX0" fmla="*/ 32823 w 370447"/>
                <a:gd name="connsiteY0" fmla="*/ 203056 h 309756"/>
                <a:gd name="connsiteX1" fmla="*/ 32823 w 370447"/>
                <a:gd name="connsiteY1" fmla="*/ 307831 h 309756"/>
                <a:gd name="connsiteX2" fmla="*/ 366189 w 370447"/>
                <a:gd name="connsiteY2" fmla="*/ 117331 h 309756"/>
                <a:gd name="connsiteX3" fmla="*/ 223323 w 370447"/>
                <a:gd name="connsiteY3" fmla="*/ 79231 h 309756"/>
                <a:gd name="connsiteX4" fmla="*/ 213798 w 370447"/>
                <a:gd name="connsiteY4" fmla="*/ 3031 h 309756"/>
                <a:gd name="connsiteX5" fmla="*/ 32823 w 370447"/>
                <a:gd name="connsiteY5" fmla="*/ 203056 h 309756"/>
                <a:gd name="connsiteX0" fmla="*/ 34888 w 372512"/>
                <a:gd name="connsiteY0" fmla="*/ 249635 h 356534"/>
                <a:gd name="connsiteX1" fmla="*/ 34888 w 372512"/>
                <a:gd name="connsiteY1" fmla="*/ 354410 h 356534"/>
                <a:gd name="connsiteX2" fmla="*/ 368254 w 372512"/>
                <a:gd name="connsiteY2" fmla="*/ 163910 h 356534"/>
                <a:gd name="connsiteX3" fmla="*/ 225388 w 372512"/>
                <a:gd name="connsiteY3" fmla="*/ 125810 h 356534"/>
                <a:gd name="connsiteX4" fmla="*/ 253954 w 372512"/>
                <a:gd name="connsiteY4" fmla="*/ 1985 h 356534"/>
                <a:gd name="connsiteX5" fmla="*/ 34888 w 372512"/>
                <a:gd name="connsiteY5" fmla="*/ 249635 h 356534"/>
                <a:gd name="connsiteX0" fmla="*/ 34888 w 381841"/>
                <a:gd name="connsiteY0" fmla="*/ 251700 h 358599"/>
                <a:gd name="connsiteX1" fmla="*/ 34888 w 381841"/>
                <a:gd name="connsiteY1" fmla="*/ 356475 h 358599"/>
                <a:gd name="connsiteX2" fmla="*/ 368254 w 381841"/>
                <a:gd name="connsiteY2" fmla="*/ 165975 h 358599"/>
                <a:gd name="connsiteX3" fmla="*/ 311092 w 381841"/>
                <a:gd name="connsiteY3" fmla="*/ 99300 h 358599"/>
                <a:gd name="connsiteX4" fmla="*/ 253954 w 381841"/>
                <a:gd name="connsiteY4" fmla="*/ 4050 h 358599"/>
                <a:gd name="connsiteX5" fmla="*/ 34888 w 381841"/>
                <a:gd name="connsiteY5" fmla="*/ 251700 h 358599"/>
                <a:gd name="connsiteX0" fmla="*/ 34888 w 385961"/>
                <a:gd name="connsiteY0" fmla="*/ 252537 h 359436"/>
                <a:gd name="connsiteX1" fmla="*/ 34888 w 385961"/>
                <a:gd name="connsiteY1" fmla="*/ 357312 h 359436"/>
                <a:gd name="connsiteX2" fmla="*/ 368254 w 385961"/>
                <a:gd name="connsiteY2" fmla="*/ 166812 h 359436"/>
                <a:gd name="connsiteX3" fmla="*/ 331059 w 385961"/>
                <a:gd name="connsiteY3" fmla="*/ 90151 h 359436"/>
                <a:gd name="connsiteX4" fmla="*/ 253954 w 385961"/>
                <a:gd name="connsiteY4" fmla="*/ 4887 h 359436"/>
                <a:gd name="connsiteX5" fmla="*/ 34888 w 385961"/>
                <a:gd name="connsiteY5" fmla="*/ 252537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961" h="359436">
                  <a:moveTo>
                    <a:pt x="34888" y="252537"/>
                  </a:moveTo>
                  <a:cubicBezTo>
                    <a:pt x="-1623" y="311274"/>
                    <a:pt x="-20673" y="371599"/>
                    <a:pt x="34888" y="357312"/>
                  </a:cubicBezTo>
                  <a:cubicBezTo>
                    <a:pt x="90449" y="343025"/>
                    <a:pt x="318892" y="211339"/>
                    <a:pt x="368254" y="166812"/>
                  </a:cubicBezTo>
                  <a:cubicBezTo>
                    <a:pt x="417616" y="122285"/>
                    <a:pt x="350109" y="109201"/>
                    <a:pt x="331059" y="90151"/>
                  </a:cubicBezTo>
                  <a:cubicBezTo>
                    <a:pt x="312009" y="71101"/>
                    <a:pt x="303316" y="-22177"/>
                    <a:pt x="253954" y="4887"/>
                  </a:cubicBezTo>
                  <a:cubicBezTo>
                    <a:pt x="204592" y="31951"/>
                    <a:pt x="71399" y="193800"/>
                    <a:pt x="34888" y="252537"/>
                  </a:cubicBezTo>
                  <a:close/>
                </a:path>
              </a:pathLst>
            </a:custGeom>
            <a:gradFill flip="none" rotWithShape="1">
              <a:gsLst>
                <a:gs pos="52000">
                  <a:srgbClr val="EA0000">
                    <a:alpha val="62000"/>
                  </a:srgbClr>
                </a:gs>
                <a:gs pos="4000">
                  <a:schemeClr val="accent2">
                    <a:lumMod val="95000"/>
                    <a:lumOff val="5000"/>
                    <a:alpha val="62000"/>
                  </a:schemeClr>
                </a:gs>
                <a:gs pos="83000">
                  <a:srgbClr val="C00000">
                    <a:alpha val="62000"/>
                  </a:srgbClr>
                </a:gs>
              </a:gsLst>
              <a:lin ang="27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Freihandform 60"/>
            <p:cNvSpPr/>
            <p:nvPr/>
          </p:nvSpPr>
          <p:spPr>
            <a:xfrm>
              <a:off x="1800225" y="5721564"/>
              <a:ext cx="426393" cy="501334"/>
            </a:xfrm>
            <a:custGeom>
              <a:avLst/>
              <a:gdLst>
                <a:gd name="connsiteX0" fmla="*/ 0 w 426393"/>
                <a:gd name="connsiteY0" fmla="*/ 288711 h 501334"/>
                <a:gd name="connsiteX1" fmla="*/ 209550 w 426393"/>
                <a:gd name="connsiteY1" fmla="*/ 12486 h 501334"/>
                <a:gd name="connsiteX2" fmla="*/ 276225 w 426393"/>
                <a:gd name="connsiteY2" fmla="*/ 60111 h 501334"/>
                <a:gd name="connsiteX3" fmla="*/ 257175 w 426393"/>
                <a:gd name="connsiteY3" fmla="*/ 174411 h 501334"/>
                <a:gd name="connsiteX4" fmla="*/ 409575 w 426393"/>
                <a:gd name="connsiteY4" fmla="*/ 469686 h 501334"/>
                <a:gd name="connsiteX5" fmla="*/ 400050 w 426393"/>
                <a:gd name="connsiteY5" fmla="*/ 488736 h 501334"/>
                <a:gd name="connsiteX6" fmla="*/ 209550 w 426393"/>
                <a:gd name="connsiteY6" fmla="*/ 431586 h 501334"/>
                <a:gd name="connsiteX7" fmla="*/ 0 w 426393"/>
                <a:gd name="connsiteY7" fmla="*/ 288711 h 50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393" h="501334">
                  <a:moveTo>
                    <a:pt x="0" y="288711"/>
                  </a:moveTo>
                  <a:cubicBezTo>
                    <a:pt x="0" y="218861"/>
                    <a:pt x="163513" y="50586"/>
                    <a:pt x="209550" y="12486"/>
                  </a:cubicBezTo>
                  <a:cubicBezTo>
                    <a:pt x="255587" y="-25614"/>
                    <a:pt x="268288" y="33124"/>
                    <a:pt x="276225" y="60111"/>
                  </a:cubicBezTo>
                  <a:cubicBezTo>
                    <a:pt x="284162" y="87098"/>
                    <a:pt x="234950" y="106149"/>
                    <a:pt x="257175" y="174411"/>
                  </a:cubicBezTo>
                  <a:cubicBezTo>
                    <a:pt x="279400" y="242673"/>
                    <a:pt x="409575" y="469686"/>
                    <a:pt x="409575" y="469686"/>
                  </a:cubicBezTo>
                  <a:cubicBezTo>
                    <a:pt x="433387" y="522073"/>
                    <a:pt x="433388" y="495086"/>
                    <a:pt x="400050" y="488736"/>
                  </a:cubicBezTo>
                  <a:cubicBezTo>
                    <a:pt x="366713" y="482386"/>
                    <a:pt x="273050" y="464923"/>
                    <a:pt x="209550" y="431586"/>
                  </a:cubicBezTo>
                  <a:cubicBezTo>
                    <a:pt x="146050" y="398249"/>
                    <a:pt x="0" y="358561"/>
                    <a:pt x="0" y="288711"/>
                  </a:cubicBezTo>
                  <a:close/>
                </a:path>
              </a:pathLst>
            </a:custGeom>
            <a:gradFill flip="none" rotWithShape="1">
              <a:gsLst>
                <a:gs pos="7000">
                  <a:schemeClr val="accent4">
                    <a:lumMod val="60000"/>
                    <a:lumOff val="40000"/>
                    <a:alpha val="62000"/>
                  </a:schemeClr>
                </a:gs>
                <a:gs pos="53000">
                  <a:schemeClr val="accent4">
                    <a:lumMod val="75000"/>
                    <a:alpha val="62000"/>
                  </a:schemeClr>
                </a:gs>
                <a:gs pos="99000">
                  <a:schemeClr val="accent4">
                    <a:lumMod val="50000"/>
                    <a:alpha val="6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Freihandform 61"/>
            <p:cNvSpPr/>
            <p:nvPr/>
          </p:nvSpPr>
          <p:spPr>
            <a:xfrm>
              <a:off x="1990301" y="5299069"/>
              <a:ext cx="470842" cy="489163"/>
            </a:xfrm>
            <a:custGeom>
              <a:avLst/>
              <a:gdLst>
                <a:gd name="connsiteX0" fmla="*/ 28999 w 470842"/>
                <a:gd name="connsiteY0" fmla="*/ 396881 h 489163"/>
                <a:gd name="connsiteX1" fmla="*/ 419524 w 470842"/>
                <a:gd name="connsiteY1" fmla="*/ 15881 h 489163"/>
                <a:gd name="connsiteX2" fmla="*/ 429049 w 470842"/>
                <a:gd name="connsiteY2" fmla="*/ 73031 h 489163"/>
                <a:gd name="connsiteX3" fmla="*/ 448099 w 470842"/>
                <a:gd name="connsiteY3" fmla="*/ 82556 h 489163"/>
                <a:gd name="connsiteX4" fmla="*/ 76624 w 470842"/>
                <a:gd name="connsiteY4" fmla="*/ 463556 h 489163"/>
                <a:gd name="connsiteX5" fmla="*/ 28999 w 470842"/>
                <a:gd name="connsiteY5" fmla="*/ 396881 h 48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842" h="489163">
                  <a:moveTo>
                    <a:pt x="28999" y="396881"/>
                  </a:moveTo>
                  <a:cubicBezTo>
                    <a:pt x="86149" y="322268"/>
                    <a:pt x="352849" y="69856"/>
                    <a:pt x="419524" y="15881"/>
                  </a:cubicBezTo>
                  <a:cubicBezTo>
                    <a:pt x="486199" y="-38094"/>
                    <a:pt x="424287" y="61919"/>
                    <a:pt x="429049" y="73031"/>
                  </a:cubicBezTo>
                  <a:cubicBezTo>
                    <a:pt x="433811" y="84143"/>
                    <a:pt x="506836" y="17469"/>
                    <a:pt x="448099" y="82556"/>
                  </a:cubicBezTo>
                  <a:cubicBezTo>
                    <a:pt x="389362" y="147643"/>
                    <a:pt x="148061" y="404819"/>
                    <a:pt x="76624" y="463556"/>
                  </a:cubicBezTo>
                  <a:cubicBezTo>
                    <a:pt x="5187" y="522293"/>
                    <a:pt x="-28151" y="471494"/>
                    <a:pt x="28999" y="396881"/>
                  </a:cubicBezTo>
                  <a:close/>
                </a:path>
              </a:pathLst>
            </a:custGeom>
            <a:solidFill>
              <a:schemeClr val="bg1">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9" name="Titel 78"/>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0E5F5BB8-B058-4CAF-94F1-C60B474C680F}" type="slidenum">
              <a:rPr lang="de-DE" smtClean="0"/>
              <a:pPr/>
              <a:t>34</a:t>
            </a:fld>
            <a:endParaRPr lang="de-DE"/>
          </a:p>
        </p:txBody>
      </p:sp>
    </p:spTree>
    <p:extLst>
      <p:ext uri="{BB962C8B-B14F-4D97-AF65-F5344CB8AC3E}">
        <p14:creationId xmlns:p14="http://schemas.microsoft.com/office/powerpoint/2010/main" val="1368257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Polarimetric</a:t>
            </a:r>
            <a:r>
              <a:rPr lang="en-US" dirty="0" smtClean="0"/>
              <a:t> SAR Tomography</a:t>
            </a:r>
            <a:endParaRPr lang="en-US" dirty="0"/>
          </a:p>
        </p:txBody>
      </p:sp>
      <p:sp>
        <p:nvSpPr>
          <p:cNvPr id="6" name="TextBox 19"/>
          <p:cNvSpPr txBox="1"/>
          <p:nvPr/>
        </p:nvSpPr>
        <p:spPr>
          <a:xfrm>
            <a:off x="407769" y="5297992"/>
            <a:ext cx="3715919" cy="461665"/>
          </a:xfrm>
          <a:prstGeom prst="rect">
            <a:avLst/>
          </a:prstGeom>
          <a:noFill/>
        </p:spPr>
        <p:txBody>
          <a:bodyPr wrap="square" rtlCol="0">
            <a:spAutoFit/>
          </a:bodyPr>
          <a:lstStyle/>
          <a:p>
            <a:pPr algn="r"/>
            <a:r>
              <a:rPr lang="en-US" sz="1200" b="1" dirty="0" smtClean="0">
                <a:latin typeface="Work Sans Light" panose="00000400000000000000" pitchFamily="50" charset="0"/>
              </a:rPr>
              <a:t>Lower </a:t>
            </a:r>
            <a:r>
              <a:rPr lang="en-US" sz="1200" b="1" dirty="0">
                <a:latin typeface="Work Sans Light" panose="00000400000000000000" pitchFamily="50" charset="0"/>
              </a:rPr>
              <a:t>image</a:t>
            </a:r>
            <a:r>
              <a:rPr lang="en-US" sz="1200" dirty="0">
                <a:latin typeface="Work Sans Light" panose="00000400000000000000" pitchFamily="50" charset="0"/>
              </a:rPr>
              <a:t>: Schematic representation of the imaged </a:t>
            </a:r>
            <a:r>
              <a:rPr lang="en-US" sz="1200" dirty="0" smtClean="0">
                <a:latin typeface="Work Sans Light" panose="00000400000000000000" pitchFamily="50" charset="0"/>
              </a:rPr>
              <a:t>area </a:t>
            </a:r>
          </a:p>
        </p:txBody>
      </p:sp>
      <p:pic>
        <p:nvPicPr>
          <p:cNvPr id="8" name="Picture 2"/>
          <p:cNvPicPr>
            <a:picLocks noChangeAspect="1"/>
          </p:cNvPicPr>
          <p:nvPr/>
        </p:nvPicPr>
        <p:blipFill>
          <a:blip r:embed="rId3"/>
          <a:stretch>
            <a:fillRect/>
          </a:stretch>
        </p:blipFill>
        <p:spPr>
          <a:xfrm>
            <a:off x="4194403" y="2182371"/>
            <a:ext cx="7837328" cy="3943372"/>
          </a:xfrm>
          <a:prstGeom prst="rect">
            <a:avLst/>
          </a:prstGeom>
        </p:spPr>
      </p:pic>
      <p:sp>
        <p:nvSpPr>
          <p:cNvPr id="11" name="Rectangle 49"/>
          <p:cNvSpPr/>
          <p:nvPr/>
        </p:nvSpPr>
        <p:spPr>
          <a:xfrm>
            <a:off x="2808938" y="895605"/>
            <a:ext cx="9106837" cy="609398"/>
          </a:xfrm>
          <a:prstGeom prst="rect">
            <a:avLst/>
          </a:prstGeom>
        </p:spPr>
        <p:txBody>
          <a:bodyPr wrap="square">
            <a:spAutoFit/>
          </a:bodyPr>
          <a:lstStyle/>
          <a:p>
            <a:pPr>
              <a:lnSpc>
                <a:spcPct val="120000"/>
              </a:lnSpc>
            </a:pPr>
            <a:r>
              <a:rPr lang="en-US" sz="1400" dirty="0" smtClean="0">
                <a:solidFill>
                  <a:schemeClr val="bg2">
                    <a:lumMod val="10000"/>
                  </a:schemeClr>
                </a:solidFill>
                <a:latin typeface="Work Sans" panose="00000500000000000000" pitchFamily="50" charset="0"/>
              </a:rPr>
              <a:t>It is also possible to combine polarization and tomography so that different scattering contributions can be separated depending on the elevation. </a:t>
            </a:r>
          </a:p>
        </p:txBody>
      </p:sp>
      <p:sp>
        <p:nvSpPr>
          <p:cNvPr id="3" name="Rechteck 2"/>
          <p:cNvSpPr/>
          <p:nvPr/>
        </p:nvSpPr>
        <p:spPr>
          <a:xfrm>
            <a:off x="407769" y="4220530"/>
            <a:ext cx="3715920" cy="1015663"/>
          </a:xfrm>
          <a:prstGeom prst="rect">
            <a:avLst/>
          </a:prstGeom>
        </p:spPr>
        <p:txBody>
          <a:bodyPr wrap="square">
            <a:spAutoFit/>
          </a:bodyPr>
          <a:lstStyle/>
          <a:p>
            <a:pPr algn="r"/>
            <a:r>
              <a:rPr lang="en-US" sz="1200" b="1" dirty="0">
                <a:latin typeface="Work Sans Light" panose="00000400000000000000" pitchFamily="50" charset="0"/>
              </a:rPr>
              <a:t>Upper image</a:t>
            </a:r>
            <a:r>
              <a:rPr lang="en-US" sz="1200" dirty="0">
                <a:latin typeface="Work Sans Light" panose="00000400000000000000" pitchFamily="50" charset="0"/>
              </a:rPr>
              <a:t>:  tomographic azimuth slice with </a:t>
            </a:r>
            <a:r>
              <a:rPr lang="en-US" sz="1200" dirty="0" err="1">
                <a:latin typeface="Work Sans Light" panose="00000400000000000000" pitchFamily="50" charset="0"/>
              </a:rPr>
              <a:t>Polarimetric</a:t>
            </a:r>
            <a:r>
              <a:rPr lang="en-US" sz="1200" dirty="0">
                <a:latin typeface="Work Sans Light" panose="00000400000000000000" pitchFamily="50" charset="0"/>
              </a:rPr>
              <a:t> color composite using Pauli basis </a:t>
            </a:r>
          </a:p>
          <a:p>
            <a:pPr algn="r"/>
            <a:r>
              <a:rPr lang="en-US" sz="1200" dirty="0">
                <a:solidFill>
                  <a:srgbClr val="0070C0"/>
                </a:solidFill>
                <a:latin typeface="Work Sans Light" panose="00000400000000000000" pitchFamily="50" charset="0"/>
              </a:rPr>
              <a:t>Odd bounce = HH + VV </a:t>
            </a:r>
          </a:p>
          <a:p>
            <a:pPr algn="r"/>
            <a:r>
              <a:rPr lang="en-US" sz="1200" dirty="0">
                <a:solidFill>
                  <a:srgbClr val="C00000"/>
                </a:solidFill>
                <a:latin typeface="Work Sans Light" panose="00000400000000000000" pitchFamily="50" charset="0"/>
              </a:rPr>
              <a:t>Even bounce = HH – VV</a:t>
            </a:r>
          </a:p>
          <a:p>
            <a:pPr algn="r"/>
            <a:r>
              <a:rPr lang="en-US" sz="1200" dirty="0">
                <a:solidFill>
                  <a:srgbClr val="00B000"/>
                </a:solidFill>
                <a:latin typeface="Work Sans Light" panose="00000400000000000000" pitchFamily="50" charset="0"/>
              </a:rPr>
              <a:t>Volume scattering = 2*HV</a:t>
            </a:r>
          </a:p>
        </p:txBody>
      </p:sp>
      <p:sp>
        <p:nvSpPr>
          <p:cNvPr id="7" name="Rechteck 6"/>
          <p:cNvSpPr/>
          <p:nvPr/>
        </p:nvSpPr>
        <p:spPr>
          <a:xfrm>
            <a:off x="1872390" y="5805603"/>
            <a:ext cx="2383986" cy="330860"/>
          </a:xfrm>
          <a:prstGeom prst="rect">
            <a:avLst/>
          </a:prstGeom>
        </p:spPr>
        <p:txBody>
          <a:bodyPr wrap="none">
            <a:spAutoFit/>
          </a:bodyPr>
          <a:lstStyle/>
          <a:p>
            <a:pPr algn="ctr">
              <a:lnSpc>
                <a:spcPct val="120000"/>
              </a:lnSpc>
            </a:pPr>
            <a:r>
              <a:rPr lang="en-US" sz="1400" dirty="0">
                <a:solidFill>
                  <a:schemeClr val="tx1">
                    <a:lumMod val="65000"/>
                    <a:lumOff val="35000"/>
                  </a:schemeClr>
                </a:solidFill>
                <a:latin typeface="Work Sans" panose="00000500000000000000" pitchFamily="50" charset="0"/>
              </a:rPr>
              <a:t>[</a:t>
            </a:r>
            <a:r>
              <a:rPr lang="en-US" sz="1400" dirty="0" err="1">
                <a:solidFill>
                  <a:schemeClr val="tx1">
                    <a:lumMod val="65000"/>
                    <a:lumOff val="35000"/>
                  </a:schemeClr>
                </a:solidFill>
                <a:latin typeface="Work Sans" panose="00000500000000000000" pitchFamily="50" charset="0"/>
              </a:rPr>
              <a:t>Reigber</a:t>
            </a:r>
            <a:r>
              <a:rPr lang="en-US" sz="1400" dirty="0">
                <a:solidFill>
                  <a:schemeClr val="tx1">
                    <a:lumMod val="65000"/>
                    <a:lumOff val="35000"/>
                  </a:schemeClr>
                </a:solidFill>
                <a:latin typeface="Work Sans" panose="00000500000000000000" pitchFamily="50" charset="0"/>
              </a:rPr>
              <a:t> </a:t>
            </a:r>
            <a:r>
              <a:rPr lang="en-US" altLang="de-DE" sz="1400" dirty="0">
                <a:solidFill>
                  <a:schemeClr val="tx1">
                    <a:lumMod val="65000"/>
                    <a:lumOff val="35000"/>
                  </a:schemeClr>
                </a:solidFill>
                <a:latin typeface="Work Sans" panose="00000500000000000000" pitchFamily="50" charset="0"/>
                <a:ea typeface="Calibri" panose="020F0502020204030204" pitchFamily="34" charset="0"/>
                <a:cs typeface="Times New Roman" panose="02020603050405020304" pitchFamily="18" charset="0"/>
              </a:rPr>
              <a:t>&amp; Moreira</a:t>
            </a:r>
            <a:r>
              <a:rPr lang="en-US" sz="1400" dirty="0">
                <a:solidFill>
                  <a:schemeClr val="tx1">
                    <a:lumMod val="65000"/>
                    <a:lumOff val="35000"/>
                  </a:schemeClr>
                </a:solidFill>
                <a:latin typeface="Work Sans" panose="00000500000000000000" pitchFamily="50" charset="0"/>
              </a:rPr>
              <a:t> 2012] </a:t>
            </a:r>
          </a:p>
        </p:txBody>
      </p:sp>
      <p:sp>
        <p:nvSpPr>
          <p:cNvPr id="10" name="Rechteck 9"/>
          <p:cNvSpPr/>
          <p:nvPr/>
        </p:nvSpPr>
        <p:spPr>
          <a:xfrm>
            <a:off x="4194404" y="1885623"/>
            <a:ext cx="7837328" cy="313932"/>
          </a:xfrm>
          <a:prstGeom prst="rect">
            <a:avLst/>
          </a:prstGeom>
        </p:spPr>
        <p:txBody>
          <a:bodyPr wrap="square">
            <a:spAutoFit/>
          </a:bodyPr>
          <a:lstStyle/>
          <a:p>
            <a:pPr algn="ctr">
              <a:lnSpc>
                <a:spcPct val="120000"/>
              </a:lnSpc>
            </a:pPr>
            <a:r>
              <a:rPr lang="en-US" sz="1200" dirty="0">
                <a:solidFill>
                  <a:schemeClr val="bg2">
                    <a:lumMod val="10000"/>
                  </a:schemeClr>
                </a:solidFill>
                <a:latin typeface="Work Sans Light" panose="00000400000000000000" pitchFamily="50" charset="0"/>
              </a:rPr>
              <a:t>L-band E-SAR data with 13 </a:t>
            </a:r>
            <a:r>
              <a:rPr lang="en-US" sz="1200" dirty="0" smtClean="0">
                <a:solidFill>
                  <a:schemeClr val="bg2">
                    <a:lumMod val="10000"/>
                  </a:schemeClr>
                </a:solidFill>
                <a:latin typeface="Work Sans Light" panose="00000400000000000000" pitchFamily="50" charset="0"/>
              </a:rPr>
              <a:t>tracks, </a:t>
            </a:r>
            <a:r>
              <a:rPr lang="en-US" sz="1200" dirty="0" err="1" smtClean="0">
                <a:solidFill>
                  <a:schemeClr val="bg2">
                    <a:lumMod val="10000"/>
                  </a:schemeClr>
                </a:solidFill>
                <a:latin typeface="Work Sans Light" panose="00000400000000000000" pitchFamily="50" charset="0"/>
              </a:rPr>
              <a:t>Oberpfaffanhofen</a:t>
            </a:r>
            <a:r>
              <a:rPr lang="en-US" sz="1200" dirty="0">
                <a:solidFill>
                  <a:schemeClr val="bg2">
                    <a:lumMod val="10000"/>
                  </a:schemeClr>
                </a:solidFill>
                <a:latin typeface="Work Sans Light" panose="00000400000000000000" pitchFamily="50" charset="0"/>
              </a:rPr>
              <a:t>, Germany </a:t>
            </a:r>
          </a:p>
        </p:txBody>
      </p:sp>
      <p:grpSp>
        <p:nvGrpSpPr>
          <p:cNvPr id="42" name="Gruppieren 41"/>
          <p:cNvGrpSpPr>
            <a:grpSpLocks noChangeAspect="1"/>
          </p:cNvGrpSpPr>
          <p:nvPr/>
        </p:nvGrpSpPr>
        <p:grpSpPr>
          <a:xfrm>
            <a:off x="132054" y="650948"/>
            <a:ext cx="3581547" cy="3790456"/>
            <a:chOff x="338142" y="2450534"/>
            <a:chExt cx="3753887" cy="3973815"/>
          </a:xfrm>
        </p:grpSpPr>
        <p:cxnSp>
          <p:nvCxnSpPr>
            <p:cNvPr id="43" name="Gerade Verbindung mit Pfeil 49"/>
            <p:cNvCxnSpPr>
              <a:stCxn id="67" idx="5"/>
            </p:cNvCxnSpPr>
            <p:nvPr/>
          </p:nvCxnSpPr>
          <p:spPr>
            <a:xfrm>
              <a:off x="713003" y="2687211"/>
              <a:ext cx="1860653" cy="2111715"/>
            </a:xfrm>
            <a:prstGeom prst="straightConnector1">
              <a:avLst/>
            </a:prstGeom>
            <a:ln w="9525">
              <a:solidFill>
                <a:schemeClr val="accent4">
                  <a:lumMod val="20000"/>
                  <a:lumOff val="80000"/>
                </a:schemeClr>
              </a:solidFill>
              <a:tailEnd type="none"/>
            </a:ln>
            <a:effectLst>
              <a:outerShdw blurRad="101600" dist="50800" dir="5400000" algn="ctr" rotWithShape="0">
                <a:schemeClr val="accent4">
                  <a:lumMod val="20000"/>
                  <a:lumOff val="80000"/>
                </a:schemeClr>
              </a:outerShdw>
            </a:effectLst>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a:stCxn id="70" idx="4"/>
            </p:cNvCxnSpPr>
            <p:nvPr/>
          </p:nvCxnSpPr>
          <p:spPr>
            <a:xfrm>
              <a:off x="787121" y="2492962"/>
              <a:ext cx="1786535" cy="2305964"/>
            </a:xfrm>
            <a:prstGeom prst="straightConnector1">
              <a:avLst/>
            </a:prstGeom>
            <a:ln w="9525">
              <a:solidFill>
                <a:schemeClr val="accent4">
                  <a:lumMod val="20000"/>
                  <a:lumOff val="80000"/>
                </a:schemeClr>
              </a:solidFill>
              <a:tailEnd type="none"/>
            </a:ln>
            <a:effectLst>
              <a:outerShdw blurRad="101600" dist="50800" dir="5400000" algn="ctr" rotWithShape="0">
                <a:schemeClr val="accent4">
                  <a:lumMod val="20000"/>
                  <a:lumOff val="80000"/>
                </a:schemeClr>
              </a:outerShdw>
            </a:effectLst>
          </p:spPr>
          <p:style>
            <a:lnRef idx="1">
              <a:schemeClr val="accent1"/>
            </a:lnRef>
            <a:fillRef idx="0">
              <a:schemeClr val="accent1"/>
            </a:fillRef>
            <a:effectRef idx="0">
              <a:schemeClr val="accent1"/>
            </a:effectRef>
            <a:fontRef idx="minor">
              <a:schemeClr val="tx1"/>
            </a:fontRef>
          </p:style>
        </p:cxnSp>
        <p:sp>
          <p:nvSpPr>
            <p:cNvPr id="45" name="Isosceles Triangle 38"/>
            <p:cNvSpPr/>
            <p:nvPr/>
          </p:nvSpPr>
          <p:spPr>
            <a:xfrm rot="19064120">
              <a:off x="338142" y="2467980"/>
              <a:ext cx="2297473" cy="3176117"/>
            </a:xfrm>
            <a:custGeom>
              <a:avLst/>
              <a:gdLst>
                <a:gd name="connsiteX0" fmla="*/ 0 w 923503"/>
                <a:gd name="connsiteY0" fmla="*/ 3435932 h 3435932"/>
                <a:gd name="connsiteX1" fmla="*/ 461752 w 923503"/>
                <a:gd name="connsiteY1" fmla="*/ 0 h 3435932"/>
                <a:gd name="connsiteX2" fmla="*/ 923503 w 923503"/>
                <a:gd name="connsiteY2" fmla="*/ 3435932 h 3435932"/>
                <a:gd name="connsiteX3" fmla="*/ 0 w 923503"/>
                <a:gd name="connsiteY3" fmla="*/ 3435932 h 3435932"/>
                <a:gd name="connsiteX0" fmla="*/ 0 w 868360"/>
                <a:gd name="connsiteY0" fmla="*/ 3435932 h 3435932"/>
                <a:gd name="connsiteX1" fmla="*/ 461752 w 868360"/>
                <a:gd name="connsiteY1" fmla="*/ 0 h 3435932"/>
                <a:gd name="connsiteX2" fmla="*/ 868360 w 868360"/>
                <a:gd name="connsiteY2" fmla="*/ 3106465 h 3435932"/>
                <a:gd name="connsiteX3" fmla="*/ 0 w 868360"/>
                <a:gd name="connsiteY3" fmla="*/ 3435932 h 3435932"/>
                <a:gd name="connsiteX0" fmla="*/ 0 w 1965917"/>
                <a:gd name="connsiteY0" fmla="*/ 3319504 h 3319504"/>
                <a:gd name="connsiteX1" fmla="*/ 1559309 w 1965917"/>
                <a:gd name="connsiteY1" fmla="*/ 0 h 3319504"/>
                <a:gd name="connsiteX2" fmla="*/ 1965917 w 1965917"/>
                <a:gd name="connsiteY2" fmla="*/ 3106465 h 3319504"/>
                <a:gd name="connsiteX3" fmla="*/ 0 w 1965917"/>
                <a:gd name="connsiteY3" fmla="*/ 3319504 h 3319504"/>
                <a:gd name="connsiteX0" fmla="*/ 0 w 2649461"/>
                <a:gd name="connsiteY0" fmla="*/ 3319504 h 3319504"/>
                <a:gd name="connsiteX1" fmla="*/ 1559309 w 2649461"/>
                <a:gd name="connsiteY1" fmla="*/ 0 h 3319504"/>
                <a:gd name="connsiteX2" fmla="*/ 2649461 w 2649461"/>
                <a:gd name="connsiteY2" fmla="*/ 3040035 h 3319504"/>
                <a:gd name="connsiteX3" fmla="*/ 0 w 2649461"/>
                <a:gd name="connsiteY3" fmla="*/ 3319504 h 3319504"/>
                <a:gd name="connsiteX0" fmla="*/ 0 w 2649461"/>
                <a:gd name="connsiteY0" fmla="*/ 3319504 h 3319504"/>
                <a:gd name="connsiteX1" fmla="*/ 1559309 w 2649461"/>
                <a:gd name="connsiteY1" fmla="*/ 0 h 3319504"/>
                <a:gd name="connsiteX2" fmla="*/ 2467330 w 2649461"/>
                <a:gd name="connsiteY2" fmla="*/ 2577209 h 3319504"/>
                <a:gd name="connsiteX3" fmla="*/ 2649461 w 2649461"/>
                <a:gd name="connsiteY3" fmla="*/ 3040035 h 3319504"/>
                <a:gd name="connsiteX4" fmla="*/ 0 w 2649461"/>
                <a:gd name="connsiteY4" fmla="*/ 3319504 h 3319504"/>
                <a:gd name="connsiteX0" fmla="*/ 0 w 2526445"/>
                <a:gd name="connsiteY0" fmla="*/ 3319504 h 3319504"/>
                <a:gd name="connsiteX1" fmla="*/ 1559309 w 2526445"/>
                <a:gd name="connsiteY1" fmla="*/ 0 h 3319504"/>
                <a:gd name="connsiteX2" fmla="*/ 2467330 w 2526445"/>
                <a:gd name="connsiteY2" fmla="*/ 2577209 h 3319504"/>
                <a:gd name="connsiteX3" fmla="*/ 2526445 w 2526445"/>
                <a:gd name="connsiteY3" fmla="*/ 3057170 h 3319504"/>
                <a:gd name="connsiteX4" fmla="*/ 0 w 2526445"/>
                <a:gd name="connsiteY4" fmla="*/ 3319504 h 3319504"/>
                <a:gd name="connsiteX0" fmla="*/ 0 w 2526445"/>
                <a:gd name="connsiteY0" fmla="*/ 3319504 h 3319504"/>
                <a:gd name="connsiteX1" fmla="*/ 212930 w 2526445"/>
                <a:gd name="connsiteY1" fmla="*/ 2870669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0 w 2526445"/>
                <a:gd name="connsiteY0" fmla="*/ 3319504 h 3319504"/>
                <a:gd name="connsiteX1" fmla="*/ 228972 w 2526445"/>
                <a:gd name="connsiteY1" fmla="*/ 2853016 h 3319504"/>
                <a:gd name="connsiteX2" fmla="*/ 1559309 w 2526445"/>
                <a:gd name="connsiteY2" fmla="*/ 0 h 3319504"/>
                <a:gd name="connsiteX3" fmla="*/ 2467330 w 2526445"/>
                <a:gd name="connsiteY3" fmla="*/ 2577209 h 3319504"/>
                <a:gd name="connsiteX4" fmla="*/ 2526445 w 2526445"/>
                <a:gd name="connsiteY4" fmla="*/ 3057170 h 3319504"/>
                <a:gd name="connsiteX5" fmla="*/ 0 w 2526445"/>
                <a:gd name="connsiteY5" fmla="*/ 3319504 h 3319504"/>
                <a:gd name="connsiteX0" fmla="*/ 57176 w 2297473"/>
                <a:gd name="connsiteY0" fmla="*/ 3300205 h 3300205"/>
                <a:gd name="connsiteX1" fmla="*/ 0 w 2297473"/>
                <a:gd name="connsiteY1" fmla="*/ 2853016 h 3300205"/>
                <a:gd name="connsiteX2" fmla="*/ 1330337 w 2297473"/>
                <a:gd name="connsiteY2" fmla="*/ 0 h 3300205"/>
                <a:gd name="connsiteX3" fmla="*/ 2238358 w 2297473"/>
                <a:gd name="connsiteY3" fmla="*/ 2577209 h 3300205"/>
                <a:gd name="connsiteX4" fmla="*/ 2297473 w 2297473"/>
                <a:gd name="connsiteY4" fmla="*/ 3057170 h 3300205"/>
                <a:gd name="connsiteX5" fmla="*/ 57176 w 2297473"/>
                <a:gd name="connsiteY5" fmla="*/ 3300205 h 3300205"/>
                <a:gd name="connsiteX0" fmla="*/ 57176 w 2297473"/>
                <a:gd name="connsiteY0" fmla="*/ 3187885 h 3187885"/>
                <a:gd name="connsiteX1" fmla="*/ 0 w 2297473"/>
                <a:gd name="connsiteY1" fmla="*/ 2740696 h 3187885"/>
                <a:gd name="connsiteX2" fmla="*/ 1335703 w 2297473"/>
                <a:gd name="connsiteY2" fmla="*/ 0 h 3187885"/>
                <a:gd name="connsiteX3" fmla="*/ 2238358 w 2297473"/>
                <a:gd name="connsiteY3" fmla="*/ 2464889 h 3187885"/>
                <a:gd name="connsiteX4" fmla="*/ 2297473 w 2297473"/>
                <a:gd name="connsiteY4" fmla="*/ 2944850 h 3187885"/>
                <a:gd name="connsiteX5" fmla="*/ 57176 w 2297473"/>
                <a:gd name="connsiteY5" fmla="*/ 3187885 h 3187885"/>
                <a:gd name="connsiteX0" fmla="*/ 57176 w 2297473"/>
                <a:gd name="connsiteY0" fmla="*/ 3176117 h 3176117"/>
                <a:gd name="connsiteX1" fmla="*/ 0 w 2297473"/>
                <a:gd name="connsiteY1" fmla="*/ 2728928 h 3176117"/>
                <a:gd name="connsiteX2" fmla="*/ 1325008 w 2297473"/>
                <a:gd name="connsiteY2" fmla="*/ 0 h 3176117"/>
                <a:gd name="connsiteX3" fmla="*/ 2238358 w 2297473"/>
                <a:gd name="connsiteY3" fmla="*/ 2453121 h 3176117"/>
                <a:gd name="connsiteX4" fmla="*/ 2297473 w 2297473"/>
                <a:gd name="connsiteY4" fmla="*/ 2933082 h 3176117"/>
                <a:gd name="connsiteX5" fmla="*/ 57176 w 2297473"/>
                <a:gd name="connsiteY5" fmla="*/ 3176117 h 317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7473" h="3176117">
                  <a:moveTo>
                    <a:pt x="57176" y="3176117"/>
                  </a:moveTo>
                  <a:lnTo>
                    <a:pt x="0" y="2728928"/>
                  </a:lnTo>
                  <a:lnTo>
                    <a:pt x="1325008" y="0"/>
                  </a:lnTo>
                  <a:lnTo>
                    <a:pt x="2238358" y="2453121"/>
                  </a:lnTo>
                  <a:lnTo>
                    <a:pt x="2297473" y="2933082"/>
                  </a:lnTo>
                  <a:lnTo>
                    <a:pt x="57176" y="3176117"/>
                  </a:lnTo>
                  <a:close/>
                </a:path>
              </a:pathLst>
            </a:custGeom>
            <a:solidFill>
              <a:srgbClr val="E3E7B3">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076920" y="4023896"/>
              <a:ext cx="1066915" cy="1745899"/>
            </a:xfrm>
            <a:prstGeom prst="rect">
              <a:avLst/>
            </a:prstGeom>
          </p:spPr>
        </p:pic>
        <p:grpSp>
          <p:nvGrpSpPr>
            <p:cNvPr id="47" name="Group 55"/>
            <p:cNvGrpSpPr/>
            <p:nvPr/>
          </p:nvGrpSpPr>
          <p:grpSpPr>
            <a:xfrm>
              <a:off x="363738" y="2450534"/>
              <a:ext cx="3728291" cy="3442972"/>
              <a:chOff x="1312291" y="1421117"/>
              <a:chExt cx="4150213" cy="4382122"/>
            </a:xfrm>
          </p:grpSpPr>
          <p:sp>
            <p:nvSpPr>
              <p:cNvPr id="65" name="Freihandform 47"/>
              <p:cNvSpPr/>
              <p:nvPr/>
            </p:nvSpPr>
            <p:spPr>
              <a:xfrm>
                <a:off x="2712162" y="5569482"/>
                <a:ext cx="2750342" cy="233757"/>
              </a:xfrm>
              <a:custGeom>
                <a:avLst/>
                <a:gdLst>
                  <a:gd name="connsiteX0" fmla="*/ 2558956 w 2558956"/>
                  <a:gd name="connsiteY0" fmla="*/ 238836 h 238836"/>
                  <a:gd name="connsiteX1" fmla="*/ 2524836 w 2558956"/>
                  <a:gd name="connsiteY1" fmla="*/ 225188 h 238836"/>
                  <a:gd name="connsiteX2" fmla="*/ 2483893 w 2558956"/>
                  <a:gd name="connsiteY2" fmla="*/ 211540 h 238836"/>
                  <a:gd name="connsiteX3" fmla="*/ 2449774 w 2558956"/>
                  <a:gd name="connsiteY3" fmla="*/ 197892 h 238836"/>
                  <a:gd name="connsiteX4" fmla="*/ 2429302 w 2558956"/>
                  <a:gd name="connsiteY4" fmla="*/ 191068 h 238836"/>
                  <a:gd name="connsiteX5" fmla="*/ 2381535 w 2558956"/>
                  <a:gd name="connsiteY5" fmla="*/ 163773 h 238836"/>
                  <a:gd name="connsiteX6" fmla="*/ 2347415 w 2558956"/>
                  <a:gd name="connsiteY6" fmla="*/ 156949 h 238836"/>
                  <a:gd name="connsiteX7" fmla="*/ 2299648 w 2558956"/>
                  <a:gd name="connsiteY7" fmla="*/ 136477 h 238836"/>
                  <a:gd name="connsiteX8" fmla="*/ 2272353 w 2558956"/>
                  <a:gd name="connsiteY8" fmla="*/ 116006 h 238836"/>
                  <a:gd name="connsiteX9" fmla="*/ 2217762 w 2558956"/>
                  <a:gd name="connsiteY9" fmla="*/ 109182 h 238836"/>
                  <a:gd name="connsiteX10" fmla="*/ 2163171 w 2558956"/>
                  <a:gd name="connsiteY10" fmla="*/ 95534 h 238836"/>
                  <a:gd name="connsiteX11" fmla="*/ 2135875 w 2558956"/>
                  <a:gd name="connsiteY11" fmla="*/ 88710 h 238836"/>
                  <a:gd name="connsiteX12" fmla="*/ 2108580 w 2558956"/>
                  <a:gd name="connsiteY12" fmla="*/ 81886 h 238836"/>
                  <a:gd name="connsiteX13" fmla="*/ 2060812 w 2558956"/>
                  <a:gd name="connsiteY13" fmla="*/ 75062 h 238836"/>
                  <a:gd name="connsiteX14" fmla="*/ 1992574 w 2558956"/>
                  <a:gd name="connsiteY14" fmla="*/ 61415 h 238836"/>
                  <a:gd name="connsiteX15" fmla="*/ 1842448 w 2558956"/>
                  <a:gd name="connsiteY15" fmla="*/ 47767 h 238836"/>
                  <a:gd name="connsiteX16" fmla="*/ 1671851 w 2558956"/>
                  <a:gd name="connsiteY16" fmla="*/ 47767 h 238836"/>
                  <a:gd name="connsiteX17" fmla="*/ 1514902 w 2558956"/>
                  <a:gd name="connsiteY17" fmla="*/ 40943 h 238836"/>
                  <a:gd name="connsiteX18" fmla="*/ 1473959 w 2558956"/>
                  <a:gd name="connsiteY18" fmla="*/ 34119 h 238836"/>
                  <a:gd name="connsiteX19" fmla="*/ 1446663 w 2558956"/>
                  <a:gd name="connsiteY19" fmla="*/ 27295 h 238836"/>
                  <a:gd name="connsiteX20" fmla="*/ 1412544 w 2558956"/>
                  <a:gd name="connsiteY20" fmla="*/ 20471 h 238836"/>
                  <a:gd name="connsiteX21" fmla="*/ 1385248 w 2558956"/>
                  <a:gd name="connsiteY21" fmla="*/ 13648 h 238836"/>
                  <a:gd name="connsiteX22" fmla="*/ 1364777 w 2558956"/>
                  <a:gd name="connsiteY22" fmla="*/ 6824 h 238836"/>
                  <a:gd name="connsiteX23" fmla="*/ 1330657 w 2558956"/>
                  <a:gd name="connsiteY23" fmla="*/ 0 h 238836"/>
                  <a:gd name="connsiteX24" fmla="*/ 1153236 w 2558956"/>
                  <a:gd name="connsiteY24" fmla="*/ 6824 h 238836"/>
                  <a:gd name="connsiteX25" fmla="*/ 1091821 w 2558956"/>
                  <a:gd name="connsiteY25" fmla="*/ 34119 h 238836"/>
                  <a:gd name="connsiteX26" fmla="*/ 1071350 w 2558956"/>
                  <a:gd name="connsiteY26" fmla="*/ 40943 h 238836"/>
                  <a:gd name="connsiteX27" fmla="*/ 1044054 w 2558956"/>
                  <a:gd name="connsiteY27" fmla="*/ 54591 h 238836"/>
                  <a:gd name="connsiteX28" fmla="*/ 1009935 w 2558956"/>
                  <a:gd name="connsiteY28" fmla="*/ 61415 h 238836"/>
                  <a:gd name="connsiteX29" fmla="*/ 928048 w 2558956"/>
                  <a:gd name="connsiteY29" fmla="*/ 81886 h 238836"/>
                  <a:gd name="connsiteX30" fmla="*/ 907577 w 2558956"/>
                  <a:gd name="connsiteY30" fmla="*/ 88710 h 238836"/>
                  <a:gd name="connsiteX31" fmla="*/ 846162 w 2558956"/>
                  <a:gd name="connsiteY31" fmla="*/ 102358 h 238836"/>
                  <a:gd name="connsiteX32" fmla="*/ 825690 w 2558956"/>
                  <a:gd name="connsiteY32" fmla="*/ 116006 h 238836"/>
                  <a:gd name="connsiteX33" fmla="*/ 791571 w 2558956"/>
                  <a:gd name="connsiteY33" fmla="*/ 122830 h 238836"/>
                  <a:gd name="connsiteX34" fmla="*/ 771099 w 2558956"/>
                  <a:gd name="connsiteY34" fmla="*/ 129653 h 238836"/>
                  <a:gd name="connsiteX35" fmla="*/ 593678 w 2558956"/>
                  <a:gd name="connsiteY35" fmla="*/ 122830 h 238836"/>
                  <a:gd name="connsiteX36" fmla="*/ 545911 w 2558956"/>
                  <a:gd name="connsiteY36" fmla="*/ 116006 h 238836"/>
                  <a:gd name="connsiteX37" fmla="*/ 293427 w 2558956"/>
                  <a:gd name="connsiteY37" fmla="*/ 109182 h 238836"/>
                  <a:gd name="connsiteX38" fmla="*/ 232012 w 2558956"/>
                  <a:gd name="connsiteY38" fmla="*/ 102358 h 238836"/>
                  <a:gd name="connsiteX39" fmla="*/ 0 w 2558956"/>
                  <a:gd name="connsiteY39" fmla="*/ 95534 h 238836"/>
                  <a:gd name="connsiteX0" fmla="*/ 2739710 w 2739710"/>
                  <a:gd name="connsiteY0" fmla="*/ 15552 h 237706"/>
                  <a:gd name="connsiteX1" fmla="*/ 2524836 w 2739710"/>
                  <a:gd name="connsiteY1" fmla="*/ 225188 h 237706"/>
                  <a:gd name="connsiteX2" fmla="*/ 2483893 w 2739710"/>
                  <a:gd name="connsiteY2" fmla="*/ 211540 h 237706"/>
                  <a:gd name="connsiteX3" fmla="*/ 2449774 w 2739710"/>
                  <a:gd name="connsiteY3" fmla="*/ 197892 h 237706"/>
                  <a:gd name="connsiteX4" fmla="*/ 2429302 w 2739710"/>
                  <a:gd name="connsiteY4" fmla="*/ 191068 h 237706"/>
                  <a:gd name="connsiteX5" fmla="*/ 2381535 w 2739710"/>
                  <a:gd name="connsiteY5" fmla="*/ 163773 h 237706"/>
                  <a:gd name="connsiteX6" fmla="*/ 2347415 w 2739710"/>
                  <a:gd name="connsiteY6" fmla="*/ 156949 h 237706"/>
                  <a:gd name="connsiteX7" fmla="*/ 2299648 w 2739710"/>
                  <a:gd name="connsiteY7" fmla="*/ 136477 h 237706"/>
                  <a:gd name="connsiteX8" fmla="*/ 2272353 w 2739710"/>
                  <a:gd name="connsiteY8" fmla="*/ 116006 h 237706"/>
                  <a:gd name="connsiteX9" fmla="*/ 2217762 w 2739710"/>
                  <a:gd name="connsiteY9" fmla="*/ 109182 h 237706"/>
                  <a:gd name="connsiteX10" fmla="*/ 2163171 w 2739710"/>
                  <a:gd name="connsiteY10" fmla="*/ 95534 h 237706"/>
                  <a:gd name="connsiteX11" fmla="*/ 2135875 w 2739710"/>
                  <a:gd name="connsiteY11" fmla="*/ 88710 h 237706"/>
                  <a:gd name="connsiteX12" fmla="*/ 2108580 w 2739710"/>
                  <a:gd name="connsiteY12" fmla="*/ 81886 h 237706"/>
                  <a:gd name="connsiteX13" fmla="*/ 2060812 w 2739710"/>
                  <a:gd name="connsiteY13" fmla="*/ 75062 h 237706"/>
                  <a:gd name="connsiteX14" fmla="*/ 1992574 w 2739710"/>
                  <a:gd name="connsiteY14" fmla="*/ 61415 h 237706"/>
                  <a:gd name="connsiteX15" fmla="*/ 1842448 w 2739710"/>
                  <a:gd name="connsiteY15" fmla="*/ 47767 h 237706"/>
                  <a:gd name="connsiteX16" fmla="*/ 1671851 w 2739710"/>
                  <a:gd name="connsiteY16" fmla="*/ 47767 h 237706"/>
                  <a:gd name="connsiteX17" fmla="*/ 1514902 w 2739710"/>
                  <a:gd name="connsiteY17" fmla="*/ 40943 h 237706"/>
                  <a:gd name="connsiteX18" fmla="*/ 1473959 w 2739710"/>
                  <a:gd name="connsiteY18" fmla="*/ 34119 h 237706"/>
                  <a:gd name="connsiteX19" fmla="*/ 1446663 w 2739710"/>
                  <a:gd name="connsiteY19" fmla="*/ 27295 h 237706"/>
                  <a:gd name="connsiteX20" fmla="*/ 1412544 w 2739710"/>
                  <a:gd name="connsiteY20" fmla="*/ 20471 h 237706"/>
                  <a:gd name="connsiteX21" fmla="*/ 1385248 w 2739710"/>
                  <a:gd name="connsiteY21" fmla="*/ 13648 h 237706"/>
                  <a:gd name="connsiteX22" fmla="*/ 1364777 w 2739710"/>
                  <a:gd name="connsiteY22" fmla="*/ 6824 h 237706"/>
                  <a:gd name="connsiteX23" fmla="*/ 1330657 w 2739710"/>
                  <a:gd name="connsiteY23" fmla="*/ 0 h 237706"/>
                  <a:gd name="connsiteX24" fmla="*/ 1153236 w 2739710"/>
                  <a:gd name="connsiteY24" fmla="*/ 6824 h 237706"/>
                  <a:gd name="connsiteX25" fmla="*/ 1091821 w 2739710"/>
                  <a:gd name="connsiteY25" fmla="*/ 34119 h 237706"/>
                  <a:gd name="connsiteX26" fmla="*/ 1071350 w 2739710"/>
                  <a:gd name="connsiteY26" fmla="*/ 40943 h 237706"/>
                  <a:gd name="connsiteX27" fmla="*/ 1044054 w 2739710"/>
                  <a:gd name="connsiteY27" fmla="*/ 54591 h 237706"/>
                  <a:gd name="connsiteX28" fmla="*/ 1009935 w 2739710"/>
                  <a:gd name="connsiteY28" fmla="*/ 61415 h 237706"/>
                  <a:gd name="connsiteX29" fmla="*/ 928048 w 2739710"/>
                  <a:gd name="connsiteY29" fmla="*/ 81886 h 237706"/>
                  <a:gd name="connsiteX30" fmla="*/ 907577 w 2739710"/>
                  <a:gd name="connsiteY30" fmla="*/ 88710 h 237706"/>
                  <a:gd name="connsiteX31" fmla="*/ 846162 w 2739710"/>
                  <a:gd name="connsiteY31" fmla="*/ 102358 h 237706"/>
                  <a:gd name="connsiteX32" fmla="*/ 825690 w 2739710"/>
                  <a:gd name="connsiteY32" fmla="*/ 116006 h 237706"/>
                  <a:gd name="connsiteX33" fmla="*/ 791571 w 2739710"/>
                  <a:gd name="connsiteY33" fmla="*/ 122830 h 237706"/>
                  <a:gd name="connsiteX34" fmla="*/ 771099 w 2739710"/>
                  <a:gd name="connsiteY34" fmla="*/ 129653 h 237706"/>
                  <a:gd name="connsiteX35" fmla="*/ 593678 w 2739710"/>
                  <a:gd name="connsiteY35" fmla="*/ 122830 h 237706"/>
                  <a:gd name="connsiteX36" fmla="*/ 545911 w 2739710"/>
                  <a:gd name="connsiteY36" fmla="*/ 116006 h 237706"/>
                  <a:gd name="connsiteX37" fmla="*/ 293427 w 2739710"/>
                  <a:gd name="connsiteY37" fmla="*/ 109182 h 237706"/>
                  <a:gd name="connsiteX38" fmla="*/ 232012 w 2739710"/>
                  <a:gd name="connsiteY38" fmla="*/ 102358 h 237706"/>
                  <a:gd name="connsiteX39" fmla="*/ 0 w 2739710"/>
                  <a:gd name="connsiteY39" fmla="*/ 95534 h 237706"/>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163773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15552 h 220823"/>
                  <a:gd name="connsiteX1" fmla="*/ 2546101 w 2739710"/>
                  <a:gd name="connsiteY1" fmla="*/ 44435 h 220823"/>
                  <a:gd name="connsiteX2" fmla="*/ 2483893 w 2739710"/>
                  <a:gd name="connsiteY2" fmla="*/ 211540 h 220823"/>
                  <a:gd name="connsiteX3" fmla="*/ 2449774 w 2739710"/>
                  <a:gd name="connsiteY3" fmla="*/ 197892 h 220823"/>
                  <a:gd name="connsiteX4" fmla="*/ 2429302 w 2739710"/>
                  <a:gd name="connsiteY4" fmla="*/ 191068 h 220823"/>
                  <a:gd name="connsiteX5" fmla="*/ 2381535 w 2739710"/>
                  <a:gd name="connsiteY5" fmla="*/ 57447 h 220823"/>
                  <a:gd name="connsiteX6" fmla="*/ 2347415 w 2739710"/>
                  <a:gd name="connsiteY6" fmla="*/ 156949 h 220823"/>
                  <a:gd name="connsiteX7" fmla="*/ 2299648 w 2739710"/>
                  <a:gd name="connsiteY7" fmla="*/ 136477 h 220823"/>
                  <a:gd name="connsiteX8" fmla="*/ 2272353 w 2739710"/>
                  <a:gd name="connsiteY8" fmla="*/ 116006 h 220823"/>
                  <a:gd name="connsiteX9" fmla="*/ 2217762 w 2739710"/>
                  <a:gd name="connsiteY9" fmla="*/ 109182 h 220823"/>
                  <a:gd name="connsiteX10" fmla="*/ 2163171 w 2739710"/>
                  <a:gd name="connsiteY10" fmla="*/ 95534 h 220823"/>
                  <a:gd name="connsiteX11" fmla="*/ 2135875 w 2739710"/>
                  <a:gd name="connsiteY11" fmla="*/ 88710 h 220823"/>
                  <a:gd name="connsiteX12" fmla="*/ 2108580 w 2739710"/>
                  <a:gd name="connsiteY12" fmla="*/ 81886 h 220823"/>
                  <a:gd name="connsiteX13" fmla="*/ 2060812 w 2739710"/>
                  <a:gd name="connsiteY13" fmla="*/ 75062 h 220823"/>
                  <a:gd name="connsiteX14" fmla="*/ 1992574 w 2739710"/>
                  <a:gd name="connsiteY14" fmla="*/ 61415 h 220823"/>
                  <a:gd name="connsiteX15" fmla="*/ 1842448 w 2739710"/>
                  <a:gd name="connsiteY15" fmla="*/ 47767 h 220823"/>
                  <a:gd name="connsiteX16" fmla="*/ 1671851 w 2739710"/>
                  <a:gd name="connsiteY16" fmla="*/ 47767 h 220823"/>
                  <a:gd name="connsiteX17" fmla="*/ 1514902 w 2739710"/>
                  <a:gd name="connsiteY17" fmla="*/ 40943 h 220823"/>
                  <a:gd name="connsiteX18" fmla="*/ 1473959 w 2739710"/>
                  <a:gd name="connsiteY18" fmla="*/ 34119 h 220823"/>
                  <a:gd name="connsiteX19" fmla="*/ 1446663 w 2739710"/>
                  <a:gd name="connsiteY19" fmla="*/ 27295 h 220823"/>
                  <a:gd name="connsiteX20" fmla="*/ 1412544 w 2739710"/>
                  <a:gd name="connsiteY20" fmla="*/ 20471 h 220823"/>
                  <a:gd name="connsiteX21" fmla="*/ 1385248 w 2739710"/>
                  <a:gd name="connsiteY21" fmla="*/ 13648 h 220823"/>
                  <a:gd name="connsiteX22" fmla="*/ 1364777 w 2739710"/>
                  <a:gd name="connsiteY22" fmla="*/ 6824 h 220823"/>
                  <a:gd name="connsiteX23" fmla="*/ 1330657 w 2739710"/>
                  <a:gd name="connsiteY23" fmla="*/ 0 h 220823"/>
                  <a:gd name="connsiteX24" fmla="*/ 1153236 w 2739710"/>
                  <a:gd name="connsiteY24" fmla="*/ 6824 h 220823"/>
                  <a:gd name="connsiteX25" fmla="*/ 1091821 w 2739710"/>
                  <a:gd name="connsiteY25" fmla="*/ 34119 h 220823"/>
                  <a:gd name="connsiteX26" fmla="*/ 1071350 w 2739710"/>
                  <a:gd name="connsiteY26" fmla="*/ 40943 h 220823"/>
                  <a:gd name="connsiteX27" fmla="*/ 1044054 w 2739710"/>
                  <a:gd name="connsiteY27" fmla="*/ 54591 h 220823"/>
                  <a:gd name="connsiteX28" fmla="*/ 1009935 w 2739710"/>
                  <a:gd name="connsiteY28" fmla="*/ 61415 h 220823"/>
                  <a:gd name="connsiteX29" fmla="*/ 928048 w 2739710"/>
                  <a:gd name="connsiteY29" fmla="*/ 81886 h 220823"/>
                  <a:gd name="connsiteX30" fmla="*/ 907577 w 2739710"/>
                  <a:gd name="connsiteY30" fmla="*/ 88710 h 220823"/>
                  <a:gd name="connsiteX31" fmla="*/ 846162 w 2739710"/>
                  <a:gd name="connsiteY31" fmla="*/ 102358 h 220823"/>
                  <a:gd name="connsiteX32" fmla="*/ 825690 w 2739710"/>
                  <a:gd name="connsiteY32" fmla="*/ 116006 h 220823"/>
                  <a:gd name="connsiteX33" fmla="*/ 791571 w 2739710"/>
                  <a:gd name="connsiteY33" fmla="*/ 122830 h 220823"/>
                  <a:gd name="connsiteX34" fmla="*/ 771099 w 2739710"/>
                  <a:gd name="connsiteY34" fmla="*/ 129653 h 220823"/>
                  <a:gd name="connsiteX35" fmla="*/ 593678 w 2739710"/>
                  <a:gd name="connsiteY35" fmla="*/ 122830 h 220823"/>
                  <a:gd name="connsiteX36" fmla="*/ 545911 w 2739710"/>
                  <a:gd name="connsiteY36" fmla="*/ 116006 h 220823"/>
                  <a:gd name="connsiteX37" fmla="*/ 293427 w 2739710"/>
                  <a:gd name="connsiteY37" fmla="*/ 109182 h 220823"/>
                  <a:gd name="connsiteX38" fmla="*/ 232012 w 2739710"/>
                  <a:gd name="connsiteY38" fmla="*/ 102358 h 220823"/>
                  <a:gd name="connsiteX39" fmla="*/ 0 w 2739710"/>
                  <a:gd name="connsiteY39" fmla="*/ 95534 h 220823"/>
                  <a:gd name="connsiteX0" fmla="*/ 2739710 w 2739710"/>
                  <a:gd name="connsiteY0" fmla="*/ 48595 h 253866"/>
                  <a:gd name="connsiteX1" fmla="*/ 2546101 w 2739710"/>
                  <a:gd name="connsiteY1" fmla="*/ 77478 h 253866"/>
                  <a:gd name="connsiteX2" fmla="*/ 2483893 w 2739710"/>
                  <a:gd name="connsiteY2" fmla="*/ 244583 h 253866"/>
                  <a:gd name="connsiteX3" fmla="*/ 2449774 w 2739710"/>
                  <a:gd name="connsiteY3" fmla="*/ 230935 h 253866"/>
                  <a:gd name="connsiteX4" fmla="*/ 2429302 w 2739710"/>
                  <a:gd name="connsiteY4" fmla="*/ 224111 h 253866"/>
                  <a:gd name="connsiteX5" fmla="*/ 2381535 w 2739710"/>
                  <a:gd name="connsiteY5" fmla="*/ 90490 h 253866"/>
                  <a:gd name="connsiteX6" fmla="*/ 2347415 w 2739710"/>
                  <a:gd name="connsiteY6" fmla="*/ 189992 h 253866"/>
                  <a:gd name="connsiteX7" fmla="*/ 2299648 w 2739710"/>
                  <a:gd name="connsiteY7" fmla="*/ 169520 h 253866"/>
                  <a:gd name="connsiteX8" fmla="*/ 2261720 w 2739710"/>
                  <a:gd name="connsiteY8" fmla="*/ 193 h 253866"/>
                  <a:gd name="connsiteX9" fmla="*/ 2217762 w 2739710"/>
                  <a:gd name="connsiteY9" fmla="*/ 142225 h 253866"/>
                  <a:gd name="connsiteX10" fmla="*/ 2163171 w 2739710"/>
                  <a:gd name="connsiteY10" fmla="*/ 128577 h 253866"/>
                  <a:gd name="connsiteX11" fmla="*/ 2135875 w 2739710"/>
                  <a:gd name="connsiteY11" fmla="*/ 121753 h 253866"/>
                  <a:gd name="connsiteX12" fmla="*/ 2108580 w 2739710"/>
                  <a:gd name="connsiteY12" fmla="*/ 114929 h 253866"/>
                  <a:gd name="connsiteX13" fmla="*/ 2060812 w 2739710"/>
                  <a:gd name="connsiteY13" fmla="*/ 108105 h 253866"/>
                  <a:gd name="connsiteX14" fmla="*/ 1992574 w 2739710"/>
                  <a:gd name="connsiteY14" fmla="*/ 94458 h 253866"/>
                  <a:gd name="connsiteX15" fmla="*/ 1842448 w 2739710"/>
                  <a:gd name="connsiteY15" fmla="*/ 80810 h 253866"/>
                  <a:gd name="connsiteX16" fmla="*/ 1671851 w 2739710"/>
                  <a:gd name="connsiteY16" fmla="*/ 80810 h 253866"/>
                  <a:gd name="connsiteX17" fmla="*/ 1514902 w 2739710"/>
                  <a:gd name="connsiteY17" fmla="*/ 73986 h 253866"/>
                  <a:gd name="connsiteX18" fmla="*/ 1473959 w 2739710"/>
                  <a:gd name="connsiteY18" fmla="*/ 67162 h 253866"/>
                  <a:gd name="connsiteX19" fmla="*/ 1446663 w 2739710"/>
                  <a:gd name="connsiteY19" fmla="*/ 60338 h 253866"/>
                  <a:gd name="connsiteX20" fmla="*/ 1412544 w 2739710"/>
                  <a:gd name="connsiteY20" fmla="*/ 53514 h 253866"/>
                  <a:gd name="connsiteX21" fmla="*/ 1385248 w 2739710"/>
                  <a:gd name="connsiteY21" fmla="*/ 46691 h 253866"/>
                  <a:gd name="connsiteX22" fmla="*/ 1364777 w 2739710"/>
                  <a:gd name="connsiteY22" fmla="*/ 39867 h 253866"/>
                  <a:gd name="connsiteX23" fmla="*/ 1330657 w 2739710"/>
                  <a:gd name="connsiteY23" fmla="*/ 33043 h 253866"/>
                  <a:gd name="connsiteX24" fmla="*/ 1153236 w 2739710"/>
                  <a:gd name="connsiteY24" fmla="*/ 39867 h 253866"/>
                  <a:gd name="connsiteX25" fmla="*/ 1091821 w 2739710"/>
                  <a:gd name="connsiteY25" fmla="*/ 67162 h 253866"/>
                  <a:gd name="connsiteX26" fmla="*/ 1071350 w 2739710"/>
                  <a:gd name="connsiteY26" fmla="*/ 73986 h 253866"/>
                  <a:gd name="connsiteX27" fmla="*/ 1044054 w 2739710"/>
                  <a:gd name="connsiteY27" fmla="*/ 87634 h 253866"/>
                  <a:gd name="connsiteX28" fmla="*/ 1009935 w 2739710"/>
                  <a:gd name="connsiteY28" fmla="*/ 94458 h 253866"/>
                  <a:gd name="connsiteX29" fmla="*/ 928048 w 2739710"/>
                  <a:gd name="connsiteY29" fmla="*/ 114929 h 253866"/>
                  <a:gd name="connsiteX30" fmla="*/ 907577 w 2739710"/>
                  <a:gd name="connsiteY30" fmla="*/ 121753 h 253866"/>
                  <a:gd name="connsiteX31" fmla="*/ 846162 w 2739710"/>
                  <a:gd name="connsiteY31" fmla="*/ 135401 h 253866"/>
                  <a:gd name="connsiteX32" fmla="*/ 825690 w 2739710"/>
                  <a:gd name="connsiteY32" fmla="*/ 149049 h 253866"/>
                  <a:gd name="connsiteX33" fmla="*/ 791571 w 2739710"/>
                  <a:gd name="connsiteY33" fmla="*/ 155873 h 253866"/>
                  <a:gd name="connsiteX34" fmla="*/ 771099 w 2739710"/>
                  <a:gd name="connsiteY34" fmla="*/ 162696 h 253866"/>
                  <a:gd name="connsiteX35" fmla="*/ 593678 w 2739710"/>
                  <a:gd name="connsiteY35" fmla="*/ 155873 h 253866"/>
                  <a:gd name="connsiteX36" fmla="*/ 545911 w 2739710"/>
                  <a:gd name="connsiteY36" fmla="*/ 149049 h 253866"/>
                  <a:gd name="connsiteX37" fmla="*/ 293427 w 2739710"/>
                  <a:gd name="connsiteY37" fmla="*/ 142225 h 253866"/>
                  <a:gd name="connsiteX38" fmla="*/ 232012 w 2739710"/>
                  <a:gd name="connsiteY38" fmla="*/ 135401 h 253866"/>
                  <a:gd name="connsiteX39" fmla="*/ 0 w 2739710"/>
                  <a:gd name="connsiteY39" fmla="*/ 128577 h 253866"/>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121677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5343 h 260614"/>
                  <a:gd name="connsiteX1" fmla="*/ 2546101 w 2739710"/>
                  <a:gd name="connsiteY1" fmla="*/ 84226 h 260614"/>
                  <a:gd name="connsiteX2" fmla="*/ 2483893 w 2739710"/>
                  <a:gd name="connsiteY2" fmla="*/ 251331 h 260614"/>
                  <a:gd name="connsiteX3" fmla="*/ 2449774 w 2739710"/>
                  <a:gd name="connsiteY3" fmla="*/ 237683 h 260614"/>
                  <a:gd name="connsiteX4" fmla="*/ 2429302 w 2739710"/>
                  <a:gd name="connsiteY4" fmla="*/ 230859 h 260614"/>
                  <a:gd name="connsiteX5" fmla="*/ 2381535 w 2739710"/>
                  <a:gd name="connsiteY5" fmla="*/ 97238 h 260614"/>
                  <a:gd name="connsiteX6" fmla="*/ 2347415 w 2739710"/>
                  <a:gd name="connsiteY6" fmla="*/ 196740 h 260614"/>
                  <a:gd name="connsiteX7" fmla="*/ 2299648 w 2739710"/>
                  <a:gd name="connsiteY7" fmla="*/ 176268 h 260614"/>
                  <a:gd name="connsiteX8" fmla="*/ 2261720 w 2739710"/>
                  <a:gd name="connsiteY8" fmla="*/ 6941 h 260614"/>
                  <a:gd name="connsiteX9" fmla="*/ 2228395 w 2739710"/>
                  <a:gd name="connsiteY9" fmla="*/ 42647 h 260614"/>
                  <a:gd name="connsiteX10" fmla="*/ 2163171 w 2739710"/>
                  <a:gd name="connsiteY10" fmla="*/ 135325 h 260614"/>
                  <a:gd name="connsiteX11" fmla="*/ 2135875 w 2739710"/>
                  <a:gd name="connsiteY11" fmla="*/ 128501 h 260614"/>
                  <a:gd name="connsiteX12" fmla="*/ 2108580 w 2739710"/>
                  <a:gd name="connsiteY12" fmla="*/ 57882 h 260614"/>
                  <a:gd name="connsiteX13" fmla="*/ 2060812 w 2739710"/>
                  <a:gd name="connsiteY13" fmla="*/ 114853 h 260614"/>
                  <a:gd name="connsiteX14" fmla="*/ 1992574 w 2739710"/>
                  <a:gd name="connsiteY14" fmla="*/ 101206 h 260614"/>
                  <a:gd name="connsiteX15" fmla="*/ 1842448 w 2739710"/>
                  <a:gd name="connsiteY15" fmla="*/ 87558 h 260614"/>
                  <a:gd name="connsiteX16" fmla="*/ 1671851 w 2739710"/>
                  <a:gd name="connsiteY16" fmla="*/ 87558 h 260614"/>
                  <a:gd name="connsiteX17" fmla="*/ 1514902 w 2739710"/>
                  <a:gd name="connsiteY17" fmla="*/ 80734 h 260614"/>
                  <a:gd name="connsiteX18" fmla="*/ 1473959 w 2739710"/>
                  <a:gd name="connsiteY18" fmla="*/ 73910 h 260614"/>
                  <a:gd name="connsiteX19" fmla="*/ 1446663 w 2739710"/>
                  <a:gd name="connsiteY19" fmla="*/ 67086 h 260614"/>
                  <a:gd name="connsiteX20" fmla="*/ 1412544 w 2739710"/>
                  <a:gd name="connsiteY20" fmla="*/ 60262 h 260614"/>
                  <a:gd name="connsiteX21" fmla="*/ 1385248 w 2739710"/>
                  <a:gd name="connsiteY21" fmla="*/ 53439 h 260614"/>
                  <a:gd name="connsiteX22" fmla="*/ 1364777 w 2739710"/>
                  <a:gd name="connsiteY22" fmla="*/ 46615 h 260614"/>
                  <a:gd name="connsiteX23" fmla="*/ 1330657 w 2739710"/>
                  <a:gd name="connsiteY23" fmla="*/ 39791 h 260614"/>
                  <a:gd name="connsiteX24" fmla="*/ 1153236 w 2739710"/>
                  <a:gd name="connsiteY24" fmla="*/ 46615 h 260614"/>
                  <a:gd name="connsiteX25" fmla="*/ 1091821 w 2739710"/>
                  <a:gd name="connsiteY25" fmla="*/ 73910 h 260614"/>
                  <a:gd name="connsiteX26" fmla="*/ 1071350 w 2739710"/>
                  <a:gd name="connsiteY26" fmla="*/ 80734 h 260614"/>
                  <a:gd name="connsiteX27" fmla="*/ 1044054 w 2739710"/>
                  <a:gd name="connsiteY27" fmla="*/ 94382 h 260614"/>
                  <a:gd name="connsiteX28" fmla="*/ 1009935 w 2739710"/>
                  <a:gd name="connsiteY28" fmla="*/ 101206 h 260614"/>
                  <a:gd name="connsiteX29" fmla="*/ 928048 w 2739710"/>
                  <a:gd name="connsiteY29" fmla="*/ 121677 h 260614"/>
                  <a:gd name="connsiteX30" fmla="*/ 907577 w 2739710"/>
                  <a:gd name="connsiteY30" fmla="*/ 128501 h 260614"/>
                  <a:gd name="connsiteX31" fmla="*/ 846162 w 2739710"/>
                  <a:gd name="connsiteY31" fmla="*/ 142149 h 260614"/>
                  <a:gd name="connsiteX32" fmla="*/ 825690 w 2739710"/>
                  <a:gd name="connsiteY32" fmla="*/ 155797 h 260614"/>
                  <a:gd name="connsiteX33" fmla="*/ 791571 w 2739710"/>
                  <a:gd name="connsiteY33" fmla="*/ 162621 h 260614"/>
                  <a:gd name="connsiteX34" fmla="*/ 771099 w 2739710"/>
                  <a:gd name="connsiteY34" fmla="*/ 169444 h 260614"/>
                  <a:gd name="connsiteX35" fmla="*/ 593678 w 2739710"/>
                  <a:gd name="connsiteY35" fmla="*/ 162621 h 260614"/>
                  <a:gd name="connsiteX36" fmla="*/ 545911 w 2739710"/>
                  <a:gd name="connsiteY36" fmla="*/ 155797 h 260614"/>
                  <a:gd name="connsiteX37" fmla="*/ 293427 w 2739710"/>
                  <a:gd name="connsiteY37" fmla="*/ 148973 h 260614"/>
                  <a:gd name="connsiteX38" fmla="*/ 232012 w 2739710"/>
                  <a:gd name="connsiteY38" fmla="*/ 142149 h 260614"/>
                  <a:gd name="connsiteX39" fmla="*/ 0 w 2739710"/>
                  <a:gd name="connsiteY39" fmla="*/ 135325 h 260614"/>
                  <a:gd name="connsiteX0" fmla="*/ 2739710 w 2739710"/>
                  <a:gd name="connsiteY0" fmla="*/ 56725 h 261996"/>
                  <a:gd name="connsiteX1" fmla="*/ 2546101 w 2739710"/>
                  <a:gd name="connsiteY1" fmla="*/ 85608 h 261996"/>
                  <a:gd name="connsiteX2" fmla="*/ 2483893 w 2739710"/>
                  <a:gd name="connsiteY2" fmla="*/ 252713 h 261996"/>
                  <a:gd name="connsiteX3" fmla="*/ 2449774 w 2739710"/>
                  <a:gd name="connsiteY3" fmla="*/ 239065 h 261996"/>
                  <a:gd name="connsiteX4" fmla="*/ 2429302 w 2739710"/>
                  <a:gd name="connsiteY4" fmla="*/ 232241 h 261996"/>
                  <a:gd name="connsiteX5" fmla="*/ 2381535 w 2739710"/>
                  <a:gd name="connsiteY5" fmla="*/ 98620 h 261996"/>
                  <a:gd name="connsiteX6" fmla="*/ 2347415 w 2739710"/>
                  <a:gd name="connsiteY6" fmla="*/ 198122 h 261996"/>
                  <a:gd name="connsiteX7" fmla="*/ 2261720 w 2739710"/>
                  <a:gd name="connsiteY7" fmla="*/ 8323 h 261996"/>
                  <a:gd name="connsiteX8" fmla="*/ 2228395 w 2739710"/>
                  <a:gd name="connsiteY8" fmla="*/ 44029 h 261996"/>
                  <a:gd name="connsiteX9" fmla="*/ 2163171 w 2739710"/>
                  <a:gd name="connsiteY9" fmla="*/ 136707 h 261996"/>
                  <a:gd name="connsiteX10" fmla="*/ 2135875 w 2739710"/>
                  <a:gd name="connsiteY10" fmla="*/ 129883 h 261996"/>
                  <a:gd name="connsiteX11" fmla="*/ 2108580 w 2739710"/>
                  <a:gd name="connsiteY11" fmla="*/ 59264 h 261996"/>
                  <a:gd name="connsiteX12" fmla="*/ 2060812 w 2739710"/>
                  <a:gd name="connsiteY12" fmla="*/ 116235 h 261996"/>
                  <a:gd name="connsiteX13" fmla="*/ 1992574 w 2739710"/>
                  <a:gd name="connsiteY13" fmla="*/ 102588 h 261996"/>
                  <a:gd name="connsiteX14" fmla="*/ 1842448 w 2739710"/>
                  <a:gd name="connsiteY14" fmla="*/ 88940 h 261996"/>
                  <a:gd name="connsiteX15" fmla="*/ 1671851 w 2739710"/>
                  <a:gd name="connsiteY15" fmla="*/ 88940 h 261996"/>
                  <a:gd name="connsiteX16" fmla="*/ 1514902 w 2739710"/>
                  <a:gd name="connsiteY16" fmla="*/ 82116 h 261996"/>
                  <a:gd name="connsiteX17" fmla="*/ 1473959 w 2739710"/>
                  <a:gd name="connsiteY17" fmla="*/ 75292 h 261996"/>
                  <a:gd name="connsiteX18" fmla="*/ 1446663 w 2739710"/>
                  <a:gd name="connsiteY18" fmla="*/ 68468 h 261996"/>
                  <a:gd name="connsiteX19" fmla="*/ 1412544 w 2739710"/>
                  <a:gd name="connsiteY19" fmla="*/ 61644 h 261996"/>
                  <a:gd name="connsiteX20" fmla="*/ 1385248 w 2739710"/>
                  <a:gd name="connsiteY20" fmla="*/ 54821 h 261996"/>
                  <a:gd name="connsiteX21" fmla="*/ 1364777 w 2739710"/>
                  <a:gd name="connsiteY21" fmla="*/ 47997 h 261996"/>
                  <a:gd name="connsiteX22" fmla="*/ 1330657 w 2739710"/>
                  <a:gd name="connsiteY22" fmla="*/ 41173 h 261996"/>
                  <a:gd name="connsiteX23" fmla="*/ 1153236 w 2739710"/>
                  <a:gd name="connsiteY23" fmla="*/ 47997 h 261996"/>
                  <a:gd name="connsiteX24" fmla="*/ 1091821 w 2739710"/>
                  <a:gd name="connsiteY24" fmla="*/ 75292 h 261996"/>
                  <a:gd name="connsiteX25" fmla="*/ 1071350 w 2739710"/>
                  <a:gd name="connsiteY25" fmla="*/ 82116 h 261996"/>
                  <a:gd name="connsiteX26" fmla="*/ 1044054 w 2739710"/>
                  <a:gd name="connsiteY26" fmla="*/ 95764 h 261996"/>
                  <a:gd name="connsiteX27" fmla="*/ 1009935 w 2739710"/>
                  <a:gd name="connsiteY27" fmla="*/ 102588 h 261996"/>
                  <a:gd name="connsiteX28" fmla="*/ 928048 w 2739710"/>
                  <a:gd name="connsiteY28" fmla="*/ 123059 h 261996"/>
                  <a:gd name="connsiteX29" fmla="*/ 907577 w 2739710"/>
                  <a:gd name="connsiteY29" fmla="*/ 129883 h 261996"/>
                  <a:gd name="connsiteX30" fmla="*/ 846162 w 2739710"/>
                  <a:gd name="connsiteY30" fmla="*/ 143531 h 261996"/>
                  <a:gd name="connsiteX31" fmla="*/ 825690 w 2739710"/>
                  <a:gd name="connsiteY31" fmla="*/ 157179 h 261996"/>
                  <a:gd name="connsiteX32" fmla="*/ 791571 w 2739710"/>
                  <a:gd name="connsiteY32" fmla="*/ 164003 h 261996"/>
                  <a:gd name="connsiteX33" fmla="*/ 771099 w 2739710"/>
                  <a:gd name="connsiteY33" fmla="*/ 170826 h 261996"/>
                  <a:gd name="connsiteX34" fmla="*/ 593678 w 2739710"/>
                  <a:gd name="connsiteY34" fmla="*/ 164003 h 261996"/>
                  <a:gd name="connsiteX35" fmla="*/ 545911 w 2739710"/>
                  <a:gd name="connsiteY35" fmla="*/ 157179 h 261996"/>
                  <a:gd name="connsiteX36" fmla="*/ 293427 w 2739710"/>
                  <a:gd name="connsiteY36" fmla="*/ 150355 h 261996"/>
                  <a:gd name="connsiteX37" fmla="*/ 232012 w 2739710"/>
                  <a:gd name="connsiteY37" fmla="*/ 143531 h 261996"/>
                  <a:gd name="connsiteX38" fmla="*/ 0 w 2739710"/>
                  <a:gd name="connsiteY38" fmla="*/ 136707 h 261996"/>
                  <a:gd name="connsiteX0" fmla="*/ 2739710 w 2739710"/>
                  <a:gd name="connsiteY0" fmla="*/ 56725 h 266405"/>
                  <a:gd name="connsiteX1" fmla="*/ 2546101 w 2739710"/>
                  <a:gd name="connsiteY1" fmla="*/ 85608 h 266405"/>
                  <a:gd name="connsiteX2" fmla="*/ 2483893 w 2739710"/>
                  <a:gd name="connsiteY2" fmla="*/ 252713 h 266405"/>
                  <a:gd name="connsiteX3" fmla="*/ 2449774 w 2739710"/>
                  <a:gd name="connsiteY3" fmla="*/ 239065 h 266405"/>
                  <a:gd name="connsiteX4" fmla="*/ 2381535 w 2739710"/>
                  <a:gd name="connsiteY4" fmla="*/ 98620 h 266405"/>
                  <a:gd name="connsiteX5" fmla="*/ 2347415 w 2739710"/>
                  <a:gd name="connsiteY5" fmla="*/ 198122 h 266405"/>
                  <a:gd name="connsiteX6" fmla="*/ 2261720 w 2739710"/>
                  <a:gd name="connsiteY6" fmla="*/ 8323 h 266405"/>
                  <a:gd name="connsiteX7" fmla="*/ 2228395 w 2739710"/>
                  <a:gd name="connsiteY7" fmla="*/ 44029 h 266405"/>
                  <a:gd name="connsiteX8" fmla="*/ 2163171 w 2739710"/>
                  <a:gd name="connsiteY8" fmla="*/ 136707 h 266405"/>
                  <a:gd name="connsiteX9" fmla="*/ 2135875 w 2739710"/>
                  <a:gd name="connsiteY9" fmla="*/ 129883 h 266405"/>
                  <a:gd name="connsiteX10" fmla="*/ 2108580 w 2739710"/>
                  <a:gd name="connsiteY10" fmla="*/ 59264 h 266405"/>
                  <a:gd name="connsiteX11" fmla="*/ 2060812 w 2739710"/>
                  <a:gd name="connsiteY11" fmla="*/ 116235 h 266405"/>
                  <a:gd name="connsiteX12" fmla="*/ 1992574 w 2739710"/>
                  <a:gd name="connsiteY12" fmla="*/ 102588 h 266405"/>
                  <a:gd name="connsiteX13" fmla="*/ 1842448 w 2739710"/>
                  <a:gd name="connsiteY13" fmla="*/ 88940 h 266405"/>
                  <a:gd name="connsiteX14" fmla="*/ 1671851 w 2739710"/>
                  <a:gd name="connsiteY14" fmla="*/ 88940 h 266405"/>
                  <a:gd name="connsiteX15" fmla="*/ 1514902 w 2739710"/>
                  <a:gd name="connsiteY15" fmla="*/ 82116 h 266405"/>
                  <a:gd name="connsiteX16" fmla="*/ 1473959 w 2739710"/>
                  <a:gd name="connsiteY16" fmla="*/ 75292 h 266405"/>
                  <a:gd name="connsiteX17" fmla="*/ 1446663 w 2739710"/>
                  <a:gd name="connsiteY17" fmla="*/ 68468 h 266405"/>
                  <a:gd name="connsiteX18" fmla="*/ 1412544 w 2739710"/>
                  <a:gd name="connsiteY18" fmla="*/ 61644 h 266405"/>
                  <a:gd name="connsiteX19" fmla="*/ 1385248 w 2739710"/>
                  <a:gd name="connsiteY19" fmla="*/ 54821 h 266405"/>
                  <a:gd name="connsiteX20" fmla="*/ 1364777 w 2739710"/>
                  <a:gd name="connsiteY20" fmla="*/ 47997 h 266405"/>
                  <a:gd name="connsiteX21" fmla="*/ 1330657 w 2739710"/>
                  <a:gd name="connsiteY21" fmla="*/ 41173 h 266405"/>
                  <a:gd name="connsiteX22" fmla="*/ 1153236 w 2739710"/>
                  <a:gd name="connsiteY22" fmla="*/ 47997 h 266405"/>
                  <a:gd name="connsiteX23" fmla="*/ 1091821 w 2739710"/>
                  <a:gd name="connsiteY23" fmla="*/ 75292 h 266405"/>
                  <a:gd name="connsiteX24" fmla="*/ 1071350 w 2739710"/>
                  <a:gd name="connsiteY24" fmla="*/ 82116 h 266405"/>
                  <a:gd name="connsiteX25" fmla="*/ 1044054 w 2739710"/>
                  <a:gd name="connsiteY25" fmla="*/ 95764 h 266405"/>
                  <a:gd name="connsiteX26" fmla="*/ 1009935 w 2739710"/>
                  <a:gd name="connsiteY26" fmla="*/ 102588 h 266405"/>
                  <a:gd name="connsiteX27" fmla="*/ 928048 w 2739710"/>
                  <a:gd name="connsiteY27" fmla="*/ 123059 h 266405"/>
                  <a:gd name="connsiteX28" fmla="*/ 907577 w 2739710"/>
                  <a:gd name="connsiteY28" fmla="*/ 129883 h 266405"/>
                  <a:gd name="connsiteX29" fmla="*/ 846162 w 2739710"/>
                  <a:gd name="connsiteY29" fmla="*/ 143531 h 266405"/>
                  <a:gd name="connsiteX30" fmla="*/ 825690 w 2739710"/>
                  <a:gd name="connsiteY30" fmla="*/ 157179 h 266405"/>
                  <a:gd name="connsiteX31" fmla="*/ 791571 w 2739710"/>
                  <a:gd name="connsiteY31" fmla="*/ 164003 h 266405"/>
                  <a:gd name="connsiteX32" fmla="*/ 771099 w 2739710"/>
                  <a:gd name="connsiteY32" fmla="*/ 170826 h 266405"/>
                  <a:gd name="connsiteX33" fmla="*/ 593678 w 2739710"/>
                  <a:gd name="connsiteY33" fmla="*/ 164003 h 266405"/>
                  <a:gd name="connsiteX34" fmla="*/ 545911 w 2739710"/>
                  <a:gd name="connsiteY34" fmla="*/ 157179 h 266405"/>
                  <a:gd name="connsiteX35" fmla="*/ 293427 w 2739710"/>
                  <a:gd name="connsiteY35" fmla="*/ 150355 h 266405"/>
                  <a:gd name="connsiteX36" fmla="*/ 232012 w 2739710"/>
                  <a:gd name="connsiteY36" fmla="*/ 143531 h 266405"/>
                  <a:gd name="connsiteX37" fmla="*/ 0 w 2739710"/>
                  <a:gd name="connsiteY37" fmla="*/ 136707 h 266405"/>
                  <a:gd name="connsiteX0" fmla="*/ 2739710 w 2739710"/>
                  <a:gd name="connsiteY0" fmla="*/ 56725 h 252736"/>
                  <a:gd name="connsiteX1" fmla="*/ 2546101 w 2739710"/>
                  <a:gd name="connsiteY1" fmla="*/ 85608 h 252736"/>
                  <a:gd name="connsiteX2" fmla="*/ 2483893 w 2739710"/>
                  <a:gd name="connsiteY2" fmla="*/ 252713 h 252736"/>
                  <a:gd name="connsiteX3" fmla="*/ 2381535 w 2739710"/>
                  <a:gd name="connsiteY3" fmla="*/ 98620 h 252736"/>
                  <a:gd name="connsiteX4" fmla="*/ 2347415 w 2739710"/>
                  <a:gd name="connsiteY4" fmla="*/ 198122 h 252736"/>
                  <a:gd name="connsiteX5" fmla="*/ 2261720 w 2739710"/>
                  <a:gd name="connsiteY5" fmla="*/ 8323 h 252736"/>
                  <a:gd name="connsiteX6" fmla="*/ 2228395 w 2739710"/>
                  <a:gd name="connsiteY6" fmla="*/ 44029 h 252736"/>
                  <a:gd name="connsiteX7" fmla="*/ 2163171 w 2739710"/>
                  <a:gd name="connsiteY7" fmla="*/ 136707 h 252736"/>
                  <a:gd name="connsiteX8" fmla="*/ 2135875 w 2739710"/>
                  <a:gd name="connsiteY8" fmla="*/ 129883 h 252736"/>
                  <a:gd name="connsiteX9" fmla="*/ 2108580 w 2739710"/>
                  <a:gd name="connsiteY9" fmla="*/ 59264 h 252736"/>
                  <a:gd name="connsiteX10" fmla="*/ 2060812 w 2739710"/>
                  <a:gd name="connsiteY10" fmla="*/ 116235 h 252736"/>
                  <a:gd name="connsiteX11" fmla="*/ 1992574 w 2739710"/>
                  <a:gd name="connsiteY11" fmla="*/ 102588 h 252736"/>
                  <a:gd name="connsiteX12" fmla="*/ 1842448 w 2739710"/>
                  <a:gd name="connsiteY12" fmla="*/ 88940 h 252736"/>
                  <a:gd name="connsiteX13" fmla="*/ 1671851 w 2739710"/>
                  <a:gd name="connsiteY13" fmla="*/ 88940 h 252736"/>
                  <a:gd name="connsiteX14" fmla="*/ 1514902 w 2739710"/>
                  <a:gd name="connsiteY14" fmla="*/ 82116 h 252736"/>
                  <a:gd name="connsiteX15" fmla="*/ 1473959 w 2739710"/>
                  <a:gd name="connsiteY15" fmla="*/ 75292 h 252736"/>
                  <a:gd name="connsiteX16" fmla="*/ 1446663 w 2739710"/>
                  <a:gd name="connsiteY16" fmla="*/ 68468 h 252736"/>
                  <a:gd name="connsiteX17" fmla="*/ 1412544 w 2739710"/>
                  <a:gd name="connsiteY17" fmla="*/ 61644 h 252736"/>
                  <a:gd name="connsiteX18" fmla="*/ 1385248 w 2739710"/>
                  <a:gd name="connsiteY18" fmla="*/ 54821 h 252736"/>
                  <a:gd name="connsiteX19" fmla="*/ 1364777 w 2739710"/>
                  <a:gd name="connsiteY19" fmla="*/ 47997 h 252736"/>
                  <a:gd name="connsiteX20" fmla="*/ 1330657 w 2739710"/>
                  <a:gd name="connsiteY20" fmla="*/ 41173 h 252736"/>
                  <a:gd name="connsiteX21" fmla="*/ 1153236 w 2739710"/>
                  <a:gd name="connsiteY21" fmla="*/ 47997 h 252736"/>
                  <a:gd name="connsiteX22" fmla="*/ 1091821 w 2739710"/>
                  <a:gd name="connsiteY22" fmla="*/ 75292 h 252736"/>
                  <a:gd name="connsiteX23" fmla="*/ 1071350 w 2739710"/>
                  <a:gd name="connsiteY23" fmla="*/ 82116 h 252736"/>
                  <a:gd name="connsiteX24" fmla="*/ 1044054 w 2739710"/>
                  <a:gd name="connsiteY24" fmla="*/ 95764 h 252736"/>
                  <a:gd name="connsiteX25" fmla="*/ 1009935 w 2739710"/>
                  <a:gd name="connsiteY25" fmla="*/ 102588 h 252736"/>
                  <a:gd name="connsiteX26" fmla="*/ 928048 w 2739710"/>
                  <a:gd name="connsiteY26" fmla="*/ 123059 h 252736"/>
                  <a:gd name="connsiteX27" fmla="*/ 907577 w 2739710"/>
                  <a:gd name="connsiteY27" fmla="*/ 129883 h 252736"/>
                  <a:gd name="connsiteX28" fmla="*/ 846162 w 2739710"/>
                  <a:gd name="connsiteY28" fmla="*/ 143531 h 252736"/>
                  <a:gd name="connsiteX29" fmla="*/ 825690 w 2739710"/>
                  <a:gd name="connsiteY29" fmla="*/ 157179 h 252736"/>
                  <a:gd name="connsiteX30" fmla="*/ 791571 w 2739710"/>
                  <a:gd name="connsiteY30" fmla="*/ 164003 h 252736"/>
                  <a:gd name="connsiteX31" fmla="*/ 771099 w 2739710"/>
                  <a:gd name="connsiteY31" fmla="*/ 170826 h 252736"/>
                  <a:gd name="connsiteX32" fmla="*/ 593678 w 2739710"/>
                  <a:gd name="connsiteY32" fmla="*/ 164003 h 252736"/>
                  <a:gd name="connsiteX33" fmla="*/ 545911 w 2739710"/>
                  <a:gd name="connsiteY33" fmla="*/ 157179 h 252736"/>
                  <a:gd name="connsiteX34" fmla="*/ 293427 w 2739710"/>
                  <a:gd name="connsiteY34" fmla="*/ 150355 h 252736"/>
                  <a:gd name="connsiteX35" fmla="*/ 232012 w 2739710"/>
                  <a:gd name="connsiteY35" fmla="*/ 143531 h 252736"/>
                  <a:gd name="connsiteX36" fmla="*/ 0 w 2739710"/>
                  <a:gd name="connsiteY36" fmla="*/ 136707 h 252736"/>
                  <a:gd name="connsiteX0" fmla="*/ 2739710 w 2739710"/>
                  <a:gd name="connsiteY0" fmla="*/ 56725 h 198164"/>
                  <a:gd name="connsiteX1" fmla="*/ 2546101 w 2739710"/>
                  <a:gd name="connsiteY1" fmla="*/ 85608 h 198164"/>
                  <a:gd name="connsiteX2" fmla="*/ 2462628 w 2739710"/>
                  <a:gd name="connsiteY2" fmla="*/ 125123 h 198164"/>
                  <a:gd name="connsiteX3" fmla="*/ 2381535 w 2739710"/>
                  <a:gd name="connsiteY3" fmla="*/ 98620 h 198164"/>
                  <a:gd name="connsiteX4" fmla="*/ 2347415 w 2739710"/>
                  <a:gd name="connsiteY4" fmla="*/ 198122 h 198164"/>
                  <a:gd name="connsiteX5" fmla="*/ 2261720 w 2739710"/>
                  <a:gd name="connsiteY5" fmla="*/ 8323 h 198164"/>
                  <a:gd name="connsiteX6" fmla="*/ 2228395 w 2739710"/>
                  <a:gd name="connsiteY6" fmla="*/ 44029 h 198164"/>
                  <a:gd name="connsiteX7" fmla="*/ 2163171 w 2739710"/>
                  <a:gd name="connsiteY7" fmla="*/ 136707 h 198164"/>
                  <a:gd name="connsiteX8" fmla="*/ 2135875 w 2739710"/>
                  <a:gd name="connsiteY8" fmla="*/ 129883 h 198164"/>
                  <a:gd name="connsiteX9" fmla="*/ 2108580 w 2739710"/>
                  <a:gd name="connsiteY9" fmla="*/ 59264 h 198164"/>
                  <a:gd name="connsiteX10" fmla="*/ 2060812 w 2739710"/>
                  <a:gd name="connsiteY10" fmla="*/ 116235 h 198164"/>
                  <a:gd name="connsiteX11" fmla="*/ 1992574 w 2739710"/>
                  <a:gd name="connsiteY11" fmla="*/ 102588 h 198164"/>
                  <a:gd name="connsiteX12" fmla="*/ 1842448 w 2739710"/>
                  <a:gd name="connsiteY12" fmla="*/ 88940 h 198164"/>
                  <a:gd name="connsiteX13" fmla="*/ 1671851 w 2739710"/>
                  <a:gd name="connsiteY13" fmla="*/ 88940 h 198164"/>
                  <a:gd name="connsiteX14" fmla="*/ 1514902 w 2739710"/>
                  <a:gd name="connsiteY14" fmla="*/ 82116 h 198164"/>
                  <a:gd name="connsiteX15" fmla="*/ 1473959 w 2739710"/>
                  <a:gd name="connsiteY15" fmla="*/ 75292 h 198164"/>
                  <a:gd name="connsiteX16" fmla="*/ 1446663 w 2739710"/>
                  <a:gd name="connsiteY16" fmla="*/ 68468 h 198164"/>
                  <a:gd name="connsiteX17" fmla="*/ 1412544 w 2739710"/>
                  <a:gd name="connsiteY17" fmla="*/ 61644 h 198164"/>
                  <a:gd name="connsiteX18" fmla="*/ 1385248 w 2739710"/>
                  <a:gd name="connsiteY18" fmla="*/ 54821 h 198164"/>
                  <a:gd name="connsiteX19" fmla="*/ 1364777 w 2739710"/>
                  <a:gd name="connsiteY19" fmla="*/ 47997 h 198164"/>
                  <a:gd name="connsiteX20" fmla="*/ 1330657 w 2739710"/>
                  <a:gd name="connsiteY20" fmla="*/ 41173 h 198164"/>
                  <a:gd name="connsiteX21" fmla="*/ 1153236 w 2739710"/>
                  <a:gd name="connsiteY21" fmla="*/ 47997 h 198164"/>
                  <a:gd name="connsiteX22" fmla="*/ 1091821 w 2739710"/>
                  <a:gd name="connsiteY22" fmla="*/ 75292 h 198164"/>
                  <a:gd name="connsiteX23" fmla="*/ 1071350 w 2739710"/>
                  <a:gd name="connsiteY23" fmla="*/ 82116 h 198164"/>
                  <a:gd name="connsiteX24" fmla="*/ 1044054 w 2739710"/>
                  <a:gd name="connsiteY24" fmla="*/ 95764 h 198164"/>
                  <a:gd name="connsiteX25" fmla="*/ 1009935 w 2739710"/>
                  <a:gd name="connsiteY25" fmla="*/ 102588 h 198164"/>
                  <a:gd name="connsiteX26" fmla="*/ 928048 w 2739710"/>
                  <a:gd name="connsiteY26" fmla="*/ 123059 h 198164"/>
                  <a:gd name="connsiteX27" fmla="*/ 907577 w 2739710"/>
                  <a:gd name="connsiteY27" fmla="*/ 129883 h 198164"/>
                  <a:gd name="connsiteX28" fmla="*/ 846162 w 2739710"/>
                  <a:gd name="connsiteY28" fmla="*/ 143531 h 198164"/>
                  <a:gd name="connsiteX29" fmla="*/ 825690 w 2739710"/>
                  <a:gd name="connsiteY29" fmla="*/ 157179 h 198164"/>
                  <a:gd name="connsiteX30" fmla="*/ 791571 w 2739710"/>
                  <a:gd name="connsiteY30" fmla="*/ 164003 h 198164"/>
                  <a:gd name="connsiteX31" fmla="*/ 771099 w 2739710"/>
                  <a:gd name="connsiteY31" fmla="*/ 170826 h 198164"/>
                  <a:gd name="connsiteX32" fmla="*/ 593678 w 2739710"/>
                  <a:gd name="connsiteY32" fmla="*/ 164003 h 198164"/>
                  <a:gd name="connsiteX33" fmla="*/ 545911 w 2739710"/>
                  <a:gd name="connsiteY33" fmla="*/ 157179 h 198164"/>
                  <a:gd name="connsiteX34" fmla="*/ 293427 w 2739710"/>
                  <a:gd name="connsiteY34" fmla="*/ 150355 h 198164"/>
                  <a:gd name="connsiteX35" fmla="*/ 232012 w 2739710"/>
                  <a:gd name="connsiteY35" fmla="*/ 143531 h 198164"/>
                  <a:gd name="connsiteX36" fmla="*/ 0 w 2739710"/>
                  <a:gd name="connsiteY36" fmla="*/ 136707 h 198164"/>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35875 w 2739710"/>
                  <a:gd name="connsiteY8" fmla="*/ 123212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50054 h 164155"/>
                  <a:gd name="connsiteX1" fmla="*/ 2546101 w 2739710"/>
                  <a:gd name="connsiteY1" fmla="*/ 78937 h 164155"/>
                  <a:gd name="connsiteX2" fmla="*/ 2462628 w 2739710"/>
                  <a:gd name="connsiteY2" fmla="*/ 118452 h 164155"/>
                  <a:gd name="connsiteX3" fmla="*/ 2381535 w 2739710"/>
                  <a:gd name="connsiteY3" fmla="*/ 91949 h 164155"/>
                  <a:gd name="connsiteX4" fmla="*/ 2304885 w 2739710"/>
                  <a:gd name="connsiteY4" fmla="*/ 85125 h 164155"/>
                  <a:gd name="connsiteX5" fmla="*/ 2261720 w 2739710"/>
                  <a:gd name="connsiteY5" fmla="*/ 1652 h 164155"/>
                  <a:gd name="connsiteX6" fmla="*/ 2228395 w 2739710"/>
                  <a:gd name="connsiteY6" fmla="*/ 37358 h 164155"/>
                  <a:gd name="connsiteX7" fmla="*/ 2163171 w 2739710"/>
                  <a:gd name="connsiteY7" fmla="*/ 130036 h 164155"/>
                  <a:gd name="connsiteX8" fmla="*/ 2146508 w 2739710"/>
                  <a:gd name="connsiteY8" fmla="*/ 48784 h 164155"/>
                  <a:gd name="connsiteX9" fmla="*/ 2108580 w 2739710"/>
                  <a:gd name="connsiteY9" fmla="*/ 52593 h 164155"/>
                  <a:gd name="connsiteX10" fmla="*/ 2060812 w 2739710"/>
                  <a:gd name="connsiteY10" fmla="*/ 109564 h 164155"/>
                  <a:gd name="connsiteX11" fmla="*/ 1992574 w 2739710"/>
                  <a:gd name="connsiteY11" fmla="*/ 95917 h 164155"/>
                  <a:gd name="connsiteX12" fmla="*/ 1842448 w 2739710"/>
                  <a:gd name="connsiteY12" fmla="*/ 82269 h 164155"/>
                  <a:gd name="connsiteX13" fmla="*/ 1671851 w 2739710"/>
                  <a:gd name="connsiteY13" fmla="*/ 82269 h 164155"/>
                  <a:gd name="connsiteX14" fmla="*/ 1514902 w 2739710"/>
                  <a:gd name="connsiteY14" fmla="*/ 75445 h 164155"/>
                  <a:gd name="connsiteX15" fmla="*/ 1473959 w 2739710"/>
                  <a:gd name="connsiteY15" fmla="*/ 68621 h 164155"/>
                  <a:gd name="connsiteX16" fmla="*/ 1446663 w 2739710"/>
                  <a:gd name="connsiteY16" fmla="*/ 61797 h 164155"/>
                  <a:gd name="connsiteX17" fmla="*/ 1412544 w 2739710"/>
                  <a:gd name="connsiteY17" fmla="*/ 54973 h 164155"/>
                  <a:gd name="connsiteX18" fmla="*/ 1385248 w 2739710"/>
                  <a:gd name="connsiteY18" fmla="*/ 48150 h 164155"/>
                  <a:gd name="connsiteX19" fmla="*/ 1364777 w 2739710"/>
                  <a:gd name="connsiteY19" fmla="*/ 41326 h 164155"/>
                  <a:gd name="connsiteX20" fmla="*/ 1330657 w 2739710"/>
                  <a:gd name="connsiteY20" fmla="*/ 34502 h 164155"/>
                  <a:gd name="connsiteX21" fmla="*/ 1153236 w 2739710"/>
                  <a:gd name="connsiteY21" fmla="*/ 41326 h 164155"/>
                  <a:gd name="connsiteX22" fmla="*/ 1091821 w 2739710"/>
                  <a:gd name="connsiteY22" fmla="*/ 68621 h 164155"/>
                  <a:gd name="connsiteX23" fmla="*/ 1071350 w 2739710"/>
                  <a:gd name="connsiteY23" fmla="*/ 75445 h 164155"/>
                  <a:gd name="connsiteX24" fmla="*/ 1044054 w 2739710"/>
                  <a:gd name="connsiteY24" fmla="*/ 89093 h 164155"/>
                  <a:gd name="connsiteX25" fmla="*/ 1009935 w 2739710"/>
                  <a:gd name="connsiteY25" fmla="*/ 95917 h 164155"/>
                  <a:gd name="connsiteX26" fmla="*/ 928048 w 2739710"/>
                  <a:gd name="connsiteY26" fmla="*/ 116388 h 164155"/>
                  <a:gd name="connsiteX27" fmla="*/ 907577 w 2739710"/>
                  <a:gd name="connsiteY27" fmla="*/ 123212 h 164155"/>
                  <a:gd name="connsiteX28" fmla="*/ 846162 w 2739710"/>
                  <a:gd name="connsiteY28" fmla="*/ 136860 h 164155"/>
                  <a:gd name="connsiteX29" fmla="*/ 825690 w 2739710"/>
                  <a:gd name="connsiteY29" fmla="*/ 150508 h 164155"/>
                  <a:gd name="connsiteX30" fmla="*/ 791571 w 2739710"/>
                  <a:gd name="connsiteY30" fmla="*/ 157332 h 164155"/>
                  <a:gd name="connsiteX31" fmla="*/ 771099 w 2739710"/>
                  <a:gd name="connsiteY31" fmla="*/ 164155 h 164155"/>
                  <a:gd name="connsiteX32" fmla="*/ 593678 w 2739710"/>
                  <a:gd name="connsiteY32" fmla="*/ 157332 h 164155"/>
                  <a:gd name="connsiteX33" fmla="*/ 545911 w 2739710"/>
                  <a:gd name="connsiteY33" fmla="*/ 150508 h 164155"/>
                  <a:gd name="connsiteX34" fmla="*/ 293427 w 2739710"/>
                  <a:gd name="connsiteY34" fmla="*/ 143684 h 164155"/>
                  <a:gd name="connsiteX35" fmla="*/ 232012 w 2739710"/>
                  <a:gd name="connsiteY35" fmla="*/ 136860 h 164155"/>
                  <a:gd name="connsiteX36" fmla="*/ 0 w 2739710"/>
                  <a:gd name="connsiteY36" fmla="*/ 130036 h 164155"/>
                  <a:gd name="connsiteX0" fmla="*/ 2739710 w 2739710"/>
                  <a:gd name="connsiteY0" fmla="*/ 48411 h 162512"/>
                  <a:gd name="connsiteX1" fmla="*/ 2546101 w 2739710"/>
                  <a:gd name="connsiteY1" fmla="*/ 77294 h 162512"/>
                  <a:gd name="connsiteX2" fmla="*/ 2462628 w 2739710"/>
                  <a:gd name="connsiteY2" fmla="*/ 116809 h 162512"/>
                  <a:gd name="connsiteX3" fmla="*/ 2381535 w 2739710"/>
                  <a:gd name="connsiteY3" fmla="*/ 90306 h 162512"/>
                  <a:gd name="connsiteX4" fmla="*/ 2304885 w 2739710"/>
                  <a:gd name="connsiteY4" fmla="*/ 83482 h 162512"/>
                  <a:gd name="connsiteX5" fmla="*/ 2261720 w 2739710"/>
                  <a:gd name="connsiteY5" fmla="*/ 9 h 162512"/>
                  <a:gd name="connsiteX6" fmla="*/ 2228395 w 2739710"/>
                  <a:gd name="connsiteY6" fmla="*/ 88878 h 162512"/>
                  <a:gd name="connsiteX7" fmla="*/ 2163171 w 2739710"/>
                  <a:gd name="connsiteY7" fmla="*/ 128393 h 162512"/>
                  <a:gd name="connsiteX8" fmla="*/ 2146508 w 2739710"/>
                  <a:gd name="connsiteY8" fmla="*/ 47141 h 162512"/>
                  <a:gd name="connsiteX9" fmla="*/ 2108580 w 2739710"/>
                  <a:gd name="connsiteY9" fmla="*/ 50950 h 162512"/>
                  <a:gd name="connsiteX10" fmla="*/ 2060812 w 2739710"/>
                  <a:gd name="connsiteY10" fmla="*/ 107921 h 162512"/>
                  <a:gd name="connsiteX11" fmla="*/ 1992574 w 2739710"/>
                  <a:gd name="connsiteY11" fmla="*/ 94274 h 162512"/>
                  <a:gd name="connsiteX12" fmla="*/ 1842448 w 2739710"/>
                  <a:gd name="connsiteY12" fmla="*/ 80626 h 162512"/>
                  <a:gd name="connsiteX13" fmla="*/ 1671851 w 2739710"/>
                  <a:gd name="connsiteY13" fmla="*/ 80626 h 162512"/>
                  <a:gd name="connsiteX14" fmla="*/ 1514902 w 2739710"/>
                  <a:gd name="connsiteY14" fmla="*/ 73802 h 162512"/>
                  <a:gd name="connsiteX15" fmla="*/ 1473959 w 2739710"/>
                  <a:gd name="connsiteY15" fmla="*/ 66978 h 162512"/>
                  <a:gd name="connsiteX16" fmla="*/ 1446663 w 2739710"/>
                  <a:gd name="connsiteY16" fmla="*/ 60154 h 162512"/>
                  <a:gd name="connsiteX17" fmla="*/ 1412544 w 2739710"/>
                  <a:gd name="connsiteY17" fmla="*/ 53330 h 162512"/>
                  <a:gd name="connsiteX18" fmla="*/ 1385248 w 2739710"/>
                  <a:gd name="connsiteY18" fmla="*/ 46507 h 162512"/>
                  <a:gd name="connsiteX19" fmla="*/ 1364777 w 2739710"/>
                  <a:gd name="connsiteY19" fmla="*/ 39683 h 162512"/>
                  <a:gd name="connsiteX20" fmla="*/ 1330657 w 2739710"/>
                  <a:gd name="connsiteY20" fmla="*/ 32859 h 162512"/>
                  <a:gd name="connsiteX21" fmla="*/ 1153236 w 2739710"/>
                  <a:gd name="connsiteY21" fmla="*/ 39683 h 162512"/>
                  <a:gd name="connsiteX22" fmla="*/ 1091821 w 2739710"/>
                  <a:gd name="connsiteY22" fmla="*/ 66978 h 162512"/>
                  <a:gd name="connsiteX23" fmla="*/ 1071350 w 2739710"/>
                  <a:gd name="connsiteY23" fmla="*/ 73802 h 162512"/>
                  <a:gd name="connsiteX24" fmla="*/ 1044054 w 2739710"/>
                  <a:gd name="connsiteY24" fmla="*/ 87450 h 162512"/>
                  <a:gd name="connsiteX25" fmla="*/ 1009935 w 2739710"/>
                  <a:gd name="connsiteY25" fmla="*/ 94274 h 162512"/>
                  <a:gd name="connsiteX26" fmla="*/ 928048 w 2739710"/>
                  <a:gd name="connsiteY26" fmla="*/ 114745 h 162512"/>
                  <a:gd name="connsiteX27" fmla="*/ 907577 w 2739710"/>
                  <a:gd name="connsiteY27" fmla="*/ 121569 h 162512"/>
                  <a:gd name="connsiteX28" fmla="*/ 846162 w 2739710"/>
                  <a:gd name="connsiteY28" fmla="*/ 135217 h 162512"/>
                  <a:gd name="connsiteX29" fmla="*/ 825690 w 2739710"/>
                  <a:gd name="connsiteY29" fmla="*/ 148865 h 162512"/>
                  <a:gd name="connsiteX30" fmla="*/ 791571 w 2739710"/>
                  <a:gd name="connsiteY30" fmla="*/ 155689 h 162512"/>
                  <a:gd name="connsiteX31" fmla="*/ 771099 w 2739710"/>
                  <a:gd name="connsiteY31" fmla="*/ 162512 h 162512"/>
                  <a:gd name="connsiteX32" fmla="*/ 593678 w 2739710"/>
                  <a:gd name="connsiteY32" fmla="*/ 155689 h 162512"/>
                  <a:gd name="connsiteX33" fmla="*/ 545911 w 2739710"/>
                  <a:gd name="connsiteY33" fmla="*/ 148865 h 162512"/>
                  <a:gd name="connsiteX34" fmla="*/ 293427 w 2739710"/>
                  <a:gd name="connsiteY34" fmla="*/ 142041 h 162512"/>
                  <a:gd name="connsiteX35" fmla="*/ 232012 w 2739710"/>
                  <a:gd name="connsiteY35" fmla="*/ 135217 h 162512"/>
                  <a:gd name="connsiteX36" fmla="*/ 0 w 2739710"/>
                  <a:gd name="connsiteY36" fmla="*/ 128393 h 162512"/>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108580 w 2739710"/>
                  <a:gd name="connsiteY9" fmla="*/ 18091 h 129653"/>
                  <a:gd name="connsiteX10" fmla="*/ 2060812 w 2739710"/>
                  <a:gd name="connsiteY10" fmla="*/ 75062 h 129653"/>
                  <a:gd name="connsiteX11" fmla="*/ 1992574 w 2739710"/>
                  <a:gd name="connsiteY11" fmla="*/ 61415 h 129653"/>
                  <a:gd name="connsiteX12" fmla="*/ 1842448 w 2739710"/>
                  <a:gd name="connsiteY12" fmla="*/ 47767 h 129653"/>
                  <a:gd name="connsiteX13" fmla="*/ 1671851 w 2739710"/>
                  <a:gd name="connsiteY13" fmla="*/ 47767 h 129653"/>
                  <a:gd name="connsiteX14" fmla="*/ 1514902 w 2739710"/>
                  <a:gd name="connsiteY14" fmla="*/ 40943 h 129653"/>
                  <a:gd name="connsiteX15" fmla="*/ 1473959 w 2739710"/>
                  <a:gd name="connsiteY15" fmla="*/ 34119 h 129653"/>
                  <a:gd name="connsiteX16" fmla="*/ 1446663 w 2739710"/>
                  <a:gd name="connsiteY16" fmla="*/ 27295 h 129653"/>
                  <a:gd name="connsiteX17" fmla="*/ 1412544 w 2739710"/>
                  <a:gd name="connsiteY17" fmla="*/ 20471 h 129653"/>
                  <a:gd name="connsiteX18" fmla="*/ 1385248 w 2739710"/>
                  <a:gd name="connsiteY18" fmla="*/ 13648 h 129653"/>
                  <a:gd name="connsiteX19" fmla="*/ 1364777 w 2739710"/>
                  <a:gd name="connsiteY19" fmla="*/ 6824 h 129653"/>
                  <a:gd name="connsiteX20" fmla="*/ 1330657 w 2739710"/>
                  <a:gd name="connsiteY20" fmla="*/ 0 h 129653"/>
                  <a:gd name="connsiteX21" fmla="*/ 1153236 w 2739710"/>
                  <a:gd name="connsiteY21" fmla="*/ 6824 h 129653"/>
                  <a:gd name="connsiteX22" fmla="*/ 1091821 w 2739710"/>
                  <a:gd name="connsiteY22" fmla="*/ 34119 h 129653"/>
                  <a:gd name="connsiteX23" fmla="*/ 1071350 w 2739710"/>
                  <a:gd name="connsiteY23" fmla="*/ 40943 h 129653"/>
                  <a:gd name="connsiteX24" fmla="*/ 1044054 w 2739710"/>
                  <a:gd name="connsiteY24" fmla="*/ 54591 h 129653"/>
                  <a:gd name="connsiteX25" fmla="*/ 1009935 w 2739710"/>
                  <a:gd name="connsiteY25" fmla="*/ 61415 h 129653"/>
                  <a:gd name="connsiteX26" fmla="*/ 928048 w 2739710"/>
                  <a:gd name="connsiteY26" fmla="*/ 81886 h 129653"/>
                  <a:gd name="connsiteX27" fmla="*/ 907577 w 2739710"/>
                  <a:gd name="connsiteY27" fmla="*/ 88710 h 129653"/>
                  <a:gd name="connsiteX28" fmla="*/ 846162 w 2739710"/>
                  <a:gd name="connsiteY28" fmla="*/ 102358 h 129653"/>
                  <a:gd name="connsiteX29" fmla="*/ 825690 w 2739710"/>
                  <a:gd name="connsiteY29" fmla="*/ 116006 h 129653"/>
                  <a:gd name="connsiteX30" fmla="*/ 791571 w 2739710"/>
                  <a:gd name="connsiteY30" fmla="*/ 122830 h 129653"/>
                  <a:gd name="connsiteX31" fmla="*/ 771099 w 2739710"/>
                  <a:gd name="connsiteY31" fmla="*/ 129653 h 129653"/>
                  <a:gd name="connsiteX32" fmla="*/ 593678 w 2739710"/>
                  <a:gd name="connsiteY32" fmla="*/ 122830 h 129653"/>
                  <a:gd name="connsiteX33" fmla="*/ 545911 w 2739710"/>
                  <a:gd name="connsiteY33" fmla="*/ 116006 h 129653"/>
                  <a:gd name="connsiteX34" fmla="*/ 293427 w 2739710"/>
                  <a:gd name="connsiteY34" fmla="*/ 109182 h 129653"/>
                  <a:gd name="connsiteX35" fmla="*/ 232012 w 2739710"/>
                  <a:gd name="connsiteY35" fmla="*/ 102358 h 129653"/>
                  <a:gd name="connsiteX36" fmla="*/ 0 w 2739710"/>
                  <a:gd name="connsiteY36"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146508 w 2739710"/>
                  <a:gd name="connsiteY8" fmla="*/ 14282 h 129653"/>
                  <a:gd name="connsiteX9" fmla="*/ 2060812 w 2739710"/>
                  <a:gd name="connsiteY9" fmla="*/ 75062 h 129653"/>
                  <a:gd name="connsiteX10" fmla="*/ 1992574 w 2739710"/>
                  <a:gd name="connsiteY10" fmla="*/ 61415 h 129653"/>
                  <a:gd name="connsiteX11" fmla="*/ 1842448 w 2739710"/>
                  <a:gd name="connsiteY11" fmla="*/ 47767 h 129653"/>
                  <a:gd name="connsiteX12" fmla="*/ 1671851 w 2739710"/>
                  <a:gd name="connsiteY12" fmla="*/ 47767 h 129653"/>
                  <a:gd name="connsiteX13" fmla="*/ 1514902 w 2739710"/>
                  <a:gd name="connsiteY13" fmla="*/ 40943 h 129653"/>
                  <a:gd name="connsiteX14" fmla="*/ 1473959 w 2739710"/>
                  <a:gd name="connsiteY14" fmla="*/ 34119 h 129653"/>
                  <a:gd name="connsiteX15" fmla="*/ 1446663 w 2739710"/>
                  <a:gd name="connsiteY15" fmla="*/ 27295 h 129653"/>
                  <a:gd name="connsiteX16" fmla="*/ 1412544 w 2739710"/>
                  <a:gd name="connsiteY16" fmla="*/ 20471 h 129653"/>
                  <a:gd name="connsiteX17" fmla="*/ 1385248 w 2739710"/>
                  <a:gd name="connsiteY17" fmla="*/ 13648 h 129653"/>
                  <a:gd name="connsiteX18" fmla="*/ 1364777 w 2739710"/>
                  <a:gd name="connsiteY18" fmla="*/ 6824 h 129653"/>
                  <a:gd name="connsiteX19" fmla="*/ 1330657 w 2739710"/>
                  <a:gd name="connsiteY19" fmla="*/ 0 h 129653"/>
                  <a:gd name="connsiteX20" fmla="*/ 1153236 w 2739710"/>
                  <a:gd name="connsiteY20" fmla="*/ 6824 h 129653"/>
                  <a:gd name="connsiteX21" fmla="*/ 1091821 w 2739710"/>
                  <a:gd name="connsiteY21" fmla="*/ 34119 h 129653"/>
                  <a:gd name="connsiteX22" fmla="*/ 1071350 w 2739710"/>
                  <a:gd name="connsiteY22" fmla="*/ 40943 h 129653"/>
                  <a:gd name="connsiteX23" fmla="*/ 1044054 w 2739710"/>
                  <a:gd name="connsiteY23" fmla="*/ 54591 h 129653"/>
                  <a:gd name="connsiteX24" fmla="*/ 1009935 w 2739710"/>
                  <a:gd name="connsiteY24" fmla="*/ 61415 h 129653"/>
                  <a:gd name="connsiteX25" fmla="*/ 928048 w 2739710"/>
                  <a:gd name="connsiteY25" fmla="*/ 81886 h 129653"/>
                  <a:gd name="connsiteX26" fmla="*/ 907577 w 2739710"/>
                  <a:gd name="connsiteY26" fmla="*/ 88710 h 129653"/>
                  <a:gd name="connsiteX27" fmla="*/ 846162 w 2739710"/>
                  <a:gd name="connsiteY27" fmla="*/ 102358 h 129653"/>
                  <a:gd name="connsiteX28" fmla="*/ 825690 w 2739710"/>
                  <a:gd name="connsiteY28" fmla="*/ 116006 h 129653"/>
                  <a:gd name="connsiteX29" fmla="*/ 791571 w 2739710"/>
                  <a:gd name="connsiteY29" fmla="*/ 122830 h 129653"/>
                  <a:gd name="connsiteX30" fmla="*/ 771099 w 2739710"/>
                  <a:gd name="connsiteY30" fmla="*/ 129653 h 129653"/>
                  <a:gd name="connsiteX31" fmla="*/ 593678 w 2739710"/>
                  <a:gd name="connsiteY31" fmla="*/ 122830 h 129653"/>
                  <a:gd name="connsiteX32" fmla="*/ 545911 w 2739710"/>
                  <a:gd name="connsiteY32" fmla="*/ 116006 h 129653"/>
                  <a:gd name="connsiteX33" fmla="*/ 293427 w 2739710"/>
                  <a:gd name="connsiteY33" fmla="*/ 109182 h 129653"/>
                  <a:gd name="connsiteX34" fmla="*/ 232012 w 2739710"/>
                  <a:gd name="connsiteY34" fmla="*/ 102358 h 129653"/>
                  <a:gd name="connsiteX35" fmla="*/ 0 w 2739710"/>
                  <a:gd name="connsiteY35"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61720 w 2739710"/>
                  <a:gd name="connsiteY5" fmla="*/ 9680 h 129653"/>
                  <a:gd name="connsiteX6" fmla="*/ 2228395 w 2739710"/>
                  <a:gd name="connsiteY6" fmla="*/ 56019 h 129653"/>
                  <a:gd name="connsiteX7" fmla="*/ 2163171 w 2739710"/>
                  <a:gd name="connsiteY7" fmla="*/ 95534 h 129653"/>
                  <a:gd name="connsiteX8" fmla="*/ 2060812 w 2739710"/>
                  <a:gd name="connsiteY8" fmla="*/ 75062 h 129653"/>
                  <a:gd name="connsiteX9" fmla="*/ 1992574 w 2739710"/>
                  <a:gd name="connsiteY9" fmla="*/ 61415 h 129653"/>
                  <a:gd name="connsiteX10" fmla="*/ 1842448 w 2739710"/>
                  <a:gd name="connsiteY10" fmla="*/ 47767 h 129653"/>
                  <a:gd name="connsiteX11" fmla="*/ 1671851 w 2739710"/>
                  <a:gd name="connsiteY11" fmla="*/ 47767 h 129653"/>
                  <a:gd name="connsiteX12" fmla="*/ 1514902 w 2739710"/>
                  <a:gd name="connsiteY12" fmla="*/ 40943 h 129653"/>
                  <a:gd name="connsiteX13" fmla="*/ 1473959 w 2739710"/>
                  <a:gd name="connsiteY13" fmla="*/ 34119 h 129653"/>
                  <a:gd name="connsiteX14" fmla="*/ 1446663 w 2739710"/>
                  <a:gd name="connsiteY14" fmla="*/ 27295 h 129653"/>
                  <a:gd name="connsiteX15" fmla="*/ 1412544 w 2739710"/>
                  <a:gd name="connsiteY15" fmla="*/ 20471 h 129653"/>
                  <a:gd name="connsiteX16" fmla="*/ 1385248 w 2739710"/>
                  <a:gd name="connsiteY16" fmla="*/ 13648 h 129653"/>
                  <a:gd name="connsiteX17" fmla="*/ 1364777 w 2739710"/>
                  <a:gd name="connsiteY17" fmla="*/ 6824 h 129653"/>
                  <a:gd name="connsiteX18" fmla="*/ 1330657 w 2739710"/>
                  <a:gd name="connsiteY18" fmla="*/ 0 h 129653"/>
                  <a:gd name="connsiteX19" fmla="*/ 1153236 w 2739710"/>
                  <a:gd name="connsiteY19" fmla="*/ 6824 h 129653"/>
                  <a:gd name="connsiteX20" fmla="*/ 1091821 w 2739710"/>
                  <a:gd name="connsiteY20" fmla="*/ 34119 h 129653"/>
                  <a:gd name="connsiteX21" fmla="*/ 1071350 w 2739710"/>
                  <a:gd name="connsiteY21" fmla="*/ 40943 h 129653"/>
                  <a:gd name="connsiteX22" fmla="*/ 1044054 w 2739710"/>
                  <a:gd name="connsiteY22" fmla="*/ 54591 h 129653"/>
                  <a:gd name="connsiteX23" fmla="*/ 1009935 w 2739710"/>
                  <a:gd name="connsiteY23" fmla="*/ 61415 h 129653"/>
                  <a:gd name="connsiteX24" fmla="*/ 928048 w 2739710"/>
                  <a:gd name="connsiteY24" fmla="*/ 81886 h 129653"/>
                  <a:gd name="connsiteX25" fmla="*/ 907577 w 2739710"/>
                  <a:gd name="connsiteY25" fmla="*/ 88710 h 129653"/>
                  <a:gd name="connsiteX26" fmla="*/ 846162 w 2739710"/>
                  <a:gd name="connsiteY26" fmla="*/ 102358 h 129653"/>
                  <a:gd name="connsiteX27" fmla="*/ 825690 w 2739710"/>
                  <a:gd name="connsiteY27" fmla="*/ 116006 h 129653"/>
                  <a:gd name="connsiteX28" fmla="*/ 791571 w 2739710"/>
                  <a:gd name="connsiteY28" fmla="*/ 122830 h 129653"/>
                  <a:gd name="connsiteX29" fmla="*/ 771099 w 2739710"/>
                  <a:gd name="connsiteY29" fmla="*/ 129653 h 129653"/>
                  <a:gd name="connsiteX30" fmla="*/ 593678 w 2739710"/>
                  <a:gd name="connsiteY30" fmla="*/ 122830 h 129653"/>
                  <a:gd name="connsiteX31" fmla="*/ 545911 w 2739710"/>
                  <a:gd name="connsiteY31" fmla="*/ 116006 h 129653"/>
                  <a:gd name="connsiteX32" fmla="*/ 293427 w 2739710"/>
                  <a:gd name="connsiteY32" fmla="*/ 109182 h 129653"/>
                  <a:gd name="connsiteX33" fmla="*/ 232012 w 2739710"/>
                  <a:gd name="connsiteY33" fmla="*/ 102358 h 129653"/>
                  <a:gd name="connsiteX34" fmla="*/ 0 w 2739710"/>
                  <a:gd name="connsiteY34" fmla="*/ 95534 h 129653"/>
                  <a:gd name="connsiteX0" fmla="*/ 2739710 w 2739710"/>
                  <a:gd name="connsiteY0" fmla="*/ 15552 h 129653"/>
                  <a:gd name="connsiteX1" fmla="*/ 2546101 w 2739710"/>
                  <a:gd name="connsiteY1" fmla="*/ 44435 h 129653"/>
                  <a:gd name="connsiteX2" fmla="*/ 2462628 w 2739710"/>
                  <a:gd name="connsiteY2" fmla="*/ 83950 h 129653"/>
                  <a:gd name="connsiteX3" fmla="*/ 2381535 w 2739710"/>
                  <a:gd name="connsiteY3" fmla="*/ 57447 h 129653"/>
                  <a:gd name="connsiteX4" fmla="*/ 2304885 w 2739710"/>
                  <a:gd name="connsiteY4" fmla="*/ 50623 h 129653"/>
                  <a:gd name="connsiteX5" fmla="*/ 2228395 w 2739710"/>
                  <a:gd name="connsiteY5" fmla="*/ 56019 h 129653"/>
                  <a:gd name="connsiteX6" fmla="*/ 2163171 w 2739710"/>
                  <a:gd name="connsiteY6" fmla="*/ 95534 h 129653"/>
                  <a:gd name="connsiteX7" fmla="*/ 2060812 w 2739710"/>
                  <a:gd name="connsiteY7" fmla="*/ 75062 h 129653"/>
                  <a:gd name="connsiteX8" fmla="*/ 1992574 w 2739710"/>
                  <a:gd name="connsiteY8" fmla="*/ 61415 h 129653"/>
                  <a:gd name="connsiteX9" fmla="*/ 1842448 w 2739710"/>
                  <a:gd name="connsiteY9" fmla="*/ 47767 h 129653"/>
                  <a:gd name="connsiteX10" fmla="*/ 1671851 w 2739710"/>
                  <a:gd name="connsiteY10" fmla="*/ 47767 h 129653"/>
                  <a:gd name="connsiteX11" fmla="*/ 1514902 w 2739710"/>
                  <a:gd name="connsiteY11" fmla="*/ 40943 h 129653"/>
                  <a:gd name="connsiteX12" fmla="*/ 1473959 w 2739710"/>
                  <a:gd name="connsiteY12" fmla="*/ 34119 h 129653"/>
                  <a:gd name="connsiteX13" fmla="*/ 1446663 w 2739710"/>
                  <a:gd name="connsiteY13" fmla="*/ 27295 h 129653"/>
                  <a:gd name="connsiteX14" fmla="*/ 1412544 w 2739710"/>
                  <a:gd name="connsiteY14" fmla="*/ 20471 h 129653"/>
                  <a:gd name="connsiteX15" fmla="*/ 1385248 w 2739710"/>
                  <a:gd name="connsiteY15" fmla="*/ 13648 h 129653"/>
                  <a:gd name="connsiteX16" fmla="*/ 1364777 w 2739710"/>
                  <a:gd name="connsiteY16" fmla="*/ 6824 h 129653"/>
                  <a:gd name="connsiteX17" fmla="*/ 1330657 w 2739710"/>
                  <a:gd name="connsiteY17" fmla="*/ 0 h 129653"/>
                  <a:gd name="connsiteX18" fmla="*/ 1153236 w 2739710"/>
                  <a:gd name="connsiteY18" fmla="*/ 6824 h 129653"/>
                  <a:gd name="connsiteX19" fmla="*/ 1091821 w 2739710"/>
                  <a:gd name="connsiteY19" fmla="*/ 34119 h 129653"/>
                  <a:gd name="connsiteX20" fmla="*/ 1071350 w 2739710"/>
                  <a:gd name="connsiteY20" fmla="*/ 40943 h 129653"/>
                  <a:gd name="connsiteX21" fmla="*/ 1044054 w 2739710"/>
                  <a:gd name="connsiteY21" fmla="*/ 54591 h 129653"/>
                  <a:gd name="connsiteX22" fmla="*/ 1009935 w 2739710"/>
                  <a:gd name="connsiteY22" fmla="*/ 61415 h 129653"/>
                  <a:gd name="connsiteX23" fmla="*/ 928048 w 2739710"/>
                  <a:gd name="connsiteY23" fmla="*/ 81886 h 129653"/>
                  <a:gd name="connsiteX24" fmla="*/ 907577 w 2739710"/>
                  <a:gd name="connsiteY24" fmla="*/ 88710 h 129653"/>
                  <a:gd name="connsiteX25" fmla="*/ 846162 w 2739710"/>
                  <a:gd name="connsiteY25" fmla="*/ 102358 h 129653"/>
                  <a:gd name="connsiteX26" fmla="*/ 825690 w 2739710"/>
                  <a:gd name="connsiteY26" fmla="*/ 116006 h 129653"/>
                  <a:gd name="connsiteX27" fmla="*/ 791571 w 2739710"/>
                  <a:gd name="connsiteY27" fmla="*/ 122830 h 129653"/>
                  <a:gd name="connsiteX28" fmla="*/ 771099 w 2739710"/>
                  <a:gd name="connsiteY28" fmla="*/ 129653 h 129653"/>
                  <a:gd name="connsiteX29" fmla="*/ 593678 w 2739710"/>
                  <a:gd name="connsiteY29" fmla="*/ 122830 h 129653"/>
                  <a:gd name="connsiteX30" fmla="*/ 545911 w 2739710"/>
                  <a:gd name="connsiteY30" fmla="*/ 116006 h 129653"/>
                  <a:gd name="connsiteX31" fmla="*/ 293427 w 2739710"/>
                  <a:gd name="connsiteY31" fmla="*/ 109182 h 129653"/>
                  <a:gd name="connsiteX32" fmla="*/ 232012 w 2739710"/>
                  <a:gd name="connsiteY32" fmla="*/ 102358 h 129653"/>
                  <a:gd name="connsiteX33" fmla="*/ 0 w 2739710"/>
                  <a:gd name="connsiteY33" fmla="*/ 95534 h 129653"/>
                  <a:gd name="connsiteX0" fmla="*/ 2846035 w 2846035"/>
                  <a:gd name="connsiteY0" fmla="*/ 15552 h 148697"/>
                  <a:gd name="connsiteX1" fmla="*/ 2652426 w 2846035"/>
                  <a:gd name="connsiteY1" fmla="*/ 44435 h 148697"/>
                  <a:gd name="connsiteX2" fmla="*/ 2568953 w 2846035"/>
                  <a:gd name="connsiteY2" fmla="*/ 83950 h 148697"/>
                  <a:gd name="connsiteX3" fmla="*/ 2487860 w 2846035"/>
                  <a:gd name="connsiteY3" fmla="*/ 57447 h 148697"/>
                  <a:gd name="connsiteX4" fmla="*/ 2411210 w 2846035"/>
                  <a:gd name="connsiteY4" fmla="*/ 50623 h 148697"/>
                  <a:gd name="connsiteX5" fmla="*/ 2334720 w 2846035"/>
                  <a:gd name="connsiteY5" fmla="*/ 56019 h 148697"/>
                  <a:gd name="connsiteX6" fmla="*/ 2269496 w 2846035"/>
                  <a:gd name="connsiteY6" fmla="*/ 95534 h 148697"/>
                  <a:gd name="connsiteX7" fmla="*/ 2167137 w 2846035"/>
                  <a:gd name="connsiteY7" fmla="*/ 75062 h 148697"/>
                  <a:gd name="connsiteX8" fmla="*/ 2098899 w 2846035"/>
                  <a:gd name="connsiteY8" fmla="*/ 61415 h 148697"/>
                  <a:gd name="connsiteX9" fmla="*/ 1948773 w 2846035"/>
                  <a:gd name="connsiteY9" fmla="*/ 47767 h 148697"/>
                  <a:gd name="connsiteX10" fmla="*/ 1778176 w 2846035"/>
                  <a:gd name="connsiteY10" fmla="*/ 47767 h 148697"/>
                  <a:gd name="connsiteX11" fmla="*/ 1621227 w 2846035"/>
                  <a:gd name="connsiteY11" fmla="*/ 40943 h 148697"/>
                  <a:gd name="connsiteX12" fmla="*/ 1580284 w 2846035"/>
                  <a:gd name="connsiteY12" fmla="*/ 34119 h 148697"/>
                  <a:gd name="connsiteX13" fmla="*/ 1552988 w 2846035"/>
                  <a:gd name="connsiteY13" fmla="*/ 27295 h 148697"/>
                  <a:gd name="connsiteX14" fmla="*/ 1518869 w 2846035"/>
                  <a:gd name="connsiteY14" fmla="*/ 20471 h 148697"/>
                  <a:gd name="connsiteX15" fmla="*/ 1491573 w 2846035"/>
                  <a:gd name="connsiteY15" fmla="*/ 13648 h 148697"/>
                  <a:gd name="connsiteX16" fmla="*/ 1471102 w 2846035"/>
                  <a:gd name="connsiteY16" fmla="*/ 6824 h 148697"/>
                  <a:gd name="connsiteX17" fmla="*/ 1436982 w 2846035"/>
                  <a:gd name="connsiteY17" fmla="*/ 0 h 148697"/>
                  <a:gd name="connsiteX18" fmla="*/ 1259561 w 2846035"/>
                  <a:gd name="connsiteY18" fmla="*/ 6824 h 148697"/>
                  <a:gd name="connsiteX19" fmla="*/ 1198146 w 2846035"/>
                  <a:gd name="connsiteY19" fmla="*/ 34119 h 148697"/>
                  <a:gd name="connsiteX20" fmla="*/ 1177675 w 2846035"/>
                  <a:gd name="connsiteY20" fmla="*/ 40943 h 148697"/>
                  <a:gd name="connsiteX21" fmla="*/ 1150379 w 2846035"/>
                  <a:gd name="connsiteY21" fmla="*/ 54591 h 148697"/>
                  <a:gd name="connsiteX22" fmla="*/ 1116260 w 2846035"/>
                  <a:gd name="connsiteY22" fmla="*/ 61415 h 148697"/>
                  <a:gd name="connsiteX23" fmla="*/ 1034373 w 2846035"/>
                  <a:gd name="connsiteY23" fmla="*/ 81886 h 148697"/>
                  <a:gd name="connsiteX24" fmla="*/ 1013902 w 2846035"/>
                  <a:gd name="connsiteY24" fmla="*/ 88710 h 148697"/>
                  <a:gd name="connsiteX25" fmla="*/ 952487 w 2846035"/>
                  <a:gd name="connsiteY25" fmla="*/ 102358 h 148697"/>
                  <a:gd name="connsiteX26" fmla="*/ 932015 w 2846035"/>
                  <a:gd name="connsiteY26" fmla="*/ 116006 h 148697"/>
                  <a:gd name="connsiteX27" fmla="*/ 897896 w 2846035"/>
                  <a:gd name="connsiteY27" fmla="*/ 122830 h 148697"/>
                  <a:gd name="connsiteX28" fmla="*/ 877424 w 2846035"/>
                  <a:gd name="connsiteY28" fmla="*/ 129653 h 148697"/>
                  <a:gd name="connsiteX29" fmla="*/ 700003 w 2846035"/>
                  <a:gd name="connsiteY29" fmla="*/ 122830 h 148697"/>
                  <a:gd name="connsiteX30" fmla="*/ 652236 w 2846035"/>
                  <a:gd name="connsiteY30" fmla="*/ 116006 h 148697"/>
                  <a:gd name="connsiteX31" fmla="*/ 399752 w 2846035"/>
                  <a:gd name="connsiteY31" fmla="*/ 109182 h 148697"/>
                  <a:gd name="connsiteX32" fmla="*/ 338337 w 2846035"/>
                  <a:gd name="connsiteY32" fmla="*/ 102358 h 148697"/>
                  <a:gd name="connsiteX33" fmla="*/ 0 w 2846035"/>
                  <a:gd name="connsiteY33" fmla="*/ 148697 h 148697"/>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52236 w 2846035"/>
                  <a:gd name="connsiteY30" fmla="*/ 116006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49278"/>
                  <a:gd name="connsiteX1" fmla="*/ 2652426 w 2846035"/>
                  <a:gd name="connsiteY1" fmla="*/ 44435 h 149278"/>
                  <a:gd name="connsiteX2" fmla="*/ 2568953 w 2846035"/>
                  <a:gd name="connsiteY2" fmla="*/ 83950 h 149278"/>
                  <a:gd name="connsiteX3" fmla="*/ 2487860 w 2846035"/>
                  <a:gd name="connsiteY3" fmla="*/ 57447 h 149278"/>
                  <a:gd name="connsiteX4" fmla="*/ 2411210 w 2846035"/>
                  <a:gd name="connsiteY4" fmla="*/ 50623 h 149278"/>
                  <a:gd name="connsiteX5" fmla="*/ 2334720 w 2846035"/>
                  <a:gd name="connsiteY5" fmla="*/ 56019 h 149278"/>
                  <a:gd name="connsiteX6" fmla="*/ 2269496 w 2846035"/>
                  <a:gd name="connsiteY6" fmla="*/ 95534 h 149278"/>
                  <a:gd name="connsiteX7" fmla="*/ 2167137 w 2846035"/>
                  <a:gd name="connsiteY7" fmla="*/ 75062 h 149278"/>
                  <a:gd name="connsiteX8" fmla="*/ 2098899 w 2846035"/>
                  <a:gd name="connsiteY8" fmla="*/ 61415 h 149278"/>
                  <a:gd name="connsiteX9" fmla="*/ 1948773 w 2846035"/>
                  <a:gd name="connsiteY9" fmla="*/ 47767 h 149278"/>
                  <a:gd name="connsiteX10" fmla="*/ 1778176 w 2846035"/>
                  <a:gd name="connsiteY10" fmla="*/ 47767 h 149278"/>
                  <a:gd name="connsiteX11" fmla="*/ 1621227 w 2846035"/>
                  <a:gd name="connsiteY11" fmla="*/ 40943 h 149278"/>
                  <a:gd name="connsiteX12" fmla="*/ 1580284 w 2846035"/>
                  <a:gd name="connsiteY12" fmla="*/ 34119 h 149278"/>
                  <a:gd name="connsiteX13" fmla="*/ 1552988 w 2846035"/>
                  <a:gd name="connsiteY13" fmla="*/ 27295 h 149278"/>
                  <a:gd name="connsiteX14" fmla="*/ 1518869 w 2846035"/>
                  <a:gd name="connsiteY14" fmla="*/ 20471 h 149278"/>
                  <a:gd name="connsiteX15" fmla="*/ 1491573 w 2846035"/>
                  <a:gd name="connsiteY15" fmla="*/ 13648 h 149278"/>
                  <a:gd name="connsiteX16" fmla="*/ 1471102 w 2846035"/>
                  <a:gd name="connsiteY16" fmla="*/ 6824 h 149278"/>
                  <a:gd name="connsiteX17" fmla="*/ 1436982 w 2846035"/>
                  <a:gd name="connsiteY17" fmla="*/ 0 h 149278"/>
                  <a:gd name="connsiteX18" fmla="*/ 1259561 w 2846035"/>
                  <a:gd name="connsiteY18" fmla="*/ 6824 h 149278"/>
                  <a:gd name="connsiteX19" fmla="*/ 1198146 w 2846035"/>
                  <a:gd name="connsiteY19" fmla="*/ 34119 h 149278"/>
                  <a:gd name="connsiteX20" fmla="*/ 1177675 w 2846035"/>
                  <a:gd name="connsiteY20" fmla="*/ 40943 h 149278"/>
                  <a:gd name="connsiteX21" fmla="*/ 1150379 w 2846035"/>
                  <a:gd name="connsiteY21" fmla="*/ 54591 h 149278"/>
                  <a:gd name="connsiteX22" fmla="*/ 1116260 w 2846035"/>
                  <a:gd name="connsiteY22" fmla="*/ 61415 h 149278"/>
                  <a:gd name="connsiteX23" fmla="*/ 1034373 w 2846035"/>
                  <a:gd name="connsiteY23" fmla="*/ 81886 h 149278"/>
                  <a:gd name="connsiteX24" fmla="*/ 1013902 w 2846035"/>
                  <a:gd name="connsiteY24" fmla="*/ 88710 h 149278"/>
                  <a:gd name="connsiteX25" fmla="*/ 952487 w 2846035"/>
                  <a:gd name="connsiteY25" fmla="*/ 102358 h 149278"/>
                  <a:gd name="connsiteX26" fmla="*/ 932015 w 2846035"/>
                  <a:gd name="connsiteY26" fmla="*/ 116006 h 149278"/>
                  <a:gd name="connsiteX27" fmla="*/ 897896 w 2846035"/>
                  <a:gd name="connsiteY27" fmla="*/ 122830 h 149278"/>
                  <a:gd name="connsiteX28" fmla="*/ 877424 w 2846035"/>
                  <a:gd name="connsiteY28" fmla="*/ 129653 h 149278"/>
                  <a:gd name="connsiteX29" fmla="*/ 700003 w 2846035"/>
                  <a:gd name="connsiteY29" fmla="*/ 122830 h 149278"/>
                  <a:gd name="connsiteX30" fmla="*/ 641604 w 2846035"/>
                  <a:gd name="connsiteY30" fmla="*/ 147903 h 149278"/>
                  <a:gd name="connsiteX31" fmla="*/ 399752 w 2846035"/>
                  <a:gd name="connsiteY31" fmla="*/ 109182 h 149278"/>
                  <a:gd name="connsiteX32" fmla="*/ 285174 w 2846035"/>
                  <a:gd name="connsiteY32" fmla="*/ 144888 h 149278"/>
                  <a:gd name="connsiteX33" fmla="*/ 0 w 2846035"/>
                  <a:gd name="connsiteY33" fmla="*/ 148697 h 149278"/>
                  <a:gd name="connsiteX0" fmla="*/ 2846035 w 2846035"/>
                  <a:gd name="connsiteY0" fmla="*/ 15552 h 156033"/>
                  <a:gd name="connsiteX1" fmla="*/ 2652426 w 2846035"/>
                  <a:gd name="connsiteY1" fmla="*/ 44435 h 156033"/>
                  <a:gd name="connsiteX2" fmla="*/ 2568953 w 2846035"/>
                  <a:gd name="connsiteY2" fmla="*/ 83950 h 156033"/>
                  <a:gd name="connsiteX3" fmla="*/ 2487860 w 2846035"/>
                  <a:gd name="connsiteY3" fmla="*/ 57447 h 156033"/>
                  <a:gd name="connsiteX4" fmla="*/ 2411210 w 2846035"/>
                  <a:gd name="connsiteY4" fmla="*/ 50623 h 156033"/>
                  <a:gd name="connsiteX5" fmla="*/ 2334720 w 2846035"/>
                  <a:gd name="connsiteY5" fmla="*/ 56019 h 156033"/>
                  <a:gd name="connsiteX6" fmla="*/ 2269496 w 2846035"/>
                  <a:gd name="connsiteY6" fmla="*/ 95534 h 156033"/>
                  <a:gd name="connsiteX7" fmla="*/ 2167137 w 2846035"/>
                  <a:gd name="connsiteY7" fmla="*/ 75062 h 156033"/>
                  <a:gd name="connsiteX8" fmla="*/ 2098899 w 2846035"/>
                  <a:gd name="connsiteY8" fmla="*/ 61415 h 156033"/>
                  <a:gd name="connsiteX9" fmla="*/ 1948773 w 2846035"/>
                  <a:gd name="connsiteY9" fmla="*/ 47767 h 156033"/>
                  <a:gd name="connsiteX10" fmla="*/ 1778176 w 2846035"/>
                  <a:gd name="connsiteY10" fmla="*/ 47767 h 156033"/>
                  <a:gd name="connsiteX11" fmla="*/ 1621227 w 2846035"/>
                  <a:gd name="connsiteY11" fmla="*/ 40943 h 156033"/>
                  <a:gd name="connsiteX12" fmla="*/ 1580284 w 2846035"/>
                  <a:gd name="connsiteY12" fmla="*/ 34119 h 156033"/>
                  <a:gd name="connsiteX13" fmla="*/ 1552988 w 2846035"/>
                  <a:gd name="connsiteY13" fmla="*/ 27295 h 156033"/>
                  <a:gd name="connsiteX14" fmla="*/ 1518869 w 2846035"/>
                  <a:gd name="connsiteY14" fmla="*/ 20471 h 156033"/>
                  <a:gd name="connsiteX15" fmla="*/ 1491573 w 2846035"/>
                  <a:gd name="connsiteY15" fmla="*/ 13648 h 156033"/>
                  <a:gd name="connsiteX16" fmla="*/ 1471102 w 2846035"/>
                  <a:gd name="connsiteY16" fmla="*/ 6824 h 156033"/>
                  <a:gd name="connsiteX17" fmla="*/ 1436982 w 2846035"/>
                  <a:gd name="connsiteY17" fmla="*/ 0 h 156033"/>
                  <a:gd name="connsiteX18" fmla="*/ 1259561 w 2846035"/>
                  <a:gd name="connsiteY18" fmla="*/ 6824 h 156033"/>
                  <a:gd name="connsiteX19" fmla="*/ 1198146 w 2846035"/>
                  <a:gd name="connsiteY19" fmla="*/ 34119 h 156033"/>
                  <a:gd name="connsiteX20" fmla="*/ 1177675 w 2846035"/>
                  <a:gd name="connsiteY20" fmla="*/ 40943 h 156033"/>
                  <a:gd name="connsiteX21" fmla="*/ 1150379 w 2846035"/>
                  <a:gd name="connsiteY21" fmla="*/ 54591 h 156033"/>
                  <a:gd name="connsiteX22" fmla="*/ 1116260 w 2846035"/>
                  <a:gd name="connsiteY22" fmla="*/ 61415 h 156033"/>
                  <a:gd name="connsiteX23" fmla="*/ 1034373 w 2846035"/>
                  <a:gd name="connsiteY23" fmla="*/ 81886 h 156033"/>
                  <a:gd name="connsiteX24" fmla="*/ 1013902 w 2846035"/>
                  <a:gd name="connsiteY24" fmla="*/ 88710 h 156033"/>
                  <a:gd name="connsiteX25" fmla="*/ 952487 w 2846035"/>
                  <a:gd name="connsiteY25" fmla="*/ 102358 h 156033"/>
                  <a:gd name="connsiteX26" fmla="*/ 932015 w 2846035"/>
                  <a:gd name="connsiteY26" fmla="*/ 116006 h 156033"/>
                  <a:gd name="connsiteX27" fmla="*/ 897896 w 2846035"/>
                  <a:gd name="connsiteY27" fmla="*/ 122830 h 156033"/>
                  <a:gd name="connsiteX28" fmla="*/ 877424 w 2846035"/>
                  <a:gd name="connsiteY28" fmla="*/ 129653 h 156033"/>
                  <a:gd name="connsiteX29" fmla="*/ 700003 w 2846035"/>
                  <a:gd name="connsiteY29" fmla="*/ 154728 h 156033"/>
                  <a:gd name="connsiteX30" fmla="*/ 641604 w 2846035"/>
                  <a:gd name="connsiteY30" fmla="*/ 147903 h 156033"/>
                  <a:gd name="connsiteX31" fmla="*/ 399752 w 2846035"/>
                  <a:gd name="connsiteY31" fmla="*/ 109182 h 156033"/>
                  <a:gd name="connsiteX32" fmla="*/ 285174 w 2846035"/>
                  <a:gd name="connsiteY32" fmla="*/ 144888 h 156033"/>
                  <a:gd name="connsiteX33" fmla="*/ 0 w 2846035"/>
                  <a:gd name="connsiteY33" fmla="*/ 148697 h 156033"/>
                  <a:gd name="connsiteX0" fmla="*/ 2846035 w 2846035"/>
                  <a:gd name="connsiteY0" fmla="*/ 15552 h 183720"/>
                  <a:gd name="connsiteX1" fmla="*/ 2652426 w 2846035"/>
                  <a:gd name="connsiteY1" fmla="*/ 44435 h 183720"/>
                  <a:gd name="connsiteX2" fmla="*/ 2568953 w 2846035"/>
                  <a:gd name="connsiteY2" fmla="*/ 83950 h 183720"/>
                  <a:gd name="connsiteX3" fmla="*/ 2487860 w 2846035"/>
                  <a:gd name="connsiteY3" fmla="*/ 57447 h 183720"/>
                  <a:gd name="connsiteX4" fmla="*/ 2411210 w 2846035"/>
                  <a:gd name="connsiteY4" fmla="*/ 50623 h 183720"/>
                  <a:gd name="connsiteX5" fmla="*/ 2334720 w 2846035"/>
                  <a:gd name="connsiteY5" fmla="*/ 56019 h 183720"/>
                  <a:gd name="connsiteX6" fmla="*/ 2269496 w 2846035"/>
                  <a:gd name="connsiteY6" fmla="*/ 95534 h 183720"/>
                  <a:gd name="connsiteX7" fmla="*/ 2167137 w 2846035"/>
                  <a:gd name="connsiteY7" fmla="*/ 75062 h 183720"/>
                  <a:gd name="connsiteX8" fmla="*/ 2098899 w 2846035"/>
                  <a:gd name="connsiteY8" fmla="*/ 61415 h 183720"/>
                  <a:gd name="connsiteX9" fmla="*/ 1948773 w 2846035"/>
                  <a:gd name="connsiteY9" fmla="*/ 47767 h 183720"/>
                  <a:gd name="connsiteX10" fmla="*/ 1778176 w 2846035"/>
                  <a:gd name="connsiteY10" fmla="*/ 47767 h 183720"/>
                  <a:gd name="connsiteX11" fmla="*/ 1621227 w 2846035"/>
                  <a:gd name="connsiteY11" fmla="*/ 40943 h 183720"/>
                  <a:gd name="connsiteX12" fmla="*/ 1580284 w 2846035"/>
                  <a:gd name="connsiteY12" fmla="*/ 34119 h 183720"/>
                  <a:gd name="connsiteX13" fmla="*/ 1552988 w 2846035"/>
                  <a:gd name="connsiteY13" fmla="*/ 27295 h 183720"/>
                  <a:gd name="connsiteX14" fmla="*/ 1518869 w 2846035"/>
                  <a:gd name="connsiteY14" fmla="*/ 20471 h 183720"/>
                  <a:gd name="connsiteX15" fmla="*/ 1491573 w 2846035"/>
                  <a:gd name="connsiteY15" fmla="*/ 13648 h 183720"/>
                  <a:gd name="connsiteX16" fmla="*/ 1471102 w 2846035"/>
                  <a:gd name="connsiteY16" fmla="*/ 6824 h 183720"/>
                  <a:gd name="connsiteX17" fmla="*/ 1436982 w 2846035"/>
                  <a:gd name="connsiteY17" fmla="*/ 0 h 183720"/>
                  <a:gd name="connsiteX18" fmla="*/ 1259561 w 2846035"/>
                  <a:gd name="connsiteY18" fmla="*/ 6824 h 183720"/>
                  <a:gd name="connsiteX19" fmla="*/ 1198146 w 2846035"/>
                  <a:gd name="connsiteY19" fmla="*/ 34119 h 183720"/>
                  <a:gd name="connsiteX20" fmla="*/ 1177675 w 2846035"/>
                  <a:gd name="connsiteY20" fmla="*/ 40943 h 183720"/>
                  <a:gd name="connsiteX21" fmla="*/ 1150379 w 2846035"/>
                  <a:gd name="connsiteY21" fmla="*/ 54591 h 183720"/>
                  <a:gd name="connsiteX22" fmla="*/ 1116260 w 2846035"/>
                  <a:gd name="connsiteY22" fmla="*/ 61415 h 183720"/>
                  <a:gd name="connsiteX23" fmla="*/ 1034373 w 2846035"/>
                  <a:gd name="connsiteY23" fmla="*/ 81886 h 183720"/>
                  <a:gd name="connsiteX24" fmla="*/ 1013902 w 2846035"/>
                  <a:gd name="connsiteY24" fmla="*/ 88710 h 183720"/>
                  <a:gd name="connsiteX25" fmla="*/ 952487 w 2846035"/>
                  <a:gd name="connsiteY25" fmla="*/ 102358 h 183720"/>
                  <a:gd name="connsiteX26" fmla="*/ 932015 w 2846035"/>
                  <a:gd name="connsiteY26" fmla="*/ 116006 h 183720"/>
                  <a:gd name="connsiteX27" fmla="*/ 897896 w 2846035"/>
                  <a:gd name="connsiteY27" fmla="*/ 122830 h 183720"/>
                  <a:gd name="connsiteX28" fmla="*/ 877424 w 2846035"/>
                  <a:gd name="connsiteY28" fmla="*/ 129653 h 183720"/>
                  <a:gd name="connsiteX29" fmla="*/ 700003 w 2846035"/>
                  <a:gd name="connsiteY29" fmla="*/ 154728 h 183720"/>
                  <a:gd name="connsiteX30" fmla="*/ 641604 w 2846035"/>
                  <a:gd name="connsiteY30" fmla="*/ 147903 h 183720"/>
                  <a:gd name="connsiteX31" fmla="*/ 389120 w 2846035"/>
                  <a:gd name="connsiteY31" fmla="*/ 183609 h 183720"/>
                  <a:gd name="connsiteX32" fmla="*/ 285174 w 2846035"/>
                  <a:gd name="connsiteY32" fmla="*/ 144888 h 183720"/>
                  <a:gd name="connsiteX33" fmla="*/ 0 w 2846035"/>
                  <a:gd name="connsiteY33" fmla="*/ 148697 h 183720"/>
                  <a:gd name="connsiteX0" fmla="*/ 2846035 w 2846035"/>
                  <a:gd name="connsiteY0" fmla="*/ 15552 h 189037"/>
                  <a:gd name="connsiteX1" fmla="*/ 2652426 w 2846035"/>
                  <a:gd name="connsiteY1" fmla="*/ 44435 h 189037"/>
                  <a:gd name="connsiteX2" fmla="*/ 2568953 w 2846035"/>
                  <a:gd name="connsiteY2" fmla="*/ 83950 h 189037"/>
                  <a:gd name="connsiteX3" fmla="*/ 2487860 w 2846035"/>
                  <a:gd name="connsiteY3" fmla="*/ 57447 h 189037"/>
                  <a:gd name="connsiteX4" fmla="*/ 2411210 w 2846035"/>
                  <a:gd name="connsiteY4" fmla="*/ 50623 h 189037"/>
                  <a:gd name="connsiteX5" fmla="*/ 2334720 w 2846035"/>
                  <a:gd name="connsiteY5" fmla="*/ 56019 h 189037"/>
                  <a:gd name="connsiteX6" fmla="*/ 2269496 w 2846035"/>
                  <a:gd name="connsiteY6" fmla="*/ 95534 h 189037"/>
                  <a:gd name="connsiteX7" fmla="*/ 2167137 w 2846035"/>
                  <a:gd name="connsiteY7" fmla="*/ 75062 h 189037"/>
                  <a:gd name="connsiteX8" fmla="*/ 2098899 w 2846035"/>
                  <a:gd name="connsiteY8" fmla="*/ 61415 h 189037"/>
                  <a:gd name="connsiteX9" fmla="*/ 1948773 w 2846035"/>
                  <a:gd name="connsiteY9" fmla="*/ 47767 h 189037"/>
                  <a:gd name="connsiteX10" fmla="*/ 1778176 w 2846035"/>
                  <a:gd name="connsiteY10" fmla="*/ 47767 h 189037"/>
                  <a:gd name="connsiteX11" fmla="*/ 1621227 w 2846035"/>
                  <a:gd name="connsiteY11" fmla="*/ 40943 h 189037"/>
                  <a:gd name="connsiteX12" fmla="*/ 1580284 w 2846035"/>
                  <a:gd name="connsiteY12" fmla="*/ 34119 h 189037"/>
                  <a:gd name="connsiteX13" fmla="*/ 1552988 w 2846035"/>
                  <a:gd name="connsiteY13" fmla="*/ 27295 h 189037"/>
                  <a:gd name="connsiteX14" fmla="*/ 1518869 w 2846035"/>
                  <a:gd name="connsiteY14" fmla="*/ 20471 h 189037"/>
                  <a:gd name="connsiteX15" fmla="*/ 1491573 w 2846035"/>
                  <a:gd name="connsiteY15" fmla="*/ 13648 h 189037"/>
                  <a:gd name="connsiteX16" fmla="*/ 1471102 w 2846035"/>
                  <a:gd name="connsiteY16" fmla="*/ 6824 h 189037"/>
                  <a:gd name="connsiteX17" fmla="*/ 1436982 w 2846035"/>
                  <a:gd name="connsiteY17" fmla="*/ 0 h 189037"/>
                  <a:gd name="connsiteX18" fmla="*/ 1259561 w 2846035"/>
                  <a:gd name="connsiteY18" fmla="*/ 6824 h 189037"/>
                  <a:gd name="connsiteX19" fmla="*/ 1198146 w 2846035"/>
                  <a:gd name="connsiteY19" fmla="*/ 34119 h 189037"/>
                  <a:gd name="connsiteX20" fmla="*/ 1177675 w 2846035"/>
                  <a:gd name="connsiteY20" fmla="*/ 40943 h 189037"/>
                  <a:gd name="connsiteX21" fmla="*/ 1150379 w 2846035"/>
                  <a:gd name="connsiteY21" fmla="*/ 54591 h 189037"/>
                  <a:gd name="connsiteX22" fmla="*/ 1116260 w 2846035"/>
                  <a:gd name="connsiteY22" fmla="*/ 61415 h 189037"/>
                  <a:gd name="connsiteX23" fmla="*/ 1034373 w 2846035"/>
                  <a:gd name="connsiteY23" fmla="*/ 81886 h 189037"/>
                  <a:gd name="connsiteX24" fmla="*/ 1013902 w 2846035"/>
                  <a:gd name="connsiteY24" fmla="*/ 88710 h 189037"/>
                  <a:gd name="connsiteX25" fmla="*/ 952487 w 2846035"/>
                  <a:gd name="connsiteY25" fmla="*/ 102358 h 189037"/>
                  <a:gd name="connsiteX26" fmla="*/ 932015 w 2846035"/>
                  <a:gd name="connsiteY26" fmla="*/ 116006 h 189037"/>
                  <a:gd name="connsiteX27" fmla="*/ 897896 w 2846035"/>
                  <a:gd name="connsiteY27" fmla="*/ 122830 h 189037"/>
                  <a:gd name="connsiteX28" fmla="*/ 877424 w 2846035"/>
                  <a:gd name="connsiteY28" fmla="*/ 129653 h 189037"/>
                  <a:gd name="connsiteX29" fmla="*/ 700003 w 2846035"/>
                  <a:gd name="connsiteY29" fmla="*/ 154728 h 189037"/>
                  <a:gd name="connsiteX30" fmla="*/ 641604 w 2846035"/>
                  <a:gd name="connsiteY30" fmla="*/ 147903 h 189037"/>
                  <a:gd name="connsiteX31" fmla="*/ 389120 w 2846035"/>
                  <a:gd name="connsiteY31" fmla="*/ 183609 h 189037"/>
                  <a:gd name="connsiteX32" fmla="*/ 274542 w 2846035"/>
                  <a:gd name="connsiteY32" fmla="*/ 187418 h 189037"/>
                  <a:gd name="connsiteX33" fmla="*/ 0 w 2846035"/>
                  <a:gd name="connsiteY33" fmla="*/ 148697 h 189037"/>
                  <a:gd name="connsiteX0" fmla="*/ 2750342 w 2750342"/>
                  <a:gd name="connsiteY0" fmla="*/ 15552 h 233757"/>
                  <a:gd name="connsiteX1" fmla="*/ 2556733 w 2750342"/>
                  <a:gd name="connsiteY1" fmla="*/ 44435 h 233757"/>
                  <a:gd name="connsiteX2" fmla="*/ 2473260 w 2750342"/>
                  <a:gd name="connsiteY2" fmla="*/ 83950 h 233757"/>
                  <a:gd name="connsiteX3" fmla="*/ 2392167 w 2750342"/>
                  <a:gd name="connsiteY3" fmla="*/ 57447 h 233757"/>
                  <a:gd name="connsiteX4" fmla="*/ 2315517 w 2750342"/>
                  <a:gd name="connsiteY4" fmla="*/ 50623 h 233757"/>
                  <a:gd name="connsiteX5" fmla="*/ 2239027 w 2750342"/>
                  <a:gd name="connsiteY5" fmla="*/ 56019 h 233757"/>
                  <a:gd name="connsiteX6" fmla="*/ 2173803 w 2750342"/>
                  <a:gd name="connsiteY6" fmla="*/ 95534 h 233757"/>
                  <a:gd name="connsiteX7" fmla="*/ 2071444 w 2750342"/>
                  <a:gd name="connsiteY7" fmla="*/ 75062 h 233757"/>
                  <a:gd name="connsiteX8" fmla="*/ 2003206 w 2750342"/>
                  <a:gd name="connsiteY8" fmla="*/ 61415 h 233757"/>
                  <a:gd name="connsiteX9" fmla="*/ 1853080 w 2750342"/>
                  <a:gd name="connsiteY9" fmla="*/ 47767 h 233757"/>
                  <a:gd name="connsiteX10" fmla="*/ 1682483 w 2750342"/>
                  <a:gd name="connsiteY10" fmla="*/ 47767 h 233757"/>
                  <a:gd name="connsiteX11" fmla="*/ 1525534 w 2750342"/>
                  <a:gd name="connsiteY11" fmla="*/ 40943 h 233757"/>
                  <a:gd name="connsiteX12" fmla="*/ 1484591 w 2750342"/>
                  <a:gd name="connsiteY12" fmla="*/ 34119 h 233757"/>
                  <a:gd name="connsiteX13" fmla="*/ 1457295 w 2750342"/>
                  <a:gd name="connsiteY13" fmla="*/ 27295 h 233757"/>
                  <a:gd name="connsiteX14" fmla="*/ 1423176 w 2750342"/>
                  <a:gd name="connsiteY14" fmla="*/ 20471 h 233757"/>
                  <a:gd name="connsiteX15" fmla="*/ 1395880 w 2750342"/>
                  <a:gd name="connsiteY15" fmla="*/ 13648 h 233757"/>
                  <a:gd name="connsiteX16" fmla="*/ 1375409 w 2750342"/>
                  <a:gd name="connsiteY16" fmla="*/ 6824 h 233757"/>
                  <a:gd name="connsiteX17" fmla="*/ 1341289 w 2750342"/>
                  <a:gd name="connsiteY17" fmla="*/ 0 h 233757"/>
                  <a:gd name="connsiteX18" fmla="*/ 1163868 w 2750342"/>
                  <a:gd name="connsiteY18" fmla="*/ 6824 h 233757"/>
                  <a:gd name="connsiteX19" fmla="*/ 1102453 w 2750342"/>
                  <a:gd name="connsiteY19" fmla="*/ 34119 h 233757"/>
                  <a:gd name="connsiteX20" fmla="*/ 1081982 w 2750342"/>
                  <a:gd name="connsiteY20" fmla="*/ 40943 h 233757"/>
                  <a:gd name="connsiteX21" fmla="*/ 1054686 w 2750342"/>
                  <a:gd name="connsiteY21" fmla="*/ 54591 h 233757"/>
                  <a:gd name="connsiteX22" fmla="*/ 1020567 w 2750342"/>
                  <a:gd name="connsiteY22" fmla="*/ 61415 h 233757"/>
                  <a:gd name="connsiteX23" fmla="*/ 938680 w 2750342"/>
                  <a:gd name="connsiteY23" fmla="*/ 81886 h 233757"/>
                  <a:gd name="connsiteX24" fmla="*/ 918209 w 2750342"/>
                  <a:gd name="connsiteY24" fmla="*/ 88710 h 233757"/>
                  <a:gd name="connsiteX25" fmla="*/ 856794 w 2750342"/>
                  <a:gd name="connsiteY25" fmla="*/ 102358 h 233757"/>
                  <a:gd name="connsiteX26" fmla="*/ 836322 w 2750342"/>
                  <a:gd name="connsiteY26" fmla="*/ 116006 h 233757"/>
                  <a:gd name="connsiteX27" fmla="*/ 802203 w 2750342"/>
                  <a:gd name="connsiteY27" fmla="*/ 122830 h 233757"/>
                  <a:gd name="connsiteX28" fmla="*/ 781731 w 2750342"/>
                  <a:gd name="connsiteY28" fmla="*/ 129653 h 233757"/>
                  <a:gd name="connsiteX29" fmla="*/ 604310 w 2750342"/>
                  <a:gd name="connsiteY29" fmla="*/ 154728 h 233757"/>
                  <a:gd name="connsiteX30" fmla="*/ 545911 w 2750342"/>
                  <a:gd name="connsiteY30" fmla="*/ 147903 h 233757"/>
                  <a:gd name="connsiteX31" fmla="*/ 293427 w 2750342"/>
                  <a:gd name="connsiteY31" fmla="*/ 183609 h 233757"/>
                  <a:gd name="connsiteX32" fmla="*/ 178849 w 2750342"/>
                  <a:gd name="connsiteY32" fmla="*/ 187418 h 233757"/>
                  <a:gd name="connsiteX33" fmla="*/ 0 w 2750342"/>
                  <a:gd name="connsiteY33" fmla="*/ 233757 h 2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0342" h="233757">
                    <a:moveTo>
                      <a:pt x="2750342" y="15552"/>
                    </a:moveTo>
                    <a:cubicBezTo>
                      <a:pt x="2738969" y="11003"/>
                      <a:pt x="2602913" y="33035"/>
                      <a:pt x="2556733" y="44435"/>
                    </a:cubicBezTo>
                    <a:cubicBezTo>
                      <a:pt x="2510553" y="55835"/>
                      <a:pt x="2500688" y="81781"/>
                      <a:pt x="2473260" y="83950"/>
                    </a:cubicBezTo>
                    <a:cubicBezTo>
                      <a:pt x="2445832" y="86119"/>
                      <a:pt x="2418457" y="63001"/>
                      <a:pt x="2392167" y="57447"/>
                    </a:cubicBezTo>
                    <a:cubicBezTo>
                      <a:pt x="2365877" y="51893"/>
                      <a:pt x="2326890" y="52898"/>
                      <a:pt x="2315517" y="50623"/>
                    </a:cubicBezTo>
                    <a:cubicBezTo>
                      <a:pt x="2289994" y="50385"/>
                      <a:pt x="2262646" y="48534"/>
                      <a:pt x="2239027" y="56019"/>
                    </a:cubicBezTo>
                    <a:cubicBezTo>
                      <a:pt x="2215408" y="63504"/>
                      <a:pt x="2201733" y="92360"/>
                      <a:pt x="2173803" y="95534"/>
                    </a:cubicBezTo>
                    <a:cubicBezTo>
                      <a:pt x="2145873" y="98708"/>
                      <a:pt x="2099877" y="80749"/>
                      <a:pt x="2071444" y="75062"/>
                    </a:cubicBezTo>
                    <a:cubicBezTo>
                      <a:pt x="2032207" y="61984"/>
                      <a:pt x="2065936" y="71870"/>
                      <a:pt x="2003206" y="61415"/>
                    </a:cubicBezTo>
                    <a:cubicBezTo>
                      <a:pt x="1908818" y="45683"/>
                      <a:pt x="2055089" y="59650"/>
                      <a:pt x="1853080" y="47767"/>
                    </a:cubicBezTo>
                    <a:cubicBezTo>
                      <a:pt x="1743533" y="32117"/>
                      <a:pt x="1875384" y="47767"/>
                      <a:pt x="1682483" y="47767"/>
                    </a:cubicBezTo>
                    <a:cubicBezTo>
                      <a:pt x="1630117" y="47767"/>
                      <a:pt x="1577850" y="43218"/>
                      <a:pt x="1525534" y="40943"/>
                    </a:cubicBezTo>
                    <a:cubicBezTo>
                      <a:pt x="1511886" y="38668"/>
                      <a:pt x="1498158" y="36832"/>
                      <a:pt x="1484591" y="34119"/>
                    </a:cubicBezTo>
                    <a:cubicBezTo>
                      <a:pt x="1475394" y="32280"/>
                      <a:pt x="1466450" y="29330"/>
                      <a:pt x="1457295" y="27295"/>
                    </a:cubicBezTo>
                    <a:cubicBezTo>
                      <a:pt x="1445973" y="24779"/>
                      <a:pt x="1434498" y="22987"/>
                      <a:pt x="1423176" y="20471"/>
                    </a:cubicBezTo>
                    <a:cubicBezTo>
                      <a:pt x="1414021" y="18437"/>
                      <a:pt x="1404898" y="16224"/>
                      <a:pt x="1395880" y="13648"/>
                    </a:cubicBezTo>
                    <a:cubicBezTo>
                      <a:pt x="1388964" y="11672"/>
                      <a:pt x="1382387" y="8569"/>
                      <a:pt x="1375409" y="6824"/>
                    </a:cubicBezTo>
                    <a:cubicBezTo>
                      <a:pt x="1364157" y="4011"/>
                      <a:pt x="1352662" y="2275"/>
                      <a:pt x="1341289" y="0"/>
                    </a:cubicBezTo>
                    <a:cubicBezTo>
                      <a:pt x="1282149" y="2275"/>
                      <a:pt x="1222921" y="2887"/>
                      <a:pt x="1163868" y="6824"/>
                    </a:cubicBezTo>
                    <a:cubicBezTo>
                      <a:pt x="1133820" y="8827"/>
                      <a:pt x="1130311" y="20190"/>
                      <a:pt x="1102453" y="34119"/>
                    </a:cubicBezTo>
                    <a:cubicBezTo>
                      <a:pt x="1096020" y="37336"/>
                      <a:pt x="1088593" y="38110"/>
                      <a:pt x="1081982" y="40943"/>
                    </a:cubicBezTo>
                    <a:cubicBezTo>
                      <a:pt x="1072632" y="44950"/>
                      <a:pt x="1064337" y="51374"/>
                      <a:pt x="1054686" y="54591"/>
                    </a:cubicBezTo>
                    <a:cubicBezTo>
                      <a:pt x="1043683" y="58259"/>
                      <a:pt x="1031857" y="58759"/>
                      <a:pt x="1020567" y="61415"/>
                    </a:cubicBezTo>
                    <a:cubicBezTo>
                      <a:pt x="993179" y="67859"/>
                      <a:pt x="965372" y="72988"/>
                      <a:pt x="938680" y="81886"/>
                    </a:cubicBezTo>
                    <a:cubicBezTo>
                      <a:pt x="931856" y="84161"/>
                      <a:pt x="925125" y="86734"/>
                      <a:pt x="918209" y="88710"/>
                    </a:cubicBezTo>
                    <a:cubicBezTo>
                      <a:pt x="895725" y="95134"/>
                      <a:pt x="880243" y="97668"/>
                      <a:pt x="856794" y="102358"/>
                    </a:cubicBezTo>
                    <a:cubicBezTo>
                      <a:pt x="849970" y="106907"/>
                      <a:pt x="844001" y="113126"/>
                      <a:pt x="836322" y="116006"/>
                    </a:cubicBezTo>
                    <a:cubicBezTo>
                      <a:pt x="825462" y="120078"/>
                      <a:pt x="813455" y="120017"/>
                      <a:pt x="802203" y="122830"/>
                    </a:cubicBezTo>
                    <a:cubicBezTo>
                      <a:pt x="795225" y="124574"/>
                      <a:pt x="788555" y="127379"/>
                      <a:pt x="781731" y="129653"/>
                    </a:cubicBezTo>
                    <a:cubicBezTo>
                      <a:pt x="722591" y="127379"/>
                      <a:pt x="643613" y="151686"/>
                      <a:pt x="604310" y="154728"/>
                    </a:cubicBezTo>
                    <a:cubicBezTo>
                      <a:pt x="565007" y="157770"/>
                      <a:pt x="597725" y="143090"/>
                      <a:pt x="545911" y="147903"/>
                    </a:cubicBezTo>
                    <a:cubicBezTo>
                      <a:pt x="494097" y="152717"/>
                      <a:pt x="377588" y="185884"/>
                      <a:pt x="293427" y="183609"/>
                    </a:cubicBezTo>
                    <a:cubicBezTo>
                      <a:pt x="272955" y="181334"/>
                      <a:pt x="227753" y="179060"/>
                      <a:pt x="178849" y="187418"/>
                    </a:cubicBezTo>
                    <a:cubicBezTo>
                      <a:pt x="129945" y="195776"/>
                      <a:pt x="85600" y="233757"/>
                      <a:pt x="0" y="233757"/>
                    </a:cubicBezTo>
                  </a:path>
                </a:pathLst>
              </a:custGeom>
              <a:noFill/>
              <a:ln w="9525">
                <a:solidFill>
                  <a:schemeClr val="tx1">
                    <a:lumMod val="85000"/>
                    <a:lumOff val="15000"/>
                  </a:schemeClr>
                </a:solidFill>
              </a:ln>
              <a:effectLst>
                <a:outerShdw blurRad="50800" dist="25400" dir="5400000" algn="ctr" rotWithShape="0">
                  <a:schemeClr val="accent4">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66" name="Gerade Verbindung mit Pfeil 49"/>
              <p:cNvCxnSpPr>
                <a:cxnSpLocks noChangeAspect="1"/>
              </p:cNvCxnSpPr>
              <p:nvPr/>
            </p:nvCxnSpPr>
            <p:spPr>
              <a:xfrm>
                <a:off x="1547674" y="1866162"/>
                <a:ext cx="2224627" cy="2543923"/>
              </a:xfrm>
              <a:prstGeom prst="straightConnector1">
                <a:avLst/>
              </a:prstGeom>
              <a:ln w="6350">
                <a:solidFill>
                  <a:schemeClr val="accent4">
                    <a:lumMod val="20000"/>
                    <a:lumOff val="80000"/>
                  </a:schemeClr>
                </a:solidFill>
                <a:tailEnd type="none"/>
              </a:ln>
              <a:effectLst>
                <a:outerShdw blurRad="101600" dist="50800" dir="5400000" algn="ctr" rotWithShape="0">
                  <a:schemeClr val="accent4">
                    <a:lumMod val="20000"/>
                    <a:lumOff val="80000"/>
                  </a:schemeClr>
                </a:outerShdw>
              </a:effectLst>
            </p:spPr>
            <p:style>
              <a:lnRef idx="1">
                <a:schemeClr val="accent1"/>
              </a:lnRef>
              <a:fillRef idx="0">
                <a:schemeClr val="accent1"/>
              </a:fillRef>
              <a:effectRef idx="0">
                <a:schemeClr val="accent1"/>
              </a:effectRef>
              <a:fontRef idx="minor">
                <a:schemeClr val="tx1"/>
              </a:fontRef>
            </p:style>
          </p:cxnSp>
          <p:sp>
            <p:nvSpPr>
              <p:cNvPr id="67" name="Ellipse 51"/>
              <p:cNvSpPr/>
              <p:nvPr/>
            </p:nvSpPr>
            <p:spPr>
              <a:xfrm>
                <a:off x="1660604" y="167626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68" name="Ellipse 52"/>
              <p:cNvSpPr/>
              <p:nvPr/>
            </p:nvSpPr>
            <p:spPr>
              <a:xfrm>
                <a:off x="1524626" y="1834805"/>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69" name="Ellipse 53"/>
              <p:cNvSpPr/>
              <p:nvPr/>
            </p:nvSpPr>
            <p:spPr>
              <a:xfrm>
                <a:off x="1353127" y="1961879"/>
                <a:ext cx="54000"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70" name="Ellipse 69"/>
              <p:cNvSpPr/>
              <p:nvPr/>
            </p:nvSpPr>
            <p:spPr>
              <a:xfrm>
                <a:off x="1759876" y="1421117"/>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sp>
            <p:nvSpPr>
              <p:cNvPr id="71" name="Ellipse 57"/>
              <p:cNvSpPr/>
              <p:nvPr/>
            </p:nvSpPr>
            <p:spPr>
              <a:xfrm>
                <a:off x="1312291" y="2185220"/>
                <a:ext cx="47423" cy="54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grpSp>
        <p:cxnSp>
          <p:nvCxnSpPr>
            <p:cNvPr id="48" name="Gerade Verbindung mit Pfeil 49"/>
            <p:cNvCxnSpPr>
              <a:stCxn id="69" idx="5"/>
            </p:cNvCxnSpPr>
            <p:nvPr/>
          </p:nvCxnSpPr>
          <p:spPr>
            <a:xfrm>
              <a:off x="441829" y="2911618"/>
              <a:ext cx="2131828" cy="1887308"/>
            </a:xfrm>
            <a:prstGeom prst="straightConnector1">
              <a:avLst/>
            </a:prstGeom>
            <a:ln w="9525">
              <a:solidFill>
                <a:schemeClr val="accent4">
                  <a:lumMod val="20000"/>
                  <a:lumOff val="80000"/>
                </a:schemeClr>
              </a:solidFill>
              <a:tailEnd type="none"/>
            </a:ln>
            <a:effectLst>
              <a:outerShdw blurRad="101600" dist="50800" dir="5400000" algn="ctr" rotWithShape="0">
                <a:schemeClr val="accent4">
                  <a:lumMod val="20000"/>
                  <a:lumOff val="80000"/>
                </a:schemeClr>
              </a:outerShdw>
            </a:effectLst>
          </p:spPr>
          <p:style>
            <a:lnRef idx="1">
              <a:schemeClr val="accent1"/>
            </a:lnRef>
            <a:fillRef idx="0">
              <a:schemeClr val="accent1"/>
            </a:fillRef>
            <a:effectRef idx="0">
              <a:schemeClr val="accent1"/>
            </a:effectRef>
            <a:fontRef idx="minor">
              <a:schemeClr val="tx1"/>
            </a:fontRef>
          </p:style>
        </p:cxnSp>
        <p:cxnSp>
          <p:nvCxnSpPr>
            <p:cNvPr id="49" name="Gerade Verbindung mit Pfeil 49"/>
            <p:cNvCxnSpPr>
              <a:stCxn id="71" idx="5"/>
            </p:cNvCxnSpPr>
            <p:nvPr/>
          </p:nvCxnSpPr>
          <p:spPr>
            <a:xfrm>
              <a:off x="400101" y="3087094"/>
              <a:ext cx="2173555" cy="1711832"/>
            </a:xfrm>
            <a:prstGeom prst="straightConnector1">
              <a:avLst/>
            </a:prstGeom>
            <a:ln w="9525">
              <a:solidFill>
                <a:schemeClr val="accent4">
                  <a:lumMod val="20000"/>
                  <a:lumOff val="80000"/>
                </a:schemeClr>
              </a:solidFill>
              <a:tailEnd type="none"/>
            </a:ln>
            <a:effectLst>
              <a:outerShdw blurRad="101600" dist="50800" dir="5400000" algn="ctr" rotWithShape="0">
                <a:schemeClr val="accent4">
                  <a:lumMod val="20000"/>
                  <a:lumOff val="80000"/>
                </a:schemeClr>
              </a:outerShdw>
            </a:effectLst>
          </p:spPr>
          <p:style>
            <a:lnRef idx="1">
              <a:schemeClr val="accent1"/>
            </a:lnRef>
            <a:fillRef idx="0">
              <a:schemeClr val="accent1"/>
            </a:fillRef>
            <a:effectRef idx="0">
              <a:schemeClr val="accent1"/>
            </a:effectRef>
            <a:fontRef idx="minor">
              <a:schemeClr val="tx1"/>
            </a:fontRef>
          </p:style>
        </p:cxnSp>
        <p:grpSp>
          <p:nvGrpSpPr>
            <p:cNvPr id="50" name="Gruppieren 49"/>
            <p:cNvGrpSpPr/>
            <p:nvPr/>
          </p:nvGrpSpPr>
          <p:grpSpPr>
            <a:xfrm>
              <a:off x="1608766" y="3884583"/>
              <a:ext cx="1526126" cy="2250644"/>
              <a:chOff x="1856258" y="2762486"/>
              <a:chExt cx="1232812" cy="1864094"/>
            </a:xfrm>
          </p:grpSpPr>
          <p:sp>
            <p:nvSpPr>
              <p:cNvPr id="56" name="Rechteck 55"/>
              <p:cNvSpPr/>
              <p:nvPr/>
            </p:nvSpPr>
            <p:spPr>
              <a:xfrm rot="2476953">
                <a:off x="2275198" y="2762486"/>
                <a:ext cx="363195" cy="1864094"/>
              </a:xfrm>
              <a:prstGeom prst="rect">
                <a:avLst/>
              </a:prstGeom>
              <a:noFill/>
              <a:ln>
                <a:solidFill>
                  <a:schemeClr val="accent6">
                    <a:lumMod val="50000"/>
                  </a:schemeClr>
                </a:solidFill>
              </a:ln>
              <a:effectLst>
                <a:outerShdw blurRad="50800" dist="38100" dir="5400000" algn="ctr"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Work Sans Light" panose="00000400000000000000" pitchFamily="50" charset="0"/>
                </a:endParaRPr>
              </a:p>
            </p:txBody>
          </p:sp>
          <p:cxnSp>
            <p:nvCxnSpPr>
              <p:cNvPr id="57" name="Gerade Verbindung 41"/>
              <p:cNvCxnSpPr/>
              <p:nvPr/>
            </p:nvCxnSpPr>
            <p:spPr>
              <a:xfrm>
                <a:off x="2803663" y="30032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58" name="Gerade Verbindung 42"/>
              <p:cNvCxnSpPr/>
              <p:nvPr/>
            </p:nvCxnSpPr>
            <p:spPr>
              <a:xfrm>
                <a:off x="2689042" y="31258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59" name="Gerade Verbindung 43"/>
              <p:cNvCxnSpPr/>
              <p:nvPr/>
            </p:nvCxnSpPr>
            <p:spPr>
              <a:xfrm>
                <a:off x="2555206" y="327829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60" name="Gerade Verbindung 44"/>
              <p:cNvCxnSpPr/>
              <p:nvPr/>
            </p:nvCxnSpPr>
            <p:spPr>
              <a:xfrm>
                <a:off x="2413419" y="3438646"/>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61" name="Gerade Verbindung 45"/>
              <p:cNvCxnSpPr/>
              <p:nvPr/>
            </p:nvCxnSpPr>
            <p:spPr>
              <a:xfrm>
                <a:off x="2270104" y="3621485"/>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62" name="Gerade Verbindung 46"/>
              <p:cNvCxnSpPr/>
              <p:nvPr/>
            </p:nvCxnSpPr>
            <p:spPr>
              <a:xfrm>
                <a:off x="2137796" y="377525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63" name="Gerade Verbindung 47"/>
              <p:cNvCxnSpPr/>
              <p:nvPr/>
            </p:nvCxnSpPr>
            <p:spPr>
              <a:xfrm>
                <a:off x="1994481" y="3940820"/>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cxnSp>
            <p:nvCxnSpPr>
              <p:cNvPr id="64" name="Gerade Verbindung 48"/>
              <p:cNvCxnSpPr/>
              <p:nvPr/>
            </p:nvCxnSpPr>
            <p:spPr>
              <a:xfrm>
                <a:off x="1856258" y="4114377"/>
                <a:ext cx="285407" cy="245351"/>
              </a:xfrm>
              <a:prstGeom prst="line">
                <a:avLst/>
              </a:prstGeom>
              <a:ln w="12700">
                <a:solidFill>
                  <a:schemeClr val="accent6">
                    <a:lumMod val="75000"/>
                  </a:schemeClr>
                </a:solidFill>
              </a:ln>
              <a:effectLst>
                <a:outerShdw blurRad="50800" dist="38100" dir="5400000" algn="ctr" rotWithShape="0">
                  <a:schemeClr val="accent6">
                    <a:lumMod val="75000"/>
                  </a:schemeClr>
                </a:outerShdw>
              </a:effectLst>
            </p:spPr>
            <p:style>
              <a:lnRef idx="1">
                <a:schemeClr val="accent1"/>
              </a:lnRef>
              <a:fillRef idx="0">
                <a:schemeClr val="accent1"/>
              </a:fillRef>
              <a:effectRef idx="0">
                <a:schemeClr val="accent1"/>
              </a:effectRef>
              <a:fontRef idx="minor">
                <a:schemeClr val="tx1"/>
              </a:fontRef>
            </p:style>
          </p:cxnSp>
        </p:grpSp>
        <p:sp>
          <p:nvSpPr>
            <p:cNvPr id="51" name="Freihandform 73"/>
            <p:cNvSpPr/>
            <p:nvPr/>
          </p:nvSpPr>
          <p:spPr>
            <a:xfrm rot="7900074">
              <a:off x="1580456" y="5094394"/>
              <a:ext cx="2232020" cy="427889"/>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86555"/>
                <a:gd name="connsiteX1" fmla="*/ 151254 w 933251"/>
                <a:gd name="connsiteY1" fmla="*/ 469900 h 486555"/>
                <a:gd name="connsiteX2" fmla="*/ 240154 w 933251"/>
                <a:gd name="connsiteY2" fmla="*/ 266700 h 486555"/>
                <a:gd name="connsiteX3" fmla="*/ 341754 w 933251"/>
                <a:gd name="connsiteY3" fmla="*/ 469900 h 486555"/>
                <a:gd name="connsiteX4" fmla="*/ 468754 w 933251"/>
                <a:gd name="connsiteY4" fmla="*/ 0 h 486555"/>
                <a:gd name="connsiteX5" fmla="*/ 608454 w 933251"/>
                <a:gd name="connsiteY5" fmla="*/ 469900 h 486555"/>
                <a:gd name="connsiteX6" fmla="*/ 710054 w 933251"/>
                <a:gd name="connsiteY6" fmla="*/ 279400 h 486555"/>
                <a:gd name="connsiteX7" fmla="*/ 786254 w 933251"/>
                <a:gd name="connsiteY7" fmla="*/ 469900 h 486555"/>
                <a:gd name="connsiteX8" fmla="*/ 852835 w 933251"/>
                <a:gd name="connsiteY8" fmla="*/ 352495 h 486555"/>
                <a:gd name="connsiteX9" fmla="*/ 933251 w 933251"/>
                <a:gd name="connsiteY9" fmla="*/ 473126 h 486555"/>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01581 w 781997"/>
                <a:gd name="connsiteY7" fmla="*/ 352495 h 475960"/>
                <a:gd name="connsiteX8" fmla="*/ 781997 w 781997"/>
                <a:gd name="connsiteY8" fmla="*/ 473126 h 475960"/>
                <a:gd name="connsiteX0" fmla="*/ 0 w 781997"/>
                <a:gd name="connsiteY0" fmla="*/ 469900 h 475960"/>
                <a:gd name="connsiteX1" fmla="*/ 88900 w 781997"/>
                <a:gd name="connsiteY1" fmla="*/ 266700 h 475960"/>
                <a:gd name="connsiteX2" fmla="*/ 190500 w 781997"/>
                <a:gd name="connsiteY2" fmla="*/ 469900 h 475960"/>
                <a:gd name="connsiteX3" fmla="*/ 317500 w 781997"/>
                <a:gd name="connsiteY3" fmla="*/ 0 h 475960"/>
                <a:gd name="connsiteX4" fmla="*/ 457200 w 781997"/>
                <a:gd name="connsiteY4" fmla="*/ 469900 h 475960"/>
                <a:gd name="connsiteX5" fmla="*/ 558800 w 781997"/>
                <a:gd name="connsiteY5" fmla="*/ 279400 h 475960"/>
                <a:gd name="connsiteX6" fmla="*/ 635000 w 781997"/>
                <a:gd name="connsiteY6" fmla="*/ 469900 h 475960"/>
                <a:gd name="connsiteX7" fmla="*/ 719336 w 781997"/>
                <a:gd name="connsiteY7" fmla="*/ 25398 h 475960"/>
                <a:gd name="connsiteX8" fmla="*/ 781997 w 781997"/>
                <a:gd name="connsiteY8" fmla="*/ 473126 h 475960"/>
                <a:gd name="connsiteX0" fmla="*/ 0 w 781997"/>
                <a:gd name="connsiteY0" fmla="*/ 444503 h 449647"/>
                <a:gd name="connsiteX1" fmla="*/ 88900 w 781997"/>
                <a:gd name="connsiteY1" fmla="*/ 241303 h 449647"/>
                <a:gd name="connsiteX2" fmla="*/ 190500 w 781997"/>
                <a:gd name="connsiteY2" fmla="*/ 444503 h 449647"/>
                <a:gd name="connsiteX3" fmla="*/ 313829 w 781997"/>
                <a:gd name="connsiteY3" fmla="*/ 180327 h 449647"/>
                <a:gd name="connsiteX4" fmla="*/ 457200 w 781997"/>
                <a:gd name="connsiteY4" fmla="*/ 444503 h 449647"/>
                <a:gd name="connsiteX5" fmla="*/ 558800 w 781997"/>
                <a:gd name="connsiteY5" fmla="*/ 254003 h 449647"/>
                <a:gd name="connsiteX6" fmla="*/ 635000 w 781997"/>
                <a:gd name="connsiteY6" fmla="*/ 444503 h 449647"/>
                <a:gd name="connsiteX7" fmla="*/ 719336 w 781997"/>
                <a:gd name="connsiteY7" fmla="*/ 1 h 449647"/>
                <a:gd name="connsiteX8" fmla="*/ 781997 w 781997"/>
                <a:gd name="connsiteY8" fmla="*/ 447729 h 449647"/>
                <a:gd name="connsiteX0" fmla="*/ 0 w 781997"/>
                <a:gd name="connsiteY0" fmla="*/ 444503 h 449690"/>
                <a:gd name="connsiteX1" fmla="*/ 88900 w 781997"/>
                <a:gd name="connsiteY1" fmla="*/ 241303 h 449690"/>
                <a:gd name="connsiteX2" fmla="*/ 190500 w 781997"/>
                <a:gd name="connsiteY2" fmla="*/ 444503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13829 w 781997"/>
                <a:gd name="connsiteY3" fmla="*/ 180327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49690"/>
                <a:gd name="connsiteX1" fmla="*/ 88900 w 781997"/>
                <a:gd name="connsiteY1" fmla="*/ 241303 h 449690"/>
                <a:gd name="connsiteX2" fmla="*/ 138927 w 781997"/>
                <a:gd name="connsiteY2" fmla="*/ 436375 h 449690"/>
                <a:gd name="connsiteX3" fmla="*/ 309443 w 781997"/>
                <a:gd name="connsiteY3" fmla="*/ 78862 h 449690"/>
                <a:gd name="connsiteX4" fmla="*/ 499147 w 781997"/>
                <a:gd name="connsiteY4" fmla="*/ 431149 h 449690"/>
                <a:gd name="connsiteX5" fmla="*/ 558800 w 781997"/>
                <a:gd name="connsiteY5" fmla="*/ 254003 h 449690"/>
                <a:gd name="connsiteX6" fmla="*/ 635000 w 781997"/>
                <a:gd name="connsiteY6" fmla="*/ 444503 h 449690"/>
                <a:gd name="connsiteX7" fmla="*/ 719336 w 781997"/>
                <a:gd name="connsiteY7" fmla="*/ 1 h 449690"/>
                <a:gd name="connsiteX8" fmla="*/ 781997 w 781997"/>
                <a:gd name="connsiteY8" fmla="*/ 447729 h 449690"/>
                <a:gd name="connsiteX0" fmla="*/ 0 w 781997"/>
                <a:gd name="connsiteY0" fmla="*/ 444503 h 451839"/>
                <a:gd name="connsiteX1" fmla="*/ 88900 w 781997"/>
                <a:gd name="connsiteY1" fmla="*/ 241303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3 h 451839"/>
                <a:gd name="connsiteX1" fmla="*/ 80058 w 781997"/>
                <a:gd name="connsiteY1" fmla="*/ 282690 h 451839"/>
                <a:gd name="connsiteX2" fmla="*/ 138927 w 781997"/>
                <a:gd name="connsiteY2" fmla="*/ 436375 h 451839"/>
                <a:gd name="connsiteX3" fmla="*/ 309443 w 781997"/>
                <a:gd name="connsiteY3" fmla="*/ 78862 h 451839"/>
                <a:gd name="connsiteX4" fmla="*/ 499147 w 781997"/>
                <a:gd name="connsiteY4" fmla="*/ 431149 h 451839"/>
                <a:gd name="connsiteX5" fmla="*/ 567018 w 781997"/>
                <a:gd name="connsiteY5" fmla="*/ 287623 h 451839"/>
                <a:gd name="connsiteX6" fmla="*/ 635000 w 781997"/>
                <a:gd name="connsiteY6" fmla="*/ 444503 h 451839"/>
                <a:gd name="connsiteX7" fmla="*/ 719336 w 781997"/>
                <a:gd name="connsiteY7" fmla="*/ 1 h 451839"/>
                <a:gd name="connsiteX8" fmla="*/ 781997 w 781997"/>
                <a:gd name="connsiteY8" fmla="*/ 447729 h 451839"/>
                <a:gd name="connsiteX0" fmla="*/ 0 w 781997"/>
                <a:gd name="connsiteY0" fmla="*/ 444506 h 447732"/>
                <a:gd name="connsiteX1" fmla="*/ 80058 w 781997"/>
                <a:gd name="connsiteY1" fmla="*/ 282693 h 447732"/>
                <a:gd name="connsiteX2" fmla="*/ 138927 w 781997"/>
                <a:gd name="connsiteY2" fmla="*/ 436378 h 447732"/>
                <a:gd name="connsiteX3" fmla="*/ 309443 w 781997"/>
                <a:gd name="connsiteY3" fmla="*/ 78865 h 447732"/>
                <a:gd name="connsiteX4" fmla="*/ 499147 w 781997"/>
                <a:gd name="connsiteY4" fmla="*/ 431152 h 447732"/>
                <a:gd name="connsiteX5" fmla="*/ 567018 w 781997"/>
                <a:gd name="connsiteY5" fmla="*/ 287626 h 447732"/>
                <a:gd name="connsiteX6" fmla="*/ 674644 w 781997"/>
                <a:gd name="connsiteY6" fmla="*/ 438313 h 447732"/>
                <a:gd name="connsiteX7" fmla="*/ 719336 w 781997"/>
                <a:gd name="connsiteY7" fmla="*/ 4 h 447732"/>
                <a:gd name="connsiteX8" fmla="*/ 781997 w 781997"/>
                <a:gd name="connsiteY8" fmla="*/ 447732 h 447732"/>
                <a:gd name="connsiteX0" fmla="*/ 0 w 781997"/>
                <a:gd name="connsiteY0" fmla="*/ 444506 h 451451"/>
                <a:gd name="connsiteX1" fmla="*/ 80058 w 781997"/>
                <a:gd name="connsiteY1" fmla="*/ 282693 h 451451"/>
                <a:gd name="connsiteX2" fmla="*/ 138927 w 781997"/>
                <a:gd name="connsiteY2" fmla="*/ 436378 h 451451"/>
                <a:gd name="connsiteX3" fmla="*/ 309443 w 781997"/>
                <a:gd name="connsiteY3" fmla="*/ 78865 h 451451"/>
                <a:gd name="connsiteX4" fmla="*/ 499147 w 781997"/>
                <a:gd name="connsiteY4" fmla="*/ 431152 h 451451"/>
                <a:gd name="connsiteX5" fmla="*/ 589556 w 781997"/>
                <a:gd name="connsiteY5" fmla="*/ 344911 h 451451"/>
                <a:gd name="connsiteX6" fmla="*/ 674644 w 781997"/>
                <a:gd name="connsiteY6" fmla="*/ 438313 h 451451"/>
                <a:gd name="connsiteX7" fmla="*/ 719336 w 781997"/>
                <a:gd name="connsiteY7" fmla="*/ 4 h 451451"/>
                <a:gd name="connsiteX8" fmla="*/ 781997 w 781997"/>
                <a:gd name="connsiteY8" fmla="*/ 447732 h 451451"/>
                <a:gd name="connsiteX0" fmla="*/ 0 w 781997"/>
                <a:gd name="connsiteY0" fmla="*/ 444506 h 455600"/>
                <a:gd name="connsiteX1" fmla="*/ 80058 w 781997"/>
                <a:gd name="connsiteY1" fmla="*/ 282693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38927 w 781997"/>
                <a:gd name="connsiteY2" fmla="*/ 436378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455600"/>
                <a:gd name="connsiteX1" fmla="*/ 60823 w 781997"/>
                <a:gd name="connsiteY1" fmla="*/ 401881 h 455600"/>
                <a:gd name="connsiteX2" fmla="*/ 100520 w 781997"/>
                <a:gd name="connsiteY2" fmla="*/ 430433 h 455600"/>
                <a:gd name="connsiteX3" fmla="*/ 309443 w 781997"/>
                <a:gd name="connsiteY3" fmla="*/ 78865 h 455600"/>
                <a:gd name="connsiteX4" fmla="*/ 499147 w 781997"/>
                <a:gd name="connsiteY4" fmla="*/ 431152 h 455600"/>
                <a:gd name="connsiteX5" fmla="*/ 600825 w 781997"/>
                <a:gd name="connsiteY5" fmla="*/ 373553 h 455600"/>
                <a:gd name="connsiteX6" fmla="*/ 674644 w 781997"/>
                <a:gd name="connsiteY6" fmla="*/ 438313 h 455600"/>
                <a:gd name="connsiteX7" fmla="*/ 719336 w 781997"/>
                <a:gd name="connsiteY7" fmla="*/ 4 h 455600"/>
                <a:gd name="connsiteX8" fmla="*/ 781997 w 781997"/>
                <a:gd name="connsiteY8" fmla="*/ 447732 h 455600"/>
                <a:gd name="connsiteX0" fmla="*/ 0 w 781997"/>
                <a:gd name="connsiteY0" fmla="*/ 444506 h 500450"/>
                <a:gd name="connsiteX1" fmla="*/ 60823 w 781997"/>
                <a:gd name="connsiteY1" fmla="*/ 401881 h 500450"/>
                <a:gd name="connsiteX2" fmla="*/ 107304 w 781997"/>
                <a:gd name="connsiteY2" fmla="*/ 487608 h 500450"/>
                <a:gd name="connsiteX3" fmla="*/ 309443 w 781997"/>
                <a:gd name="connsiteY3" fmla="*/ 78865 h 500450"/>
                <a:gd name="connsiteX4" fmla="*/ 499147 w 781997"/>
                <a:gd name="connsiteY4" fmla="*/ 431152 h 500450"/>
                <a:gd name="connsiteX5" fmla="*/ 600825 w 781997"/>
                <a:gd name="connsiteY5" fmla="*/ 373553 h 500450"/>
                <a:gd name="connsiteX6" fmla="*/ 674644 w 781997"/>
                <a:gd name="connsiteY6" fmla="*/ 438313 h 500450"/>
                <a:gd name="connsiteX7" fmla="*/ 719336 w 781997"/>
                <a:gd name="connsiteY7" fmla="*/ 4 h 500450"/>
                <a:gd name="connsiteX8" fmla="*/ 781997 w 781997"/>
                <a:gd name="connsiteY8" fmla="*/ 447732 h 500450"/>
                <a:gd name="connsiteX0" fmla="*/ 0 w 784935"/>
                <a:gd name="connsiteY0" fmla="*/ 493544 h 499896"/>
                <a:gd name="connsiteX1" fmla="*/ 63761 w 784935"/>
                <a:gd name="connsiteY1" fmla="*/ 401881 h 499896"/>
                <a:gd name="connsiteX2" fmla="*/ 110242 w 784935"/>
                <a:gd name="connsiteY2" fmla="*/ 487608 h 499896"/>
                <a:gd name="connsiteX3" fmla="*/ 312381 w 784935"/>
                <a:gd name="connsiteY3" fmla="*/ 78865 h 499896"/>
                <a:gd name="connsiteX4" fmla="*/ 502085 w 784935"/>
                <a:gd name="connsiteY4" fmla="*/ 431152 h 499896"/>
                <a:gd name="connsiteX5" fmla="*/ 603763 w 784935"/>
                <a:gd name="connsiteY5" fmla="*/ 373553 h 499896"/>
                <a:gd name="connsiteX6" fmla="*/ 677582 w 784935"/>
                <a:gd name="connsiteY6" fmla="*/ 438313 h 499896"/>
                <a:gd name="connsiteX7" fmla="*/ 722274 w 784935"/>
                <a:gd name="connsiteY7" fmla="*/ 4 h 499896"/>
                <a:gd name="connsiteX8" fmla="*/ 784935 w 784935"/>
                <a:gd name="connsiteY8" fmla="*/ 447732 h 499896"/>
                <a:gd name="connsiteX0" fmla="*/ 0 w 784935"/>
                <a:gd name="connsiteY0" fmla="*/ 493544 h 493544"/>
                <a:gd name="connsiteX1" fmla="*/ 63761 w 784935"/>
                <a:gd name="connsiteY1" fmla="*/ 401881 h 493544"/>
                <a:gd name="connsiteX2" fmla="*/ 101989 w 784935"/>
                <a:gd name="connsiteY2" fmla="*/ 454951 h 493544"/>
                <a:gd name="connsiteX3" fmla="*/ 312381 w 784935"/>
                <a:gd name="connsiteY3" fmla="*/ 78865 h 493544"/>
                <a:gd name="connsiteX4" fmla="*/ 502085 w 784935"/>
                <a:gd name="connsiteY4" fmla="*/ 431152 h 493544"/>
                <a:gd name="connsiteX5" fmla="*/ 603763 w 784935"/>
                <a:gd name="connsiteY5" fmla="*/ 373553 h 493544"/>
                <a:gd name="connsiteX6" fmla="*/ 677582 w 784935"/>
                <a:gd name="connsiteY6" fmla="*/ 438313 h 493544"/>
                <a:gd name="connsiteX7" fmla="*/ 722274 w 784935"/>
                <a:gd name="connsiteY7" fmla="*/ 4 h 493544"/>
                <a:gd name="connsiteX8" fmla="*/ 784935 w 784935"/>
                <a:gd name="connsiteY8" fmla="*/ 447732 h 493544"/>
                <a:gd name="connsiteX0" fmla="*/ 0 w 794598"/>
                <a:gd name="connsiteY0" fmla="*/ 541242 h 541242"/>
                <a:gd name="connsiteX1" fmla="*/ 73424 w 794598"/>
                <a:gd name="connsiteY1" fmla="*/ 401881 h 541242"/>
                <a:gd name="connsiteX2" fmla="*/ 111652 w 794598"/>
                <a:gd name="connsiteY2" fmla="*/ 454951 h 541242"/>
                <a:gd name="connsiteX3" fmla="*/ 322044 w 794598"/>
                <a:gd name="connsiteY3" fmla="*/ 78865 h 541242"/>
                <a:gd name="connsiteX4" fmla="*/ 511748 w 794598"/>
                <a:gd name="connsiteY4" fmla="*/ 431152 h 541242"/>
                <a:gd name="connsiteX5" fmla="*/ 613426 w 794598"/>
                <a:gd name="connsiteY5" fmla="*/ 373553 h 541242"/>
                <a:gd name="connsiteX6" fmla="*/ 687245 w 794598"/>
                <a:gd name="connsiteY6" fmla="*/ 438313 h 541242"/>
                <a:gd name="connsiteX7" fmla="*/ 731937 w 794598"/>
                <a:gd name="connsiteY7" fmla="*/ 4 h 541242"/>
                <a:gd name="connsiteX8" fmla="*/ 794598 w 794598"/>
                <a:gd name="connsiteY8" fmla="*/ 447732 h 541242"/>
                <a:gd name="connsiteX0" fmla="*/ 0 w 814099"/>
                <a:gd name="connsiteY0" fmla="*/ 541584 h 541584"/>
                <a:gd name="connsiteX1" fmla="*/ 73424 w 814099"/>
                <a:gd name="connsiteY1" fmla="*/ 402223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13426 w 814099"/>
                <a:gd name="connsiteY5" fmla="*/ 373895 h 541584"/>
                <a:gd name="connsiteX6" fmla="*/ 687245 w 814099"/>
                <a:gd name="connsiteY6" fmla="*/ 438655 h 541584"/>
                <a:gd name="connsiteX7" fmla="*/ 731937 w 814099"/>
                <a:gd name="connsiteY7" fmla="*/ 346 h 541584"/>
                <a:gd name="connsiteX8" fmla="*/ 814099 w 814099"/>
                <a:gd name="connsiteY8" fmla="*/ 520186 h 541584"/>
                <a:gd name="connsiteX0" fmla="*/ 0 w 814099"/>
                <a:gd name="connsiteY0" fmla="*/ 541584 h 541584"/>
                <a:gd name="connsiteX1" fmla="*/ 63761 w 814099"/>
                <a:gd name="connsiteY1" fmla="*/ 449922 h 541584"/>
                <a:gd name="connsiteX2" fmla="*/ 111652 w 814099"/>
                <a:gd name="connsiteY2" fmla="*/ 455293 h 541584"/>
                <a:gd name="connsiteX3" fmla="*/ 322044 w 814099"/>
                <a:gd name="connsiteY3" fmla="*/ 79207 h 541584"/>
                <a:gd name="connsiteX4" fmla="*/ 511748 w 814099"/>
                <a:gd name="connsiteY4" fmla="*/ 431494 h 541584"/>
                <a:gd name="connsiteX5" fmla="*/ 687245 w 814099"/>
                <a:gd name="connsiteY5" fmla="*/ 438655 h 541584"/>
                <a:gd name="connsiteX6" fmla="*/ 731937 w 814099"/>
                <a:gd name="connsiteY6" fmla="*/ 346 h 541584"/>
                <a:gd name="connsiteX7" fmla="*/ 814099 w 814099"/>
                <a:gd name="connsiteY7" fmla="*/ 520186 h 541584"/>
                <a:gd name="connsiteX0" fmla="*/ 0 w 814099"/>
                <a:gd name="connsiteY0" fmla="*/ 541608 h 541608"/>
                <a:gd name="connsiteX1" fmla="*/ 63761 w 814099"/>
                <a:gd name="connsiteY1" fmla="*/ 449946 h 541608"/>
                <a:gd name="connsiteX2" fmla="*/ 111652 w 814099"/>
                <a:gd name="connsiteY2" fmla="*/ 455317 h 541608"/>
                <a:gd name="connsiteX3" fmla="*/ 322044 w 814099"/>
                <a:gd name="connsiteY3" fmla="*/ 79231 h 541608"/>
                <a:gd name="connsiteX4" fmla="*/ 511748 w 814099"/>
                <a:gd name="connsiteY4" fmla="*/ 431518 h 541608"/>
                <a:gd name="connsiteX5" fmla="*/ 731937 w 814099"/>
                <a:gd name="connsiteY5" fmla="*/ 370 h 541608"/>
                <a:gd name="connsiteX6" fmla="*/ 814099 w 814099"/>
                <a:gd name="connsiteY6" fmla="*/ 520210 h 541608"/>
                <a:gd name="connsiteX0" fmla="*/ 0 w 731937"/>
                <a:gd name="connsiteY0" fmla="*/ 541608 h 541608"/>
                <a:gd name="connsiteX1" fmla="*/ 63761 w 731937"/>
                <a:gd name="connsiteY1" fmla="*/ 449946 h 541608"/>
                <a:gd name="connsiteX2" fmla="*/ 111652 w 731937"/>
                <a:gd name="connsiteY2" fmla="*/ 455317 h 541608"/>
                <a:gd name="connsiteX3" fmla="*/ 322044 w 731937"/>
                <a:gd name="connsiteY3" fmla="*/ 79231 h 541608"/>
                <a:gd name="connsiteX4" fmla="*/ 511748 w 731937"/>
                <a:gd name="connsiteY4" fmla="*/ 431518 h 541608"/>
                <a:gd name="connsiteX5" fmla="*/ 731937 w 731937"/>
                <a:gd name="connsiteY5" fmla="*/ 370 h 541608"/>
                <a:gd name="connsiteX0" fmla="*/ 0 w 511748"/>
                <a:gd name="connsiteY0" fmla="*/ 462409 h 462409"/>
                <a:gd name="connsiteX1" fmla="*/ 63761 w 511748"/>
                <a:gd name="connsiteY1" fmla="*/ 370747 h 462409"/>
                <a:gd name="connsiteX2" fmla="*/ 111652 w 511748"/>
                <a:gd name="connsiteY2" fmla="*/ 376118 h 462409"/>
                <a:gd name="connsiteX3" fmla="*/ 322044 w 511748"/>
                <a:gd name="connsiteY3" fmla="*/ 32 h 462409"/>
                <a:gd name="connsiteX4" fmla="*/ 511748 w 511748"/>
                <a:gd name="connsiteY4" fmla="*/ 352319 h 462409"/>
                <a:gd name="connsiteX0" fmla="*/ 0 w 525499"/>
                <a:gd name="connsiteY0" fmla="*/ 462409 h 462409"/>
                <a:gd name="connsiteX1" fmla="*/ 63761 w 525499"/>
                <a:gd name="connsiteY1" fmla="*/ 370747 h 462409"/>
                <a:gd name="connsiteX2" fmla="*/ 111652 w 525499"/>
                <a:gd name="connsiteY2" fmla="*/ 376118 h 462409"/>
                <a:gd name="connsiteX3" fmla="*/ 322044 w 525499"/>
                <a:gd name="connsiteY3" fmla="*/ 32 h 462409"/>
                <a:gd name="connsiteX4" fmla="*/ 511748 w 525499"/>
                <a:gd name="connsiteY4" fmla="*/ 352319 h 462409"/>
                <a:gd name="connsiteX5" fmla="*/ 510687 w 525499"/>
                <a:gd name="connsiteY5" fmla="*/ 372510 h 462409"/>
                <a:gd name="connsiteX0" fmla="*/ 0 w 567343"/>
                <a:gd name="connsiteY0" fmla="*/ 462417 h 462417"/>
                <a:gd name="connsiteX1" fmla="*/ 63761 w 567343"/>
                <a:gd name="connsiteY1" fmla="*/ 370755 h 462417"/>
                <a:gd name="connsiteX2" fmla="*/ 111652 w 567343"/>
                <a:gd name="connsiteY2" fmla="*/ 376126 h 462417"/>
                <a:gd name="connsiteX3" fmla="*/ 322044 w 567343"/>
                <a:gd name="connsiteY3" fmla="*/ 40 h 462417"/>
                <a:gd name="connsiteX4" fmla="*/ 511748 w 567343"/>
                <a:gd name="connsiteY4" fmla="*/ 352327 h 462417"/>
                <a:gd name="connsiteX5" fmla="*/ 567341 w 567343"/>
                <a:gd name="connsiteY5" fmla="*/ 418667 h 462417"/>
                <a:gd name="connsiteX0" fmla="*/ 0 w 564561"/>
                <a:gd name="connsiteY0" fmla="*/ 462418 h 462418"/>
                <a:gd name="connsiteX1" fmla="*/ 63761 w 564561"/>
                <a:gd name="connsiteY1" fmla="*/ 370756 h 462418"/>
                <a:gd name="connsiteX2" fmla="*/ 111652 w 564561"/>
                <a:gd name="connsiteY2" fmla="*/ 376127 h 462418"/>
                <a:gd name="connsiteX3" fmla="*/ 322044 w 564561"/>
                <a:gd name="connsiteY3" fmla="*/ 41 h 462418"/>
                <a:gd name="connsiteX4" fmla="*/ 511748 w 564561"/>
                <a:gd name="connsiteY4" fmla="*/ 352328 h 462418"/>
                <a:gd name="connsiteX5" fmla="*/ 564559 w 564561"/>
                <a:gd name="connsiteY5" fmla="*/ 455446 h 46241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2378 h 462378"/>
                <a:gd name="connsiteX1" fmla="*/ 63761 w 564559"/>
                <a:gd name="connsiteY1" fmla="*/ 370716 h 462378"/>
                <a:gd name="connsiteX2" fmla="*/ 111652 w 564559"/>
                <a:gd name="connsiteY2" fmla="*/ 376087 h 462378"/>
                <a:gd name="connsiteX3" fmla="*/ 322044 w 564559"/>
                <a:gd name="connsiteY3" fmla="*/ 1 h 462378"/>
                <a:gd name="connsiteX4" fmla="*/ 487850 w 564559"/>
                <a:gd name="connsiteY4" fmla="*/ 374129 h 462378"/>
                <a:gd name="connsiteX5" fmla="*/ 564559 w 564559"/>
                <a:gd name="connsiteY5" fmla="*/ 455406 h 462378"/>
                <a:gd name="connsiteX0" fmla="*/ 0 w 564559"/>
                <a:gd name="connsiteY0" fmla="*/ 463596 h 463596"/>
                <a:gd name="connsiteX1" fmla="*/ 63761 w 564559"/>
                <a:gd name="connsiteY1" fmla="*/ 371934 h 463596"/>
                <a:gd name="connsiteX2" fmla="*/ 111652 w 564559"/>
                <a:gd name="connsiteY2" fmla="*/ 377305 h 463596"/>
                <a:gd name="connsiteX3" fmla="*/ 322044 w 564559"/>
                <a:gd name="connsiteY3" fmla="*/ 1219 h 463596"/>
                <a:gd name="connsiteX4" fmla="*/ 416653 w 564559"/>
                <a:gd name="connsiteY4" fmla="*/ 261105 h 463596"/>
                <a:gd name="connsiteX5" fmla="*/ 487850 w 564559"/>
                <a:gd name="connsiteY5" fmla="*/ 375347 h 463596"/>
                <a:gd name="connsiteX6" fmla="*/ 564559 w 564559"/>
                <a:gd name="connsiteY6" fmla="*/ 456624 h 463596"/>
                <a:gd name="connsiteX0" fmla="*/ 0 w 564559"/>
                <a:gd name="connsiteY0" fmla="*/ 462456 h 462456"/>
                <a:gd name="connsiteX1" fmla="*/ 63761 w 564559"/>
                <a:gd name="connsiteY1" fmla="*/ 370794 h 462456"/>
                <a:gd name="connsiteX2" fmla="*/ 111652 w 564559"/>
                <a:gd name="connsiteY2" fmla="*/ 376165 h 462456"/>
                <a:gd name="connsiteX3" fmla="*/ 322044 w 564559"/>
                <a:gd name="connsiteY3" fmla="*/ 79 h 462456"/>
                <a:gd name="connsiteX4" fmla="*/ 380822 w 564559"/>
                <a:gd name="connsiteY4" fmla="*/ 343103 h 462456"/>
                <a:gd name="connsiteX5" fmla="*/ 487850 w 564559"/>
                <a:gd name="connsiteY5" fmla="*/ 374207 h 462456"/>
                <a:gd name="connsiteX6" fmla="*/ 564559 w 564559"/>
                <a:gd name="connsiteY6" fmla="*/ 455484 h 462456"/>
                <a:gd name="connsiteX0" fmla="*/ 0 w 564559"/>
                <a:gd name="connsiteY0" fmla="*/ 462642 h 462642"/>
                <a:gd name="connsiteX1" fmla="*/ 63761 w 564559"/>
                <a:gd name="connsiteY1" fmla="*/ 370980 h 462642"/>
                <a:gd name="connsiteX2" fmla="*/ 147707 w 564559"/>
                <a:gd name="connsiteY2" fmla="*/ 404886 h 462642"/>
                <a:gd name="connsiteX3" fmla="*/ 322044 w 564559"/>
                <a:gd name="connsiteY3" fmla="*/ 265 h 462642"/>
                <a:gd name="connsiteX4" fmla="*/ 380822 w 564559"/>
                <a:gd name="connsiteY4" fmla="*/ 343289 h 462642"/>
                <a:gd name="connsiteX5" fmla="*/ 487850 w 564559"/>
                <a:gd name="connsiteY5" fmla="*/ 374393 h 462642"/>
                <a:gd name="connsiteX6" fmla="*/ 564559 w 564559"/>
                <a:gd name="connsiteY6" fmla="*/ 455670 h 462642"/>
                <a:gd name="connsiteX0" fmla="*/ 0 w 564559"/>
                <a:gd name="connsiteY0" fmla="*/ 382386 h 382386"/>
                <a:gd name="connsiteX1" fmla="*/ 63761 w 564559"/>
                <a:gd name="connsiteY1" fmla="*/ 290724 h 382386"/>
                <a:gd name="connsiteX2" fmla="*/ 147707 w 564559"/>
                <a:gd name="connsiteY2" fmla="*/ 324630 h 382386"/>
                <a:gd name="connsiteX3" fmla="*/ 319325 w 564559"/>
                <a:gd name="connsiteY3" fmla="*/ 363 h 382386"/>
                <a:gd name="connsiteX4" fmla="*/ 380822 w 564559"/>
                <a:gd name="connsiteY4" fmla="*/ 263033 h 382386"/>
                <a:gd name="connsiteX5" fmla="*/ 487850 w 564559"/>
                <a:gd name="connsiteY5" fmla="*/ 294137 h 382386"/>
                <a:gd name="connsiteX6" fmla="*/ 564559 w 564559"/>
                <a:gd name="connsiteY6" fmla="*/ 375414 h 382386"/>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87850 w 564559"/>
                <a:gd name="connsiteY5" fmla="*/ 294662 h 382911"/>
                <a:gd name="connsiteX6" fmla="*/ 564559 w 564559"/>
                <a:gd name="connsiteY6" fmla="*/ 375939 h 382911"/>
                <a:gd name="connsiteX0" fmla="*/ 0 w 564559"/>
                <a:gd name="connsiteY0" fmla="*/ 382911 h 382911"/>
                <a:gd name="connsiteX1" fmla="*/ 63761 w 564559"/>
                <a:gd name="connsiteY1" fmla="*/ 291249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911 h 382911"/>
                <a:gd name="connsiteX1" fmla="*/ 80968 w 564559"/>
                <a:gd name="connsiteY1" fmla="*/ 255810 h 382911"/>
                <a:gd name="connsiteX2" fmla="*/ 147707 w 564559"/>
                <a:gd name="connsiteY2" fmla="*/ 325155 h 382911"/>
                <a:gd name="connsiteX3" fmla="*/ 319325 w 564559"/>
                <a:gd name="connsiteY3" fmla="*/ 888 h 382911"/>
                <a:gd name="connsiteX4" fmla="*/ 390841 w 564559"/>
                <a:gd name="connsiteY4" fmla="*/ 233579 h 382911"/>
                <a:gd name="connsiteX5" fmla="*/ 494926 w 564559"/>
                <a:gd name="connsiteY5" fmla="*/ 233365 h 382911"/>
                <a:gd name="connsiteX6" fmla="*/ 564559 w 564559"/>
                <a:gd name="connsiteY6" fmla="*/ 375939 h 382911"/>
                <a:gd name="connsiteX0" fmla="*/ 0 w 564559"/>
                <a:gd name="connsiteY0" fmla="*/ 382845 h 382845"/>
                <a:gd name="connsiteX1" fmla="*/ 80968 w 564559"/>
                <a:gd name="connsiteY1" fmla="*/ 255744 h 382845"/>
                <a:gd name="connsiteX2" fmla="*/ 147707 w 564559"/>
                <a:gd name="connsiteY2" fmla="*/ 325089 h 382845"/>
                <a:gd name="connsiteX3" fmla="*/ 319325 w 564559"/>
                <a:gd name="connsiteY3" fmla="*/ 822 h 382845"/>
                <a:gd name="connsiteX4" fmla="*/ 390841 w 564559"/>
                <a:gd name="connsiteY4" fmla="*/ 233513 h 382845"/>
                <a:gd name="connsiteX5" fmla="*/ 485485 w 564559"/>
                <a:gd name="connsiteY5" fmla="*/ 276439 h 382845"/>
                <a:gd name="connsiteX6" fmla="*/ 564559 w 564559"/>
                <a:gd name="connsiteY6" fmla="*/ 375873 h 382845"/>
                <a:gd name="connsiteX0" fmla="*/ 0 w 564559"/>
                <a:gd name="connsiteY0" fmla="*/ 382327 h 382327"/>
                <a:gd name="connsiteX1" fmla="*/ 80968 w 564559"/>
                <a:gd name="connsiteY1" fmla="*/ 255226 h 382327"/>
                <a:gd name="connsiteX2" fmla="*/ 147707 w 564559"/>
                <a:gd name="connsiteY2" fmla="*/ 324571 h 382327"/>
                <a:gd name="connsiteX3" fmla="*/ 319325 w 564559"/>
                <a:gd name="connsiteY3" fmla="*/ 304 h 382327"/>
                <a:gd name="connsiteX4" fmla="*/ 407187 w 564559"/>
                <a:gd name="connsiteY4" fmla="*/ 265871 h 382327"/>
                <a:gd name="connsiteX5" fmla="*/ 485485 w 564559"/>
                <a:gd name="connsiteY5" fmla="*/ 275921 h 382327"/>
                <a:gd name="connsiteX6" fmla="*/ 564559 w 564559"/>
                <a:gd name="connsiteY6" fmla="*/ 375355 h 382327"/>
                <a:gd name="connsiteX0" fmla="*/ 0 w 564559"/>
                <a:gd name="connsiteY0" fmla="*/ 393285 h 393285"/>
                <a:gd name="connsiteX1" fmla="*/ 80968 w 564559"/>
                <a:gd name="connsiteY1" fmla="*/ 266184 h 393285"/>
                <a:gd name="connsiteX2" fmla="*/ 147707 w 564559"/>
                <a:gd name="connsiteY2" fmla="*/ 335529 h 393285"/>
                <a:gd name="connsiteX3" fmla="*/ 270515 w 564559"/>
                <a:gd name="connsiteY3" fmla="*/ 292 h 393285"/>
                <a:gd name="connsiteX4" fmla="*/ 407187 w 564559"/>
                <a:gd name="connsiteY4" fmla="*/ 276829 h 393285"/>
                <a:gd name="connsiteX5" fmla="*/ 485485 w 564559"/>
                <a:gd name="connsiteY5" fmla="*/ 286879 h 393285"/>
                <a:gd name="connsiteX6" fmla="*/ 564559 w 564559"/>
                <a:gd name="connsiteY6" fmla="*/ 386313 h 393285"/>
                <a:gd name="connsiteX0" fmla="*/ 0 w 564559"/>
                <a:gd name="connsiteY0" fmla="*/ 393154 h 393154"/>
                <a:gd name="connsiteX1" fmla="*/ 80968 w 564559"/>
                <a:gd name="connsiteY1" fmla="*/ 266053 h 393154"/>
                <a:gd name="connsiteX2" fmla="*/ 147707 w 564559"/>
                <a:gd name="connsiteY2" fmla="*/ 335398 h 393154"/>
                <a:gd name="connsiteX3" fmla="*/ 270515 w 564559"/>
                <a:gd name="connsiteY3" fmla="*/ 161 h 393154"/>
                <a:gd name="connsiteX4" fmla="*/ 386695 w 564559"/>
                <a:gd name="connsiteY4" fmla="*/ 291074 h 393154"/>
                <a:gd name="connsiteX5" fmla="*/ 485485 w 564559"/>
                <a:gd name="connsiteY5" fmla="*/ 286748 h 393154"/>
                <a:gd name="connsiteX6" fmla="*/ 564559 w 564559"/>
                <a:gd name="connsiteY6" fmla="*/ 386182 h 393154"/>
                <a:gd name="connsiteX0" fmla="*/ 0 w 564559"/>
                <a:gd name="connsiteY0" fmla="*/ 393155 h 393155"/>
                <a:gd name="connsiteX1" fmla="*/ 80968 w 564559"/>
                <a:gd name="connsiteY1" fmla="*/ 266054 h 393155"/>
                <a:gd name="connsiteX2" fmla="*/ 147707 w 564559"/>
                <a:gd name="connsiteY2" fmla="*/ 335399 h 393155"/>
                <a:gd name="connsiteX3" fmla="*/ 270515 w 564559"/>
                <a:gd name="connsiteY3" fmla="*/ 162 h 393155"/>
                <a:gd name="connsiteX4" fmla="*/ 386695 w 564559"/>
                <a:gd name="connsiteY4" fmla="*/ 291075 h 393155"/>
                <a:gd name="connsiteX5" fmla="*/ 479038 w 564559"/>
                <a:gd name="connsiteY5" fmla="*/ 308662 h 393155"/>
                <a:gd name="connsiteX6" fmla="*/ 564559 w 564559"/>
                <a:gd name="connsiteY6" fmla="*/ 386183 h 393155"/>
                <a:gd name="connsiteX0" fmla="*/ 0 w 564559"/>
                <a:gd name="connsiteY0" fmla="*/ 393044 h 393044"/>
                <a:gd name="connsiteX1" fmla="*/ 80968 w 564559"/>
                <a:gd name="connsiteY1" fmla="*/ 265943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4 h 393044"/>
                <a:gd name="connsiteX1" fmla="*/ 81428 w 564559"/>
                <a:gd name="connsiteY1" fmla="*/ 286488 h 393044"/>
                <a:gd name="connsiteX2" fmla="*/ 169811 w 564559"/>
                <a:gd name="connsiteY2" fmla="*/ 315435 h 393044"/>
                <a:gd name="connsiteX3" fmla="*/ 270515 w 564559"/>
                <a:gd name="connsiteY3" fmla="*/ 51 h 393044"/>
                <a:gd name="connsiteX4" fmla="*/ 386695 w 564559"/>
                <a:gd name="connsiteY4" fmla="*/ 290964 h 393044"/>
                <a:gd name="connsiteX5" fmla="*/ 479038 w 564559"/>
                <a:gd name="connsiteY5" fmla="*/ 308551 h 393044"/>
                <a:gd name="connsiteX6" fmla="*/ 564559 w 564559"/>
                <a:gd name="connsiteY6" fmla="*/ 386072 h 393044"/>
                <a:gd name="connsiteX0" fmla="*/ 0 w 564559"/>
                <a:gd name="connsiteY0" fmla="*/ 393041 h 393041"/>
                <a:gd name="connsiteX1" fmla="*/ 81428 w 564559"/>
                <a:gd name="connsiteY1" fmla="*/ 286485 h 393041"/>
                <a:gd name="connsiteX2" fmla="*/ 169811 w 564559"/>
                <a:gd name="connsiteY2" fmla="*/ 315432 h 393041"/>
                <a:gd name="connsiteX3" fmla="*/ 270515 w 564559"/>
                <a:gd name="connsiteY3" fmla="*/ 48 h 393041"/>
                <a:gd name="connsiteX4" fmla="*/ 435275 w 564559"/>
                <a:gd name="connsiteY4" fmla="*/ 291660 h 393041"/>
                <a:gd name="connsiteX5" fmla="*/ 479038 w 564559"/>
                <a:gd name="connsiteY5" fmla="*/ 308548 h 393041"/>
                <a:gd name="connsiteX6" fmla="*/ 564559 w 564559"/>
                <a:gd name="connsiteY6" fmla="*/ 386069 h 393041"/>
                <a:gd name="connsiteX0" fmla="*/ 0 w 564559"/>
                <a:gd name="connsiteY0" fmla="*/ 393028 h 393028"/>
                <a:gd name="connsiteX1" fmla="*/ 81428 w 564559"/>
                <a:gd name="connsiteY1" fmla="*/ 286472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28 h 393028"/>
                <a:gd name="connsiteX1" fmla="*/ 61856 w 564559"/>
                <a:gd name="connsiteY1" fmla="*/ 341936 h 393028"/>
                <a:gd name="connsiteX2" fmla="*/ 127218 w 564559"/>
                <a:gd name="connsiteY2" fmla="*/ 272265 h 393028"/>
                <a:gd name="connsiteX3" fmla="*/ 270515 w 564559"/>
                <a:gd name="connsiteY3" fmla="*/ 35 h 393028"/>
                <a:gd name="connsiteX4" fmla="*/ 435275 w 564559"/>
                <a:gd name="connsiteY4" fmla="*/ 291647 h 393028"/>
                <a:gd name="connsiteX5" fmla="*/ 479038 w 564559"/>
                <a:gd name="connsiteY5" fmla="*/ 308535 h 393028"/>
                <a:gd name="connsiteX6" fmla="*/ 564559 w 564559"/>
                <a:gd name="connsiteY6" fmla="*/ 386056 h 393028"/>
                <a:gd name="connsiteX0" fmla="*/ 0 w 564559"/>
                <a:gd name="connsiteY0" fmla="*/ 393000 h 393000"/>
                <a:gd name="connsiteX1" fmla="*/ 61856 w 564559"/>
                <a:gd name="connsiteY1" fmla="*/ 341908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00 h 393000"/>
                <a:gd name="connsiteX1" fmla="*/ 59094 w 564559"/>
                <a:gd name="connsiteY1" fmla="*/ 296027 h 393000"/>
                <a:gd name="connsiteX2" fmla="*/ 123995 w 564559"/>
                <a:gd name="connsiteY2" fmla="*/ 283191 h 393000"/>
                <a:gd name="connsiteX3" fmla="*/ 270515 w 564559"/>
                <a:gd name="connsiteY3" fmla="*/ 7 h 393000"/>
                <a:gd name="connsiteX4" fmla="*/ 435275 w 564559"/>
                <a:gd name="connsiteY4" fmla="*/ 291619 h 393000"/>
                <a:gd name="connsiteX5" fmla="*/ 479038 w 564559"/>
                <a:gd name="connsiteY5" fmla="*/ 308507 h 393000"/>
                <a:gd name="connsiteX6" fmla="*/ 564559 w 564559"/>
                <a:gd name="connsiteY6" fmla="*/ 386028 h 393000"/>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79038 w 564559"/>
                <a:gd name="connsiteY5" fmla="*/ 308530 h 393023"/>
                <a:gd name="connsiteX6" fmla="*/ 564559 w 564559"/>
                <a:gd name="connsiteY6" fmla="*/ 386051 h 393023"/>
                <a:gd name="connsiteX0" fmla="*/ 0 w 564559"/>
                <a:gd name="connsiteY0" fmla="*/ 393023 h 393023"/>
                <a:gd name="connsiteX1" fmla="*/ 59094 w 564559"/>
                <a:gd name="connsiteY1" fmla="*/ 296050 h 393023"/>
                <a:gd name="connsiteX2" fmla="*/ 115936 w 564559"/>
                <a:gd name="connsiteY2" fmla="*/ 310603 h 393023"/>
                <a:gd name="connsiteX3" fmla="*/ 270515 w 564559"/>
                <a:gd name="connsiteY3" fmla="*/ 30 h 393023"/>
                <a:gd name="connsiteX4" fmla="*/ 435275 w 564559"/>
                <a:gd name="connsiteY4" fmla="*/ 291642 h 393023"/>
                <a:gd name="connsiteX5" fmla="*/ 496306 w 564559"/>
                <a:gd name="connsiteY5" fmla="*/ 305111 h 393023"/>
                <a:gd name="connsiteX6" fmla="*/ 564559 w 564559"/>
                <a:gd name="connsiteY6" fmla="*/ 386051 h 393023"/>
                <a:gd name="connsiteX0" fmla="*/ 0 w 564559"/>
                <a:gd name="connsiteY0" fmla="*/ 393001 h 393001"/>
                <a:gd name="connsiteX1" fmla="*/ 59094 w 564559"/>
                <a:gd name="connsiteY1" fmla="*/ 296028 h 393001"/>
                <a:gd name="connsiteX2" fmla="*/ 115936 w 564559"/>
                <a:gd name="connsiteY2" fmla="*/ 310581 h 393001"/>
                <a:gd name="connsiteX3" fmla="*/ 270515 w 564559"/>
                <a:gd name="connsiteY3" fmla="*/ 8 h 393001"/>
                <a:gd name="connsiteX4" fmla="*/ 446325 w 564559"/>
                <a:gd name="connsiteY4" fmla="*/ 320385 h 393001"/>
                <a:gd name="connsiteX5" fmla="*/ 496306 w 564559"/>
                <a:gd name="connsiteY5" fmla="*/ 305089 h 393001"/>
                <a:gd name="connsiteX6" fmla="*/ 564559 w 564559"/>
                <a:gd name="connsiteY6" fmla="*/ 386029 h 393001"/>
                <a:gd name="connsiteX0" fmla="*/ 0 w 564559"/>
                <a:gd name="connsiteY0" fmla="*/ 392995 h 392995"/>
                <a:gd name="connsiteX1" fmla="*/ 59094 w 564559"/>
                <a:gd name="connsiteY1" fmla="*/ 296022 h 392995"/>
                <a:gd name="connsiteX2" fmla="*/ 115936 w 564559"/>
                <a:gd name="connsiteY2" fmla="*/ 310575 h 392995"/>
                <a:gd name="connsiteX3" fmla="*/ 270515 w 564559"/>
                <a:gd name="connsiteY3" fmla="*/ 2 h 392995"/>
                <a:gd name="connsiteX4" fmla="*/ 418466 w 564559"/>
                <a:gd name="connsiteY4" fmla="*/ 315578 h 392995"/>
                <a:gd name="connsiteX5" fmla="*/ 496306 w 564559"/>
                <a:gd name="connsiteY5" fmla="*/ 305083 h 392995"/>
                <a:gd name="connsiteX6" fmla="*/ 564559 w 564559"/>
                <a:gd name="connsiteY6" fmla="*/ 386023 h 392995"/>
                <a:gd name="connsiteX0" fmla="*/ 0 w 564559"/>
                <a:gd name="connsiteY0" fmla="*/ 393010 h 393010"/>
                <a:gd name="connsiteX1" fmla="*/ 59094 w 564559"/>
                <a:gd name="connsiteY1" fmla="*/ 296037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3010 h 393010"/>
                <a:gd name="connsiteX1" fmla="*/ 42291 w 564559"/>
                <a:gd name="connsiteY1" fmla="*/ 258545 h 393010"/>
                <a:gd name="connsiteX2" fmla="*/ 138269 w 564559"/>
                <a:gd name="connsiteY2" fmla="*/ 301008 h 393010"/>
                <a:gd name="connsiteX3" fmla="*/ 270515 w 564559"/>
                <a:gd name="connsiteY3" fmla="*/ 17 h 393010"/>
                <a:gd name="connsiteX4" fmla="*/ 418466 w 564559"/>
                <a:gd name="connsiteY4" fmla="*/ 315593 h 393010"/>
                <a:gd name="connsiteX5" fmla="*/ 496306 w 564559"/>
                <a:gd name="connsiteY5" fmla="*/ 305098 h 393010"/>
                <a:gd name="connsiteX6" fmla="*/ 564559 w 564559"/>
                <a:gd name="connsiteY6" fmla="*/ 386038 h 393010"/>
                <a:gd name="connsiteX0" fmla="*/ 0 w 564559"/>
                <a:gd name="connsiteY0" fmla="*/ 394656 h 394656"/>
                <a:gd name="connsiteX1" fmla="*/ 42291 w 564559"/>
                <a:gd name="connsiteY1" fmla="*/ 260191 h 394656"/>
                <a:gd name="connsiteX2" fmla="*/ 96262 w 564559"/>
                <a:gd name="connsiteY2" fmla="*/ 195534 h 394656"/>
                <a:gd name="connsiteX3" fmla="*/ 270515 w 564559"/>
                <a:gd name="connsiteY3" fmla="*/ 1663 h 394656"/>
                <a:gd name="connsiteX4" fmla="*/ 418466 w 564559"/>
                <a:gd name="connsiteY4" fmla="*/ 317239 h 394656"/>
                <a:gd name="connsiteX5" fmla="*/ 496306 w 564559"/>
                <a:gd name="connsiteY5" fmla="*/ 306744 h 394656"/>
                <a:gd name="connsiteX6" fmla="*/ 564559 w 564559"/>
                <a:gd name="connsiteY6" fmla="*/ 387684 h 394656"/>
                <a:gd name="connsiteX0" fmla="*/ 0 w 564559"/>
                <a:gd name="connsiteY0" fmla="*/ 405292 h 405292"/>
                <a:gd name="connsiteX1" fmla="*/ 42291 w 564559"/>
                <a:gd name="connsiteY1" fmla="*/ 270827 h 405292"/>
                <a:gd name="connsiteX2" fmla="*/ 96262 w 564559"/>
                <a:gd name="connsiteY2" fmla="*/ 206170 h 405292"/>
                <a:gd name="connsiteX3" fmla="*/ 167599 w 564559"/>
                <a:gd name="connsiteY3" fmla="*/ 1587 h 405292"/>
                <a:gd name="connsiteX4" fmla="*/ 418466 w 564559"/>
                <a:gd name="connsiteY4" fmla="*/ 327875 h 405292"/>
                <a:gd name="connsiteX5" fmla="*/ 496306 w 564559"/>
                <a:gd name="connsiteY5" fmla="*/ 317380 h 405292"/>
                <a:gd name="connsiteX6" fmla="*/ 564559 w 564559"/>
                <a:gd name="connsiteY6" fmla="*/ 398320 h 405292"/>
                <a:gd name="connsiteX0" fmla="*/ 0 w 564559"/>
                <a:gd name="connsiteY0" fmla="*/ 407143 h 407143"/>
                <a:gd name="connsiteX1" fmla="*/ 42291 w 564559"/>
                <a:gd name="connsiteY1" fmla="*/ 272678 h 407143"/>
                <a:gd name="connsiteX2" fmla="*/ 92061 w 564559"/>
                <a:gd name="connsiteY2" fmla="*/ 165173 h 407143"/>
                <a:gd name="connsiteX3" fmla="*/ 167599 w 564559"/>
                <a:gd name="connsiteY3" fmla="*/ 3438 h 407143"/>
                <a:gd name="connsiteX4" fmla="*/ 418466 w 564559"/>
                <a:gd name="connsiteY4" fmla="*/ 329726 h 407143"/>
                <a:gd name="connsiteX5" fmla="*/ 496306 w 564559"/>
                <a:gd name="connsiteY5" fmla="*/ 319231 h 407143"/>
                <a:gd name="connsiteX6" fmla="*/ 564559 w 564559"/>
                <a:gd name="connsiteY6" fmla="*/ 400171 h 407143"/>
                <a:gd name="connsiteX0" fmla="*/ 0 w 564559"/>
                <a:gd name="connsiteY0" fmla="*/ 409685 h 409685"/>
                <a:gd name="connsiteX1" fmla="*/ 42291 w 564559"/>
                <a:gd name="connsiteY1" fmla="*/ 275220 h 409685"/>
                <a:gd name="connsiteX2" fmla="*/ 92061 w 564559"/>
                <a:gd name="connsiteY2" fmla="*/ 167715 h 409685"/>
                <a:gd name="connsiteX3" fmla="*/ 167599 w 564559"/>
                <a:gd name="connsiteY3" fmla="*/ 5980 h 409685"/>
                <a:gd name="connsiteX4" fmla="*/ 296646 w 564559"/>
                <a:gd name="connsiteY4" fmla="*/ 396540 h 409685"/>
                <a:gd name="connsiteX5" fmla="*/ 496306 w 564559"/>
                <a:gd name="connsiteY5" fmla="*/ 321773 h 409685"/>
                <a:gd name="connsiteX6" fmla="*/ 564559 w 564559"/>
                <a:gd name="connsiteY6" fmla="*/ 402713 h 409685"/>
                <a:gd name="connsiteX0" fmla="*/ 0 w 564560"/>
                <a:gd name="connsiteY0" fmla="*/ 485102 h 485102"/>
                <a:gd name="connsiteX1" fmla="*/ 42291 w 564560"/>
                <a:gd name="connsiteY1" fmla="*/ 350637 h 485102"/>
                <a:gd name="connsiteX2" fmla="*/ 92061 w 564560"/>
                <a:gd name="connsiteY2" fmla="*/ 243132 h 485102"/>
                <a:gd name="connsiteX3" fmla="*/ 167599 w 564560"/>
                <a:gd name="connsiteY3" fmla="*/ 81397 h 485102"/>
                <a:gd name="connsiteX4" fmla="*/ 296646 w 564560"/>
                <a:gd name="connsiteY4" fmla="*/ 471957 h 485102"/>
                <a:gd name="connsiteX5" fmla="*/ 515209 w 564560"/>
                <a:gd name="connsiteY5" fmla="*/ 848 h 485102"/>
                <a:gd name="connsiteX6" fmla="*/ 564559 w 564560"/>
                <a:gd name="connsiteY6" fmla="*/ 478130 h 485102"/>
                <a:gd name="connsiteX0" fmla="*/ 0 w 564560"/>
                <a:gd name="connsiteY0" fmla="*/ 491173 h 491173"/>
                <a:gd name="connsiteX1" fmla="*/ 42291 w 564560"/>
                <a:gd name="connsiteY1" fmla="*/ 356708 h 491173"/>
                <a:gd name="connsiteX2" fmla="*/ 92061 w 564560"/>
                <a:gd name="connsiteY2" fmla="*/ 249203 h 491173"/>
                <a:gd name="connsiteX3" fmla="*/ 167599 w 564560"/>
                <a:gd name="connsiteY3" fmla="*/ 87468 h 491173"/>
                <a:gd name="connsiteX4" fmla="*/ 296646 w 564560"/>
                <a:gd name="connsiteY4" fmla="*/ 478028 h 491173"/>
                <a:gd name="connsiteX5" fmla="*/ 423729 w 564560"/>
                <a:gd name="connsiteY5" fmla="*/ 219522 h 491173"/>
                <a:gd name="connsiteX6" fmla="*/ 515209 w 564560"/>
                <a:gd name="connsiteY6" fmla="*/ 6919 h 491173"/>
                <a:gd name="connsiteX7" fmla="*/ 564559 w 564560"/>
                <a:gd name="connsiteY7" fmla="*/ 484201 h 491173"/>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8571 h 488571"/>
                <a:gd name="connsiteX1" fmla="*/ 42291 w 564560"/>
                <a:gd name="connsiteY1" fmla="*/ 354106 h 488571"/>
                <a:gd name="connsiteX2" fmla="*/ 92061 w 564560"/>
                <a:gd name="connsiteY2" fmla="*/ 246601 h 488571"/>
                <a:gd name="connsiteX3" fmla="*/ 167599 w 564560"/>
                <a:gd name="connsiteY3" fmla="*/ 84866 h 488571"/>
                <a:gd name="connsiteX4" fmla="*/ 296646 w 564560"/>
                <a:gd name="connsiteY4" fmla="*/ 475426 h 488571"/>
                <a:gd name="connsiteX5" fmla="*/ 505643 w 564560"/>
                <a:gd name="connsiteY5" fmla="*/ 345463 h 488571"/>
                <a:gd name="connsiteX6" fmla="*/ 515209 w 564560"/>
                <a:gd name="connsiteY6" fmla="*/ 4317 h 488571"/>
                <a:gd name="connsiteX7" fmla="*/ 564559 w 564560"/>
                <a:gd name="connsiteY7" fmla="*/ 481599 h 488571"/>
                <a:gd name="connsiteX0" fmla="*/ 0 w 564560"/>
                <a:gd name="connsiteY0" fmla="*/ 487884 h 499310"/>
                <a:gd name="connsiteX1" fmla="*/ 42291 w 564560"/>
                <a:gd name="connsiteY1" fmla="*/ 353419 h 499310"/>
                <a:gd name="connsiteX2" fmla="*/ 92061 w 564560"/>
                <a:gd name="connsiteY2" fmla="*/ 245914 h 499310"/>
                <a:gd name="connsiteX3" fmla="*/ 167599 w 564560"/>
                <a:gd name="connsiteY3" fmla="*/ 84179 h 499310"/>
                <a:gd name="connsiteX4" fmla="*/ 296646 w 564560"/>
                <a:gd name="connsiteY4" fmla="*/ 474739 h 499310"/>
                <a:gd name="connsiteX5" fmla="*/ 507744 w 564560"/>
                <a:gd name="connsiteY5" fmla="*/ 409047 h 499310"/>
                <a:gd name="connsiteX6" fmla="*/ 515209 w 564560"/>
                <a:gd name="connsiteY6" fmla="*/ 3630 h 499310"/>
                <a:gd name="connsiteX7" fmla="*/ 564559 w 564560"/>
                <a:gd name="connsiteY7" fmla="*/ 480912 h 499310"/>
                <a:gd name="connsiteX0" fmla="*/ 0 w 564560"/>
                <a:gd name="connsiteY0" fmla="*/ 487884 h 492423"/>
                <a:gd name="connsiteX1" fmla="*/ 42291 w 564560"/>
                <a:gd name="connsiteY1" fmla="*/ 353419 h 492423"/>
                <a:gd name="connsiteX2" fmla="*/ 92061 w 564560"/>
                <a:gd name="connsiteY2" fmla="*/ 245914 h 492423"/>
                <a:gd name="connsiteX3" fmla="*/ 167599 w 564560"/>
                <a:gd name="connsiteY3" fmla="*/ 84179 h 492423"/>
                <a:gd name="connsiteX4" fmla="*/ 296646 w 564560"/>
                <a:gd name="connsiteY4" fmla="*/ 474739 h 492423"/>
                <a:gd name="connsiteX5" fmla="*/ 507744 w 564560"/>
                <a:gd name="connsiteY5" fmla="*/ 409047 h 492423"/>
                <a:gd name="connsiteX6" fmla="*/ 515209 w 564560"/>
                <a:gd name="connsiteY6" fmla="*/ 3630 h 492423"/>
                <a:gd name="connsiteX7" fmla="*/ 564559 w 564560"/>
                <a:gd name="connsiteY7" fmla="*/ 480912 h 492423"/>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6646 w 564560"/>
                <a:gd name="connsiteY4" fmla="*/ 474739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7884 h 487884"/>
                <a:gd name="connsiteX1" fmla="*/ 42291 w 564560"/>
                <a:gd name="connsiteY1" fmla="*/ 353419 h 487884"/>
                <a:gd name="connsiteX2" fmla="*/ 92061 w 564560"/>
                <a:gd name="connsiteY2" fmla="*/ 245914 h 487884"/>
                <a:gd name="connsiteX3" fmla="*/ 167599 w 564560"/>
                <a:gd name="connsiteY3" fmla="*/ 84179 h 487884"/>
                <a:gd name="connsiteX4" fmla="*/ 294546 w 564560"/>
                <a:gd name="connsiteY4" fmla="*/ 447958 h 487884"/>
                <a:gd name="connsiteX5" fmla="*/ 507744 w 564560"/>
                <a:gd name="connsiteY5" fmla="*/ 409047 h 487884"/>
                <a:gd name="connsiteX6" fmla="*/ 515209 w 564560"/>
                <a:gd name="connsiteY6" fmla="*/ 3630 h 487884"/>
                <a:gd name="connsiteX7" fmla="*/ 564559 w 564560"/>
                <a:gd name="connsiteY7" fmla="*/ 480912 h 487884"/>
                <a:gd name="connsiteX0" fmla="*/ 0 w 564560"/>
                <a:gd name="connsiteY0" fmla="*/ 484712 h 484712"/>
                <a:gd name="connsiteX1" fmla="*/ 42291 w 564560"/>
                <a:gd name="connsiteY1" fmla="*/ 350247 h 484712"/>
                <a:gd name="connsiteX2" fmla="*/ 92061 w 564560"/>
                <a:gd name="connsiteY2" fmla="*/ 242742 h 484712"/>
                <a:gd name="connsiteX3" fmla="*/ 167599 w 564560"/>
                <a:gd name="connsiteY3" fmla="*/ 81007 h 484712"/>
                <a:gd name="connsiteX4" fmla="*/ 294546 w 564560"/>
                <a:gd name="connsiteY4" fmla="*/ 444786 h 484712"/>
                <a:gd name="connsiteX5" fmla="*/ 507744 w 564560"/>
                <a:gd name="connsiteY5" fmla="*/ 405875 h 484712"/>
                <a:gd name="connsiteX6" fmla="*/ 493041 w 564560"/>
                <a:gd name="connsiteY6" fmla="*/ 395163 h 484712"/>
                <a:gd name="connsiteX7" fmla="*/ 515209 w 564560"/>
                <a:gd name="connsiteY7" fmla="*/ 458 h 484712"/>
                <a:gd name="connsiteX8" fmla="*/ 564559 w 564560"/>
                <a:gd name="connsiteY8" fmla="*/ 477740 h 484712"/>
                <a:gd name="connsiteX0" fmla="*/ 0 w 564560"/>
                <a:gd name="connsiteY0" fmla="*/ 484560 h 484560"/>
                <a:gd name="connsiteX1" fmla="*/ 42291 w 564560"/>
                <a:gd name="connsiteY1" fmla="*/ 350095 h 484560"/>
                <a:gd name="connsiteX2" fmla="*/ 92061 w 564560"/>
                <a:gd name="connsiteY2" fmla="*/ 242590 h 484560"/>
                <a:gd name="connsiteX3" fmla="*/ 167599 w 564560"/>
                <a:gd name="connsiteY3" fmla="*/ 80855 h 484560"/>
                <a:gd name="connsiteX4" fmla="*/ 294546 w 564560"/>
                <a:gd name="connsiteY4" fmla="*/ 444634 h 484560"/>
                <a:gd name="connsiteX5" fmla="*/ 507744 w 564560"/>
                <a:gd name="connsiteY5" fmla="*/ 405723 h 484560"/>
                <a:gd name="connsiteX6" fmla="*/ 515209 w 564560"/>
                <a:gd name="connsiteY6" fmla="*/ 306 h 484560"/>
                <a:gd name="connsiteX7" fmla="*/ 564559 w 564560"/>
                <a:gd name="connsiteY7" fmla="*/ 477588 h 484560"/>
                <a:gd name="connsiteX0" fmla="*/ 0 w 564560"/>
                <a:gd name="connsiteY0" fmla="*/ 484551 h 484551"/>
                <a:gd name="connsiteX1" fmla="*/ 42291 w 564560"/>
                <a:gd name="connsiteY1" fmla="*/ 350086 h 484551"/>
                <a:gd name="connsiteX2" fmla="*/ 92061 w 564560"/>
                <a:gd name="connsiteY2" fmla="*/ 242581 h 484551"/>
                <a:gd name="connsiteX3" fmla="*/ 167599 w 564560"/>
                <a:gd name="connsiteY3" fmla="*/ 80846 h 484551"/>
                <a:gd name="connsiteX4" fmla="*/ 294546 w 564560"/>
                <a:gd name="connsiteY4" fmla="*/ 444625 h 484551"/>
                <a:gd name="connsiteX5" fmla="*/ 486741 w 564560"/>
                <a:gd name="connsiteY5" fmla="*/ 416426 h 484551"/>
                <a:gd name="connsiteX6" fmla="*/ 515209 w 564560"/>
                <a:gd name="connsiteY6" fmla="*/ 297 h 484551"/>
                <a:gd name="connsiteX7" fmla="*/ 564559 w 564560"/>
                <a:gd name="connsiteY7" fmla="*/ 477579 h 484551"/>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486741 w 564560"/>
                <a:gd name="connsiteY5" fmla="*/ 416129 h 484254"/>
                <a:gd name="connsiteX6" fmla="*/ 515209 w 564560"/>
                <a:gd name="connsiteY6" fmla="*/ 0 h 484254"/>
                <a:gd name="connsiteX7" fmla="*/ 564559 w 564560"/>
                <a:gd name="connsiteY7" fmla="*/ 477282 h 484254"/>
                <a:gd name="connsiteX0" fmla="*/ 0 w 564560"/>
                <a:gd name="connsiteY0" fmla="*/ 484254 h 489259"/>
                <a:gd name="connsiteX1" fmla="*/ 42291 w 564560"/>
                <a:gd name="connsiteY1" fmla="*/ 349789 h 489259"/>
                <a:gd name="connsiteX2" fmla="*/ 92061 w 564560"/>
                <a:gd name="connsiteY2" fmla="*/ 242284 h 489259"/>
                <a:gd name="connsiteX3" fmla="*/ 167599 w 564560"/>
                <a:gd name="connsiteY3" fmla="*/ 80549 h 489259"/>
                <a:gd name="connsiteX4" fmla="*/ 294546 w 564560"/>
                <a:gd name="connsiteY4" fmla="*/ 444328 h 489259"/>
                <a:gd name="connsiteX5" fmla="*/ 379622 w 564560"/>
                <a:gd name="connsiteY5" fmla="*/ 480399 h 489259"/>
                <a:gd name="connsiteX6" fmla="*/ 486741 w 564560"/>
                <a:gd name="connsiteY6" fmla="*/ 416129 h 489259"/>
                <a:gd name="connsiteX7" fmla="*/ 515209 w 564560"/>
                <a:gd name="connsiteY7" fmla="*/ 0 h 489259"/>
                <a:gd name="connsiteX8" fmla="*/ 564559 w 564560"/>
                <a:gd name="connsiteY8" fmla="*/ 477282 h 489259"/>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86741 w 564560"/>
                <a:gd name="connsiteY6" fmla="*/ 416129 h 484254"/>
                <a:gd name="connsiteX7" fmla="*/ 515209 w 564560"/>
                <a:gd name="connsiteY7" fmla="*/ 0 h 484254"/>
                <a:gd name="connsiteX8" fmla="*/ 564559 w 564560"/>
                <a:gd name="connsiteY8"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23729 w 564560"/>
                <a:gd name="connsiteY6" fmla="*/ 458975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94546 w 564560"/>
                <a:gd name="connsiteY4" fmla="*/ 444328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67599 w 564560"/>
                <a:gd name="connsiteY3" fmla="*/ 805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92061 w 564560"/>
                <a:gd name="connsiteY2" fmla="*/ 242284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2291 w 564560"/>
                <a:gd name="connsiteY1" fmla="*/ 349789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288245 w 564560"/>
                <a:gd name="connsiteY4" fmla="*/ 406836 h 484254"/>
                <a:gd name="connsiteX5" fmla="*/ 360719 w 564560"/>
                <a:gd name="connsiteY5" fmla="*/ 458975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60719 w 564560"/>
                <a:gd name="connsiteY6" fmla="*/ 458975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288245 w 564560"/>
                <a:gd name="connsiteY5" fmla="*/ 406836 h 484254"/>
                <a:gd name="connsiteX6" fmla="*/ 356518 w 564560"/>
                <a:gd name="connsiteY6" fmla="*/ 400060 h 484254"/>
                <a:gd name="connsiteX7" fmla="*/ 430030 w 564560"/>
                <a:gd name="connsiteY7" fmla="*/ 437551 h 484254"/>
                <a:gd name="connsiteX8" fmla="*/ 486741 w 564560"/>
                <a:gd name="connsiteY8" fmla="*/ 416129 h 484254"/>
                <a:gd name="connsiteX9" fmla="*/ 515209 w 564560"/>
                <a:gd name="connsiteY9" fmla="*/ 0 h 484254"/>
                <a:gd name="connsiteX10" fmla="*/ 564559 w 564560"/>
                <a:gd name="connsiteY10"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6741 w 564560"/>
                <a:gd name="connsiteY7" fmla="*/ 416129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0030 w 564560"/>
                <a:gd name="connsiteY6" fmla="*/ 437551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56518 w 564560"/>
                <a:gd name="connsiteY5" fmla="*/ 400060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0"/>
                <a:gd name="connsiteY0" fmla="*/ 484254 h 484254"/>
                <a:gd name="connsiteX1" fmla="*/ 46491 w 564560"/>
                <a:gd name="connsiteY1" fmla="*/ 381925 h 484254"/>
                <a:gd name="connsiteX2" fmla="*/ 100462 w 564560"/>
                <a:gd name="connsiteY2" fmla="*/ 279776 h 484254"/>
                <a:gd name="connsiteX3" fmla="*/ 188602 w 564560"/>
                <a:gd name="connsiteY3" fmla="*/ 214449 h 484254"/>
                <a:gd name="connsiteX4" fmla="*/ 301909 w 564560"/>
                <a:gd name="connsiteY4" fmla="*/ 378636 h 484254"/>
                <a:gd name="connsiteX5" fmla="*/ 379622 w 564560"/>
                <a:gd name="connsiteY5" fmla="*/ 410771 h 484254"/>
                <a:gd name="connsiteX6" fmla="*/ 438431 w 564560"/>
                <a:gd name="connsiteY6" fmla="*/ 426839 h 484254"/>
                <a:gd name="connsiteX7" fmla="*/ 482540 w 564560"/>
                <a:gd name="connsiteY7" fmla="*/ 421486 h 484254"/>
                <a:gd name="connsiteX8" fmla="*/ 515209 w 564560"/>
                <a:gd name="connsiteY8" fmla="*/ 0 h 484254"/>
                <a:gd name="connsiteX9" fmla="*/ 564559 w 564560"/>
                <a:gd name="connsiteY9" fmla="*/ 477282 h 484254"/>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482540 w 564561"/>
                <a:gd name="connsiteY7" fmla="*/ 442910 h 505678"/>
                <a:gd name="connsiteX8" fmla="*/ 532011 w 564561"/>
                <a:gd name="connsiteY8" fmla="*/ 0 h 505678"/>
                <a:gd name="connsiteX9" fmla="*/ 564559 w 564561"/>
                <a:gd name="connsiteY9" fmla="*/ 498706 h 505678"/>
                <a:gd name="connsiteX0" fmla="*/ 0 w 564561"/>
                <a:gd name="connsiteY0" fmla="*/ 505678 h 505678"/>
                <a:gd name="connsiteX1" fmla="*/ 46491 w 564561"/>
                <a:gd name="connsiteY1" fmla="*/ 403349 h 505678"/>
                <a:gd name="connsiteX2" fmla="*/ 100462 w 564561"/>
                <a:gd name="connsiteY2" fmla="*/ 301200 h 505678"/>
                <a:gd name="connsiteX3" fmla="*/ 188602 w 564561"/>
                <a:gd name="connsiteY3" fmla="*/ 235873 h 505678"/>
                <a:gd name="connsiteX4" fmla="*/ 301909 w 564561"/>
                <a:gd name="connsiteY4" fmla="*/ 400060 h 505678"/>
                <a:gd name="connsiteX5" fmla="*/ 379622 w 564561"/>
                <a:gd name="connsiteY5" fmla="*/ 432195 h 505678"/>
                <a:gd name="connsiteX6" fmla="*/ 438431 w 564561"/>
                <a:gd name="connsiteY6" fmla="*/ 448263 h 505678"/>
                <a:gd name="connsiteX7" fmla="*/ 500404 w 564561"/>
                <a:gd name="connsiteY7" fmla="*/ 382148 h 505678"/>
                <a:gd name="connsiteX8" fmla="*/ 532011 w 564561"/>
                <a:gd name="connsiteY8" fmla="*/ 0 h 505678"/>
                <a:gd name="connsiteX9" fmla="*/ 564559 w 564561"/>
                <a:gd name="connsiteY9" fmla="*/ 498706 h 505678"/>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3"/>
                <a:gd name="connsiteY0" fmla="*/ 498005 h 498005"/>
                <a:gd name="connsiteX1" fmla="*/ 46491 w 564563"/>
                <a:gd name="connsiteY1" fmla="*/ 395676 h 498005"/>
                <a:gd name="connsiteX2" fmla="*/ 100462 w 564563"/>
                <a:gd name="connsiteY2" fmla="*/ 293527 h 498005"/>
                <a:gd name="connsiteX3" fmla="*/ 188602 w 564563"/>
                <a:gd name="connsiteY3" fmla="*/ 228200 h 498005"/>
                <a:gd name="connsiteX4" fmla="*/ 301909 w 564563"/>
                <a:gd name="connsiteY4" fmla="*/ 392387 h 498005"/>
                <a:gd name="connsiteX5" fmla="*/ 379622 w 564563"/>
                <a:gd name="connsiteY5" fmla="*/ 424522 h 498005"/>
                <a:gd name="connsiteX6" fmla="*/ 438431 w 564563"/>
                <a:gd name="connsiteY6" fmla="*/ 440590 h 498005"/>
                <a:gd name="connsiteX7" fmla="*/ 500404 w 564563"/>
                <a:gd name="connsiteY7" fmla="*/ 374475 h 498005"/>
                <a:gd name="connsiteX8" fmla="*/ 536187 w 564563"/>
                <a:gd name="connsiteY8" fmla="*/ 0 h 498005"/>
                <a:gd name="connsiteX9" fmla="*/ 564559 w 564563"/>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2"/>
                <a:gd name="connsiteY0" fmla="*/ 498005 h 498005"/>
                <a:gd name="connsiteX1" fmla="*/ 46491 w 564562"/>
                <a:gd name="connsiteY1" fmla="*/ 395676 h 498005"/>
                <a:gd name="connsiteX2" fmla="*/ 100462 w 564562"/>
                <a:gd name="connsiteY2" fmla="*/ 293527 h 498005"/>
                <a:gd name="connsiteX3" fmla="*/ 188602 w 564562"/>
                <a:gd name="connsiteY3" fmla="*/ 228200 h 498005"/>
                <a:gd name="connsiteX4" fmla="*/ 301909 w 564562"/>
                <a:gd name="connsiteY4" fmla="*/ 392387 h 498005"/>
                <a:gd name="connsiteX5" fmla="*/ 379622 w 564562"/>
                <a:gd name="connsiteY5" fmla="*/ 424522 h 498005"/>
                <a:gd name="connsiteX6" fmla="*/ 438431 w 564562"/>
                <a:gd name="connsiteY6" fmla="*/ 440590 h 498005"/>
                <a:gd name="connsiteX7" fmla="*/ 500404 w 564562"/>
                <a:gd name="connsiteY7" fmla="*/ 374475 h 498005"/>
                <a:gd name="connsiteX8" fmla="*/ 536187 w 564562"/>
                <a:gd name="connsiteY8" fmla="*/ 0 h 498005"/>
                <a:gd name="connsiteX9" fmla="*/ 564559 w 564562"/>
                <a:gd name="connsiteY9" fmla="*/ 491033 h 498005"/>
                <a:gd name="connsiteX0" fmla="*/ 0 w 564566"/>
                <a:gd name="connsiteY0" fmla="*/ 498005 h 498005"/>
                <a:gd name="connsiteX1" fmla="*/ 46491 w 564566"/>
                <a:gd name="connsiteY1" fmla="*/ 395676 h 498005"/>
                <a:gd name="connsiteX2" fmla="*/ 100462 w 564566"/>
                <a:gd name="connsiteY2" fmla="*/ 293527 h 498005"/>
                <a:gd name="connsiteX3" fmla="*/ 188602 w 564566"/>
                <a:gd name="connsiteY3" fmla="*/ 228200 h 498005"/>
                <a:gd name="connsiteX4" fmla="*/ 301909 w 564566"/>
                <a:gd name="connsiteY4" fmla="*/ 392387 h 498005"/>
                <a:gd name="connsiteX5" fmla="*/ 379622 w 564566"/>
                <a:gd name="connsiteY5" fmla="*/ 424522 h 498005"/>
                <a:gd name="connsiteX6" fmla="*/ 438431 w 564566"/>
                <a:gd name="connsiteY6" fmla="*/ 440590 h 498005"/>
                <a:gd name="connsiteX7" fmla="*/ 500404 w 564566"/>
                <a:gd name="connsiteY7" fmla="*/ 374475 h 498005"/>
                <a:gd name="connsiteX8" fmla="*/ 536187 w 564566"/>
                <a:gd name="connsiteY8" fmla="*/ 0 h 498005"/>
                <a:gd name="connsiteX9" fmla="*/ 564559 w 564566"/>
                <a:gd name="connsiteY9" fmla="*/ 491033 h 49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566" h="498005">
                  <a:moveTo>
                    <a:pt x="0" y="498005"/>
                  </a:moveTo>
                  <a:cubicBezTo>
                    <a:pt x="40026" y="463260"/>
                    <a:pt x="29747" y="429756"/>
                    <a:pt x="46491" y="395676"/>
                  </a:cubicBezTo>
                  <a:cubicBezTo>
                    <a:pt x="63235" y="361596"/>
                    <a:pt x="76777" y="321440"/>
                    <a:pt x="100462" y="293527"/>
                  </a:cubicBezTo>
                  <a:cubicBezTo>
                    <a:pt x="124147" y="265614"/>
                    <a:pt x="155027" y="211723"/>
                    <a:pt x="188602" y="228200"/>
                  </a:cubicBezTo>
                  <a:cubicBezTo>
                    <a:pt x="222177" y="244677"/>
                    <a:pt x="273923" y="361452"/>
                    <a:pt x="301909" y="392387"/>
                  </a:cubicBezTo>
                  <a:cubicBezTo>
                    <a:pt x="329895" y="423322"/>
                    <a:pt x="358269" y="414703"/>
                    <a:pt x="379622" y="424522"/>
                  </a:cubicBezTo>
                  <a:cubicBezTo>
                    <a:pt x="400975" y="434341"/>
                    <a:pt x="417427" y="447731"/>
                    <a:pt x="438431" y="440590"/>
                  </a:cubicBezTo>
                  <a:cubicBezTo>
                    <a:pt x="459435" y="433449"/>
                    <a:pt x="485157" y="450971"/>
                    <a:pt x="500404" y="374475"/>
                  </a:cubicBezTo>
                  <a:cubicBezTo>
                    <a:pt x="515651" y="297979"/>
                    <a:pt x="515289" y="72272"/>
                    <a:pt x="536187" y="0"/>
                  </a:cubicBezTo>
                  <a:cubicBezTo>
                    <a:pt x="560254" y="105085"/>
                    <a:pt x="564780" y="486827"/>
                    <a:pt x="564559" y="491033"/>
                  </a:cubicBezTo>
                </a:path>
              </a:pathLst>
            </a:custGeom>
            <a:noFill/>
            <a:ln>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ihandform 51"/>
            <p:cNvSpPr/>
            <p:nvPr/>
          </p:nvSpPr>
          <p:spPr>
            <a:xfrm>
              <a:off x="2672728" y="4303367"/>
              <a:ext cx="614125" cy="840944"/>
            </a:xfrm>
            <a:custGeom>
              <a:avLst/>
              <a:gdLst>
                <a:gd name="connsiteX0" fmla="*/ 28577 w 691830"/>
                <a:gd name="connsiteY0" fmla="*/ 742075 h 904086"/>
                <a:gd name="connsiteX1" fmla="*/ 133352 w 691830"/>
                <a:gd name="connsiteY1" fmla="*/ 904000 h 904086"/>
                <a:gd name="connsiteX2" fmla="*/ 400052 w 691830"/>
                <a:gd name="connsiteY2" fmla="*/ 732550 h 904086"/>
                <a:gd name="connsiteX3" fmla="*/ 533402 w 691830"/>
                <a:gd name="connsiteY3" fmla="*/ 465850 h 904086"/>
                <a:gd name="connsiteX4" fmla="*/ 609602 w 691830"/>
                <a:gd name="connsiteY4" fmla="*/ 246775 h 904086"/>
                <a:gd name="connsiteX5" fmla="*/ 638177 w 691830"/>
                <a:gd name="connsiteY5" fmla="*/ 113425 h 904086"/>
                <a:gd name="connsiteX6" fmla="*/ 647702 w 691830"/>
                <a:gd name="connsiteY6" fmla="*/ 37225 h 904086"/>
                <a:gd name="connsiteX7" fmla="*/ 28577 w 691830"/>
                <a:gd name="connsiteY7" fmla="*/ 742075 h 904086"/>
                <a:gd name="connsiteX0" fmla="*/ 28577 w 691830"/>
                <a:gd name="connsiteY0" fmla="*/ 750631 h 912649"/>
                <a:gd name="connsiteX1" fmla="*/ 133352 w 691830"/>
                <a:gd name="connsiteY1" fmla="*/ 912556 h 912649"/>
                <a:gd name="connsiteX2" fmla="*/ 400052 w 691830"/>
                <a:gd name="connsiteY2" fmla="*/ 741106 h 912649"/>
                <a:gd name="connsiteX3" fmla="*/ 533402 w 691830"/>
                <a:gd name="connsiteY3" fmla="*/ 474406 h 912649"/>
                <a:gd name="connsiteX4" fmla="*/ 609602 w 691830"/>
                <a:gd name="connsiteY4" fmla="*/ 255331 h 912649"/>
                <a:gd name="connsiteX5" fmla="*/ 638177 w 691830"/>
                <a:gd name="connsiteY5" fmla="*/ 121981 h 912649"/>
                <a:gd name="connsiteX6" fmla="*/ 647702 w 691830"/>
                <a:gd name="connsiteY6" fmla="*/ 35636 h 912649"/>
                <a:gd name="connsiteX7" fmla="*/ 28577 w 691830"/>
                <a:gd name="connsiteY7" fmla="*/ 750631 h 912649"/>
                <a:gd name="connsiteX0" fmla="*/ 26019 w 663464"/>
                <a:gd name="connsiteY0" fmla="*/ 768109 h 930142"/>
                <a:gd name="connsiteX1" fmla="*/ 130794 w 663464"/>
                <a:gd name="connsiteY1" fmla="*/ 930034 h 930142"/>
                <a:gd name="connsiteX2" fmla="*/ 397494 w 663464"/>
                <a:gd name="connsiteY2" fmla="*/ 758584 h 930142"/>
                <a:gd name="connsiteX3" fmla="*/ 530844 w 663464"/>
                <a:gd name="connsiteY3" fmla="*/ 491884 h 930142"/>
                <a:gd name="connsiteX4" fmla="*/ 607044 w 663464"/>
                <a:gd name="connsiteY4" fmla="*/ 272809 h 930142"/>
                <a:gd name="connsiteX5" fmla="*/ 635619 w 663464"/>
                <a:gd name="connsiteY5" fmla="*/ 139459 h 930142"/>
                <a:gd name="connsiteX6" fmla="*/ 607883 w 663464"/>
                <a:gd name="connsiteY6" fmla="*/ 32823 h 930142"/>
                <a:gd name="connsiteX7" fmla="*/ 26019 w 663464"/>
                <a:gd name="connsiteY7" fmla="*/ 768109 h 930142"/>
                <a:gd name="connsiteX0" fmla="*/ 16775 w 654220"/>
                <a:gd name="connsiteY0" fmla="*/ 768109 h 920071"/>
                <a:gd name="connsiteX1" fmla="*/ 177429 w 654220"/>
                <a:gd name="connsiteY1" fmla="*/ 919889 h 920071"/>
                <a:gd name="connsiteX2" fmla="*/ 388250 w 654220"/>
                <a:gd name="connsiteY2" fmla="*/ 758584 h 920071"/>
                <a:gd name="connsiteX3" fmla="*/ 521600 w 654220"/>
                <a:gd name="connsiteY3" fmla="*/ 491884 h 920071"/>
                <a:gd name="connsiteX4" fmla="*/ 597800 w 654220"/>
                <a:gd name="connsiteY4" fmla="*/ 272809 h 920071"/>
                <a:gd name="connsiteX5" fmla="*/ 626375 w 654220"/>
                <a:gd name="connsiteY5" fmla="*/ 139459 h 920071"/>
                <a:gd name="connsiteX6" fmla="*/ 598639 w 654220"/>
                <a:gd name="connsiteY6" fmla="*/ 32823 h 920071"/>
                <a:gd name="connsiteX7" fmla="*/ 16775 w 654220"/>
                <a:gd name="connsiteY7" fmla="*/ 768109 h 920071"/>
                <a:gd name="connsiteX0" fmla="*/ 21183 w 598831"/>
                <a:gd name="connsiteY0" fmla="*/ 692343 h 915867"/>
                <a:gd name="connsiteX1" fmla="*/ 125958 w 598831"/>
                <a:gd name="connsiteY1" fmla="*/ 915140 h 915867"/>
                <a:gd name="connsiteX2" fmla="*/ 336779 w 598831"/>
                <a:gd name="connsiteY2" fmla="*/ 753835 h 915867"/>
                <a:gd name="connsiteX3" fmla="*/ 470129 w 598831"/>
                <a:gd name="connsiteY3" fmla="*/ 487135 h 915867"/>
                <a:gd name="connsiteX4" fmla="*/ 546329 w 598831"/>
                <a:gd name="connsiteY4" fmla="*/ 268060 h 915867"/>
                <a:gd name="connsiteX5" fmla="*/ 574904 w 598831"/>
                <a:gd name="connsiteY5" fmla="*/ 134710 h 915867"/>
                <a:gd name="connsiteX6" fmla="*/ 547168 w 598831"/>
                <a:gd name="connsiteY6" fmla="*/ 28074 h 915867"/>
                <a:gd name="connsiteX7" fmla="*/ 21183 w 598831"/>
                <a:gd name="connsiteY7" fmla="*/ 692343 h 915867"/>
                <a:gd name="connsiteX0" fmla="*/ 22959 w 600606"/>
                <a:gd name="connsiteY0" fmla="*/ 692343 h 895708"/>
                <a:gd name="connsiteX1" fmla="*/ 118421 w 600606"/>
                <a:gd name="connsiteY1" fmla="*/ 894849 h 895708"/>
                <a:gd name="connsiteX2" fmla="*/ 338555 w 600606"/>
                <a:gd name="connsiteY2" fmla="*/ 753835 h 895708"/>
                <a:gd name="connsiteX3" fmla="*/ 471905 w 600606"/>
                <a:gd name="connsiteY3" fmla="*/ 487135 h 895708"/>
                <a:gd name="connsiteX4" fmla="*/ 548105 w 600606"/>
                <a:gd name="connsiteY4" fmla="*/ 268060 h 895708"/>
                <a:gd name="connsiteX5" fmla="*/ 576680 w 600606"/>
                <a:gd name="connsiteY5" fmla="*/ 134710 h 895708"/>
                <a:gd name="connsiteX6" fmla="*/ 548944 w 600606"/>
                <a:gd name="connsiteY6" fmla="*/ 28074 h 895708"/>
                <a:gd name="connsiteX7" fmla="*/ 22959 w 600606"/>
                <a:gd name="connsiteY7" fmla="*/ 692343 h 895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606" h="895708">
                  <a:moveTo>
                    <a:pt x="22959" y="692343"/>
                  </a:moveTo>
                  <a:cubicBezTo>
                    <a:pt x="-48795" y="836805"/>
                    <a:pt x="65822" y="884600"/>
                    <a:pt x="118421" y="894849"/>
                  </a:cubicBezTo>
                  <a:cubicBezTo>
                    <a:pt x="171020" y="905098"/>
                    <a:pt x="279641" y="821787"/>
                    <a:pt x="338555" y="753835"/>
                  </a:cubicBezTo>
                  <a:cubicBezTo>
                    <a:pt x="397469" y="685883"/>
                    <a:pt x="436980" y="568097"/>
                    <a:pt x="471905" y="487135"/>
                  </a:cubicBezTo>
                  <a:cubicBezTo>
                    <a:pt x="506830" y="406172"/>
                    <a:pt x="530643" y="326797"/>
                    <a:pt x="548105" y="268060"/>
                  </a:cubicBezTo>
                  <a:cubicBezTo>
                    <a:pt x="565567" y="209323"/>
                    <a:pt x="570330" y="169635"/>
                    <a:pt x="576680" y="134710"/>
                  </a:cubicBezTo>
                  <a:cubicBezTo>
                    <a:pt x="583030" y="99785"/>
                    <a:pt x="641231" y="-64865"/>
                    <a:pt x="548944" y="28074"/>
                  </a:cubicBezTo>
                  <a:cubicBezTo>
                    <a:pt x="456657" y="121013"/>
                    <a:pt x="94713" y="547881"/>
                    <a:pt x="22959" y="692343"/>
                  </a:cubicBezTo>
                  <a:close/>
                </a:path>
              </a:pathLst>
            </a:custGeom>
            <a:gradFill flip="none" rotWithShape="1">
              <a:gsLst>
                <a:gs pos="99000">
                  <a:srgbClr val="007000"/>
                </a:gs>
                <a:gs pos="62000">
                  <a:srgbClr val="008600">
                    <a:alpha val="62353"/>
                  </a:srgbClr>
                </a:gs>
                <a:gs pos="45000">
                  <a:srgbClr val="00EE00">
                    <a:alpha val="61961"/>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3" name="Freihandform 52"/>
            <p:cNvSpPr/>
            <p:nvPr/>
          </p:nvSpPr>
          <p:spPr>
            <a:xfrm>
              <a:off x="2393988" y="5014787"/>
              <a:ext cx="385961" cy="359436"/>
            </a:xfrm>
            <a:custGeom>
              <a:avLst/>
              <a:gdLst>
                <a:gd name="connsiteX0" fmla="*/ 30182 w 330869"/>
                <a:gd name="connsiteY0" fmla="*/ 203056 h 309756"/>
                <a:gd name="connsiteX1" fmla="*/ 30182 w 330869"/>
                <a:gd name="connsiteY1" fmla="*/ 307831 h 309756"/>
                <a:gd name="connsiteX2" fmla="*/ 325457 w 330869"/>
                <a:gd name="connsiteY2" fmla="*/ 117331 h 309756"/>
                <a:gd name="connsiteX3" fmla="*/ 220682 w 330869"/>
                <a:gd name="connsiteY3" fmla="*/ 79231 h 309756"/>
                <a:gd name="connsiteX4" fmla="*/ 211157 w 330869"/>
                <a:gd name="connsiteY4" fmla="*/ 3031 h 309756"/>
                <a:gd name="connsiteX5" fmla="*/ 30182 w 330869"/>
                <a:gd name="connsiteY5" fmla="*/ 203056 h 309756"/>
                <a:gd name="connsiteX0" fmla="*/ 32823 w 370447"/>
                <a:gd name="connsiteY0" fmla="*/ 203056 h 309756"/>
                <a:gd name="connsiteX1" fmla="*/ 32823 w 370447"/>
                <a:gd name="connsiteY1" fmla="*/ 307831 h 309756"/>
                <a:gd name="connsiteX2" fmla="*/ 366189 w 370447"/>
                <a:gd name="connsiteY2" fmla="*/ 117331 h 309756"/>
                <a:gd name="connsiteX3" fmla="*/ 223323 w 370447"/>
                <a:gd name="connsiteY3" fmla="*/ 79231 h 309756"/>
                <a:gd name="connsiteX4" fmla="*/ 213798 w 370447"/>
                <a:gd name="connsiteY4" fmla="*/ 3031 h 309756"/>
                <a:gd name="connsiteX5" fmla="*/ 32823 w 370447"/>
                <a:gd name="connsiteY5" fmla="*/ 203056 h 309756"/>
                <a:gd name="connsiteX0" fmla="*/ 34888 w 372512"/>
                <a:gd name="connsiteY0" fmla="*/ 249635 h 356534"/>
                <a:gd name="connsiteX1" fmla="*/ 34888 w 372512"/>
                <a:gd name="connsiteY1" fmla="*/ 354410 h 356534"/>
                <a:gd name="connsiteX2" fmla="*/ 368254 w 372512"/>
                <a:gd name="connsiteY2" fmla="*/ 163910 h 356534"/>
                <a:gd name="connsiteX3" fmla="*/ 225388 w 372512"/>
                <a:gd name="connsiteY3" fmla="*/ 125810 h 356534"/>
                <a:gd name="connsiteX4" fmla="*/ 253954 w 372512"/>
                <a:gd name="connsiteY4" fmla="*/ 1985 h 356534"/>
                <a:gd name="connsiteX5" fmla="*/ 34888 w 372512"/>
                <a:gd name="connsiteY5" fmla="*/ 249635 h 356534"/>
                <a:gd name="connsiteX0" fmla="*/ 34888 w 381841"/>
                <a:gd name="connsiteY0" fmla="*/ 251700 h 358599"/>
                <a:gd name="connsiteX1" fmla="*/ 34888 w 381841"/>
                <a:gd name="connsiteY1" fmla="*/ 356475 h 358599"/>
                <a:gd name="connsiteX2" fmla="*/ 368254 w 381841"/>
                <a:gd name="connsiteY2" fmla="*/ 165975 h 358599"/>
                <a:gd name="connsiteX3" fmla="*/ 311092 w 381841"/>
                <a:gd name="connsiteY3" fmla="*/ 99300 h 358599"/>
                <a:gd name="connsiteX4" fmla="*/ 253954 w 381841"/>
                <a:gd name="connsiteY4" fmla="*/ 4050 h 358599"/>
                <a:gd name="connsiteX5" fmla="*/ 34888 w 381841"/>
                <a:gd name="connsiteY5" fmla="*/ 251700 h 358599"/>
                <a:gd name="connsiteX0" fmla="*/ 34888 w 385961"/>
                <a:gd name="connsiteY0" fmla="*/ 252537 h 359436"/>
                <a:gd name="connsiteX1" fmla="*/ 34888 w 385961"/>
                <a:gd name="connsiteY1" fmla="*/ 357312 h 359436"/>
                <a:gd name="connsiteX2" fmla="*/ 368254 w 385961"/>
                <a:gd name="connsiteY2" fmla="*/ 166812 h 359436"/>
                <a:gd name="connsiteX3" fmla="*/ 331059 w 385961"/>
                <a:gd name="connsiteY3" fmla="*/ 90151 h 359436"/>
                <a:gd name="connsiteX4" fmla="*/ 253954 w 385961"/>
                <a:gd name="connsiteY4" fmla="*/ 4887 h 359436"/>
                <a:gd name="connsiteX5" fmla="*/ 34888 w 385961"/>
                <a:gd name="connsiteY5" fmla="*/ 252537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961" h="359436">
                  <a:moveTo>
                    <a:pt x="34888" y="252537"/>
                  </a:moveTo>
                  <a:cubicBezTo>
                    <a:pt x="-1623" y="311274"/>
                    <a:pt x="-20673" y="371599"/>
                    <a:pt x="34888" y="357312"/>
                  </a:cubicBezTo>
                  <a:cubicBezTo>
                    <a:pt x="90449" y="343025"/>
                    <a:pt x="318892" y="211339"/>
                    <a:pt x="368254" y="166812"/>
                  </a:cubicBezTo>
                  <a:cubicBezTo>
                    <a:pt x="417616" y="122285"/>
                    <a:pt x="350109" y="109201"/>
                    <a:pt x="331059" y="90151"/>
                  </a:cubicBezTo>
                  <a:cubicBezTo>
                    <a:pt x="312009" y="71101"/>
                    <a:pt x="303316" y="-22177"/>
                    <a:pt x="253954" y="4887"/>
                  </a:cubicBezTo>
                  <a:cubicBezTo>
                    <a:pt x="204592" y="31951"/>
                    <a:pt x="71399" y="193800"/>
                    <a:pt x="34888" y="252537"/>
                  </a:cubicBezTo>
                  <a:close/>
                </a:path>
              </a:pathLst>
            </a:custGeom>
            <a:gradFill flip="none" rotWithShape="1">
              <a:gsLst>
                <a:gs pos="52000">
                  <a:srgbClr val="EA0000">
                    <a:alpha val="62000"/>
                  </a:srgbClr>
                </a:gs>
                <a:gs pos="4000">
                  <a:schemeClr val="accent2">
                    <a:lumMod val="95000"/>
                    <a:lumOff val="5000"/>
                    <a:alpha val="62000"/>
                  </a:schemeClr>
                </a:gs>
                <a:gs pos="83000">
                  <a:srgbClr val="C00000">
                    <a:alpha val="62000"/>
                  </a:srgbClr>
                </a:gs>
              </a:gsLst>
              <a:lin ang="27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Freihandform 53"/>
            <p:cNvSpPr/>
            <p:nvPr/>
          </p:nvSpPr>
          <p:spPr>
            <a:xfrm>
              <a:off x="1800225" y="5721564"/>
              <a:ext cx="426393" cy="501334"/>
            </a:xfrm>
            <a:custGeom>
              <a:avLst/>
              <a:gdLst>
                <a:gd name="connsiteX0" fmla="*/ 0 w 426393"/>
                <a:gd name="connsiteY0" fmla="*/ 288711 h 501334"/>
                <a:gd name="connsiteX1" fmla="*/ 209550 w 426393"/>
                <a:gd name="connsiteY1" fmla="*/ 12486 h 501334"/>
                <a:gd name="connsiteX2" fmla="*/ 276225 w 426393"/>
                <a:gd name="connsiteY2" fmla="*/ 60111 h 501334"/>
                <a:gd name="connsiteX3" fmla="*/ 257175 w 426393"/>
                <a:gd name="connsiteY3" fmla="*/ 174411 h 501334"/>
                <a:gd name="connsiteX4" fmla="*/ 409575 w 426393"/>
                <a:gd name="connsiteY4" fmla="*/ 469686 h 501334"/>
                <a:gd name="connsiteX5" fmla="*/ 400050 w 426393"/>
                <a:gd name="connsiteY5" fmla="*/ 488736 h 501334"/>
                <a:gd name="connsiteX6" fmla="*/ 209550 w 426393"/>
                <a:gd name="connsiteY6" fmla="*/ 431586 h 501334"/>
                <a:gd name="connsiteX7" fmla="*/ 0 w 426393"/>
                <a:gd name="connsiteY7" fmla="*/ 288711 h 50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393" h="501334">
                  <a:moveTo>
                    <a:pt x="0" y="288711"/>
                  </a:moveTo>
                  <a:cubicBezTo>
                    <a:pt x="0" y="218861"/>
                    <a:pt x="163513" y="50586"/>
                    <a:pt x="209550" y="12486"/>
                  </a:cubicBezTo>
                  <a:cubicBezTo>
                    <a:pt x="255587" y="-25614"/>
                    <a:pt x="268288" y="33124"/>
                    <a:pt x="276225" y="60111"/>
                  </a:cubicBezTo>
                  <a:cubicBezTo>
                    <a:pt x="284162" y="87098"/>
                    <a:pt x="234950" y="106149"/>
                    <a:pt x="257175" y="174411"/>
                  </a:cubicBezTo>
                  <a:cubicBezTo>
                    <a:pt x="279400" y="242673"/>
                    <a:pt x="409575" y="469686"/>
                    <a:pt x="409575" y="469686"/>
                  </a:cubicBezTo>
                  <a:cubicBezTo>
                    <a:pt x="433387" y="522073"/>
                    <a:pt x="433388" y="495086"/>
                    <a:pt x="400050" y="488736"/>
                  </a:cubicBezTo>
                  <a:cubicBezTo>
                    <a:pt x="366713" y="482386"/>
                    <a:pt x="273050" y="464923"/>
                    <a:pt x="209550" y="431586"/>
                  </a:cubicBezTo>
                  <a:cubicBezTo>
                    <a:pt x="146050" y="398249"/>
                    <a:pt x="0" y="358561"/>
                    <a:pt x="0" y="288711"/>
                  </a:cubicBezTo>
                  <a:close/>
                </a:path>
              </a:pathLst>
            </a:custGeom>
            <a:gradFill flip="none" rotWithShape="1">
              <a:gsLst>
                <a:gs pos="7000">
                  <a:schemeClr val="accent4">
                    <a:lumMod val="60000"/>
                    <a:lumOff val="40000"/>
                    <a:alpha val="62000"/>
                  </a:schemeClr>
                </a:gs>
                <a:gs pos="53000">
                  <a:schemeClr val="accent4">
                    <a:lumMod val="75000"/>
                    <a:alpha val="62000"/>
                  </a:schemeClr>
                </a:gs>
                <a:gs pos="99000">
                  <a:schemeClr val="accent4">
                    <a:lumMod val="50000"/>
                    <a:alpha val="6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Freihandform 54"/>
            <p:cNvSpPr/>
            <p:nvPr/>
          </p:nvSpPr>
          <p:spPr>
            <a:xfrm>
              <a:off x="1990301" y="5299069"/>
              <a:ext cx="470842" cy="489163"/>
            </a:xfrm>
            <a:custGeom>
              <a:avLst/>
              <a:gdLst>
                <a:gd name="connsiteX0" fmla="*/ 28999 w 470842"/>
                <a:gd name="connsiteY0" fmla="*/ 396881 h 489163"/>
                <a:gd name="connsiteX1" fmla="*/ 419524 w 470842"/>
                <a:gd name="connsiteY1" fmla="*/ 15881 h 489163"/>
                <a:gd name="connsiteX2" fmla="*/ 429049 w 470842"/>
                <a:gd name="connsiteY2" fmla="*/ 73031 h 489163"/>
                <a:gd name="connsiteX3" fmla="*/ 448099 w 470842"/>
                <a:gd name="connsiteY3" fmla="*/ 82556 h 489163"/>
                <a:gd name="connsiteX4" fmla="*/ 76624 w 470842"/>
                <a:gd name="connsiteY4" fmla="*/ 463556 h 489163"/>
                <a:gd name="connsiteX5" fmla="*/ 28999 w 470842"/>
                <a:gd name="connsiteY5" fmla="*/ 396881 h 48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842" h="489163">
                  <a:moveTo>
                    <a:pt x="28999" y="396881"/>
                  </a:moveTo>
                  <a:cubicBezTo>
                    <a:pt x="86149" y="322268"/>
                    <a:pt x="352849" y="69856"/>
                    <a:pt x="419524" y="15881"/>
                  </a:cubicBezTo>
                  <a:cubicBezTo>
                    <a:pt x="486199" y="-38094"/>
                    <a:pt x="424287" y="61919"/>
                    <a:pt x="429049" y="73031"/>
                  </a:cubicBezTo>
                  <a:cubicBezTo>
                    <a:pt x="433811" y="84143"/>
                    <a:pt x="506836" y="17469"/>
                    <a:pt x="448099" y="82556"/>
                  </a:cubicBezTo>
                  <a:cubicBezTo>
                    <a:pt x="389362" y="147643"/>
                    <a:pt x="148061" y="404819"/>
                    <a:pt x="76624" y="463556"/>
                  </a:cubicBezTo>
                  <a:cubicBezTo>
                    <a:pt x="5187" y="522293"/>
                    <a:pt x="-28151" y="471494"/>
                    <a:pt x="28999" y="396881"/>
                  </a:cubicBezTo>
                  <a:close/>
                </a:path>
              </a:pathLst>
            </a:custGeom>
            <a:solidFill>
              <a:schemeClr val="bg1">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 name="Foliennummernplatzhalter 3"/>
          <p:cNvSpPr>
            <a:spLocks noGrp="1"/>
          </p:cNvSpPr>
          <p:nvPr>
            <p:ph type="sldNum" sz="quarter" idx="12"/>
          </p:nvPr>
        </p:nvSpPr>
        <p:spPr/>
        <p:txBody>
          <a:bodyPr/>
          <a:lstStyle/>
          <a:p>
            <a:fld id="{0E5F5BB8-B058-4CAF-94F1-C60B474C680F}" type="slidenum">
              <a:rPr lang="de-DE" smtClean="0"/>
              <a:pPr/>
              <a:t>35</a:t>
            </a:fld>
            <a:endParaRPr lang="de-DE"/>
          </a:p>
        </p:txBody>
      </p:sp>
    </p:spTree>
    <p:extLst>
      <p:ext uri="{BB962C8B-B14F-4D97-AF65-F5344CB8AC3E}">
        <p14:creationId xmlns:p14="http://schemas.microsoft.com/office/powerpoint/2010/main" val="3460131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Polarimetric</a:t>
            </a:r>
            <a:r>
              <a:rPr lang="en-US" dirty="0" smtClean="0"/>
              <a:t> </a:t>
            </a:r>
            <a:r>
              <a:rPr lang="en-US" dirty="0"/>
              <a:t>SAR </a:t>
            </a:r>
            <a:r>
              <a:rPr lang="en-US" dirty="0" smtClean="0"/>
              <a:t>Tomography </a:t>
            </a:r>
            <a:endParaRPr lang="en-US" dirty="0"/>
          </a:p>
        </p:txBody>
      </p:sp>
      <p:sp>
        <p:nvSpPr>
          <p:cNvPr id="23" name="TextBox 22"/>
          <p:cNvSpPr txBox="1"/>
          <p:nvPr/>
        </p:nvSpPr>
        <p:spPr>
          <a:xfrm>
            <a:off x="142805" y="1231361"/>
            <a:ext cx="6657848" cy="609398"/>
          </a:xfrm>
          <a:prstGeom prst="rect">
            <a:avLst/>
          </a:prstGeom>
          <a:noFill/>
        </p:spPr>
        <p:txBody>
          <a:bodyPr wrap="square" rtlCol="0">
            <a:spAutoFit/>
          </a:bodyPr>
          <a:lstStyle/>
          <a:p>
            <a:pPr algn="just">
              <a:lnSpc>
                <a:spcPct val="120000"/>
              </a:lnSpc>
            </a:pPr>
            <a:r>
              <a:rPr lang="en-US" sz="1400" dirty="0" smtClean="0">
                <a:latin typeface="Work Sans" panose="00000500000000000000" pitchFamily="50" charset="0"/>
              </a:rPr>
              <a:t>An example for a </a:t>
            </a:r>
            <a:r>
              <a:rPr lang="en-US" sz="1400" dirty="0" err="1" smtClean="0">
                <a:latin typeface="Work Sans" panose="00000500000000000000" pitchFamily="50" charset="0"/>
              </a:rPr>
              <a:t>polarimetric</a:t>
            </a:r>
            <a:r>
              <a:rPr lang="en-US" sz="1400" dirty="0" smtClean="0">
                <a:latin typeface="Work Sans" panose="00000500000000000000" pitchFamily="50" charset="0"/>
              </a:rPr>
              <a:t> tomographic profile (corresponding to the yellow line on the SAR image) over forested area </a:t>
            </a:r>
            <a:r>
              <a:rPr lang="en-US" sz="1400" dirty="0">
                <a:solidFill>
                  <a:schemeClr val="tx1">
                    <a:lumMod val="65000"/>
                    <a:lumOff val="35000"/>
                  </a:schemeClr>
                </a:solidFill>
                <a:latin typeface="Work Sans" panose="00000500000000000000" pitchFamily="50" charset="0"/>
              </a:rPr>
              <a:t>[</a:t>
            </a:r>
            <a:r>
              <a:rPr lang="en-US" altLang="de-DE" sz="1400" dirty="0">
                <a:solidFill>
                  <a:schemeClr val="tx1">
                    <a:lumMod val="65000"/>
                    <a:lumOff val="35000"/>
                  </a:schemeClr>
                </a:solidFill>
                <a:latin typeface="Work Sans" panose="00000500000000000000" pitchFamily="50" charset="0"/>
                <a:ea typeface="Calibri" panose="020F0502020204030204" pitchFamily="34" charset="0"/>
                <a:cs typeface="Times New Roman" panose="02020603050405020304" pitchFamily="18" charset="0"/>
              </a:rPr>
              <a:t>Moreira et al.</a:t>
            </a:r>
            <a:r>
              <a:rPr lang="en-US" sz="1400" dirty="0">
                <a:solidFill>
                  <a:schemeClr val="tx1">
                    <a:lumMod val="65000"/>
                    <a:lumOff val="35000"/>
                  </a:schemeClr>
                </a:solidFill>
                <a:latin typeface="Work Sans" panose="00000500000000000000" pitchFamily="50" charset="0"/>
              </a:rPr>
              <a:t> 2013] </a:t>
            </a:r>
          </a:p>
        </p:txBody>
      </p:sp>
      <p:cxnSp>
        <p:nvCxnSpPr>
          <p:cNvPr id="24" name="Elbow Connector 24"/>
          <p:cNvCxnSpPr/>
          <p:nvPr/>
        </p:nvCxnSpPr>
        <p:spPr>
          <a:xfrm rot="5400000">
            <a:off x="5809956" y="1698981"/>
            <a:ext cx="2630765" cy="1735217"/>
          </a:xfrm>
          <a:prstGeom prst="bentConnector3">
            <a:avLst>
              <a:gd name="adj1" fmla="val 33881"/>
            </a:avLst>
          </a:prstGeom>
          <a:ln w="158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30"/>
          <p:cNvSpPr txBox="1"/>
          <p:nvPr/>
        </p:nvSpPr>
        <p:spPr>
          <a:xfrm>
            <a:off x="353489" y="2924245"/>
            <a:ext cx="5964528" cy="1015663"/>
          </a:xfrm>
          <a:prstGeom prst="rect">
            <a:avLst/>
          </a:prstGeom>
          <a:noFill/>
        </p:spPr>
        <p:txBody>
          <a:bodyPr wrap="square" rtlCol="0">
            <a:spAutoFit/>
          </a:bodyPr>
          <a:lstStyle/>
          <a:p>
            <a:r>
              <a:rPr lang="en-US" sz="1200" dirty="0" smtClean="0">
                <a:latin typeface="Work Sans Light" panose="00000400000000000000" pitchFamily="50" charset="0"/>
              </a:rPr>
              <a:t>The color coding corresponds to the elements of the Pauli vector</a:t>
            </a:r>
          </a:p>
          <a:p>
            <a:endParaRPr lang="en-US" sz="1200" dirty="0" smtClean="0">
              <a:latin typeface="Work Sans Light" panose="00000400000000000000" pitchFamily="50" charset="0"/>
            </a:endParaRPr>
          </a:p>
          <a:p>
            <a:r>
              <a:rPr lang="en-US" sz="1200" dirty="0" smtClean="0">
                <a:solidFill>
                  <a:schemeClr val="accent1">
                    <a:lumMod val="50000"/>
                  </a:schemeClr>
                </a:solidFill>
                <a:latin typeface="Work Sans Light" panose="00000400000000000000" pitchFamily="50" charset="0"/>
              </a:rPr>
              <a:t>Blue</a:t>
            </a:r>
            <a:r>
              <a:rPr lang="en-US" sz="1200" dirty="0" smtClean="0">
                <a:latin typeface="Work Sans Light" panose="00000400000000000000" pitchFamily="50" charset="0"/>
              </a:rPr>
              <a:t>: surface scattering (HH +VV)</a:t>
            </a:r>
          </a:p>
          <a:p>
            <a:r>
              <a:rPr lang="en-US" sz="1200" dirty="0" smtClean="0">
                <a:solidFill>
                  <a:srgbClr val="FF0000"/>
                </a:solidFill>
                <a:latin typeface="Work Sans Light" panose="00000400000000000000" pitchFamily="50" charset="0"/>
              </a:rPr>
              <a:t>Red</a:t>
            </a:r>
            <a:r>
              <a:rPr lang="en-US" sz="1200" dirty="0" smtClean="0">
                <a:latin typeface="Work Sans Light" panose="00000400000000000000" pitchFamily="50" charset="0"/>
              </a:rPr>
              <a:t>: dihedral ground trunk interaction (HH-VV)</a:t>
            </a:r>
          </a:p>
          <a:p>
            <a:r>
              <a:rPr lang="en-US" sz="1200" dirty="0" smtClean="0">
                <a:solidFill>
                  <a:srgbClr val="009900"/>
                </a:solidFill>
                <a:latin typeface="Work Sans Light" panose="00000400000000000000" pitchFamily="50" charset="0"/>
              </a:rPr>
              <a:t>Green</a:t>
            </a:r>
            <a:r>
              <a:rPr lang="en-US" sz="1200" dirty="0" smtClean="0">
                <a:latin typeface="Work Sans Light" panose="00000400000000000000" pitchFamily="50" charset="0"/>
              </a:rPr>
              <a:t>: volume scattering (2HV)</a:t>
            </a:r>
            <a:endParaRPr lang="en-US" sz="1200" dirty="0">
              <a:latin typeface="Work Sans Light" panose="00000400000000000000" pitchFamily="50" charset="0"/>
            </a:endParaRPr>
          </a:p>
        </p:txBody>
      </p:sp>
      <p:sp>
        <p:nvSpPr>
          <p:cNvPr id="26" name="Rectangle 25"/>
          <p:cNvSpPr/>
          <p:nvPr/>
        </p:nvSpPr>
        <p:spPr>
          <a:xfrm>
            <a:off x="8325218" y="4529918"/>
            <a:ext cx="3659594" cy="757130"/>
          </a:xfrm>
          <a:prstGeom prst="rect">
            <a:avLst/>
          </a:prstGeom>
        </p:spPr>
        <p:txBody>
          <a:bodyPr wrap="square">
            <a:spAutoFit/>
          </a:bodyPr>
          <a:lstStyle/>
          <a:p>
            <a:pPr>
              <a:lnSpc>
                <a:spcPct val="120000"/>
              </a:lnSpc>
            </a:pPr>
            <a:r>
              <a:rPr lang="en-US" sz="1200" dirty="0">
                <a:latin typeface="Work Sans Light" panose="00000400000000000000" pitchFamily="50" charset="0"/>
              </a:rPr>
              <a:t>The tomographic stack </a:t>
            </a:r>
            <a:r>
              <a:rPr lang="en-US" sz="1200" dirty="0" smtClean="0">
                <a:latin typeface="Work Sans Light" panose="00000400000000000000" pitchFamily="50" charset="0"/>
              </a:rPr>
              <a:t>contains:</a:t>
            </a:r>
          </a:p>
          <a:p>
            <a:pPr>
              <a:lnSpc>
                <a:spcPct val="120000"/>
              </a:lnSpc>
            </a:pPr>
            <a:r>
              <a:rPr lang="en-US" sz="1200" dirty="0" smtClean="0">
                <a:latin typeface="Work Sans Light" panose="00000400000000000000" pitchFamily="50" charset="0"/>
              </a:rPr>
              <a:t>21 </a:t>
            </a:r>
            <a:r>
              <a:rPr lang="en-US" sz="1200" dirty="0">
                <a:latin typeface="Work Sans Light" panose="00000400000000000000" pitchFamily="50" charset="0"/>
              </a:rPr>
              <a:t>L-band E-SAR images with an average baseline of 20 m.</a:t>
            </a:r>
          </a:p>
        </p:txBody>
      </p:sp>
      <p:grpSp>
        <p:nvGrpSpPr>
          <p:cNvPr id="30" name="Group 29"/>
          <p:cNvGrpSpPr/>
          <p:nvPr/>
        </p:nvGrpSpPr>
        <p:grpSpPr>
          <a:xfrm>
            <a:off x="7125338" y="891067"/>
            <a:ext cx="5050074" cy="2439627"/>
            <a:chOff x="0" y="950478"/>
            <a:chExt cx="5050074" cy="2439627"/>
          </a:xfrm>
        </p:grpSpPr>
        <p:grpSp>
          <p:nvGrpSpPr>
            <p:cNvPr id="15" name="Group 7"/>
            <p:cNvGrpSpPr/>
            <p:nvPr/>
          </p:nvGrpSpPr>
          <p:grpSpPr>
            <a:xfrm>
              <a:off x="0" y="950478"/>
              <a:ext cx="5050074" cy="2439627"/>
              <a:chOff x="5827476" y="1066323"/>
              <a:chExt cx="5611836" cy="2711007"/>
            </a:xfrm>
          </p:grpSpPr>
          <p:pic>
            <p:nvPicPr>
              <p:cNvPr id="16" name="Picture 2"/>
              <p:cNvPicPr>
                <a:picLocks noChangeAspect="1"/>
              </p:cNvPicPr>
              <p:nvPr/>
            </p:nvPicPr>
            <p:blipFill>
              <a:blip r:embed="rId3"/>
              <a:stretch>
                <a:fillRect/>
              </a:stretch>
            </p:blipFill>
            <p:spPr>
              <a:xfrm>
                <a:off x="6332881" y="1224386"/>
                <a:ext cx="4780060" cy="2200780"/>
              </a:xfrm>
              <a:prstGeom prst="rect">
                <a:avLst/>
              </a:prstGeom>
            </p:spPr>
          </p:pic>
          <p:sp>
            <p:nvSpPr>
              <p:cNvPr id="17" name="TextBox 3"/>
              <p:cNvSpPr txBox="1"/>
              <p:nvPr/>
            </p:nvSpPr>
            <p:spPr>
              <a:xfrm>
                <a:off x="8250666" y="3395060"/>
                <a:ext cx="1345240" cy="369332"/>
              </a:xfrm>
              <a:prstGeom prst="rect">
                <a:avLst/>
              </a:prstGeom>
              <a:noFill/>
            </p:spPr>
            <p:txBody>
              <a:bodyPr wrap="none" rtlCol="0">
                <a:spAutoFit/>
              </a:bodyPr>
              <a:lstStyle/>
              <a:p>
                <a:r>
                  <a:rPr lang="en-US" dirty="0" smtClean="0"/>
                  <a:t>Azimuth (m)</a:t>
                </a:r>
                <a:endParaRPr lang="en-US" dirty="0"/>
              </a:p>
            </p:txBody>
          </p:sp>
          <p:sp>
            <p:nvSpPr>
              <p:cNvPr id="18" name="TextBox 11"/>
              <p:cNvSpPr txBox="1"/>
              <p:nvPr/>
            </p:nvSpPr>
            <p:spPr>
              <a:xfrm rot="16200000">
                <a:off x="5297267" y="2140110"/>
                <a:ext cx="1596143" cy="369332"/>
              </a:xfrm>
              <a:prstGeom prst="rect">
                <a:avLst/>
              </a:prstGeom>
              <a:noFill/>
            </p:spPr>
            <p:txBody>
              <a:bodyPr wrap="none" rtlCol="0">
                <a:spAutoFit/>
              </a:bodyPr>
              <a:lstStyle/>
              <a:p>
                <a:r>
                  <a:rPr lang="en-US" dirty="0"/>
                  <a:t>s</a:t>
                </a:r>
                <a:r>
                  <a:rPr lang="en-US" dirty="0" smtClean="0"/>
                  <a:t>lant range (m)</a:t>
                </a:r>
                <a:endParaRPr lang="en-US" dirty="0"/>
              </a:p>
            </p:txBody>
          </p:sp>
          <p:sp>
            <p:nvSpPr>
              <p:cNvPr id="19" name="TextBox 18"/>
              <p:cNvSpPr txBox="1"/>
              <p:nvPr/>
            </p:nvSpPr>
            <p:spPr>
              <a:xfrm>
                <a:off x="10786569" y="3389646"/>
                <a:ext cx="652743" cy="369332"/>
              </a:xfrm>
              <a:prstGeom prst="rect">
                <a:avLst/>
              </a:prstGeom>
              <a:noFill/>
            </p:spPr>
            <p:txBody>
              <a:bodyPr wrap="none" rtlCol="0">
                <a:spAutoFit/>
              </a:bodyPr>
              <a:lstStyle/>
              <a:p>
                <a:r>
                  <a:rPr lang="en-US" dirty="0" smtClean="0"/>
                  <a:t>1500</a:t>
                </a:r>
                <a:endParaRPr lang="en-US" dirty="0"/>
              </a:p>
            </p:txBody>
          </p:sp>
          <p:sp>
            <p:nvSpPr>
              <p:cNvPr id="20" name="TextBox 19"/>
              <p:cNvSpPr txBox="1"/>
              <p:nvPr/>
            </p:nvSpPr>
            <p:spPr>
              <a:xfrm>
                <a:off x="6182038" y="3407998"/>
                <a:ext cx="301686" cy="369332"/>
              </a:xfrm>
              <a:prstGeom prst="rect">
                <a:avLst/>
              </a:prstGeom>
              <a:noFill/>
            </p:spPr>
            <p:txBody>
              <a:bodyPr wrap="none" rtlCol="0">
                <a:spAutoFit/>
              </a:bodyPr>
              <a:lstStyle/>
              <a:p>
                <a:r>
                  <a:rPr lang="en-US" dirty="0" smtClean="0"/>
                  <a:t>0</a:t>
                </a:r>
                <a:endParaRPr lang="en-US" dirty="0"/>
              </a:p>
            </p:txBody>
          </p:sp>
          <p:sp>
            <p:nvSpPr>
              <p:cNvPr id="21" name="TextBox 20"/>
              <p:cNvSpPr txBox="1"/>
              <p:nvPr/>
            </p:nvSpPr>
            <p:spPr>
              <a:xfrm>
                <a:off x="5827476" y="1066323"/>
                <a:ext cx="535724" cy="369332"/>
              </a:xfrm>
              <a:prstGeom prst="rect">
                <a:avLst/>
              </a:prstGeom>
              <a:noFill/>
            </p:spPr>
            <p:txBody>
              <a:bodyPr wrap="none" rtlCol="0">
                <a:spAutoFit/>
              </a:bodyPr>
              <a:lstStyle/>
              <a:p>
                <a:r>
                  <a:rPr lang="en-US" dirty="0" smtClean="0"/>
                  <a:t>600</a:t>
                </a:r>
                <a:endParaRPr lang="en-US" dirty="0"/>
              </a:p>
            </p:txBody>
          </p:sp>
          <p:sp>
            <p:nvSpPr>
              <p:cNvPr id="22" name="TextBox 21"/>
              <p:cNvSpPr txBox="1"/>
              <p:nvPr/>
            </p:nvSpPr>
            <p:spPr>
              <a:xfrm>
                <a:off x="6044902" y="3277070"/>
                <a:ext cx="301686" cy="369332"/>
              </a:xfrm>
              <a:prstGeom prst="rect">
                <a:avLst/>
              </a:prstGeom>
              <a:noFill/>
            </p:spPr>
            <p:txBody>
              <a:bodyPr wrap="none" rtlCol="0">
                <a:spAutoFit/>
              </a:bodyPr>
              <a:lstStyle/>
              <a:p>
                <a:r>
                  <a:rPr lang="en-US" dirty="0" smtClean="0"/>
                  <a:t>0</a:t>
                </a:r>
                <a:endParaRPr lang="en-US" dirty="0"/>
              </a:p>
            </p:txBody>
          </p:sp>
        </p:grpSp>
        <p:sp>
          <p:nvSpPr>
            <p:cNvPr id="28" name="Rectangle 27"/>
            <p:cNvSpPr/>
            <p:nvPr/>
          </p:nvSpPr>
          <p:spPr>
            <a:xfrm>
              <a:off x="433734" y="1059833"/>
              <a:ext cx="1120820" cy="307777"/>
            </a:xfrm>
            <a:prstGeom prst="rect">
              <a:avLst/>
            </a:prstGeom>
          </p:spPr>
          <p:txBody>
            <a:bodyPr wrap="none">
              <a:spAutoFit/>
            </a:bodyPr>
            <a:lstStyle/>
            <a:p>
              <a:r>
                <a:rPr lang="en-US" sz="1400" b="1" dirty="0">
                  <a:solidFill>
                    <a:schemeClr val="bg1"/>
                  </a:solidFill>
                  <a:latin typeface="Work Sans" panose="00000500000000000000" pitchFamily="50" charset="0"/>
                </a:rPr>
                <a:t>SAR image</a:t>
              </a:r>
              <a:endParaRPr lang="en-US" sz="1400" b="1" dirty="0">
                <a:solidFill>
                  <a:schemeClr val="bg1"/>
                </a:solidFill>
              </a:endParaRPr>
            </a:p>
          </p:txBody>
        </p:sp>
      </p:grpSp>
      <p:grpSp>
        <p:nvGrpSpPr>
          <p:cNvPr id="32" name="Group 31"/>
          <p:cNvGrpSpPr/>
          <p:nvPr/>
        </p:nvGrpSpPr>
        <p:grpSpPr>
          <a:xfrm>
            <a:off x="19727" y="3871079"/>
            <a:ext cx="8184922" cy="2426469"/>
            <a:chOff x="4592861" y="4113297"/>
            <a:chExt cx="7501452" cy="2223850"/>
          </a:xfrm>
        </p:grpSpPr>
        <p:grpSp>
          <p:nvGrpSpPr>
            <p:cNvPr id="7" name="Group 4"/>
            <p:cNvGrpSpPr/>
            <p:nvPr/>
          </p:nvGrpSpPr>
          <p:grpSpPr>
            <a:xfrm>
              <a:off x="4592861" y="4141469"/>
              <a:ext cx="7501452" cy="2195678"/>
              <a:chOff x="3939740" y="3926344"/>
              <a:chExt cx="8006914" cy="2332616"/>
            </a:xfrm>
          </p:grpSpPr>
          <p:pic>
            <p:nvPicPr>
              <p:cNvPr id="8" name="Picture 1"/>
              <p:cNvPicPr>
                <a:picLocks noChangeAspect="1"/>
              </p:cNvPicPr>
              <p:nvPr/>
            </p:nvPicPr>
            <p:blipFill>
              <a:blip r:embed="rId4"/>
              <a:stretch>
                <a:fillRect/>
              </a:stretch>
            </p:blipFill>
            <p:spPr>
              <a:xfrm>
                <a:off x="4306753" y="3926344"/>
                <a:ext cx="7639901" cy="1960291"/>
              </a:xfrm>
              <a:prstGeom prst="rect">
                <a:avLst/>
              </a:prstGeom>
            </p:spPr>
          </p:pic>
          <p:sp>
            <p:nvSpPr>
              <p:cNvPr id="9" name="TextBox 12"/>
              <p:cNvSpPr txBox="1"/>
              <p:nvPr/>
            </p:nvSpPr>
            <p:spPr>
              <a:xfrm rot="16200000">
                <a:off x="3573694" y="4812540"/>
                <a:ext cx="1181221" cy="369332"/>
              </a:xfrm>
              <a:prstGeom prst="rect">
                <a:avLst/>
              </a:prstGeom>
              <a:noFill/>
            </p:spPr>
            <p:txBody>
              <a:bodyPr wrap="none" rtlCol="0">
                <a:spAutoFit/>
              </a:bodyPr>
              <a:lstStyle/>
              <a:p>
                <a:r>
                  <a:rPr lang="en-US" dirty="0" smtClean="0"/>
                  <a:t>Height (m)</a:t>
                </a:r>
                <a:endParaRPr lang="en-US" dirty="0"/>
              </a:p>
            </p:txBody>
          </p:sp>
          <p:sp>
            <p:nvSpPr>
              <p:cNvPr id="10" name="TextBox 13"/>
              <p:cNvSpPr txBox="1"/>
              <p:nvPr/>
            </p:nvSpPr>
            <p:spPr>
              <a:xfrm>
                <a:off x="4037963" y="5718015"/>
                <a:ext cx="301686" cy="369332"/>
              </a:xfrm>
              <a:prstGeom prst="rect">
                <a:avLst/>
              </a:prstGeom>
              <a:noFill/>
            </p:spPr>
            <p:txBody>
              <a:bodyPr wrap="none" rtlCol="0">
                <a:spAutoFit/>
              </a:bodyPr>
              <a:lstStyle/>
              <a:p>
                <a:r>
                  <a:rPr lang="en-US" dirty="0" smtClean="0"/>
                  <a:t>0</a:t>
                </a:r>
                <a:endParaRPr lang="en-US" dirty="0"/>
              </a:p>
            </p:txBody>
          </p:sp>
          <p:sp>
            <p:nvSpPr>
              <p:cNvPr id="11" name="TextBox 14"/>
              <p:cNvSpPr txBox="1"/>
              <p:nvPr/>
            </p:nvSpPr>
            <p:spPr>
              <a:xfrm>
                <a:off x="3939740" y="3988042"/>
                <a:ext cx="418704" cy="369332"/>
              </a:xfrm>
              <a:prstGeom prst="rect">
                <a:avLst/>
              </a:prstGeom>
              <a:noFill/>
            </p:spPr>
            <p:txBody>
              <a:bodyPr wrap="none" rtlCol="0">
                <a:spAutoFit/>
              </a:bodyPr>
              <a:lstStyle/>
              <a:p>
                <a:r>
                  <a:rPr lang="en-US" dirty="0" smtClean="0"/>
                  <a:t>20</a:t>
                </a:r>
                <a:endParaRPr lang="en-US" dirty="0"/>
              </a:p>
            </p:txBody>
          </p:sp>
          <p:sp>
            <p:nvSpPr>
              <p:cNvPr id="12" name="TextBox 15"/>
              <p:cNvSpPr txBox="1"/>
              <p:nvPr/>
            </p:nvSpPr>
            <p:spPr>
              <a:xfrm>
                <a:off x="7556589" y="5888236"/>
                <a:ext cx="1345240" cy="369332"/>
              </a:xfrm>
              <a:prstGeom prst="rect">
                <a:avLst/>
              </a:prstGeom>
              <a:noFill/>
            </p:spPr>
            <p:txBody>
              <a:bodyPr wrap="none" rtlCol="0">
                <a:spAutoFit/>
              </a:bodyPr>
              <a:lstStyle/>
              <a:p>
                <a:r>
                  <a:rPr lang="en-US" dirty="0" smtClean="0"/>
                  <a:t>Azimuth (m)</a:t>
                </a:r>
                <a:endParaRPr lang="en-US" dirty="0"/>
              </a:p>
            </p:txBody>
          </p:sp>
          <p:sp>
            <p:nvSpPr>
              <p:cNvPr id="13" name="TextBox 16"/>
              <p:cNvSpPr txBox="1"/>
              <p:nvPr/>
            </p:nvSpPr>
            <p:spPr>
              <a:xfrm>
                <a:off x="4188806" y="5883575"/>
                <a:ext cx="301686" cy="369332"/>
              </a:xfrm>
              <a:prstGeom prst="rect">
                <a:avLst/>
              </a:prstGeom>
              <a:noFill/>
            </p:spPr>
            <p:txBody>
              <a:bodyPr wrap="none" rtlCol="0">
                <a:spAutoFit/>
              </a:bodyPr>
              <a:lstStyle/>
              <a:p>
                <a:r>
                  <a:rPr lang="en-US" dirty="0" smtClean="0"/>
                  <a:t>0</a:t>
                </a:r>
                <a:endParaRPr lang="en-US" dirty="0"/>
              </a:p>
            </p:txBody>
          </p:sp>
          <p:sp>
            <p:nvSpPr>
              <p:cNvPr id="14" name="TextBox 17"/>
              <p:cNvSpPr txBox="1"/>
              <p:nvPr/>
            </p:nvSpPr>
            <p:spPr>
              <a:xfrm>
                <a:off x="11265591" y="5889628"/>
                <a:ext cx="652742" cy="369332"/>
              </a:xfrm>
              <a:prstGeom prst="rect">
                <a:avLst/>
              </a:prstGeom>
              <a:noFill/>
            </p:spPr>
            <p:txBody>
              <a:bodyPr wrap="none" rtlCol="0">
                <a:spAutoFit/>
              </a:bodyPr>
              <a:lstStyle/>
              <a:p>
                <a:r>
                  <a:rPr lang="en-US" dirty="0" smtClean="0"/>
                  <a:t>1500</a:t>
                </a:r>
                <a:endParaRPr lang="en-US" dirty="0"/>
              </a:p>
            </p:txBody>
          </p:sp>
        </p:grpSp>
        <p:sp>
          <p:nvSpPr>
            <p:cNvPr id="29" name="Rectangle 28"/>
            <p:cNvSpPr/>
            <p:nvPr/>
          </p:nvSpPr>
          <p:spPr>
            <a:xfrm>
              <a:off x="5015524" y="4113297"/>
              <a:ext cx="3100529" cy="307777"/>
            </a:xfrm>
            <a:prstGeom prst="rect">
              <a:avLst/>
            </a:prstGeom>
          </p:spPr>
          <p:txBody>
            <a:bodyPr wrap="none">
              <a:spAutoFit/>
            </a:bodyPr>
            <a:lstStyle/>
            <a:p>
              <a:r>
                <a:rPr lang="en-US" sz="1400" b="1" dirty="0" err="1" smtClean="0">
                  <a:solidFill>
                    <a:schemeClr val="bg1"/>
                  </a:solidFill>
                  <a:latin typeface="Work Sans" panose="00000500000000000000" pitchFamily="50" charset="0"/>
                </a:rPr>
                <a:t>Polarimetric</a:t>
              </a:r>
              <a:r>
                <a:rPr lang="en-US" sz="1400" b="1" dirty="0" smtClean="0">
                  <a:solidFill>
                    <a:schemeClr val="bg1"/>
                  </a:solidFill>
                  <a:latin typeface="Work Sans" panose="00000500000000000000" pitchFamily="50" charset="0"/>
                </a:rPr>
                <a:t> tomographic profile</a:t>
              </a:r>
              <a:endParaRPr lang="en-US" sz="1400" b="1" dirty="0">
                <a:solidFill>
                  <a:schemeClr val="bg1"/>
                </a:solidFill>
              </a:endParaRPr>
            </a:p>
          </p:txBody>
        </p:sp>
      </p:grpSp>
      <p:sp>
        <p:nvSpPr>
          <p:cNvPr id="3" name="Foliennummernplatzhalter 2"/>
          <p:cNvSpPr>
            <a:spLocks noGrp="1"/>
          </p:cNvSpPr>
          <p:nvPr>
            <p:ph type="sldNum" sz="quarter" idx="12"/>
          </p:nvPr>
        </p:nvSpPr>
        <p:spPr/>
        <p:txBody>
          <a:bodyPr/>
          <a:lstStyle/>
          <a:p>
            <a:fld id="{0E5F5BB8-B058-4CAF-94F1-C60B474C680F}" type="slidenum">
              <a:rPr lang="de-DE" smtClean="0"/>
              <a:pPr/>
              <a:t>36</a:t>
            </a:fld>
            <a:endParaRPr lang="de-DE"/>
          </a:p>
        </p:txBody>
      </p:sp>
    </p:spTree>
    <p:extLst>
      <p:ext uri="{BB962C8B-B14F-4D97-AF65-F5344CB8AC3E}">
        <p14:creationId xmlns:p14="http://schemas.microsoft.com/office/powerpoint/2010/main" val="28648654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fik 23"/>
          <p:cNvPicPr>
            <a:picLocks noChangeAspect="1"/>
          </p:cNvPicPr>
          <p:nvPr/>
        </p:nvPicPr>
        <p:blipFill>
          <a:blip r:embed="rId3"/>
          <a:stretch>
            <a:fillRect/>
          </a:stretch>
        </p:blipFill>
        <p:spPr>
          <a:xfrm>
            <a:off x="8077738" y="4233973"/>
            <a:ext cx="4006148" cy="2025324"/>
          </a:xfrm>
          <a:prstGeom prst="rect">
            <a:avLst/>
          </a:prstGeom>
        </p:spPr>
      </p:pic>
      <p:sp>
        <p:nvSpPr>
          <p:cNvPr id="2" name="Titel 1"/>
          <p:cNvSpPr>
            <a:spLocks noGrp="1"/>
          </p:cNvSpPr>
          <p:nvPr>
            <p:ph type="title"/>
          </p:nvPr>
        </p:nvSpPr>
        <p:spPr/>
        <p:txBody>
          <a:bodyPr>
            <a:normAutofit/>
          </a:bodyPr>
          <a:lstStyle/>
          <a:p>
            <a:r>
              <a:rPr lang="en-US" dirty="0" smtClean="0"/>
              <a:t>Differential SAR </a:t>
            </a:r>
            <a:r>
              <a:rPr lang="en-US" dirty="0"/>
              <a:t>T</a:t>
            </a:r>
            <a:r>
              <a:rPr lang="en-US" dirty="0" smtClean="0"/>
              <a:t>omography : 4D </a:t>
            </a:r>
            <a:r>
              <a:rPr lang="en-US" dirty="0"/>
              <a:t>&amp; 5D </a:t>
            </a:r>
            <a:r>
              <a:rPr lang="en-US" dirty="0" smtClean="0"/>
              <a:t>imaging  </a:t>
            </a:r>
            <a:endParaRPr lang="en-US" dirty="0"/>
          </a:p>
        </p:txBody>
      </p:sp>
      <p:sp>
        <p:nvSpPr>
          <p:cNvPr id="4" name="Textfeld 69"/>
          <p:cNvSpPr txBox="1"/>
          <p:nvPr/>
        </p:nvSpPr>
        <p:spPr>
          <a:xfrm>
            <a:off x="421564" y="1515300"/>
            <a:ext cx="7074611" cy="2339102"/>
          </a:xfrm>
          <a:prstGeom prst="rect">
            <a:avLst/>
          </a:prstGeom>
          <a:noFill/>
        </p:spPr>
        <p:txBody>
          <a:bodyPr wrap="square" rtlCol="0">
            <a:spAutoFit/>
          </a:bodyPr>
          <a:lstStyle/>
          <a:p>
            <a:pPr>
              <a:lnSpc>
                <a:spcPct val="150000"/>
              </a:lnSpc>
              <a:spcAft>
                <a:spcPts val="1200"/>
              </a:spcAft>
            </a:pPr>
            <a:r>
              <a:rPr lang="en-US" sz="1400" dirty="0" smtClean="0">
                <a:solidFill>
                  <a:schemeClr val="tx1">
                    <a:lumMod val="95000"/>
                    <a:lumOff val="5000"/>
                  </a:schemeClr>
                </a:solidFill>
                <a:latin typeface="Work Sans" panose="00000500000000000000" pitchFamily="50" charset="0"/>
                <a:cs typeface="Arial" panose="020B0604020202020204" pitchFamily="34" charset="0"/>
              </a:rPr>
              <a:t>Differential SAR Tomography is utilized for monitoring the targets showing displacement. It allows estimating the scatterer distribution:</a:t>
            </a:r>
          </a:p>
          <a:p>
            <a:pPr marL="285750" indent="-285750">
              <a:lnSpc>
                <a:spcPct val="150000"/>
              </a:lnSpc>
              <a:buFont typeface="Arial" panose="020B0604020202020204" pitchFamily="34" charset="0"/>
              <a:buChar char="•"/>
            </a:pPr>
            <a:r>
              <a:rPr lang="en-US" sz="1400" dirty="0">
                <a:solidFill>
                  <a:schemeClr val="tx1">
                    <a:lumMod val="75000"/>
                    <a:lumOff val="25000"/>
                  </a:schemeClr>
                </a:solidFill>
                <a:latin typeface="Work Sans" panose="00000500000000000000" pitchFamily="50" charset="0"/>
                <a:cs typeface="Arial" panose="020B0604020202020204" pitchFamily="34" charset="0"/>
              </a:rPr>
              <a:t>f</a:t>
            </a:r>
            <a:r>
              <a:rPr lang="en-US" sz="1400" dirty="0" smtClean="0">
                <a:solidFill>
                  <a:schemeClr val="tx1">
                    <a:lumMod val="75000"/>
                    <a:lumOff val="25000"/>
                  </a:schemeClr>
                </a:solidFill>
                <a:latin typeface="Work Sans" panose="00000500000000000000" pitchFamily="50" charset="0"/>
                <a:cs typeface="Arial" panose="020B0604020202020204" pitchFamily="34" charset="0"/>
              </a:rPr>
              <a:t>or displacements</a:t>
            </a:r>
            <a:r>
              <a:rPr lang="en-US" sz="1400" dirty="0">
                <a:solidFill>
                  <a:schemeClr val="tx1">
                    <a:lumMod val="75000"/>
                    <a:lumOff val="25000"/>
                  </a:schemeClr>
                </a:solidFill>
                <a:latin typeface="Work Sans" panose="00000500000000000000" pitchFamily="50" charset="0"/>
                <a:cs typeface="Arial" panose="020B0604020202020204" pitchFamily="34" charset="0"/>
              </a:rPr>
              <a:t>: in the elevation </a:t>
            </a:r>
            <a:r>
              <a:rPr lang="en-US" sz="1400" dirty="0" smtClean="0">
                <a:solidFill>
                  <a:schemeClr val="tx1">
                    <a:lumMod val="75000"/>
                    <a:lumOff val="25000"/>
                  </a:schemeClr>
                </a:solidFill>
                <a:latin typeface="Work Sans" panose="00000500000000000000" pitchFamily="50" charset="0"/>
                <a:cs typeface="Arial" panose="020B0604020202020204" pitchFamily="34" charset="0"/>
              </a:rPr>
              <a:t>– velocity plane</a:t>
            </a:r>
          </a:p>
          <a:p>
            <a:pPr>
              <a:lnSpc>
                <a:spcPct val="150000"/>
              </a:lnSpc>
              <a:spcAft>
                <a:spcPts val="1200"/>
              </a:spcAft>
            </a:pPr>
            <a:r>
              <a:rPr lang="en-US" sz="1400" dirty="0" smtClean="0">
                <a:solidFill>
                  <a:schemeClr val="tx1">
                    <a:lumMod val="75000"/>
                    <a:lumOff val="25000"/>
                  </a:schemeClr>
                </a:solidFill>
                <a:latin typeface="Work Sans" panose="00000500000000000000" pitchFamily="50" charset="0"/>
                <a:cs typeface="Arial" panose="020B0604020202020204" pitchFamily="34" charset="0"/>
              </a:rPr>
              <a:t> 		          (</a:t>
            </a:r>
            <a:r>
              <a:rPr lang="en-US" sz="1400" dirty="0" smtClean="0">
                <a:solidFill>
                  <a:schemeClr val="tx1">
                    <a:lumMod val="75000"/>
                    <a:lumOff val="25000"/>
                  </a:schemeClr>
                </a:solidFill>
                <a:latin typeface="Work Sans" panose="00000500000000000000" pitchFamily="50" charset="0"/>
                <a:cs typeface="Arial" panose="020B0604020202020204" pitchFamily="34" charset="0"/>
                <a:sym typeface="Wingdings" panose="05000000000000000000" pitchFamily="2" charset="2"/>
              </a:rPr>
              <a:t>4D </a:t>
            </a:r>
            <a:r>
              <a:rPr lang="en-US" sz="1400" dirty="0">
                <a:solidFill>
                  <a:schemeClr val="tx1">
                    <a:lumMod val="75000"/>
                    <a:lumOff val="25000"/>
                  </a:schemeClr>
                </a:solidFill>
                <a:latin typeface="Work Sans" panose="00000500000000000000" pitchFamily="50" charset="0"/>
                <a:cs typeface="Arial" panose="020B0604020202020204" pitchFamily="34" charset="0"/>
                <a:sym typeface="Wingdings" panose="05000000000000000000" pitchFamily="2" charset="2"/>
              </a:rPr>
              <a:t>imaging, 3 space + 1 velocity</a:t>
            </a:r>
            <a:r>
              <a:rPr lang="en-US" sz="1400" dirty="0" smtClean="0">
                <a:solidFill>
                  <a:schemeClr val="tx1">
                    <a:lumMod val="75000"/>
                    <a:lumOff val="25000"/>
                  </a:schemeClr>
                </a:solidFill>
                <a:latin typeface="Work Sans" panose="00000500000000000000" pitchFamily="50" charset="0"/>
                <a:cs typeface="Arial" panose="020B0604020202020204" pitchFamily="34" charset="0"/>
              </a:rPr>
              <a:t>) </a:t>
            </a:r>
          </a:p>
          <a:p>
            <a:pPr marL="285750" indent="-285750">
              <a:lnSpc>
                <a:spcPct val="150000"/>
              </a:lnSpc>
              <a:buFont typeface="Arial" panose="020B0604020202020204" pitchFamily="34" charset="0"/>
              <a:buChar char="•"/>
            </a:pPr>
            <a:r>
              <a:rPr lang="en-US" sz="1400" dirty="0" smtClean="0">
                <a:solidFill>
                  <a:schemeClr val="tx1">
                    <a:lumMod val="75000"/>
                    <a:lumOff val="25000"/>
                  </a:schemeClr>
                </a:solidFill>
                <a:latin typeface="Work Sans" panose="00000500000000000000" pitchFamily="50" charset="0"/>
                <a:cs typeface="Arial" panose="020B0604020202020204" pitchFamily="34" charset="0"/>
              </a:rPr>
              <a:t>for thermal dilation: </a:t>
            </a:r>
            <a:r>
              <a:rPr lang="en-US" sz="1400" dirty="0">
                <a:solidFill>
                  <a:schemeClr val="tx1">
                    <a:lumMod val="75000"/>
                    <a:lumOff val="25000"/>
                  </a:schemeClr>
                </a:solidFill>
                <a:latin typeface="Work Sans" panose="00000500000000000000" pitchFamily="50" charset="0"/>
                <a:cs typeface="Arial" panose="020B0604020202020204" pitchFamily="34" charset="0"/>
              </a:rPr>
              <a:t>in the </a:t>
            </a:r>
            <a:r>
              <a:rPr lang="en-US" sz="1400" dirty="0" smtClean="0">
                <a:solidFill>
                  <a:schemeClr val="tx1">
                    <a:lumMod val="75000"/>
                    <a:lumOff val="25000"/>
                  </a:schemeClr>
                </a:solidFill>
                <a:latin typeface="Work Sans" panose="00000500000000000000" pitchFamily="50" charset="0"/>
                <a:cs typeface="Arial" panose="020B0604020202020204" pitchFamily="34" charset="0"/>
              </a:rPr>
              <a:t>elevation – velocity – thermal plane </a:t>
            </a:r>
          </a:p>
          <a:p>
            <a:pPr>
              <a:lnSpc>
                <a:spcPct val="150000"/>
              </a:lnSpc>
            </a:pPr>
            <a:r>
              <a:rPr lang="en-US" sz="1400" dirty="0" smtClean="0">
                <a:solidFill>
                  <a:schemeClr val="tx1">
                    <a:lumMod val="75000"/>
                    <a:lumOff val="25000"/>
                  </a:schemeClr>
                </a:solidFill>
                <a:latin typeface="Work Sans" panose="00000500000000000000" pitchFamily="50" charset="0"/>
                <a:cs typeface="Arial" panose="020B0604020202020204" pitchFamily="34" charset="0"/>
              </a:rPr>
              <a:t>		          (</a:t>
            </a:r>
            <a:r>
              <a:rPr lang="en-US" sz="1400" dirty="0">
                <a:solidFill>
                  <a:schemeClr val="tx1">
                    <a:lumMod val="75000"/>
                    <a:lumOff val="25000"/>
                  </a:schemeClr>
                </a:solidFill>
                <a:latin typeface="Work Sans" panose="00000500000000000000" pitchFamily="50" charset="0"/>
                <a:cs typeface="Arial" panose="020B0604020202020204" pitchFamily="34" charset="0"/>
                <a:sym typeface="Wingdings" panose="05000000000000000000" pitchFamily="2" charset="2"/>
              </a:rPr>
              <a:t>5D imaging, 3 space + 1 velocity + thermal)</a:t>
            </a:r>
            <a:endParaRPr lang="en-US" sz="1400" dirty="0">
              <a:solidFill>
                <a:schemeClr val="tx1">
                  <a:lumMod val="75000"/>
                  <a:lumOff val="25000"/>
                </a:schemeClr>
              </a:solidFill>
              <a:latin typeface="Work Sans" panose="00000500000000000000" pitchFamily="50" charset="0"/>
              <a:cs typeface="Arial" panose="020B0604020202020204" pitchFamily="34" charset="0"/>
            </a:endParaRPr>
          </a:p>
        </p:txBody>
      </p:sp>
      <p:sp>
        <p:nvSpPr>
          <p:cNvPr id="5" name="Textfeld 69"/>
          <p:cNvSpPr txBox="1"/>
          <p:nvPr/>
        </p:nvSpPr>
        <p:spPr>
          <a:xfrm>
            <a:off x="421564" y="842005"/>
            <a:ext cx="11494211" cy="338554"/>
          </a:xfrm>
          <a:prstGeom prst="rect">
            <a:avLst/>
          </a:prstGeom>
          <a:noFill/>
        </p:spPr>
        <p:txBody>
          <a:bodyPr wrap="square" rtlCol="0">
            <a:spAutoFit/>
          </a:bodyPr>
          <a:lstStyle/>
          <a:p>
            <a:r>
              <a:rPr lang="en-US" sz="1600" dirty="0" smtClean="0">
                <a:effectLst>
                  <a:outerShdw blurRad="38100" dist="38100" dir="2700000" algn="tl">
                    <a:srgbClr val="000000">
                      <a:alpha val="43137"/>
                    </a:srgbClr>
                  </a:outerShdw>
                </a:effectLst>
                <a:latin typeface="Work Sans" panose="00000500000000000000" pitchFamily="50" charset="0"/>
                <a:cs typeface="Arial" panose="020B0604020202020204" pitchFamily="34" charset="0"/>
              </a:rPr>
              <a:t>SAR Tomography +</a:t>
            </a:r>
            <a:r>
              <a:rPr lang="en-US" sz="1600" dirty="0" smtClean="0">
                <a:latin typeface="Work Sans" panose="00000500000000000000" pitchFamily="50" charset="0"/>
                <a:cs typeface="Arial" panose="020B0604020202020204" pitchFamily="34" charset="0"/>
              </a:rPr>
              <a:t> </a:t>
            </a:r>
            <a:r>
              <a:rPr lang="en-US" sz="1600" dirty="0" smtClean="0">
                <a:effectLst>
                  <a:outerShdw blurRad="38100" dist="38100" dir="2700000" algn="tl">
                    <a:srgbClr val="000000">
                      <a:alpha val="43137"/>
                    </a:srgbClr>
                  </a:outerShdw>
                </a:effectLst>
                <a:latin typeface="Work Sans" panose="00000500000000000000" pitchFamily="50" charset="0"/>
                <a:cs typeface="Arial" panose="020B0604020202020204" pitchFamily="34" charset="0"/>
              </a:rPr>
              <a:t>Differential SAR Interferometry </a:t>
            </a:r>
            <a:r>
              <a:rPr lang="en-US" sz="1600" dirty="0" smtClean="0">
                <a:effectLst>
                  <a:outerShdw blurRad="38100" dist="38100" dir="2700000" algn="tl">
                    <a:srgbClr val="000000">
                      <a:alpha val="43137"/>
                    </a:srgbClr>
                  </a:outerShdw>
                </a:effectLst>
                <a:latin typeface="Work Sans" panose="00000500000000000000" pitchFamily="50" charset="0"/>
                <a:cs typeface="Arial" panose="020B0604020202020204" pitchFamily="34" charset="0"/>
                <a:sym typeface="Wingdings" panose="05000000000000000000" pitchFamily="2" charset="2"/>
              </a:rPr>
              <a:t></a:t>
            </a:r>
            <a:r>
              <a:rPr lang="en-US" sz="1600" dirty="0" smtClean="0">
                <a:latin typeface="Work Sans" panose="00000500000000000000" pitchFamily="50" charset="0"/>
                <a:cs typeface="Arial" panose="020B0604020202020204" pitchFamily="34" charset="0"/>
                <a:sym typeface="Wingdings" panose="05000000000000000000" pitchFamily="2" charset="2"/>
              </a:rPr>
              <a:t> </a:t>
            </a:r>
            <a:r>
              <a:rPr lang="en-US" sz="1600" dirty="0" smtClean="0">
                <a:effectLst>
                  <a:outerShdw blurRad="38100" dist="38100" dir="2700000" algn="tl">
                    <a:srgbClr val="000000">
                      <a:alpha val="43137"/>
                    </a:srgbClr>
                  </a:outerShdw>
                </a:effectLst>
                <a:latin typeface="Work Sans" panose="00000500000000000000" pitchFamily="50" charset="0"/>
                <a:cs typeface="Arial" panose="020B0604020202020204" pitchFamily="34" charset="0"/>
                <a:sym typeface="Wingdings" panose="05000000000000000000" pitchFamily="2" charset="2"/>
              </a:rPr>
              <a:t>Differential SAR Tomography</a:t>
            </a:r>
            <a:endParaRPr lang="en-US" sz="1600" dirty="0">
              <a:solidFill>
                <a:schemeClr val="tx1">
                  <a:lumMod val="50000"/>
                  <a:lumOff val="50000"/>
                </a:schemeClr>
              </a:solidFill>
              <a:latin typeface="Work Sans" panose="00000500000000000000" pitchFamily="50" charset="0"/>
              <a:cs typeface="Arial" panose="020B0604020202020204" pitchFamily="34" charset="0"/>
            </a:endParaRPr>
          </a:p>
        </p:txBody>
      </p:sp>
      <p:grpSp>
        <p:nvGrpSpPr>
          <p:cNvPr id="16" name="Gruppieren 15"/>
          <p:cNvGrpSpPr/>
          <p:nvPr/>
        </p:nvGrpSpPr>
        <p:grpSpPr>
          <a:xfrm>
            <a:off x="7371818" y="1492434"/>
            <a:ext cx="4458232" cy="2221326"/>
            <a:chOff x="454871" y="3374032"/>
            <a:chExt cx="4856725" cy="2323442"/>
          </a:xfrm>
        </p:grpSpPr>
        <mc:AlternateContent xmlns:mc="http://schemas.openxmlformats.org/markup-compatibility/2006" xmlns:a14="http://schemas.microsoft.com/office/drawing/2010/main">
          <mc:Choice Requires="a14">
            <p:sp>
              <p:nvSpPr>
                <p:cNvPr id="6" name="Textfeld 24"/>
                <p:cNvSpPr txBox="1"/>
                <p:nvPr/>
              </p:nvSpPr>
              <p:spPr>
                <a:xfrm>
                  <a:off x="604389" y="3901727"/>
                  <a:ext cx="4707207" cy="994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limLoc m:val="undOvr"/>
                            <m:ctrlPr>
                              <a:rPr lang="en-US" sz="2000" i="1" smtClean="0">
                                <a:latin typeface="Cambria Math" panose="02040503050406030204" pitchFamily="18" charset="0"/>
                              </a:rPr>
                            </m:ctrlPr>
                          </m:naryPr>
                          <m:sub>
                            <m:r>
                              <m:rPr>
                                <m:brk m:alnAt="24"/>
                              </m:rPr>
                              <a:rPr lang="en-US" sz="2000" b="0" i="1" smtClean="0">
                                <a:latin typeface="Cambria Math"/>
                              </a:rPr>
                              <m:t>𝑠</m:t>
                            </m:r>
                            <m:r>
                              <a:rPr lang="en-US" sz="2000" b="0" i="1" baseline="-25000" smtClean="0">
                                <a:latin typeface="Cambria Math"/>
                              </a:rPr>
                              <m:t>𝑚𝑖𝑛</m:t>
                            </m:r>
                          </m:sub>
                          <m:sup>
                            <m:r>
                              <a:rPr lang="en-US" sz="2000" b="0" i="1" smtClean="0">
                                <a:latin typeface="Cambria Math"/>
                              </a:rPr>
                              <m:t>𝑠</m:t>
                            </m:r>
                            <m:r>
                              <a:rPr lang="en-US" sz="2000" b="0" i="1" baseline="-25000" smtClean="0">
                                <a:latin typeface="Cambria Math"/>
                              </a:rPr>
                              <m:t>𝑚𝑎𝑥</m:t>
                            </m:r>
                          </m:sup>
                          <m:e>
                            <m:r>
                              <a:rPr lang="en-US" sz="2000" i="1" smtClean="0">
                                <a:latin typeface="Cambria Math"/>
                              </a:rPr>
                              <m:t>𝛾</m:t>
                            </m:r>
                            <m:d>
                              <m:dPr>
                                <m:ctrlPr>
                                  <a:rPr lang="en-US" sz="2000" b="0" i="1" smtClean="0">
                                    <a:latin typeface="Cambria Math" panose="02040503050406030204" pitchFamily="18" charset="0"/>
                                  </a:rPr>
                                </m:ctrlPr>
                              </m:dPr>
                              <m:e>
                                <m:r>
                                  <a:rPr lang="en-US" sz="2000" b="0" i="1" smtClean="0">
                                    <a:latin typeface="Cambria Math"/>
                                  </a:rPr>
                                  <m:t>𝑠</m:t>
                                </m:r>
                              </m:e>
                            </m:d>
                            <m:r>
                              <a:rPr lang="en-US" sz="2000" b="0" i="1" smtClean="0">
                                <a:latin typeface="Cambria Math"/>
                              </a:rPr>
                              <m:t>.</m:t>
                            </m:r>
                            <m:sSup>
                              <m:sSupPr>
                                <m:ctrlPr>
                                  <a:rPr lang="en-US" sz="2000" i="1">
                                    <a:latin typeface="Cambria Math" panose="02040503050406030204" pitchFamily="18" charset="0"/>
                                  </a:rPr>
                                </m:ctrlPr>
                              </m:sSupPr>
                              <m:e>
                                <m:r>
                                  <a:rPr lang="en-US" sz="2000" i="1">
                                    <a:latin typeface="Cambria Math"/>
                                  </a:rPr>
                                  <m:t>𝑒</m:t>
                                </m:r>
                              </m:e>
                              <m:sup>
                                <m:d>
                                  <m:dPr>
                                    <m:ctrlPr>
                                      <a:rPr lang="en-US" sz="2000" i="1">
                                        <a:latin typeface="Cambria Math" panose="02040503050406030204" pitchFamily="18" charset="0"/>
                                      </a:rPr>
                                    </m:ctrlPr>
                                  </m:dPr>
                                  <m:e>
                                    <m:r>
                                      <a:rPr lang="de-DE" sz="2000" b="0" i="1" smtClean="0">
                                        <a:latin typeface="Cambria Math"/>
                                      </a:rPr>
                                      <m:t>−</m:t>
                                    </m:r>
                                    <m:r>
                                      <a:rPr lang="en-US" sz="2000" i="1">
                                        <a:latin typeface="Cambria Math"/>
                                      </a:rPr>
                                      <m:t>𝑗</m:t>
                                    </m:r>
                                    <m:f>
                                      <m:fPr>
                                        <m:ctrlPr>
                                          <a:rPr lang="en-US" sz="2000" i="1" smtClean="0">
                                            <a:latin typeface="Cambria Math" panose="02040503050406030204" pitchFamily="18" charset="0"/>
                                          </a:rPr>
                                        </m:ctrlPr>
                                      </m:fPr>
                                      <m:num>
                                        <m:r>
                                          <a:rPr lang="de-DE" sz="2000" b="0" i="1" smtClean="0">
                                            <a:latin typeface="Cambria Math"/>
                                          </a:rPr>
                                          <m:t>4</m:t>
                                        </m:r>
                                        <m:r>
                                          <m:rPr>
                                            <m:sty m:val="p"/>
                                          </m:rPr>
                                          <a:rPr lang="el-GR" sz="2000" b="0" i="1" smtClean="0">
                                            <a:latin typeface="Cambria Math"/>
                                          </a:rPr>
                                          <m:t>π</m:t>
                                        </m:r>
                                      </m:num>
                                      <m:den>
                                        <m:r>
                                          <m:rPr>
                                            <m:sty m:val="p"/>
                                          </m:rPr>
                                          <a:rPr lang="el-GR" sz="2000" i="1" smtClean="0">
                                            <a:latin typeface="Cambria Math"/>
                                          </a:rPr>
                                          <m:t>λ</m:t>
                                        </m:r>
                                        <m:r>
                                          <a:rPr lang="de-DE" sz="2000" i="1">
                                            <a:latin typeface="Cambria Math"/>
                                          </a:rPr>
                                          <m:t>𝑟</m:t>
                                        </m:r>
                                        <m:r>
                                          <a:rPr lang="de-DE" sz="2000" i="1" baseline="-25000">
                                            <a:latin typeface="Cambria Math"/>
                                          </a:rPr>
                                          <m:t>0</m:t>
                                        </m:r>
                                      </m:den>
                                    </m:f>
                                    <m:r>
                                      <a:rPr lang="de-DE" sz="2000" b="0" i="1" smtClean="0">
                                        <a:latin typeface="Cambria Math"/>
                                      </a:rPr>
                                      <m:t>𝑏</m:t>
                                    </m:r>
                                    <m:r>
                                      <a:rPr lang="de-DE" sz="2000" b="0" i="1" baseline="-25000" smtClean="0">
                                        <a:latin typeface="Cambria Math"/>
                                      </a:rPr>
                                      <m:t>𝑛</m:t>
                                    </m:r>
                                    <m:r>
                                      <a:rPr lang="de-DE" sz="2000" b="0" i="1" smtClean="0">
                                        <a:latin typeface="Cambria Math"/>
                                      </a:rPr>
                                      <m:t>𝑠</m:t>
                                    </m:r>
                                  </m:e>
                                </m:d>
                                <m:r>
                                  <a:rPr lang="en-US" sz="2000" i="1" smtClean="0">
                                    <a:latin typeface="Cambria Math"/>
                                  </a:rPr>
                                  <m:t> </m:t>
                                </m:r>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de-DE" sz="2000" i="1">
                                        <a:latin typeface="Cambria Math"/>
                                      </a:rPr>
                                      <m:t>−</m:t>
                                    </m:r>
                                    <m:r>
                                      <a:rPr lang="en-US" sz="2000" i="1">
                                        <a:latin typeface="Cambria Math"/>
                                      </a:rPr>
                                      <m:t>𝑗</m:t>
                                    </m:r>
                                    <m:f>
                                      <m:fPr>
                                        <m:ctrlPr>
                                          <a:rPr lang="en-US" sz="2000" i="1">
                                            <a:latin typeface="Cambria Math" panose="02040503050406030204" pitchFamily="18" charset="0"/>
                                          </a:rPr>
                                        </m:ctrlPr>
                                      </m:fPr>
                                      <m:num>
                                        <m:r>
                                          <a:rPr lang="de-DE" sz="2000" i="1">
                                            <a:latin typeface="Cambria Math"/>
                                          </a:rPr>
                                          <m:t>4</m:t>
                                        </m:r>
                                        <m:r>
                                          <a:rPr lang="el-GR" sz="2000" i="1">
                                            <a:latin typeface="Cambria Math"/>
                                          </a:rPr>
                                          <m:t>𝜋</m:t>
                                        </m:r>
                                      </m:num>
                                      <m:den>
                                        <m:r>
                                          <m:rPr>
                                            <m:sty m:val="p"/>
                                          </m:rPr>
                                          <a:rPr lang="el-GR" sz="2000" i="1">
                                            <a:latin typeface="Cambria Math"/>
                                          </a:rPr>
                                          <m:t>λ</m:t>
                                        </m:r>
                                      </m:den>
                                    </m:f>
                                    <m:r>
                                      <a:rPr lang="en-US" sz="2000" b="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𝑡𝑁</m:t>
                                    </m:r>
                                  </m:e>
                                </m:d>
                              </m:sup>
                            </m:sSup>
                            <m:r>
                              <a:rPr lang="en-US" sz="2000" b="0" i="1" smtClean="0">
                                <a:latin typeface="Cambria Math" panose="02040503050406030204" pitchFamily="18" charset="0"/>
                              </a:rPr>
                              <m:t> </m:t>
                            </m:r>
                            <m:r>
                              <a:rPr lang="en-US" sz="2000" b="0" i="1" smtClean="0">
                                <a:latin typeface="Cambria Math"/>
                              </a:rPr>
                              <m:t>𝑑𝑠</m:t>
                            </m:r>
                          </m:e>
                        </m:nary>
                      </m:oMath>
                    </m:oMathPara>
                  </a14:m>
                  <a:endParaRPr lang="en-US" sz="2000" i="1" dirty="0">
                    <a:latin typeface="Work Sans" panose="00000500000000000000" pitchFamily="50" charset="0"/>
                  </a:endParaRPr>
                </a:p>
              </p:txBody>
            </p:sp>
          </mc:Choice>
          <mc:Fallback xmlns="">
            <p:sp>
              <p:nvSpPr>
                <p:cNvPr id="6" name="Textfeld 24"/>
                <p:cNvSpPr txBox="1">
                  <a:spLocks noRot="1" noChangeAspect="1" noMove="1" noResize="1" noEditPoints="1" noAdjustHandles="1" noChangeArrowheads="1" noChangeShapeType="1" noTextEdit="1"/>
                </p:cNvSpPr>
                <p:nvPr/>
              </p:nvSpPr>
              <p:spPr>
                <a:xfrm>
                  <a:off x="604389" y="3901727"/>
                  <a:ext cx="4707207" cy="994568"/>
                </a:xfrm>
                <a:prstGeom prst="rect">
                  <a:avLst/>
                </a:prstGeom>
                <a:blipFill>
                  <a:blip r:embed="rId4"/>
                  <a:stretch>
                    <a:fillRect b="-3846"/>
                  </a:stretch>
                </a:blipFill>
              </p:spPr>
              <p:txBody>
                <a:bodyPr/>
                <a:lstStyle/>
                <a:p>
                  <a:r>
                    <a:rPr lang="de-DE">
                      <a:noFill/>
                    </a:rPr>
                    <a:t> </a:t>
                  </a:r>
                </a:p>
              </p:txBody>
            </p:sp>
          </mc:Fallback>
        </mc:AlternateContent>
        <p:sp>
          <p:nvSpPr>
            <p:cNvPr id="7" name="Textfeld 25"/>
            <p:cNvSpPr txBox="1"/>
            <p:nvPr/>
          </p:nvSpPr>
          <p:spPr>
            <a:xfrm>
              <a:off x="454871" y="4229734"/>
              <a:ext cx="742727" cy="354118"/>
            </a:xfrm>
            <a:prstGeom prst="rect">
              <a:avLst/>
            </a:prstGeom>
            <a:noFill/>
          </p:spPr>
          <p:txBody>
            <a:bodyPr wrap="square" rtlCol="0">
              <a:spAutoFit/>
            </a:bodyPr>
            <a:lstStyle/>
            <a:p>
              <a:r>
                <a:rPr lang="en-US" sz="1600" i="1" dirty="0">
                  <a:latin typeface="Work Sans" panose="00000500000000000000" pitchFamily="50" charset="0"/>
                  <a:ea typeface="Cambria Math" panose="02040503050406030204" pitchFamily="18" charset="0"/>
                </a:rPr>
                <a:t>R</a:t>
              </a:r>
              <a:r>
                <a:rPr lang="en-US" sz="1600" i="1" baseline="-25000" dirty="0" smtClean="0">
                  <a:latin typeface="Work Sans" panose="00000500000000000000" pitchFamily="50" charset="0"/>
                  <a:ea typeface="Cambria Math" panose="02040503050406030204" pitchFamily="18" charset="0"/>
                </a:rPr>
                <a:t>n </a:t>
              </a:r>
              <a:r>
                <a:rPr lang="en-US" sz="1600" i="1" dirty="0" smtClean="0">
                  <a:latin typeface="Work Sans" panose="00000500000000000000" pitchFamily="50" charset="0"/>
                  <a:ea typeface="Cambria Math" panose="02040503050406030204" pitchFamily="18" charset="0"/>
                </a:rPr>
                <a:t>=</a:t>
              </a:r>
              <a:endParaRPr lang="en-US" sz="1600" i="1" dirty="0">
                <a:latin typeface="Work Sans" panose="00000500000000000000" pitchFamily="50" charset="0"/>
                <a:ea typeface="Cambria Math" panose="02040503050406030204" pitchFamily="18" charset="0"/>
              </a:endParaRPr>
            </a:p>
          </p:txBody>
        </p:sp>
        <p:sp>
          <p:nvSpPr>
            <p:cNvPr id="8" name="Textfeld 69"/>
            <p:cNvSpPr txBox="1"/>
            <p:nvPr/>
          </p:nvSpPr>
          <p:spPr>
            <a:xfrm>
              <a:off x="801238" y="3374032"/>
              <a:ext cx="4229475" cy="321926"/>
            </a:xfrm>
            <a:prstGeom prst="rect">
              <a:avLst/>
            </a:prstGeom>
            <a:noFill/>
          </p:spPr>
          <p:txBody>
            <a:bodyPr wrap="square" rtlCol="0">
              <a:spAutoFit/>
            </a:bodyPr>
            <a:lstStyle/>
            <a:p>
              <a:r>
                <a:rPr lang="en-US" sz="1400" dirty="0" smtClean="0">
                  <a:latin typeface="Work Sans" panose="00000500000000000000" pitchFamily="50" charset="0"/>
                  <a:cs typeface="Arial" panose="020B0604020202020204" pitchFamily="34" charset="0"/>
                </a:rPr>
                <a:t>Differential </a:t>
              </a:r>
              <a:r>
                <a:rPr lang="en-US" sz="1400" dirty="0" err="1" smtClean="0">
                  <a:latin typeface="Work Sans" panose="00000500000000000000" pitchFamily="50" charset="0"/>
                  <a:cs typeface="Arial" panose="020B0604020202020204" pitchFamily="34" charset="0"/>
                </a:rPr>
                <a:t>TomoSAR</a:t>
              </a:r>
              <a:r>
                <a:rPr lang="en-US" sz="1400" dirty="0" smtClean="0">
                  <a:latin typeface="Work Sans" panose="00000500000000000000" pitchFamily="50" charset="0"/>
                  <a:cs typeface="Arial" panose="020B0604020202020204" pitchFamily="34" charset="0"/>
                </a:rPr>
                <a:t> signal model (4D):</a:t>
              </a:r>
              <a:endParaRPr lang="en-US" sz="1400" dirty="0">
                <a:latin typeface="Work Sans" panose="00000500000000000000" pitchFamily="50" charset="0"/>
                <a:cs typeface="Arial" panose="020B0604020202020204" pitchFamily="34" charset="0"/>
              </a:endParaRPr>
            </a:p>
          </p:txBody>
        </p:sp>
        <p:sp>
          <p:nvSpPr>
            <p:cNvPr id="9" name="Textfeld 69"/>
            <p:cNvSpPr txBox="1"/>
            <p:nvPr/>
          </p:nvSpPr>
          <p:spPr>
            <a:xfrm>
              <a:off x="801238" y="5051143"/>
              <a:ext cx="4426324" cy="646331"/>
            </a:xfrm>
            <a:prstGeom prst="rect">
              <a:avLst/>
            </a:prstGeom>
            <a:noFill/>
          </p:spPr>
          <p:txBody>
            <a:bodyPr wrap="square" rtlCol="0">
              <a:spAutoFit/>
            </a:bodyPr>
            <a:lstStyle/>
            <a:p>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N number of tracks acquired at different time t1…</a:t>
              </a:r>
              <a:r>
                <a:rPr lang="en-US" sz="1200" dirty="0" err="1" smtClean="0">
                  <a:solidFill>
                    <a:schemeClr val="tx1">
                      <a:lumMod val="65000"/>
                      <a:lumOff val="35000"/>
                    </a:schemeClr>
                  </a:solidFill>
                  <a:latin typeface="Work Sans Light" panose="00000400000000000000" pitchFamily="50" charset="0"/>
                  <a:cs typeface="Arial" panose="020B0604020202020204" pitchFamily="34" charset="0"/>
                </a:rPr>
                <a:t>tN</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a:t>
              </a:r>
            </a:p>
            <a:p>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the target is located at elevation s,</a:t>
              </a:r>
            </a:p>
            <a:p>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to be characterized by deformation d(</a:t>
              </a:r>
              <a:r>
                <a:rPr lang="en-US" sz="1200" dirty="0" err="1" smtClean="0">
                  <a:solidFill>
                    <a:schemeClr val="tx1">
                      <a:lumMod val="65000"/>
                      <a:lumOff val="35000"/>
                    </a:schemeClr>
                  </a:solidFill>
                  <a:latin typeface="Work Sans Light" panose="00000400000000000000" pitchFamily="50" charset="0"/>
                  <a:cs typeface="Arial" panose="020B0604020202020204" pitchFamily="34" charset="0"/>
                </a:rPr>
                <a:t>s,tN</a:t>
              </a:r>
              <a:r>
                <a:rPr lang="en-US" sz="1200" dirty="0" smtClean="0">
                  <a:solidFill>
                    <a:schemeClr val="tx1">
                      <a:lumMod val="65000"/>
                      <a:lumOff val="35000"/>
                    </a:schemeClr>
                  </a:solidFill>
                  <a:latin typeface="Work Sans Light" panose="00000400000000000000" pitchFamily="50" charset="0"/>
                  <a:cs typeface="Arial" panose="020B0604020202020204" pitchFamily="34" charset="0"/>
                </a:rPr>
                <a:t>) </a:t>
              </a:r>
              <a:endParaRPr lang="en-US" sz="1200" dirty="0">
                <a:solidFill>
                  <a:schemeClr val="tx1">
                    <a:lumMod val="65000"/>
                    <a:lumOff val="35000"/>
                  </a:schemeClr>
                </a:solidFill>
                <a:latin typeface="Work Sans Light" panose="00000400000000000000" pitchFamily="50" charset="0"/>
                <a:cs typeface="Arial" panose="020B0604020202020204" pitchFamily="34" charset="0"/>
              </a:endParaRPr>
            </a:p>
          </p:txBody>
        </p:sp>
      </p:grpSp>
      <p:grpSp>
        <p:nvGrpSpPr>
          <p:cNvPr id="21" name="Gruppieren 20"/>
          <p:cNvGrpSpPr/>
          <p:nvPr/>
        </p:nvGrpSpPr>
        <p:grpSpPr>
          <a:xfrm>
            <a:off x="4071589" y="4226359"/>
            <a:ext cx="4247582" cy="2051973"/>
            <a:chOff x="8040938" y="4215713"/>
            <a:chExt cx="4535259" cy="2070397"/>
          </a:xfrm>
        </p:grpSpPr>
        <p:pic>
          <p:nvPicPr>
            <p:cNvPr id="14" name="Grafik 13"/>
            <p:cNvPicPr>
              <a:picLocks noChangeAspect="1"/>
            </p:cNvPicPr>
            <p:nvPr/>
          </p:nvPicPr>
          <p:blipFill>
            <a:blip r:embed="rId5"/>
            <a:stretch>
              <a:fillRect/>
            </a:stretch>
          </p:blipFill>
          <p:spPr>
            <a:xfrm>
              <a:off x="8040938" y="4215713"/>
              <a:ext cx="4277473" cy="2070397"/>
            </a:xfrm>
            <a:prstGeom prst="rect">
              <a:avLst/>
            </a:prstGeom>
          </p:spPr>
        </p:pic>
        <p:sp>
          <p:nvSpPr>
            <p:cNvPr id="11" name="Rectangle 7"/>
            <p:cNvSpPr/>
            <p:nvPr/>
          </p:nvSpPr>
          <p:spPr>
            <a:xfrm>
              <a:off x="8967702" y="4244938"/>
              <a:ext cx="3608495" cy="279486"/>
            </a:xfrm>
            <a:prstGeom prst="rect">
              <a:avLst/>
            </a:prstGeom>
          </p:spPr>
          <p:txBody>
            <a:bodyPr wrap="square">
              <a:spAutoFit/>
            </a:bodyPr>
            <a:lstStyle/>
            <a:p>
              <a:pPr algn="ctr"/>
              <a:r>
                <a:rPr lang="en-US" sz="1200" b="1" dirty="0" smtClean="0">
                  <a:solidFill>
                    <a:schemeClr val="bg1"/>
                  </a:solidFill>
                  <a:effectLst>
                    <a:outerShdw blurRad="38100" dist="38100" dir="2700000" algn="tl">
                      <a:srgbClr val="000000">
                        <a:alpha val="43137"/>
                      </a:srgbClr>
                    </a:outerShdw>
                  </a:effectLst>
                  <a:latin typeface="Work Sans" panose="00000500000000000000" pitchFamily="50" charset="0"/>
                </a:rPr>
                <a:t>4D imaging: mean velocity[cm/year]</a:t>
              </a:r>
              <a:endParaRPr lang="en-US" sz="1200" b="1" dirty="0">
                <a:solidFill>
                  <a:schemeClr val="bg1"/>
                </a:solidFill>
                <a:effectLst>
                  <a:outerShdw blurRad="38100" dist="38100" dir="2700000" algn="tl">
                    <a:srgbClr val="000000">
                      <a:alpha val="43137"/>
                    </a:srgbClr>
                  </a:outerShdw>
                </a:effectLst>
                <a:latin typeface="Work Sans" panose="00000500000000000000" pitchFamily="50" charset="0"/>
              </a:endParaRPr>
            </a:p>
          </p:txBody>
        </p:sp>
      </p:grpSp>
      <p:grpSp>
        <p:nvGrpSpPr>
          <p:cNvPr id="17" name="Gruppieren 16"/>
          <p:cNvGrpSpPr/>
          <p:nvPr/>
        </p:nvGrpSpPr>
        <p:grpSpPr>
          <a:xfrm>
            <a:off x="65443" y="4233973"/>
            <a:ext cx="4053447" cy="2044359"/>
            <a:chOff x="7562946" y="2154592"/>
            <a:chExt cx="4327977" cy="2062714"/>
          </a:xfrm>
        </p:grpSpPr>
        <p:pic>
          <p:nvPicPr>
            <p:cNvPr id="13" name="Grafik 12"/>
            <p:cNvPicPr>
              <a:picLocks noChangeAspect="1"/>
            </p:cNvPicPr>
            <p:nvPr/>
          </p:nvPicPr>
          <p:blipFill>
            <a:blip r:embed="rId6"/>
            <a:stretch>
              <a:fillRect/>
            </a:stretch>
          </p:blipFill>
          <p:spPr>
            <a:xfrm>
              <a:off x="7562946" y="2154592"/>
              <a:ext cx="4277475" cy="2062714"/>
            </a:xfrm>
            <a:prstGeom prst="rect">
              <a:avLst/>
            </a:prstGeom>
          </p:spPr>
        </p:pic>
        <p:sp>
          <p:nvSpPr>
            <p:cNvPr id="10" name="TextBox 15"/>
            <p:cNvSpPr txBox="1"/>
            <p:nvPr/>
          </p:nvSpPr>
          <p:spPr>
            <a:xfrm>
              <a:off x="8439205" y="2176135"/>
              <a:ext cx="3451718" cy="279486"/>
            </a:xfrm>
            <a:prstGeom prst="rect">
              <a:avLst/>
            </a:prstGeom>
            <a:noFill/>
          </p:spPr>
          <p:txBody>
            <a:bodyPr wrap="square" rtlCol="0">
              <a:spAutoFit/>
            </a:bodyPr>
            <a:lstStyle/>
            <a:p>
              <a:pPr algn="ctr"/>
              <a:r>
                <a:rPr lang="en-US" sz="1200" b="1" dirty="0" smtClean="0">
                  <a:solidFill>
                    <a:schemeClr val="bg1"/>
                  </a:solidFill>
                  <a:effectLst>
                    <a:outerShdw blurRad="38100" dist="38100" dir="2700000" algn="tl">
                      <a:srgbClr val="000000">
                        <a:alpha val="43137"/>
                      </a:srgbClr>
                    </a:outerShdw>
                  </a:effectLst>
                  <a:latin typeface="Work Sans" panose="00000500000000000000" pitchFamily="50" charset="0"/>
                </a:rPr>
                <a:t>3D imaging: estimated topography [m]</a:t>
              </a:r>
              <a:endParaRPr lang="en-US" sz="1200" b="1" dirty="0">
                <a:solidFill>
                  <a:schemeClr val="bg1"/>
                </a:solidFill>
                <a:effectLst>
                  <a:outerShdw blurRad="38100" dist="38100" dir="2700000" algn="tl">
                    <a:srgbClr val="000000">
                      <a:alpha val="43137"/>
                    </a:srgbClr>
                  </a:outerShdw>
                </a:effectLst>
                <a:latin typeface="Work Sans" panose="00000500000000000000" pitchFamily="50" charset="0"/>
              </a:endParaRPr>
            </a:p>
          </p:txBody>
        </p:sp>
      </p:grpSp>
      <p:sp>
        <p:nvSpPr>
          <p:cNvPr id="15" name="Rechteck 14"/>
          <p:cNvSpPr/>
          <p:nvPr/>
        </p:nvSpPr>
        <p:spPr>
          <a:xfrm>
            <a:off x="10013971" y="3922098"/>
            <a:ext cx="1813317" cy="307777"/>
          </a:xfrm>
          <a:prstGeom prst="rect">
            <a:avLst/>
          </a:prstGeom>
        </p:spPr>
        <p:txBody>
          <a:bodyPr wrap="none">
            <a:spAutoFit/>
          </a:bodyPr>
          <a:lstStyle/>
          <a:p>
            <a:r>
              <a:rPr lang="en-US" sz="1400" dirty="0" smtClean="0">
                <a:solidFill>
                  <a:schemeClr val="tx1">
                    <a:lumMod val="65000"/>
                    <a:lumOff val="35000"/>
                  </a:schemeClr>
                </a:solidFill>
                <a:latin typeface="Work Sans" panose="00000500000000000000" pitchFamily="50" charset="0"/>
              </a:rPr>
              <a:t>[</a:t>
            </a:r>
            <a:r>
              <a:rPr lang="en-US" sz="1400" dirty="0" err="1">
                <a:solidFill>
                  <a:schemeClr val="tx1">
                    <a:lumMod val="65000"/>
                    <a:lumOff val="35000"/>
                  </a:schemeClr>
                </a:solidFill>
                <a:latin typeface="Work Sans" panose="00000500000000000000" pitchFamily="50" charset="0"/>
                <a:cs typeface="Times New Roman" panose="02020603050405020304" pitchFamily="18" charset="0"/>
              </a:rPr>
              <a:t>R</a:t>
            </a:r>
            <a:r>
              <a:rPr lang="en-US" altLang="de-DE" sz="1400" dirty="0" err="1" smtClean="0">
                <a:solidFill>
                  <a:schemeClr val="tx1">
                    <a:lumMod val="65000"/>
                    <a:lumOff val="35000"/>
                  </a:schemeClr>
                </a:solidFill>
                <a:latin typeface="Work Sans" panose="00000500000000000000" pitchFamily="50" charset="0"/>
                <a:ea typeface="Calibri" panose="020F0502020204030204" pitchFamily="34" charset="0"/>
                <a:cs typeface="Times New Roman" panose="02020603050405020304" pitchFamily="18" charset="0"/>
              </a:rPr>
              <a:t>eale</a:t>
            </a:r>
            <a:r>
              <a:rPr lang="en-US" altLang="de-DE" sz="1400" dirty="0" smtClean="0">
                <a:solidFill>
                  <a:schemeClr val="tx1">
                    <a:lumMod val="65000"/>
                    <a:lumOff val="35000"/>
                  </a:schemeClr>
                </a:solidFill>
                <a:latin typeface="Work Sans" panose="00000500000000000000" pitchFamily="50" charset="0"/>
                <a:ea typeface="Calibri" panose="020F0502020204030204" pitchFamily="34" charset="0"/>
                <a:cs typeface="Times New Roman" panose="02020603050405020304" pitchFamily="18" charset="0"/>
              </a:rPr>
              <a:t> </a:t>
            </a:r>
            <a:r>
              <a:rPr lang="en-US" altLang="de-DE" sz="1400" dirty="0">
                <a:solidFill>
                  <a:schemeClr val="tx1">
                    <a:lumMod val="65000"/>
                    <a:lumOff val="35000"/>
                  </a:schemeClr>
                </a:solidFill>
                <a:latin typeface="Work Sans" panose="00000500000000000000" pitchFamily="50" charset="0"/>
                <a:ea typeface="Calibri" panose="020F0502020204030204" pitchFamily="34" charset="0"/>
                <a:cs typeface="Times New Roman" panose="02020603050405020304" pitchFamily="18" charset="0"/>
              </a:rPr>
              <a:t>et al.</a:t>
            </a:r>
            <a:r>
              <a:rPr lang="en-US" sz="1400" dirty="0">
                <a:solidFill>
                  <a:schemeClr val="tx1">
                    <a:lumMod val="65000"/>
                    <a:lumOff val="35000"/>
                  </a:schemeClr>
                </a:solidFill>
                <a:latin typeface="Work Sans" panose="00000500000000000000" pitchFamily="50" charset="0"/>
              </a:rPr>
              <a:t> 2013] </a:t>
            </a:r>
            <a:endParaRPr lang="de-DE" sz="1400" dirty="0">
              <a:solidFill>
                <a:schemeClr val="tx1">
                  <a:lumMod val="65000"/>
                  <a:lumOff val="35000"/>
                </a:schemeClr>
              </a:solidFill>
            </a:endParaRPr>
          </a:p>
        </p:txBody>
      </p:sp>
      <p:sp>
        <p:nvSpPr>
          <p:cNvPr id="23" name="Rectangle 7"/>
          <p:cNvSpPr/>
          <p:nvPr/>
        </p:nvSpPr>
        <p:spPr>
          <a:xfrm>
            <a:off x="8691513" y="4263614"/>
            <a:ext cx="3374623" cy="276999"/>
          </a:xfrm>
          <a:prstGeom prst="rect">
            <a:avLst/>
          </a:prstGeom>
        </p:spPr>
        <p:txBody>
          <a:bodyPr wrap="square">
            <a:spAutoFit/>
          </a:bodyPr>
          <a:lstStyle/>
          <a:p>
            <a:pPr algn="ctr"/>
            <a:r>
              <a:rPr lang="en-US" sz="1200" b="1" dirty="0" smtClean="0">
                <a:solidFill>
                  <a:schemeClr val="bg1"/>
                </a:solidFill>
                <a:effectLst>
                  <a:outerShdw blurRad="38100" dist="38100" dir="2700000" algn="tl">
                    <a:srgbClr val="000000">
                      <a:alpha val="43137"/>
                    </a:srgbClr>
                  </a:outerShdw>
                </a:effectLst>
                <a:latin typeface="Work Sans" panose="00000500000000000000" pitchFamily="50" charset="0"/>
              </a:rPr>
              <a:t>5D imaging: thermal coefficient [cm/K]</a:t>
            </a:r>
            <a:endParaRPr lang="en-US" sz="1200" b="1" dirty="0">
              <a:solidFill>
                <a:schemeClr val="bg1"/>
              </a:solidFill>
              <a:effectLst>
                <a:outerShdw blurRad="38100" dist="38100" dir="2700000" algn="tl">
                  <a:srgbClr val="000000">
                    <a:alpha val="43137"/>
                  </a:srgbClr>
                </a:outerShdw>
              </a:effectLst>
              <a:latin typeface="Work Sans" panose="00000500000000000000" pitchFamily="50" charset="0"/>
            </a:endParaRPr>
          </a:p>
        </p:txBody>
      </p:sp>
      <p:sp>
        <p:nvSpPr>
          <p:cNvPr id="3" name="Foliennummernplatzhalter 2"/>
          <p:cNvSpPr>
            <a:spLocks noGrp="1"/>
          </p:cNvSpPr>
          <p:nvPr>
            <p:ph type="sldNum" sz="quarter" idx="12"/>
          </p:nvPr>
        </p:nvSpPr>
        <p:spPr/>
        <p:txBody>
          <a:bodyPr/>
          <a:lstStyle/>
          <a:p>
            <a:fld id="{0E5F5BB8-B058-4CAF-94F1-C60B474C680F}" type="slidenum">
              <a:rPr lang="de-DE" smtClean="0"/>
              <a:pPr/>
              <a:t>37</a:t>
            </a:fld>
            <a:endParaRPr lang="de-DE"/>
          </a:p>
        </p:txBody>
      </p:sp>
    </p:spTree>
    <p:extLst>
      <p:ext uri="{BB962C8B-B14F-4D97-AF65-F5344CB8AC3E}">
        <p14:creationId xmlns:p14="http://schemas.microsoft.com/office/powerpoint/2010/main" val="39126930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69"/>
          <p:cNvSpPr txBox="1"/>
          <p:nvPr/>
        </p:nvSpPr>
        <p:spPr>
          <a:xfrm>
            <a:off x="0" y="2829720"/>
            <a:ext cx="12191999"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Examples and Case Studies</a:t>
            </a:r>
            <a:endParaRPr lang="en-US" sz="2200" b="1" dirty="0">
              <a:solidFill>
                <a:srgbClr val="818266"/>
              </a:solidFill>
              <a:latin typeface="Work Sans" panose="00000500000000000000" pitchFamily="50" charset="0"/>
            </a:endParaRPr>
          </a:p>
        </p:txBody>
      </p:sp>
      <p:sp>
        <p:nvSpPr>
          <p:cNvPr id="2" name="Foliennummernplatzhalter 1"/>
          <p:cNvSpPr>
            <a:spLocks noGrp="1"/>
          </p:cNvSpPr>
          <p:nvPr>
            <p:ph type="sldNum" sz="quarter" idx="12"/>
          </p:nvPr>
        </p:nvSpPr>
        <p:spPr/>
        <p:txBody>
          <a:bodyPr/>
          <a:lstStyle/>
          <a:p>
            <a:fld id="{0E5F5BB8-B058-4CAF-94F1-C60B474C680F}" type="slidenum">
              <a:rPr lang="de-DE" smtClean="0"/>
              <a:pPr/>
              <a:t>38</a:t>
            </a:fld>
            <a:endParaRPr lang="de-DE"/>
          </a:p>
        </p:txBody>
      </p:sp>
    </p:spTree>
    <p:extLst>
      <p:ext uri="{BB962C8B-B14F-4D97-AF65-F5344CB8AC3E}">
        <p14:creationId xmlns:p14="http://schemas.microsoft.com/office/powerpoint/2010/main" val="8466510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839338" y="5590743"/>
            <a:ext cx="10914512" cy="535531"/>
          </a:xfrm>
          <a:prstGeom prst="rect">
            <a:avLst/>
          </a:prstGeom>
        </p:spPr>
        <p:txBody>
          <a:bodyPr wrap="square">
            <a:spAutoFit/>
          </a:bodyPr>
          <a:lstStyle/>
          <a:p>
            <a:pPr>
              <a:lnSpc>
                <a:spcPct val="120000"/>
              </a:lnSpc>
            </a:pPr>
            <a:r>
              <a:rPr lang="en-US" sz="1200" dirty="0" smtClean="0">
                <a:solidFill>
                  <a:srgbClr val="818266"/>
                </a:solidFill>
                <a:latin typeface="Work Sans" panose="00000500000000000000" pitchFamily="50" charset="0"/>
              </a:rPr>
              <a:t>SAR Tomography at longer wavelength (L-, P-band), offering 3D imaging capabilities and being sensitive to contributions from the vegetation layer and from the ground below, is precious in remote sensing of forested areas </a:t>
            </a:r>
            <a:r>
              <a:rPr lang="en-US" sz="1200" dirty="0">
                <a:solidFill>
                  <a:srgbClr val="818266"/>
                </a:solidFill>
                <a:latin typeface="Work Sans" panose="00000500000000000000" pitchFamily="50" charset="0"/>
              </a:rPr>
              <a:t>[</a:t>
            </a:r>
            <a:r>
              <a:rPr lang="en-US" sz="1200" dirty="0" err="1">
                <a:solidFill>
                  <a:srgbClr val="818266"/>
                </a:solidFill>
                <a:latin typeface="Work Sans" panose="00000500000000000000" pitchFamily="50" charset="0"/>
              </a:rPr>
              <a:t>Tello</a:t>
            </a:r>
            <a:r>
              <a:rPr lang="en-US" sz="1200" dirty="0">
                <a:solidFill>
                  <a:srgbClr val="818266"/>
                </a:solidFill>
                <a:latin typeface="Work Sans" panose="00000500000000000000" pitchFamily="50" charset="0"/>
              </a:rPr>
              <a:t> et al., 2015] </a:t>
            </a:r>
            <a:r>
              <a:rPr lang="en-US" sz="1200" dirty="0" smtClean="0">
                <a:solidFill>
                  <a:srgbClr val="818266"/>
                </a:solidFill>
                <a:latin typeface="Work Sans" panose="00000500000000000000" pitchFamily="50" charset="0"/>
              </a:rPr>
              <a:t>, </a:t>
            </a:r>
            <a:r>
              <a:rPr lang="en-US" sz="1200" dirty="0">
                <a:solidFill>
                  <a:srgbClr val="818266"/>
                </a:solidFill>
                <a:latin typeface="Work Sans" panose="00000500000000000000" pitchFamily="50" charset="0"/>
              </a:rPr>
              <a:t>[</a:t>
            </a:r>
            <a:r>
              <a:rPr lang="en-US" sz="1200" dirty="0" err="1" smtClean="0">
                <a:solidFill>
                  <a:srgbClr val="818266"/>
                </a:solidFill>
                <a:latin typeface="Work Sans" panose="00000500000000000000" pitchFamily="50" charset="0"/>
              </a:rPr>
              <a:t>Tebaldini</a:t>
            </a:r>
            <a:r>
              <a:rPr lang="en-US" sz="1200" dirty="0" smtClean="0">
                <a:solidFill>
                  <a:srgbClr val="818266"/>
                </a:solidFill>
                <a:latin typeface="Work Sans" panose="00000500000000000000" pitchFamily="50" charset="0"/>
              </a:rPr>
              <a:t> </a:t>
            </a:r>
            <a:r>
              <a:rPr lang="en-US" sz="1200" dirty="0">
                <a:solidFill>
                  <a:srgbClr val="818266"/>
                </a:solidFill>
                <a:latin typeface="Work Sans" panose="00000500000000000000" pitchFamily="50" charset="0"/>
              </a:rPr>
              <a:t>et al., </a:t>
            </a:r>
            <a:r>
              <a:rPr lang="en-US" sz="1200" dirty="0" smtClean="0">
                <a:solidFill>
                  <a:srgbClr val="818266"/>
                </a:solidFill>
                <a:latin typeface="Work Sans" panose="00000500000000000000" pitchFamily="50" charset="0"/>
              </a:rPr>
              <a:t>2012] </a:t>
            </a:r>
          </a:p>
        </p:txBody>
      </p:sp>
      <p:sp>
        <p:nvSpPr>
          <p:cNvPr id="6" name="Textfeld 69"/>
          <p:cNvSpPr txBox="1"/>
          <p:nvPr/>
        </p:nvSpPr>
        <p:spPr>
          <a:xfrm>
            <a:off x="0" y="2829720"/>
            <a:ext cx="12191999"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Forest Imaging</a:t>
            </a:r>
            <a:endParaRPr lang="en-US" sz="2200" b="1" dirty="0">
              <a:solidFill>
                <a:srgbClr val="818266"/>
              </a:solidFill>
              <a:latin typeface="Work Sans" panose="00000500000000000000" pitchFamily="50" charset="0"/>
            </a:endParaRPr>
          </a:p>
        </p:txBody>
      </p:sp>
      <p:sp>
        <p:nvSpPr>
          <p:cNvPr id="2" name="Foliennummernplatzhalter 1"/>
          <p:cNvSpPr>
            <a:spLocks noGrp="1"/>
          </p:cNvSpPr>
          <p:nvPr>
            <p:ph type="sldNum" sz="quarter" idx="12"/>
          </p:nvPr>
        </p:nvSpPr>
        <p:spPr/>
        <p:txBody>
          <a:bodyPr/>
          <a:lstStyle/>
          <a:p>
            <a:fld id="{0E5F5BB8-B058-4CAF-94F1-C60B474C680F}" type="slidenum">
              <a:rPr lang="de-DE" smtClean="0"/>
              <a:pPr/>
              <a:t>39</a:t>
            </a:fld>
            <a:endParaRPr lang="de-DE"/>
          </a:p>
        </p:txBody>
      </p:sp>
    </p:spTree>
    <p:extLst>
      <p:ext uri="{BB962C8B-B14F-4D97-AF65-F5344CB8AC3E}">
        <p14:creationId xmlns:p14="http://schemas.microsoft.com/office/powerpoint/2010/main" val="1306762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Synthetic Aperture Radar: the aperture synthesis in </a:t>
            </a:r>
            <a:r>
              <a:rPr lang="en-US" dirty="0" smtClean="0"/>
              <a:t>azimuth</a:t>
            </a:r>
            <a:endParaRPr lang="en-US" dirty="0"/>
          </a:p>
        </p:txBody>
      </p:sp>
      <p:grpSp>
        <p:nvGrpSpPr>
          <p:cNvPr id="3" name="Group 3"/>
          <p:cNvGrpSpPr/>
          <p:nvPr/>
        </p:nvGrpSpPr>
        <p:grpSpPr>
          <a:xfrm>
            <a:off x="207185" y="1396401"/>
            <a:ext cx="4578792" cy="4181273"/>
            <a:chOff x="245285" y="1798566"/>
            <a:chExt cx="4578792" cy="4181273"/>
          </a:xfrm>
        </p:grpSpPr>
        <p:sp>
          <p:nvSpPr>
            <p:cNvPr id="4" name="Textfeld 14"/>
            <p:cNvSpPr txBox="1"/>
            <p:nvPr/>
          </p:nvSpPr>
          <p:spPr>
            <a:xfrm rot="19741139">
              <a:off x="782443" y="1925511"/>
              <a:ext cx="1676792" cy="369332"/>
            </a:xfrm>
            <a:prstGeom prst="rect">
              <a:avLst/>
            </a:prstGeom>
            <a:noFill/>
          </p:spPr>
          <p:txBody>
            <a:bodyPr wrap="square" rtlCol="0">
              <a:spAutoFit/>
            </a:bodyPr>
            <a:lstStyle/>
            <a:p>
              <a:pPr algn="ctr"/>
              <a:r>
                <a:rPr lang="en-US" sz="900" dirty="0" smtClean="0">
                  <a:solidFill>
                    <a:schemeClr val="tx1">
                      <a:lumMod val="85000"/>
                      <a:lumOff val="15000"/>
                    </a:schemeClr>
                  </a:solidFill>
                  <a:latin typeface="Work Sans Light" panose="00000400000000000000" pitchFamily="50" charset="0"/>
                  <a:cs typeface="Arial" panose="020B0604020202020204" pitchFamily="34" charset="0"/>
                </a:rPr>
                <a:t>synthetic aperture</a:t>
              </a:r>
            </a:p>
            <a:p>
              <a:pPr algn="ctr"/>
              <a:r>
                <a:rPr lang="en-US" sz="900" dirty="0" smtClean="0">
                  <a:solidFill>
                    <a:schemeClr val="tx1">
                      <a:lumMod val="85000"/>
                      <a:lumOff val="15000"/>
                    </a:schemeClr>
                  </a:solidFill>
                  <a:latin typeface="Work Sans Light" panose="00000400000000000000" pitchFamily="50" charset="0"/>
                  <a:cs typeface="Arial" panose="020B0604020202020204" pitchFamily="34" charset="0"/>
                </a:rPr>
                <a:t>in azimuth</a:t>
              </a:r>
              <a:endParaRPr lang="en-US" sz="900" dirty="0">
                <a:solidFill>
                  <a:schemeClr val="tx1">
                    <a:lumMod val="85000"/>
                    <a:lumOff val="15000"/>
                  </a:schemeClr>
                </a:solidFill>
                <a:latin typeface="Work Sans Light" panose="00000400000000000000" pitchFamily="50" charset="0"/>
                <a:cs typeface="Arial" panose="020B0604020202020204" pitchFamily="34" charset="0"/>
              </a:endParaRPr>
            </a:p>
          </p:txBody>
        </p:sp>
        <p:cxnSp>
          <p:nvCxnSpPr>
            <p:cNvPr id="5" name="Gerade Verbindung mit Pfeil 15"/>
            <p:cNvCxnSpPr/>
            <p:nvPr/>
          </p:nvCxnSpPr>
          <p:spPr>
            <a:xfrm flipH="1">
              <a:off x="1148316" y="1918014"/>
              <a:ext cx="1112543" cy="674866"/>
            </a:xfrm>
            <a:prstGeom prst="straightConnector1">
              <a:avLst/>
            </a:prstGeom>
            <a:ln w="12700">
              <a:solidFill>
                <a:schemeClr val="tx1">
                  <a:lumMod val="50000"/>
                  <a:lumOff val="50000"/>
                </a:schemeClr>
              </a:solidFill>
              <a:prstDash val="solid"/>
              <a:headEnd type="stealth"/>
              <a:tailEnd type="stealth"/>
            </a:ln>
          </p:spPr>
          <p:style>
            <a:lnRef idx="1">
              <a:schemeClr val="accent1"/>
            </a:lnRef>
            <a:fillRef idx="0">
              <a:schemeClr val="accent1"/>
            </a:fillRef>
            <a:effectRef idx="0">
              <a:schemeClr val="accent1"/>
            </a:effectRef>
            <a:fontRef idx="minor">
              <a:schemeClr val="tx1"/>
            </a:fontRef>
          </p:style>
        </p:cxnSp>
        <p:sp>
          <p:nvSpPr>
            <p:cNvPr id="6" name="Textfeld 56"/>
            <p:cNvSpPr txBox="1"/>
            <p:nvPr/>
          </p:nvSpPr>
          <p:spPr>
            <a:xfrm>
              <a:off x="733651" y="5242666"/>
              <a:ext cx="1037463" cy="246221"/>
            </a:xfrm>
            <a:prstGeom prst="rect">
              <a:avLst/>
            </a:prstGeom>
            <a:noFill/>
          </p:spPr>
          <p:txBody>
            <a:bodyPr wrap="none" rtlCol="0">
              <a:spAutoFit/>
            </a:bodyPr>
            <a:lstStyle/>
            <a:p>
              <a:r>
                <a:rPr lang="en-US" sz="1000" dirty="0" err="1">
                  <a:solidFill>
                    <a:schemeClr val="tx1">
                      <a:lumMod val="85000"/>
                      <a:lumOff val="15000"/>
                    </a:schemeClr>
                  </a:solidFill>
                  <a:latin typeface="Work Sans Light" panose="00000400000000000000" pitchFamily="50" charset="0"/>
                  <a:cs typeface="Arial" panose="020B0604020202020204" pitchFamily="34" charset="0"/>
                </a:rPr>
                <a:t>θ</a:t>
              </a:r>
              <a:r>
                <a:rPr lang="en-US" sz="1000" i="1" baseline="-25000" dirty="0" err="1">
                  <a:solidFill>
                    <a:schemeClr val="tx1">
                      <a:lumMod val="85000"/>
                      <a:lumOff val="15000"/>
                    </a:schemeClr>
                  </a:solidFill>
                  <a:latin typeface="Work Sans Light" panose="00000400000000000000" pitchFamily="50" charset="0"/>
                  <a:cs typeface="Arial" panose="020B0604020202020204" pitchFamily="34" charset="0"/>
                </a:rPr>
                <a:t>l</a:t>
              </a:r>
              <a:r>
                <a:rPr lang="en-US" sz="1000" i="1" baseline="-25000" dirty="0">
                  <a:solidFill>
                    <a:schemeClr val="tx1">
                      <a:lumMod val="85000"/>
                      <a:lumOff val="15000"/>
                    </a:schemeClr>
                  </a:solidFill>
                  <a:latin typeface="Work Sans Light" panose="00000400000000000000" pitchFamily="50" charset="0"/>
                  <a:cs typeface="Arial" panose="020B0604020202020204" pitchFamily="34" charset="0"/>
                </a:rPr>
                <a:t>  </a:t>
              </a:r>
              <a:r>
                <a:rPr lang="en-US" sz="1000" i="1" dirty="0">
                  <a:solidFill>
                    <a:schemeClr val="tx1">
                      <a:lumMod val="85000"/>
                      <a:lumOff val="15000"/>
                    </a:schemeClr>
                  </a:solidFill>
                  <a:latin typeface="Work Sans Light" panose="00000400000000000000" pitchFamily="50" charset="0"/>
                  <a:cs typeface="Arial" panose="020B0604020202020204" pitchFamily="34" charset="0"/>
                </a:rPr>
                <a:t>: </a:t>
              </a:r>
              <a:r>
                <a:rPr lang="en-US" sz="1000" dirty="0">
                  <a:solidFill>
                    <a:schemeClr val="tx1">
                      <a:lumMod val="85000"/>
                      <a:lumOff val="15000"/>
                    </a:schemeClr>
                  </a:solidFill>
                  <a:latin typeface="Work Sans Light" panose="00000400000000000000" pitchFamily="50" charset="0"/>
                  <a:cs typeface="Arial" panose="020B0604020202020204" pitchFamily="34" charset="0"/>
                </a:rPr>
                <a:t>look angle</a:t>
              </a:r>
              <a:endParaRPr lang="en-US" sz="1000" baseline="-25000" dirty="0">
                <a:solidFill>
                  <a:schemeClr val="tx1">
                    <a:lumMod val="85000"/>
                    <a:lumOff val="15000"/>
                  </a:schemeClr>
                </a:solidFill>
                <a:latin typeface="Work Sans Light" panose="00000400000000000000" pitchFamily="50" charset="0"/>
                <a:cs typeface="Arial" panose="020B0604020202020204" pitchFamily="34" charset="0"/>
              </a:endParaRPr>
            </a:p>
          </p:txBody>
        </p:sp>
        <p:grpSp>
          <p:nvGrpSpPr>
            <p:cNvPr id="7" name="Gruppieren 60"/>
            <p:cNvGrpSpPr/>
            <p:nvPr/>
          </p:nvGrpSpPr>
          <p:grpSpPr>
            <a:xfrm>
              <a:off x="1284073" y="3281527"/>
              <a:ext cx="3540004" cy="2526911"/>
              <a:chOff x="1430269" y="2894312"/>
              <a:chExt cx="4038216" cy="2882543"/>
            </a:xfrm>
          </p:grpSpPr>
          <p:pic>
            <p:nvPicPr>
              <p:cNvPr id="37" name="Picture 4" descr="C:\Users\lilith\Downloads\windows_latex_template\Tezcim_ResimleR\ASAR_ave_map_rmli.png"/>
              <p:cNvPicPr>
                <a:picLocks noChangeAspect="1" noChangeArrowheads="1"/>
              </p:cNvPicPr>
              <p:nvPr/>
            </p:nvPicPr>
            <p:blipFill>
              <a:blip r:embed="rId3" cstate="print">
                <a:clrChange>
                  <a:clrFrom>
                    <a:srgbClr val="000000"/>
                  </a:clrFrom>
                  <a:clrTo>
                    <a:srgbClr val="000000">
                      <a:alpha val="0"/>
                    </a:srgbClr>
                  </a:clrTo>
                </a:clrChange>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p:blipFill>
            <p:spPr bwMode="auto">
              <a:xfrm rot="20860762">
                <a:off x="1430269" y="2894312"/>
                <a:ext cx="4038216" cy="2882543"/>
              </a:xfrm>
              <a:prstGeom prst="rect">
                <a:avLst/>
              </a:prstGeom>
              <a:noFill/>
              <a:effectLst>
                <a:outerShdw blurRad="228600" dist="25400" dir="5400000" algn="ctr" rotWithShape="0">
                  <a:schemeClr val="bg1">
                    <a:lumMod val="50000"/>
                  </a:schemeClr>
                </a:outerShdw>
              </a:effectLst>
              <a:scene3d>
                <a:camera prst="isometricTopUp"/>
                <a:lightRig rig="threePt" dir="t"/>
              </a:scene3d>
            </p:spPr>
          </p:pic>
          <p:pic>
            <p:nvPicPr>
              <p:cNvPr id="38" name="Picture 4" descr="C:\Users\lilith\Downloads\windows_latex_template\Tezcim_ResimleR\ASAR_ave_map_rmli.png"/>
              <p:cNvPicPr>
                <a:picLocks noChangeAspect="1" noChangeArrowheads="1"/>
              </p:cNvPicPr>
              <p:nvPr/>
            </p:nvPicPr>
            <p:blipFill>
              <a:blip r:embed="rId5" cstate="print">
                <a:clrChange>
                  <a:clrFrom>
                    <a:srgbClr val="000000"/>
                  </a:clrFrom>
                  <a:clrTo>
                    <a:srgbClr val="000000">
                      <a:alpha val="0"/>
                    </a:srgbClr>
                  </a:clrTo>
                </a:clrChange>
                <a:duotone>
                  <a:prstClr val="black"/>
                  <a:schemeClr val="tx1">
                    <a:lumMod val="75000"/>
                    <a:lumOff val="25000"/>
                    <a:tint val="45000"/>
                    <a:satMod val="400000"/>
                  </a:schemeClr>
                </a:duotone>
              </a:blip>
              <a:srcRect/>
              <a:stretch>
                <a:fillRect/>
              </a:stretch>
            </p:blipFill>
            <p:spPr bwMode="auto">
              <a:xfrm rot="20860762">
                <a:off x="2459235" y="3137743"/>
                <a:ext cx="2816119" cy="2010190"/>
              </a:xfrm>
              <a:prstGeom prst="rect">
                <a:avLst/>
              </a:prstGeom>
              <a:noFill/>
              <a:scene3d>
                <a:camera prst="isometricTopUp"/>
                <a:lightRig rig="threePt" dir="t"/>
              </a:scene3d>
            </p:spPr>
          </p:pic>
        </p:grpSp>
        <p:sp>
          <p:nvSpPr>
            <p:cNvPr id="8" name="Freihandform 61"/>
            <p:cNvSpPr/>
            <p:nvPr/>
          </p:nvSpPr>
          <p:spPr>
            <a:xfrm>
              <a:off x="1918215" y="2683415"/>
              <a:ext cx="1166317" cy="2435807"/>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Lst>
              <a:ahLst/>
              <a:cxnLst>
                <a:cxn ang="0">
                  <a:pos x="connsiteX0" y="connsiteY0"/>
                </a:cxn>
                <a:cxn ang="0">
                  <a:pos x="connsiteX1" y="connsiteY1"/>
                </a:cxn>
                <a:cxn ang="0">
                  <a:pos x="connsiteX2" y="connsiteY2"/>
                </a:cxn>
                <a:cxn ang="0">
                  <a:pos x="connsiteX3" y="connsiteY3"/>
                </a:cxn>
              </a:cxnLst>
              <a:rect l="l" t="t" r="r" b="b"/>
              <a:pathLst>
                <a:path w="1319797" h="2769459">
                  <a:moveTo>
                    <a:pt x="390767" y="2169613"/>
                  </a:moveTo>
                  <a:lnTo>
                    <a:pt x="0" y="0"/>
                  </a:lnTo>
                  <a:lnTo>
                    <a:pt x="1319797" y="2769459"/>
                  </a:lnTo>
                  <a:lnTo>
                    <a:pt x="390767" y="2169613"/>
                  </a:lnTo>
                  <a:close/>
                </a:path>
              </a:pathLst>
            </a:custGeom>
            <a:solidFill>
              <a:srgbClr val="EDEFCD">
                <a:alpha val="47000"/>
              </a:srgbClr>
            </a:solidFill>
            <a:ln w="9525">
              <a:solidFill>
                <a:srgbClr val="AC8300">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Work Sans Light" panose="00000400000000000000" pitchFamily="50" charset="0"/>
                <a:cs typeface="Arial" panose="020B0604020202020204" pitchFamily="34" charset="0"/>
              </a:endParaRPr>
            </a:p>
          </p:txBody>
        </p:sp>
        <p:sp>
          <p:nvSpPr>
            <p:cNvPr id="9" name="Freihandform 88"/>
            <p:cNvSpPr/>
            <p:nvPr/>
          </p:nvSpPr>
          <p:spPr>
            <a:xfrm rot="510105">
              <a:off x="2214088" y="2430102"/>
              <a:ext cx="1070323" cy="2624423"/>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238296 w 1214323"/>
                <a:gd name="connsiteY0" fmla="*/ 2199043 h 2684678"/>
                <a:gd name="connsiteX1" fmla="*/ 0 w 1214323"/>
                <a:gd name="connsiteY1" fmla="*/ 0 h 2684678"/>
                <a:gd name="connsiteX2" fmla="*/ 1214323 w 1214323"/>
                <a:gd name="connsiteY2" fmla="*/ 2684678 h 2684678"/>
                <a:gd name="connsiteX3" fmla="*/ 238296 w 1214323"/>
                <a:gd name="connsiteY3" fmla="*/ 2199043 h 2684678"/>
                <a:gd name="connsiteX0" fmla="*/ 274645 w 1250672"/>
                <a:gd name="connsiteY0" fmla="*/ 2515041 h 3000676"/>
                <a:gd name="connsiteX1" fmla="*/ 0 w 1250672"/>
                <a:gd name="connsiteY1" fmla="*/ 0 h 3000676"/>
                <a:gd name="connsiteX2" fmla="*/ 1250672 w 1250672"/>
                <a:gd name="connsiteY2" fmla="*/ 3000676 h 3000676"/>
                <a:gd name="connsiteX3" fmla="*/ 274645 w 1250672"/>
                <a:gd name="connsiteY3" fmla="*/ 2515041 h 3000676"/>
              </a:gdLst>
              <a:ahLst/>
              <a:cxnLst>
                <a:cxn ang="0">
                  <a:pos x="connsiteX0" y="connsiteY0"/>
                </a:cxn>
                <a:cxn ang="0">
                  <a:pos x="connsiteX1" y="connsiteY1"/>
                </a:cxn>
                <a:cxn ang="0">
                  <a:pos x="connsiteX2" y="connsiteY2"/>
                </a:cxn>
                <a:cxn ang="0">
                  <a:pos x="connsiteX3" y="connsiteY3"/>
                </a:cxn>
              </a:cxnLst>
              <a:rect l="l" t="t" r="r" b="b"/>
              <a:pathLst>
                <a:path w="1250672" h="3000676">
                  <a:moveTo>
                    <a:pt x="274645" y="2515041"/>
                  </a:moveTo>
                  <a:lnTo>
                    <a:pt x="0" y="0"/>
                  </a:lnTo>
                  <a:lnTo>
                    <a:pt x="1250672" y="3000676"/>
                  </a:lnTo>
                  <a:lnTo>
                    <a:pt x="274645" y="2515041"/>
                  </a:lnTo>
                  <a:close/>
                </a:path>
              </a:pathLst>
            </a:custGeom>
            <a:solidFill>
              <a:srgbClr val="EDEFCD">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Work Sans Light" panose="00000400000000000000" pitchFamily="50" charset="0"/>
                <a:cs typeface="Arial" panose="020B0604020202020204" pitchFamily="34" charset="0"/>
              </a:endParaRPr>
            </a:p>
          </p:txBody>
        </p:sp>
        <p:cxnSp>
          <p:nvCxnSpPr>
            <p:cNvPr id="10" name="Gerade Verbindung 63"/>
            <p:cNvCxnSpPr>
              <a:cxnSpLocks noChangeAspect="1"/>
            </p:cNvCxnSpPr>
            <p:nvPr/>
          </p:nvCxnSpPr>
          <p:spPr>
            <a:xfrm flipH="1">
              <a:off x="985284" y="3430580"/>
              <a:ext cx="2615774" cy="1710334"/>
            </a:xfrm>
            <a:prstGeom prst="line">
              <a:avLst/>
            </a:prstGeom>
            <a:ln w="12700">
              <a:solidFill>
                <a:schemeClr val="tx1">
                  <a:lumMod val="85000"/>
                  <a:lumOff val="15000"/>
                </a:schemeClr>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1" name="Gerade Verbindung 64"/>
            <p:cNvCxnSpPr>
              <a:cxnSpLocks noChangeAspect="1"/>
            </p:cNvCxnSpPr>
            <p:nvPr/>
          </p:nvCxnSpPr>
          <p:spPr>
            <a:xfrm flipH="1">
              <a:off x="657889" y="1982775"/>
              <a:ext cx="2100067" cy="1373139"/>
            </a:xfrm>
            <a:prstGeom prst="line">
              <a:avLst/>
            </a:prstGeom>
            <a:ln w="19050">
              <a:solidFill>
                <a:schemeClr val="tx1">
                  <a:lumMod val="85000"/>
                  <a:lumOff val="15000"/>
                </a:schemeClr>
              </a:solidFill>
              <a:prstDash val="sysDot"/>
              <a:headEnd type="none"/>
              <a:tailEnd type="stealth"/>
            </a:ln>
          </p:spPr>
          <p:style>
            <a:lnRef idx="1">
              <a:schemeClr val="accent1"/>
            </a:lnRef>
            <a:fillRef idx="0">
              <a:schemeClr val="accent1"/>
            </a:fillRef>
            <a:effectRef idx="0">
              <a:schemeClr val="accent1"/>
            </a:effectRef>
            <a:fontRef idx="minor">
              <a:schemeClr val="tx1"/>
            </a:fontRef>
          </p:style>
        </p:cxnSp>
        <p:sp>
          <p:nvSpPr>
            <p:cNvPr id="12" name="Ellipse 65"/>
            <p:cNvSpPr>
              <a:spLocks noChangeAspect="1"/>
            </p:cNvSpPr>
            <p:nvPr/>
          </p:nvSpPr>
          <p:spPr>
            <a:xfrm>
              <a:off x="2112107" y="4695206"/>
              <a:ext cx="1136917" cy="333321"/>
            </a:xfrm>
            <a:prstGeom prst="ellipse">
              <a:avLst/>
            </a:prstGeom>
            <a:solidFill>
              <a:srgbClr val="FFE181">
                <a:alpha val="60000"/>
              </a:srgbClr>
            </a:solidFill>
            <a:ln w="3175">
              <a:solidFill>
                <a:schemeClr val="accent4">
                  <a:lumMod val="75000"/>
                </a:schemeClr>
              </a:solidFill>
            </a:ln>
            <a:effectLst>
              <a:outerShdw blurRad="63500" dist="50800" dir="5400000" algn="ctr" rotWithShape="0">
                <a:schemeClr val="bg1">
                  <a:lumMod val="50000"/>
                  <a:alpha val="46000"/>
                </a:scheme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Work Sans Light" panose="00000400000000000000" pitchFamily="50" charset="0"/>
                <a:cs typeface="Arial" panose="020B0604020202020204" pitchFamily="34" charset="0"/>
              </a:endParaRPr>
            </a:p>
          </p:txBody>
        </p:sp>
        <p:cxnSp>
          <p:nvCxnSpPr>
            <p:cNvPr id="13" name="Gerade Verbindung 66"/>
            <p:cNvCxnSpPr>
              <a:cxnSpLocks noChangeAspect="1"/>
            </p:cNvCxnSpPr>
            <p:nvPr/>
          </p:nvCxnSpPr>
          <p:spPr>
            <a:xfrm>
              <a:off x="3727306" y="3627304"/>
              <a:ext cx="815562" cy="527717"/>
            </a:xfrm>
            <a:prstGeom prst="line">
              <a:avLst/>
            </a:prstGeom>
            <a:ln w="15875">
              <a:solidFill>
                <a:schemeClr val="tx1">
                  <a:lumMod val="75000"/>
                  <a:lumOff val="2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Textfeld 67"/>
            <p:cNvSpPr txBox="1"/>
            <p:nvPr/>
          </p:nvSpPr>
          <p:spPr>
            <a:xfrm rot="1905090">
              <a:off x="3785646" y="3790260"/>
              <a:ext cx="516488" cy="230832"/>
            </a:xfrm>
            <a:prstGeom prst="rect">
              <a:avLst/>
            </a:prstGeom>
            <a:noFill/>
          </p:spPr>
          <p:txBody>
            <a:bodyPr wrap="none" rtlCol="0">
              <a:spAutoFit/>
            </a:bodyPr>
            <a:lstStyle/>
            <a:p>
              <a:r>
                <a:rPr lang="en-US" sz="900" dirty="0">
                  <a:solidFill>
                    <a:schemeClr val="tx1">
                      <a:lumMod val="85000"/>
                      <a:lumOff val="15000"/>
                    </a:schemeClr>
                  </a:solidFill>
                  <a:latin typeface="Work Sans Light" panose="00000400000000000000" pitchFamily="50" charset="0"/>
                  <a:cs typeface="Arial" panose="020B0604020202020204" pitchFamily="34" charset="0"/>
                </a:rPr>
                <a:t>swath</a:t>
              </a:r>
            </a:p>
          </p:txBody>
        </p:sp>
        <p:sp>
          <p:nvSpPr>
            <p:cNvPr id="15" name="Textfeld 69"/>
            <p:cNvSpPr txBox="1"/>
            <p:nvPr/>
          </p:nvSpPr>
          <p:spPr>
            <a:xfrm rot="19599367">
              <a:off x="725543" y="4762541"/>
              <a:ext cx="997802" cy="230832"/>
            </a:xfrm>
            <a:prstGeom prst="rect">
              <a:avLst/>
            </a:prstGeom>
            <a:noFill/>
          </p:spPr>
          <p:txBody>
            <a:bodyPr wrap="square" rtlCol="0">
              <a:spAutoFit/>
            </a:bodyPr>
            <a:lstStyle/>
            <a:p>
              <a:pPr algn="ctr"/>
              <a:r>
                <a:rPr lang="en-US" sz="900" dirty="0">
                  <a:solidFill>
                    <a:schemeClr val="tx1">
                      <a:lumMod val="85000"/>
                      <a:lumOff val="15000"/>
                    </a:schemeClr>
                  </a:solidFill>
                  <a:latin typeface="Work Sans Light" panose="00000400000000000000" pitchFamily="50" charset="0"/>
                  <a:cs typeface="Arial" panose="020B0604020202020204" pitchFamily="34" charset="0"/>
                </a:rPr>
                <a:t>azimuth</a:t>
              </a:r>
            </a:p>
          </p:txBody>
        </p:sp>
        <p:cxnSp>
          <p:nvCxnSpPr>
            <p:cNvPr id="16" name="Gerade Verbindung mit Pfeil 70"/>
            <p:cNvCxnSpPr>
              <a:cxnSpLocks noChangeAspect="1"/>
            </p:cNvCxnSpPr>
            <p:nvPr/>
          </p:nvCxnSpPr>
          <p:spPr>
            <a:xfrm>
              <a:off x="1652739" y="4700413"/>
              <a:ext cx="1669680" cy="1039823"/>
            </a:xfrm>
            <a:prstGeom prst="straightConnector1">
              <a:avLst/>
            </a:prstGeom>
            <a:ln w="127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Textfeld 71"/>
            <p:cNvSpPr txBox="1"/>
            <p:nvPr/>
          </p:nvSpPr>
          <p:spPr>
            <a:xfrm rot="1911593">
              <a:off x="2244740" y="5472008"/>
              <a:ext cx="1265829" cy="507831"/>
            </a:xfrm>
            <a:prstGeom prst="rect">
              <a:avLst/>
            </a:prstGeom>
            <a:noFill/>
          </p:spPr>
          <p:txBody>
            <a:bodyPr wrap="square" rtlCol="0">
              <a:spAutoFit/>
            </a:bodyPr>
            <a:lstStyle/>
            <a:p>
              <a:pPr algn="ctr"/>
              <a:r>
                <a:rPr lang="en-US" sz="900" dirty="0">
                  <a:solidFill>
                    <a:schemeClr val="tx1">
                      <a:lumMod val="85000"/>
                      <a:lumOff val="15000"/>
                    </a:schemeClr>
                  </a:solidFill>
                  <a:latin typeface="Work Sans Light" panose="00000400000000000000" pitchFamily="50" charset="0"/>
                  <a:cs typeface="Arial" panose="020B0604020202020204" pitchFamily="34" charset="0"/>
                </a:rPr>
                <a:t>ground </a:t>
              </a:r>
            </a:p>
            <a:p>
              <a:pPr algn="ctr"/>
              <a:r>
                <a:rPr lang="en-US" sz="900" dirty="0">
                  <a:solidFill>
                    <a:schemeClr val="tx1">
                      <a:lumMod val="85000"/>
                      <a:lumOff val="15000"/>
                    </a:schemeClr>
                  </a:solidFill>
                  <a:latin typeface="Work Sans Light" panose="00000400000000000000" pitchFamily="50" charset="0"/>
                  <a:cs typeface="Arial" panose="020B0604020202020204" pitchFamily="34" charset="0"/>
                </a:rPr>
                <a:t>range</a:t>
              </a:r>
            </a:p>
            <a:p>
              <a:pPr algn="ctr"/>
              <a:endParaRPr lang="en-US" sz="900" dirty="0">
                <a:solidFill>
                  <a:schemeClr val="tx1">
                    <a:lumMod val="85000"/>
                    <a:lumOff val="15000"/>
                  </a:schemeClr>
                </a:solidFill>
                <a:latin typeface="Work Sans Light" panose="00000400000000000000" pitchFamily="50" charset="0"/>
                <a:cs typeface="Arial" panose="020B0604020202020204" pitchFamily="34" charset="0"/>
              </a:endParaRPr>
            </a:p>
          </p:txBody>
        </p:sp>
        <p:sp>
          <p:nvSpPr>
            <p:cNvPr id="18" name="Textfeld 72"/>
            <p:cNvSpPr txBox="1"/>
            <p:nvPr/>
          </p:nvSpPr>
          <p:spPr>
            <a:xfrm rot="19599367">
              <a:off x="245285" y="2971273"/>
              <a:ext cx="655691" cy="369332"/>
            </a:xfrm>
            <a:prstGeom prst="rect">
              <a:avLst/>
            </a:prstGeom>
            <a:noFill/>
          </p:spPr>
          <p:txBody>
            <a:bodyPr wrap="square" rtlCol="0">
              <a:spAutoFit/>
            </a:bodyPr>
            <a:lstStyle/>
            <a:p>
              <a:pPr algn="ctr"/>
              <a:r>
                <a:rPr lang="en-US" sz="900" dirty="0">
                  <a:solidFill>
                    <a:schemeClr val="tx1">
                      <a:lumMod val="85000"/>
                      <a:lumOff val="15000"/>
                    </a:schemeClr>
                  </a:solidFill>
                  <a:latin typeface="Work Sans Light" panose="00000400000000000000" pitchFamily="50" charset="0"/>
                  <a:cs typeface="Arial" panose="020B0604020202020204" pitchFamily="34" charset="0"/>
                </a:rPr>
                <a:t>flight </a:t>
              </a:r>
            </a:p>
            <a:p>
              <a:pPr algn="ctr"/>
              <a:r>
                <a:rPr lang="en-US" sz="900" dirty="0">
                  <a:solidFill>
                    <a:schemeClr val="tx1">
                      <a:lumMod val="85000"/>
                      <a:lumOff val="15000"/>
                    </a:schemeClr>
                  </a:solidFill>
                  <a:latin typeface="Work Sans Light" panose="00000400000000000000" pitchFamily="50" charset="0"/>
                  <a:cs typeface="Arial" panose="020B0604020202020204" pitchFamily="34" charset="0"/>
                </a:rPr>
                <a:t>path</a:t>
              </a:r>
            </a:p>
          </p:txBody>
        </p:sp>
        <p:sp>
          <p:nvSpPr>
            <p:cNvPr id="19" name="Textfeld 73"/>
            <p:cNvSpPr txBox="1"/>
            <p:nvPr/>
          </p:nvSpPr>
          <p:spPr>
            <a:xfrm rot="2191860">
              <a:off x="2533893" y="5087492"/>
              <a:ext cx="560838" cy="329834"/>
            </a:xfrm>
            <a:prstGeom prst="rect">
              <a:avLst/>
            </a:prstGeom>
            <a:noFill/>
          </p:spPr>
          <p:txBody>
            <a:bodyPr wrap="square" rtlCol="0">
              <a:spAutoFit/>
            </a:bodyPr>
            <a:lstStyle/>
            <a:p>
              <a:pPr algn="ctr">
                <a:lnSpc>
                  <a:spcPts val="900"/>
                </a:lnSpc>
              </a:pPr>
              <a:r>
                <a:rPr lang="en-US" sz="900" b="1" dirty="0">
                  <a:solidFill>
                    <a:schemeClr val="bg2">
                      <a:lumMod val="25000"/>
                    </a:schemeClr>
                  </a:solidFill>
                  <a:latin typeface="Work Sans Light" panose="00000400000000000000" pitchFamily="50" charset="0"/>
                  <a:cs typeface="Arial" panose="020B0604020202020204" pitchFamily="34" charset="0"/>
                </a:rPr>
                <a:t>far </a:t>
              </a:r>
            </a:p>
            <a:p>
              <a:pPr algn="ctr">
                <a:lnSpc>
                  <a:spcPts val="900"/>
                </a:lnSpc>
              </a:pPr>
              <a:r>
                <a:rPr lang="en-US" sz="900" b="1" dirty="0">
                  <a:solidFill>
                    <a:schemeClr val="bg2">
                      <a:lumMod val="25000"/>
                    </a:schemeClr>
                  </a:solidFill>
                  <a:latin typeface="Work Sans Light" panose="00000400000000000000" pitchFamily="50" charset="0"/>
                  <a:cs typeface="Arial" panose="020B0604020202020204" pitchFamily="34" charset="0"/>
                </a:rPr>
                <a:t>range</a:t>
              </a:r>
            </a:p>
          </p:txBody>
        </p:sp>
        <p:sp>
          <p:nvSpPr>
            <p:cNvPr id="20" name="Textfeld 74"/>
            <p:cNvSpPr txBox="1"/>
            <p:nvPr/>
          </p:nvSpPr>
          <p:spPr>
            <a:xfrm rot="2372622">
              <a:off x="1942127" y="4675011"/>
              <a:ext cx="541213" cy="323165"/>
            </a:xfrm>
            <a:prstGeom prst="rect">
              <a:avLst/>
            </a:prstGeom>
            <a:noFill/>
          </p:spPr>
          <p:txBody>
            <a:bodyPr wrap="square" rtlCol="0">
              <a:spAutoFit/>
            </a:bodyPr>
            <a:lstStyle/>
            <a:p>
              <a:pPr algn="ctr">
                <a:lnSpc>
                  <a:spcPts val="900"/>
                </a:lnSpc>
              </a:pPr>
              <a:r>
                <a:rPr lang="en-US" sz="900" b="1" dirty="0">
                  <a:solidFill>
                    <a:schemeClr val="bg2">
                      <a:lumMod val="25000"/>
                    </a:schemeClr>
                  </a:solidFill>
                  <a:latin typeface="Work Sans Light" panose="00000400000000000000" pitchFamily="50" charset="0"/>
                  <a:cs typeface="Arial" panose="020B0604020202020204" pitchFamily="34" charset="0"/>
                </a:rPr>
                <a:t>near range</a:t>
              </a:r>
            </a:p>
          </p:txBody>
        </p:sp>
        <p:grpSp>
          <p:nvGrpSpPr>
            <p:cNvPr id="21" name="Gruppieren 75"/>
            <p:cNvGrpSpPr/>
            <p:nvPr/>
          </p:nvGrpSpPr>
          <p:grpSpPr>
            <a:xfrm>
              <a:off x="1833768" y="2683416"/>
              <a:ext cx="726167" cy="2143244"/>
              <a:chOff x="2057326" y="2212024"/>
              <a:chExt cx="828366" cy="2444880"/>
            </a:xfrm>
          </p:grpSpPr>
          <p:grpSp>
            <p:nvGrpSpPr>
              <p:cNvPr id="28" name="Gruppieren 30"/>
              <p:cNvGrpSpPr/>
              <p:nvPr/>
            </p:nvGrpSpPr>
            <p:grpSpPr>
              <a:xfrm>
                <a:off x="2124279" y="2212024"/>
                <a:ext cx="761165" cy="2444880"/>
                <a:chOff x="1691680" y="1473935"/>
                <a:chExt cx="761165" cy="2309196"/>
              </a:xfrm>
            </p:grpSpPr>
            <p:cxnSp>
              <p:nvCxnSpPr>
                <p:cNvPr id="33" name="Gerade Verbindung 84"/>
                <p:cNvCxnSpPr/>
                <p:nvPr/>
              </p:nvCxnSpPr>
              <p:spPr>
                <a:xfrm>
                  <a:off x="1691680" y="1473935"/>
                  <a:ext cx="0" cy="1811049"/>
                </a:xfrm>
                <a:prstGeom prst="line">
                  <a:avLst/>
                </a:prstGeom>
                <a:ln w="127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Gerade Verbindung 85"/>
                <p:cNvCxnSpPr/>
                <p:nvPr/>
              </p:nvCxnSpPr>
              <p:spPr>
                <a:xfrm flipH="1" flipV="1">
                  <a:off x="1691680" y="3284985"/>
                  <a:ext cx="761165" cy="498146"/>
                </a:xfrm>
                <a:prstGeom prst="line">
                  <a:avLst/>
                </a:prstGeom>
                <a:ln w="127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Gerade Verbindung 86"/>
                <p:cNvCxnSpPr>
                  <a:cxnSpLocks noChangeAspect="1"/>
                </p:cNvCxnSpPr>
                <p:nvPr/>
              </p:nvCxnSpPr>
              <p:spPr>
                <a:xfrm flipH="1" flipV="1">
                  <a:off x="1691681" y="3082815"/>
                  <a:ext cx="194422" cy="108012"/>
                </a:xfrm>
                <a:prstGeom prst="line">
                  <a:avLst/>
                </a:prstGeom>
                <a:ln w="127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 Verbindung 87"/>
                <p:cNvCxnSpPr/>
                <p:nvPr/>
              </p:nvCxnSpPr>
              <p:spPr>
                <a:xfrm>
                  <a:off x="1879994" y="3190847"/>
                  <a:ext cx="0" cy="180000"/>
                </a:xfrm>
                <a:prstGeom prst="line">
                  <a:avLst/>
                </a:prstGeom>
                <a:ln w="127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29" name="Gerade Verbindung 80"/>
              <p:cNvCxnSpPr>
                <a:cxnSpLocks noChangeAspect="1"/>
              </p:cNvCxnSpPr>
              <p:nvPr/>
            </p:nvCxnSpPr>
            <p:spPr>
              <a:xfrm>
                <a:off x="2145546" y="2214420"/>
                <a:ext cx="740146" cy="2442484"/>
              </a:xfrm>
              <a:prstGeom prst="line">
                <a:avLst/>
              </a:prstGeom>
              <a:ln w="3175">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sp>
            <p:nvSpPr>
              <p:cNvPr id="30" name="Textfeld 81"/>
              <p:cNvSpPr txBox="1"/>
              <p:nvPr/>
            </p:nvSpPr>
            <p:spPr>
              <a:xfrm>
                <a:off x="2057326" y="2840668"/>
                <a:ext cx="313057" cy="263319"/>
              </a:xfrm>
              <a:prstGeom prst="rect">
                <a:avLst/>
              </a:prstGeom>
              <a:noFill/>
            </p:spPr>
            <p:txBody>
              <a:bodyPr wrap="none" rtlCol="0">
                <a:spAutoFit/>
              </a:bodyPr>
              <a:lstStyle/>
              <a:p>
                <a:r>
                  <a:rPr lang="en-US" sz="900" dirty="0" err="1">
                    <a:solidFill>
                      <a:schemeClr val="tx1">
                        <a:lumMod val="85000"/>
                        <a:lumOff val="15000"/>
                      </a:schemeClr>
                    </a:solidFill>
                    <a:latin typeface="Work Sans Light" panose="00000400000000000000" pitchFamily="50" charset="0"/>
                    <a:cs typeface="Arial" panose="020B0604020202020204" pitchFamily="34" charset="0"/>
                  </a:rPr>
                  <a:t>θ</a:t>
                </a:r>
                <a:r>
                  <a:rPr lang="en-US" sz="900" i="1" baseline="-25000" dirty="0" err="1">
                    <a:solidFill>
                      <a:schemeClr val="tx1">
                        <a:lumMod val="85000"/>
                        <a:lumOff val="15000"/>
                      </a:schemeClr>
                    </a:solidFill>
                    <a:latin typeface="Work Sans Light" panose="00000400000000000000" pitchFamily="50" charset="0"/>
                    <a:cs typeface="Arial" panose="020B0604020202020204" pitchFamily="34" charset="0"/>
                  </a:rPr>
                  <a:t>l</a:t>
                </a:r>
                <a:endParaRPr lang="en-US" sz="900" i="1" baseline="-25000" dirty="0">
                  <a:solidFill>
                    <a:schemeClr val="tx1">
                      <a:lumMod val="85000"/>
                      <a:lumOff val="15000"/>
                    </a:schemeClr>
                  </a:solidFill>
                  <a:latin typeface="Work Sans Light" panose="00000400000000000000" pitchFamily="50" charset="0"/>
                  <a:cs typeface="Arial" panose="020B0604020202020204" pitchFamily="34" charset="0"/>
                </a:endParaRPr>
              </a:p>
            </p:txBody>
          </p:sp>
          <p:sp>
            <p:nvSpPr>
              <p:cNvPr id="31" name="Freihandform 82"/>
              <p:cNvSpPr/>
              <p:nvPr/>
            </p:nvSpPr>
            <p:spPr>
              <a:xfrm>
                <a:off x="2124280" y="2784696"/>
                <a:ext cx="216024" cy="72008"/>
              </a:xfrm>
              <a:custGeom>
                <a:avLst/>
                <a:gdLst>
                  <a:gd name="connsiteX0" fmla="*/ 0 w 152400"/>
                  <a:gd name="connsiteY0" fmla="*/ 28575 h 79375"/>
                  <a:gd name="connsiteX1" fmla="*/ 76200 w 152400"/>
                  <a:gd name="connsiteY1" fmla="*/ 76200 h 79375"/>
                  <a:gd name="connsiteX2" fmla="*/ 142875 w 152400"/>
                  <a:gd name="connsiteY2" fmla="*/ 9525 h 79375"/>
                  <a:gd name="connsiteX3" fmla="*/ 152400 w 152400"/>
                  <a:gd name="connsiteY3" fmla="*/ 0 h 79375"/>
                </a:gdLst>
                <a:ahLst/>
                <a:cxnLst>
                  <a:cxn ang="0">
                    <a:pos x="connsiteX0" y="connsiteY0"/>
                  </a:cxn>
                  <a:cxn ang="0">
                    <a:pos x="connsiteX1" y="connsiteY1"/>
                  </a:cxn>
                  <a:cxn ang="0">
                    <a:pos x="connsiteX2" y="connsiteY2"/>
                  </a:cxn>
                  <a:cxn ang="0">
                    <a:pos x="connsiteX3" y="connsiteY3"/>
                  </a:cxn>
                </a:cxnLst>
                <a:rect l="l" t="t" r="r" b="b"/>
                <a:pathLst>
                  <a:path w="152400" h="79375">
                    <a:moveTo>
                      <a:pt x="0" y="28575"/>
                    </a:moveTo>
                    <a:cubicBezTo>
                      <a:pt x="26194" y="53975"/>
                      <a:pt x="52388" y="79375"/>
                      <a:pt x="76200" y="76200"/>
                    </a:cubicBezTo>
                    <a:cubicBezTo>
                      <a:pt x="100013" y="73025"/>
                      <a:pt x="142875" y="9525"/>
                      <a:pt x="142875" y="9525"/>
                    </a:cubicBezTo>
                    <a:lnTo>
                      <a:pt x="152400"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latin typeface="Work Sans Light" panose="00000400000000000000" pitchFamily="50" charset="0"/>
                  <a:cs typeface="Arial" panose="020B0604020202020204" pitchFamily="34" charset="0"/>
                </a:endParaRPr>
              </a:p>
            </p:txBody>
          </p:sp>
          <p:sp>
            <p:nvSpPr>
              <p:cNvPr id="32" name="Textfeld 83"/>
              <p:cNvSpPr txBox="1"/>
              <p:nvPr/>
            </p:nvSpPr>
            <p:spPr>
              <a:xfrm rot="4506174">
                <a:off x="2406925" y="3446397"/>
                <a:ext cx="554433" cy="263319"/>
              </a:xfrm>
              <a:prstGeom prst="rect">
                <a:avLst/>
              </a:prstGeom>
              <a:noFill/>
            </p:spPr>
            <p:txBody>
              <a:bodyPr wrap="none" rtlCol="0">
                <a:spAutoFit/>
              </a:bodyPr>
              <a:lstStyle/>
              <a:p>
                <a:r>
                  <a:rPr lang="en-US" sz="900" dirty="0">
                    <a:solidFill>
                      <a:schemeClr val="tx1">
                        <a:lumMod val="85000"/>
                        <a:lumOff val="15000"/>
                      </a:schemeClr>
                    </a:solidFill>
                    <a:latin typeface="Work Sans Light" panose="00000400000000000000" pitchFamily="50" charset="0"/>
                    <a:cs typeface="Arial" panose="020B0604020202020204" pitchFamily="34" charset="0"/>
                  </a:rPr>
                  <a:t>range</a:t>
                </a:r>
              </a:p>
            </p:txBody>
          </p:sp>
        </p:grpSp>
        <p:pic>
          <p:nvPicPr>
            <p:cNvPr id="22" name="Picture 2" descr="C:\Users\vu94riz\AppData\Local\Microsoft\Windows\Temporary Internet Files\Content.IE5\29KF3V4N\airplane-309503_960_720[1].png"/>
            <p:cNvPicPr>
              <a:picLocks noChangeAspect="1" noChangeArrowheads="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rot="20246181" flipH="1">
              <a:off x="1584721" y="2369511"/>
              <a:ext cx="582833" cy="3135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vu94riz\AppData\Local\Microsoft\Windows\Temporary Internet Files\Content.IE5\29KF3V4N\airplane-309503_960_720[1].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68270" flipH="1">
              <a:off x="1030790" y="2732086"/>
              <a:ext cx="582833" cy="313571"/>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78"/>
            <p:cNvSpPr txBox="1"/>
            <p:nvPr/>
          </p:nvSpPr>
          <p:spPr>
            <a:xfrm>
              <a:off x="2026509" y="3387788"/>
              <a:ext cx="184731" cy="230832"/>
            </a:xfrm>
            <a:prstGeom prst="rect">
              <a:avLst/>
            </a:prstGeom>
            <a:noFill/>
          </p:spPr>
          <p:txBody>
            <a:bodyPr wrap="none" rtlCol="0">
              <a:spAutoFit/>
            </a:bodyPr>
            <a:lstStyle/>
            <a:p>
              <a:endParaRPr lang="en-US" sz="900" dirty="0">
                <a:latin typeface="Work Sans Light" panose="00000400000000000000" pitchFamily="50" charset="0"/>
              </a:endParaRPr>
            </a:p>
          </p:txBody>
        </p:sp>
        <p:pic>
          <p:nvPicPr>
            <p:cNvPr id="25" name="Picture 2" descr="C:\Users\vu94riz\AppData\Local\Microsoft\Windows\Temporary Internet Files\Content.IE5\29KF3V4N\airplane-309503_960_720[1].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244547" flipH="1">
              <a:off x="2107050" y="2025190"/>
              <a:ext cx="582833" cy="31357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
            <p:cNvSpPr/>
            <p:nvPr/>
          </p:nvSpPr>
          <p:spPr>
            <a:xfrm rot="19602846">
              <a:off x="1300828" y="1798566"/>
              <a:ext cx="356188" cy="246221"/>
            </a:xfrm>
            <a:prstGeom prst="rect">
              <a:avLst/>
            </a:prstGeom>
          </p:spPr>
          <p:txBody>
            <a:bodyPr wrap="none">
              <a:spAutoFit/>
            </a:bodyPr>
            <a:lstStyle/>
            <a:p>
              <a:r>
                <a:rPr lang="en-US" sz="1000" dirty="0" err="1" smtClean="0">
                  <a:solidFill>
                    <a:schemeClr val="tx1">
                      <a:lumMod val="85000"/>
                      <a:lumOff val="15000"/>
                    </a:schemeClr>
                  </a:solidFill>
                  <a:latin typeface="Work Sans Light" panose="00000400000000000000" pitchFamily="50" charset="0"/>
                  <a:cs typeface="Arial" panose="020B0604020202020204" pitchFamily="34" charset="0"/>
                </a:rPr>
                <a:t>A</a:t>
              </a:r>
              <a:r>
                <a:rPr lang="en-US" sz="1000" baseline="-25000" dirty="0" err="1" smtClean="0">
                  <a:solidFill>
                    <a:schemeClr val="tx1">
                      <a:lumMod val="85000"/>
                      <a:lumOff val="15000"/>
                    </a:schemeClr>
                  </a:solidFill>
                  <a:latin typeface="Work Sans Light" panose="00000400000000000000" pitchFamily="50" charset="0"/>
                  <a:cs typeface="Arial" panose="020B0604020202020204" pitchFamily="34" charset="0"/>
                </a:rPr>
                <a:t>az</a:t>
              </a:r>
              <a:endParaRPr lang="en-US" sz="1000" b="0" baseline="-25000" dirty="0" smtClean="0">
                <a:solidFill>
                  <a:schemeClr val="tx1">
                    <a:lumMod val="85000"/>
                    <a:lumOff val="15000"/>
                  </a:schemeClr>
                </a:solidFill>
                <a:latin typeface="Work Sans Light" panose="00000400000000000000" pitchFamily="50" charset="0"/>
                <a:cs typeface="Arial" panose="020B0604020202020204" pitchFamily="34" charset="0"/>
              </a:endParaRPr>
            </a:p>
          </p:txBody>
        </p:sp>
        <p:sp>
          <p:nvSpPr>
            <p:cNvPr id="27" name="Freihandform 89"/>
            <p:cNvSpPr/>
            <p:nvPr/>
          </p:nvSpPr>
          <p:spPr>
            <a:xfrm rot="20754921">
              <a:off x="1650710" y="2789848"/>
              <a:ext cx="1146065" cy="250650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443540 w 1214323"/>
                <a:gd name="connsiteY0" fmla="*/ 1947108 h 2684678"/>
                <a:gd name="connsiteX1" fmla="*/ 0 w 1214323"/>
                <a:gd name="connsiteY1" fmla="*/ 0 h 2684678"/>
                <a:gd name="connsiteX2" fmla="*/ 1214323 w 1214323"/>
                <a:gd name="connsiteY2" fmla="*/ 2684678 h 2684678"/>
                <a:gd name="connsiteX3" fmla="*/ 443540 w 1214323"/>
                <a:gd name="connsiteY3" fmla="*/ 1947108 h 2684678"/>
                <a:gd name="connsiteX0" fmla="*/ 568759 w 1339542"/>
                <a:gd name="connsiteY0" fmla="*/ 2098860 h 2836430"/>
                <a:gd name="connsiteX1" fmla="*/ 0 w 1339542"/>
                <a:gd name="connsiteY1" fmla="*/ 0 h 2836430"/>
                <a:gd name="connsiteX2" fmla="*/ 1339542 w 1339542"/>
                <a:gd name="connsiteY2" fmla="*/ 2836430 h 2836430"/>
                <a:gd name="connsiteX3" fmla="*/ 568759 w 1339542"/>
                <a:gd name="connsiteY3" fmla="*/ 2098860 h 2836430"/>
              </a:gdLst>
              <a:ahLst/>
              <a:cxnLst>
                <a:cxn ang="0">
                  <a:pos x="connsiteX0" y="connsiteY0"/>
                </a:cxn>
                <a:cxn ang="0">
                  <a:pos x="connsiteX1" y="connsiteY1"/>
                </a:cxn>
                <a:cxn ang="0">
                  <a:pos x="connsiteX2" y="connsiteY2"/>
                </a:cxn>
                <a:cxn ang="0">
                  <a:pos x="connsiteX3" y="connsiteY3"/>
                </a:cxn>
              </a:cxnLst>
              <a:rect l="l" t="t" r="r" b="b"/>
              <a:pathLst>
                <a:path w="1339542" h="2836430">
                  <a:moveTo>
                    <a:pt x="568759" y="2098860"/>
                  </a:moveTo>
                  <a:lnTo>
                    <a:pt x="0" y="0"/>
                  </a:lnTo>
                  <a:lnTo>
                    <a:pt x="1339542" y="2836430"/>
                  </a:lnTo>
                  <a:lnTo>
                    <a:pt x="568759" y="2098860"/>
                  </a:lnTo>
                  <a:close/>
                </a:path>
              </a:pathLst>
            </a:custGeom>
            <a:solidFill>
              <a:srgbClr val="EDEFCD">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Work Sans Light" panose="00000400000000000000" pitchFamily="50" charset="0"/>
                <a:cs typeface="Arial" panose="020B0604020202020204" pitchFamily="34" charset="0"/>
              </a:endParaRPr>
            </a:p>
          </p:txBody>
        </p:sp>
      </p:grpSp>
      <p:sp>
        <p:nvSpPr>
          <p:cNvPr id="39" name="TextBox 1"/>
          <p:cNvSpPr txBox="1"/>
          <p:nvPr/>
        </p:nvSpPr>
        <p:spPr>
          <a:xfrm>
            <a:off x="5754686" y="1853282"/>
            <a:ext cx="5942869" cy="1938992"/>
          </a:xfrm>
          <a:prstGeom prst="rect">
            <a:avLst/>
          </a:prstGeom>
          <a:noFill/>
        </p:spPr>
        <p:txBody>
          <a:bodyPr wrap="square" rtlCol="0">
            <a:spAutoFit/>
          </a:bodyPr>
          <a:lstStyle/>
          <a:p>
            <a:pPr algn="ctr">
              <a:lnSpc>
                <a:spcPct val="120000"/>
              </a:lnSpc>
            </a:pPr>
            <a:r>
              <a:rPr lang="en-US" sz="1400" dirty="0" smtClean="0">
                <a:latin typeface="Work Sans" panose="00000500000000000000" pitchFamily="50" charset="0"/>
                <a:cs typeface="Arial" panose="020B0604020202020204" pitchFamily="34" charset="0"/>
              </a:rPr>
              <a:t>Let’s </a:t>
            </a:r>
            <a:r>
              <a:rPr lang="en-US" sz="1400" dirty="0">
                <a:latin typeface="Work Sans" panose="00000500000000000000" pitchFamily="50" charset="0"/>
                <a:cs typeface="Arial" panose="020B0604020202020204" pitchFamily="34" charset="0"/>
              </a:rPr>
              <a:t>remember what SAR </a:t>
            </a:r>
            <a:r>
              <a:rPr lang="en-US" sz="1400" dirty="0" smtClean="0">
                <a:latin typeface="Work Sans" panose="00000500000000000000" pitchFamily="50" charset="0"/>
                <a:cs typeface="Arial" panose="020B0604020202020204" pitchFamily="34" charset="0"/>
              </a:rPr>
              <a:t>stands for:</a:t>
            </a:r>
          </a:p>
          <a:p>
            <a:pPr algn="ctr">
              <a:lnSpc>
                <a:spcPct val="120000"/>
              </a:lnSpc>
            </a:pPr>
            <a:endParaRPr lang="en-US" sz="1400" dirty="0">
              <a:latin typeface="Work Sans" panose="00000500000000000000" pitchFamily="50" charset="0"/>
              <a:cs typeface="Arial" panose="020B0604020202020204" pitchFamily="34" charset="0"/>
            </a:endParaRPr>
          </a:p>
          <a:p>
            <a:pPr algn="ctr">
              <a:lnSpc>
                <a:spcPct val="120000"/>
              </a:lnSpc>
            </a:pPr>
            <a:r>
              <a:rPr lang="en-US" sz="1600" b="1" dirty="0">
                <a:solidFill>
                  <a:schemeClr val="accent4">
                    <a:lumMod val="50000"/>
                  </a:schemeClr>
                </a:solidFill>
                <a:latin typeface="Work Sans" panose="00000500000000000000" pitchFamily="50" charset="0"/>
                <a:cs typeface="Arial" panose="020B0604020202020204" pitchFamily="34" charset="0"/>
              </a:rPr>
              <a:t>Synthetic </a:t>
            </a:r>
            <a:r>
              <a:rPr lang="en-US" sz="1600" b="1" dirty="0" smtClean="0">
                <a:solidFill>
                  <a:schemeClr val="accent4">
                    <a:lumMod val="50000"/>
                  </a:schemeClr>
                </a:solidFill>
                <a:latin typeface="Work Sans" panose="00000500000000000000" pitchFamily="50" charset="0"/>
                <a:cs typeface="Arial" panose="020B0604020202020204" pitchFamily="34" charset="0"/>
              </a:rPr>
              <a:t>Aperture Radar</a:t>
            </a:r>
          </a:p>
          <a:p>
            <a:pPr>
              <a:lnSpc>
                <a:spcPct val="120000"/>
              </a:lnSpc>
            </a:pPr>
            <a:endParaRPr lang="en-US" sz="1400" dirty="0" smtClean="0">
              <a:latin typeface="Work Sans" panose="00000500000000000000" pitchFamily="50" charset="0"/>
              <a:cs typeface="Arial" panose="020B0604020202020204" pitchFamily="34" charset="0"/>
            </a:endParaRPr>
          </a:p>
          <a:p>
            <a:pPr algn="just">
              <a:lnSpc>
                <a:spcPct val="120000"/>
              </a:lnSpc>
            </a:pPr>
            <a:r>
              <a:rPr lang="en-US" sz="1400" dirty="0" smtClean="0">
                <a:latin typeface="Work Sans" panose="00000500000000000000" pitchFamily="50" charset="0"/>
                <a:cs typeface="Arial" panose="020B0604020202020204" pitchFamily="34" charset="0"/>
              </a:rPr>
              <a:t>The key factor that is utilized in SAR is to synthesize a much longer antenna in azimuth direction by making use of the motion of the SAR sensor in order to achieve finer resolution.  </a:t>
            </a:r>
          </a:p>
        </p:txBody>
      </p:sp>
      <p:sp>
        <p:nvSpPr>
          <p:cNvPr id="44" name="Textfeld 221"/>
          <p:cNvSpPr txBox="1"/>
          <p:nvPr/>
        </p:nvSpPr>
        <p:spPr>
          <a:xfrm>
            <a:off x="1121423" y="5975991"/>
            <a:ext cx="1885453" cy="276999"/>
          </a:xfrm>
          <a:prstGeom prst="rect">
            <a:avLst/>
          </a:prstGeom>
          <a:noFill/>
        </p:spPr>
        <p:txBody>
          <a:bodyPr wrap="none" rtlCol="0">
            <a:spAutoFit/>
          </a:bodyPr>
          <a:lstStyle/>
          <a:p>
            <a:r>
              <a:rPr lang="en-US" sz="1200" dirty="0" smtClean="0">
                <a:solidFill>
                  <a:schemeClr val="tx1">
                    <a:lumMod val="65000"/>
                    <a:lumOff val="35000"/>
                  </a:schemeClr>
                </a:solidFill>
                <a:latin typeface="Work Sans" panose="00000500000000000000" pitchFamily="50" charset="0"/>
              </a:rPr>
              <a:t>SAR imaging geometry</a:t>
            </a:r>
            <a:endParaRPr lang="en-US" sz="1200" dirty="0">
              <a:solidFill>
                <a:schemeClr val="tx1">
                  <a:lumMod val="65000"/>
                  <a:lumOff val="35000"/>
                </a:schemeClr>
              </a:solidFill>
              <a:latin typeface="Work Sans" panose="00000500000000000000" pitchFamily="50" charset="0"/>
            </a:endParaRPr>
          </a:p>
        </p:txBody>
      </p:sp>
      <p:sp>
        <p:nvSpPr>
          <p:cNvPr id="40" name="Foliennummernplatzhalter 39"/>
          <p:cNvSpPr>
            <a:spLocks noGrp="1"/>
          </p:cNvSpPr>
          <p:nvPr>
            <p:ph type="sldNum" sz="quarter" idx="12"/>
          </p:nvPr>
        </p:nvSpPr>
        <p:spPr/>
        <p:txBody>
          <a:bodyPr/>
          <a:lstStyle/>
          <a:p>
            <a:fld id="{0E5F5BB8-B058-4CAF-94F1-C60B474C680F}" type="slidenum">
              <a:rPr lang="de-DE" smtClean="0"/>
              <a:pPr/>
              <a:t>4</a:t>
            </a:fld>
            <a:endParaRPr lang="de-DE"/>
          </a:p>
        </p:txBody>
      </p:sp>
    </p:spTree>
    <p:extLst>
      <p:ext uri="{BB962C8B-B14F-4D97-AF65-F5344CB8AC3E}">
        <p14:creationId xmlns:p14="http://schemas.microsoft.com/office/powerpoint/2010/main" val="18060012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Forest </a:t>
            </a:r>
            <a:r>
              <a:rPr lang="en-US" dirty="0" smtClean="0"/>
              <a:t>Imaging: Forest </a:t>
            </a:r>
            <a:r>
              <a:rPr lang="en-US" dirty="0"/>
              <a:t>Biomass </a:t>
            </a:r>
            <a:r>
              <a:rPr lang="en-US" dirty="0" smtClean="0"/>
              <a:t>and Height with </a:t>
            </a:r>
            <a:r>
              <a:rPr lang="en-US" dirty="0"/>
              <a:t>SAR Tomography </a:t>
            </a:r>
            <a:r>
              <a:rPr lang="en-US" dirty="0" smtClean="0">
                <a:solidFill>
                  <a:schemeClr val="bg1">
                    <a:lumMod val="75000"/>
                  </a:schemeClr>
                </a:solidFill>
              </a:rPr>
              <a:t>[Minh </a:t>
            </a:r>
            <a:r>
              <a:rPr lang="en-US" dirty="0">
                <a:solidFill>
                  <a:schemeClr val="bg1">
                    <a:lumMod val="75000"/>
                  </a:schemeClr>
                </a:solidFill>
              </a:rPr>
              <a:t>et al., </a:t>
            </a:r>
            <a:r>
              <a:rPr lang="en-US" dirty="0" smtClean="0">
                <a:solidFill>
                  <a:schemeClr val="bg1">
                    <a:lumMod val="75000"/>
                  </a:schemeClr>
                </a:solidFill>
              </a:rPr>
              <a:t>2016]</a:t>
            </a:r>
            <a:endParaRPr lang="de-DE"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40" y="2423804"/>
            <a:ext cx="5256516" cy="3101386"/>
          </a:xfrm>
          <a:prstGeom prst="rect">
            <a:avLst/>
          </a:prstGeom>
          <a:noFill/>
          <a:ln>
            <a:noFill/>
          </a:ln>
          <a:effectLst>
            <a:outerShdw blurRad="101600" dist="38100" dir="2700000" algn="tl" rotWithShape="0">
              <a:schemeClr val="bg2">
                <a:lumMod val="50000"/>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hteck 5"/>
          <p:cNvSpPr/>
          <p:nvPr/>
        </p:nvSpPr>
        <p:spPr>
          <a:xfrm>
            <a:off x="6216844" y="1471026"/>
            <a:ext cx="5477773" cy="978729"/>
          </a:xfrm>
          <a:prstGeom prst="rect">
            <a:avLst/>
          </a:prstGeom>
        </p:spPr>
        <p:txBody>
          <a:bodyPr wrap="square">
            <a:spAutoFit/>
          </a:bodyPr>
          <a:lstStyle/>
          <a:p>
            <a:pPr algn="just">
              <a:lnSpc>
                <a:spcPct val="120000"/>
              </a:lnSpc>
            </a:pPr>
            <a:r>
              <a:rPr lang="en-US" sz="1200" dirty="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study area: </a:t>
            </a:r>
            <a:r>
              <a:rPr lang="en-US" sz="1200" dirty="0">
                <a:solidFill>
                  <a:schemeClr val="bg2">
                    <a:lumMod val="50000"/>
                  </a:schemeClr>
                </a:solidFill>
                <a:latin typeface="Work Sans" panose="00000500000000000000" pitchFamily="50" charset="0"/>
              </a:rPr>
              <a:t>tropical forest in </a:t>
            </a:r>
            <a:r>
              <a:rPr lang="en-US" sz="1200" dirty="0" err="1" smtClean="0">
                <a:solidFill>
                  <a:schemeClr val="bg2">
                    <a:lumMod val="50000"/>
                  </a:schemeClr>
                </a:solidFill>
                <a:latin typeface="Work Sans" panose="00000500000000000000" pitchFamily="50" charset="0"/>
              </a:rPr>
              <a:t>Paracou</a:t>
            </a:r>
            <a:r>
              <a:rPr lang="en-US" sz="1200" dirty="0" smtClean="0">
                <a:solidFill>
                  <a:schemeClr val="bg2">
                    <a:lumMod val="50000"/>
                  </a:schemeClr>
                </a:solidFill>
                <a:latin typeface="Work Sans" panose="00000500000000000000" pitchFamily="50" charset="0"/>
              </a:rPr>
              <a:t> &amp; </a:t>
            </a:r>
            <a:r>
              <a:rPr lang="en-US" sz="1200" dirty="0" err="1" smtClean="0">
                <a:solidFill>
                  <a:schemeClr val="bg2">
                    <a:lumMod val="50000"/>
                  </a:schemeClr>
                </a:solidFill>
                <a:latin typeface="Work Sans" panose="00000500000000000000" pitchFamily="50" charset="0"/>
              </a:rPr>
              <a:t>Nouragues</a:t>
            </a:r>
            <a:r>
              <a:rPr lang="en-US" sz="1200" dirty="0" smtClean="0">
                <a:solidFill>
                  <a:schemeClr val="bg2">
                    <a:lumMod val="50000"/>
                  </a:schemeClr>
                </a:solidFill>
                <a:latin typeface="Work Sans" panose="00000500000000000000" pitchFamily="50" charset="0"/>
              </a:rPr>
              <a:t>, </a:t>
            </a:r>
            <a:r>
              <a:rPr lang="en-US" sz="1200" dirty="0">
                <a:solidFill>
                  <a:schemeClr val="bg2">
                    <a:lumMod val="50000"/>
                  </a:schemeClr>
                </a:solidFill>
                <a:latin typeface="Work Sans" panose="00000500000000000000" pitchFamily="50" charset="0"/>
              </a:rPr>
              <a:t>French </a:t>
            </a:r>
            <a:r>
              <a:rPr lang="en-US" sz="1200" dirty="0" err="1">
                <a:solidFill>
                  <a:schemeClr val="bg2">
                    <a:lumMod val="50000"/>
                  </a:schemeClr>
                </a:solidFill>
                <a:latin typeface="Work Sans" panose="00000500000000000000" pitchFamily="50" charset="0"/>
              </a:rPr>
              <a:t>Guayana</a:t>
            </a:r>
            <a:r>
              <a:rPr lang="en-US" sz="1200" dirty="0">
                <a:solidFill>
                  <a:schemeClr val="bg2">
                    <a:lumMod val="50000"/>
                  </a:schemeClr>
                </a:solidFill>
                <a:latin typeface="Work Sans" panose="00000500000000000000" pitchFamily="50" charset="0"/>
              </a:rPr>
              <a:t> </a:t>
            </a:r>
          </a:p>
          <a:p>
            <a:pPr algn="just">
              <a:lnSpc>
                <a:spcPct val="120000"/>
              </a:lnSpc>
            </a:pPr>
            <a:r>
              <a:rPr lang="en-US" sz="1200" dirty="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dataset: </a:t>
            </a:r>
            <a:r>
              <a:rPr lang="en-US" sz="1200" dirty="0" smtClean="0">
                <a:solidFill>
                  <a:schemeClr val="bg2">
                    <a:lumMod val="50000"/>
                  </a:schemeClr>
                </a:solidFill>
                <a:latin typeface="Work Sans" panose="00000500000000000000" pitchFamily="50" charset="0"/>
              </a:rPr>
              <a:t>Full </a:t>
            </a:r>
            <a:r>
              <a:rPr lang="en-US" sz="1200" dirty="0" err="1" smtClean="0">
                <a:solidFill>
                  <a:schemeClr val="bg2">
                    <a:lumMod val="50000"/>
                  </a:schemeClr>
                </a:solidFill>
                <a:latin typeface="Work Sans" panose="00000500000000000000" pitchFamily="50" charset="0"/>
              </a:rPr>
              <a:t>polarimetric</a:t>
            </a:r>
            <a:r>
              <a:rPr lang="en-US" sz="1200" dirty="0" smtClean="0">
                <a:solidFill>
                  <a:schemeClr val="bg2">
                    <a:lumMod val="50000"/>
                  </a:schemeClr>
                </a:solidFill>
                <a:latin typeface="Work Sans" panose="00000500000000000000" pitchFamily="50" charset="0"/>
              </a:rPr>
              <a:t>, P-band </a:t>
            </a:r>
            <a:r>
              <a:rPr lang="en-US" sz="1200" dirty="0">
                <a:solidFill>
                  <a:schemeClr val="bg2">
                    <a:lumMod val="50000"/>
                  </a:schemeClr>
                </a:solidFill>
                <a:latin typeface="Work Sans" panose="00000500000000000000" pitchFamily="50" charset="0"/>
              </a:rPr>
              <a:t>ONERA data </a:t>
            </a:r>
            <a:r>
              <a:rPr lang="en-US" sz="1200" dirty="0" smtClean="0">
                <a:solidFill>
                  <a:schemeClr val="bg2">
                    <a:lumMod val="50000"/>
                  </a:schemeClr>
                </a:solidFill>
                <a:latin typeface="Work Sans" panose="00000500000000000000" pitchFamily="50" charset="0"/>
              </a:rPr>
              <a:t>acquired </a:t>
            </a:r>
            <a:r>
              <a:rPr lang="en-US" sz="1200" dirty="0">
                <a:solidFill>
                  <a:schemeClr val="bg2">
                    <a:lumMod val="50000"/>
                  </a:schemeClr>
                </a:solidFill>
                <a:latin typeface="Work Sans" panose="00000500000000000000" pitchFamily="50" charset="0"/>
              </a:rPr>
              <a:t>in the frame of the ESA campaign </a:t>
            </a:r>
            <a:r>
              <a:rPr lang="en-US" sz="1200" dirty="0" err="1">
                <a:solidFill>
                  <a:schemeClr val="bg2">
                    <a:lumMod val="50000"/>
                  </a:schemeClr>
                </a:solidFill>
                <a:latin typeface="Work Sans" panose="00000500000000000000" pitchFamily="50" charset="0"/>
              </a:rPr>
              <a:t>TropiSAR</a:t>
            </a:r>
            <a:r>
              <a:rPr lang="en-US" sz="1200" dirty="0">
                <a:solidFill>
                  <a:schemeClr val="bg2">
                    <a:lumMod val="50000"/>
                  </a:schemeClr>
                </a:solidFill>
                <a:latin typeface="Work Sans" panose="00000500000000000000" pitchFamily="50" charset="0"/>
              </a:rPr>
              <a:t> </a:t>
            </a:r>
            <a:r>
              <a:rPr lang="en-US" sz="1200" dirty="0" smtClean="0">
                <a:solidFill>
                  <a:schemeClr val="bg2">
                    <a:lumMod val="50000"/>
                  </a:schemeClr>
                </a:solidFill>
                <a:latin typeface="Work Sans" panose="00000500000000000000" pitchFamily="50" charset="0"/>
              </a:rPr>
              <a:t>2009, spanning 5 uniform </a:t>
            </a:r>
            <a:r>
              <a:rPr lang="en-US" sz="1200" dirty="0">
                <a:solidFill>
                  <a:schemeClr val="bg2">
                    <a:lumMod val="50000"/>
                  </a:schemeClr>
                </a:solidFill>
                <a:latin typeface="Work Sans" panose="00000500000000000000" pitchFamily="50" charset="0"/>
              </a:rPr>
              <a:t>baselines with </a:t>
            </a:r>
            <a:r>
              <a:rPr lang="en-US" sz="1200" dirty="0" smtClean="0">
                <a:solidFill>
                  <a:schemeClr val="bg2">
                    <a:lumMod val="50000"/>
                  </a:schemeClr>
                </a:solidFill>
                <a:latin typeface="Work Sans" panose="00000500000000000000" pitchFamily="50" charset="0"/>
              </a:rPr>
              <a:t>15 meters. </a:t>
            </a:r>
            <a:endParaRPr lang="en-US" sz="1200" dirty="0">
              <a:solidFill>
                <a:schemeClr val="bg2">
                  <a:lumMod val="50000"/>
                </a:schemeClr>
              </a:solidFill>
              <a:latin typeface="Work Sans" panose="00000500000000000000" pitchFamily="50" charset="0"/>
            </a:endParaRPr>
          </a:p>
        </p:txBody>
      </p:sp>
      <p:pic>
        <p:nvPicPr>
          <p:cNvPr id="7" name="Grafik 6"/>
          <p:cNvPicPr>
            <a:picLocks noChangeAspect="1"/>
          </p:cNvPicPr>
          <p:nvPr/>
        </p:nvPicPr>
        <p:blipFill>
          <a:blip r:embed="rId4"/>
          <a:stretch>
            <a:fillRect/>
          </a:stretch>
        </p:blipFill>
        <p:spPr>
          <a:xfrm>
            <a:off x="6059038" y="2661574"/>
            <a:ext cx="5793386" cy="2625845"/>
          </a:xfrm>
          <a:prstGeom prst="rect">
            <a:avLst/>
          </a:prstGeom>
          <a:effectLst>
            <a:outerShdw blurRad="63500" sx="102000" sy="102000" algn="ctr" rotWithShape="0">
              <a:schemeClr val="bg1">
                <a:lumMod val="65000"/>
                <a:alpha val="40000"/>
              </a:schemeClr>
            </a:outerShdw>
          </a:effectLst>
        </p:spPr>
      </p:pic>
      <p:sp>
        <p:nvSpPr>
          <p:cNvPr id="8" name="Rechteck 7"/>
          <p:cNvSpPr/>
          <p:nvPr/>
        </p:nvSpPr>
        <p:spPr>
          <a:xfrm>
            <a:off x="333375" y="1471026"/>
            <a:ext cx="5408151" cy="794000"/>
          </a:xfrm>
          <a:prstGeom prst="rect">
            <a:avLst/>
          </a:prstGeom>
        </p:spPr>
        <p:txBody>
          <a:bodyPr wrap="square">
            <a:spAutoFit/>
          </a:bodyPr>
          <a:lstStyle/>
          <a:p>
            <a:pPr>
              <a:lnSpc>
                <a:spcPct val="120000"/>
              </a:lnSpc>
            </a:pPr>
            <a:r>
              <a:rPr lang="en-US" sz="1300" dirty="0" smtClean="0">
                <a:latin typeface="Work Sans" panose="00000500000000000000" pitchFamily="50" charset="0"/>
              </a:rPr>
              <a:t>The analysis show that the proposed </a:t>
            </a:r>
            <a:r>
              <a:rPr lang="en-US" sz="1300" dirty="0" err="1" smtClean="0">
                <a:latin typeface="Work Sans" panose="00000500000000000000" pitchFamily="50" charset="0"/>
              </a:rPr>
              <a:t>TomoSAR</a:t>
            </a:r>
            <a:r>
              <a:rPr lang="en-US" sz="1300" dirty="0" smtClean="0">
                <a:latin typeface="Work Sans" panose="00000500000000000000" pitchFamily="50" charset="0"/>
              </a:rPr>
              <a:t> – Biomass retrieval method is accurate even in </a:t>
            </a:r>
            <a:r>
              <a:rPr lang="en-US" sz="1300" dirty="0">
                <a:latin typeface="Work Sans" panose="00000500000000000000" pitchFamily="50" charset="0"/>
              </a:rPr>
              <a:t>hilly and high-biomass forest </a:t>
            </a:r>
            <a:r>
              <a:rPr lang="en-US" sz="1300" dirty="0" smtClean="0">
                <a:latin typeface="Work Sans" panose="00000500000000000000" pitchFamily="50" charset="0"/>
              </a:rPr>
              <a:t>areas.</a:t>
            </a:r>
          </a:p>
        </p:txBody>
      </p:sp>
      <p:sp>
        <p:nvSpPr>
          <p:cNvPr id="9" name="Rechteck 8"/>
          <p:cNvSpPr/>
          <p:nvPr/>
        </p:nvSpPr>
        <p:spPr>
          <a:xfrm>
            <a:off x="6252734" y="5604030"/>
            <a:ext cx="5793385" cy="535531"/>
          </a:xfrm>
          <a:prstGeom prst="rect">
            <a:avLst/>
          </a:prstGeom>
        </p:spPr>
        <p:txBody>
          <a:bodyPr wrap="square">
            <a:spAutoFit/>
          </a:bodyPr>
          <a:lstStyle/>
          <a:p>
            <a:pPr>
              <a:lnSpc>
                <a:spcPct val="120000"/>
              </a:lnSpc>
            </a:pPr>
            <a:r>
              <a:rPr lang="en-US" sz="1200" dirty="0" smtClean="0">
                <a:solidFill>
                  <a:schemeClr val="bg2">
                    <a:lumMod val="50000"/>
                  </a:schemeClr>
                </a:solidFill>
                <a:latin typeface="Work Sans Light" panose="00000400000000000000" pitchFamily="50" charset="0"/>
              </a:rPr>
              <a:t>A </a:t>
            </a:r>
            <a:r>
              <a:rPr lang="en-US" sz="1200" dirty="0">
                <a:solidFill>
                  <a:schemeClr val="bg2">
                    <a:lumMod val="50000"/>
                  </a:schemeClr>
                </a:solidFill>
                <a:latin typeface="Work Sans Light" panose="00000400000000000000" pitchFamily="50" charset="0"/>
              </a:rPr>
              <a:t>tomographic profile at the </a:t>
            </a:r>
            <a:r>
              <a:rPr lang="en-US" sz="1200" dirty="0" err="1">
                <a:solidFill>
                  <a:schemeClr val="bg2">
                    <a:lumMod val="50000"/>
                  </a:schemeClr>
                </a:solidFill>
                <a:latin typeface="Work Sans Light" panose="00000400000000000000" pitchFamily="50" charset="0"/>
              </a:rPr>
              <a:t>Nouragures</a:t>
            </a:r>
            <a:r>
              <a:rPr lang="en-US" sz="1200" dirty="0">
                <a:solidFill>
                  <a:schemeClr val="bg2">
                    <a:lumMod val="50000"/>
                  </a:schemeClr>
                </a:solidFill>
                <a:latin typeface="Work Sans Light" panose="00000400000000000000" pitchFamily="50" charset="0"/>
              </a:rPr>
              <a:t> forest for the HV </a:t>
            </a:r>
            <a:r>
              <a:rPr lang="en-US" sz="1200" dirty="0" smtClean="0">
                <a:solidFill>
                  <a:schemeClr val="bg2">
                    <a:lumMod val="50000"/>
                  </a:schemeClr>
                </a:solidFill>
                <a:latin typeface="Work Sans Light" panose="00000400000000000000" pitchFamily="50" charset="0"/>
              </a:rPr>
              <a:t>channel, white line denotes the LIDAR height measurements</a:t>
            </a:r>
            <a:endParaRPr lang="en-US" sz="1200" dirty="0">
              <a:solidFill>
                <a:schemeClr val="bg2">
                  <a:lumMod val="50000"/>
                </a:schemeClr>
              </a:solidFill>
              <a:latin typeface="Work Sans Light" panose="00000400000000000000" pitchFamily="50" charset="0"/>
            </a:endParaRPr>
          </a:p>
        </p:txBody>
      </p:sp>
      <p:sp>
        <p:nvSpPr>
          <p:cNvPr id="10" name="Rechteck 9"/>
          <p:cNvSpPr/>
          <p:nvPr/>
        </p:nvSpPr>
        <p:spPr>
          <a:xfrm>
            <a:off x="355940" y="5609416"/>
            <a:ext cx="5256516" cy="535531"/>
          </a:xfrm>
          <a:prstGeom prst="rect">
            <a:avLst/>
          </a:prstGeom>
        </p:spPr>
        <p:txBody>
          <a:bodyPr wrap="square">
            <a:spAutoFit/>
          </a:bodyPr>
          <a:lstStyle/>
          <a:p>
            <a:pPr>
              <a:lnSpc>
                <a:spcPct val="120000"/>
              </a:lnSpc>
            </a:pPr>
            <a:r>
              <a:rPr lang="en-US" sz="1200" dirty="0">
                <a:solidFill>
                  <a:schemeClr val="bg2">
                    <a:lumMod val="50000"/>
                  </a:schemeClr>
                </a:solidFill>
                <a:latin typeface="Work Sans Light" panose="00000400000000000000" pitchFamily="50" charset="0"/>
              </a:rPr>
              <a:t>Comparison between LiDAR and tomography retrieval of forest top height in both sites.</a:t>
            </a:r>
          </a:p>
        </p:txBody>
      </p:sp>
      <p:sp>
        <p:nvSpPr>
          <p:cNvPr id="3" name="Foliennummernplatzhalter 2"/>
          <p:cNvSpPr>
            <a:spLocks noGrp="1"/>
          </p:cNvSpPr>
          <p:nvPr>
            <p:ph type="sldNum" sz="quarter" idx="12"/>
          </p:nvPr>
        </p:nvSpPr>
        <p:spPr/>
        <p:txBody>
          <a:bodyPr/>
          <a:lstStyle/>
          <a:p>
            <a:fld id="{0E5F5BB8-B058-4CAF-94F1-C60B474C680F}" type="slidenum">
              <a:rPr lang="de-DE" smtClean="0"/>
              <a:pPr/>
              <a:t>40</a:t>
            </a:fld>
            <a:endParaRPr lang="de-DE"/>
          </a:p>
        </p:txBody>
      </p:sp>
      <p:sp>
        <p:nvSpPr>
          <p:cNvPr id="4" name="Rechteck 3"/>
          <p:cNvSpPr/>
          <p:nvPr/>
        </p:nvSpPr>
        <p:spPr>
          <a:xfrm>
            <a:off x="355940" y="892147"/>
            <a:ext cx="11416960" cy="332399"/>
          </a:xfrm>
          <a:prstGeom prst="rect">
            <a:avLst/>
          </a:prstGeom>
        </p:spPr>
        <p:txBody>
          <a:bodyPr wrap="square">
            <a:spAutoFit/>
          </a:bodyPr>
          <a:lstStyle/>
          <a:p>
            <a:pPr algn="just">
              <a:lnSpc>
                <a:spcPct val="120000"/>
              </a:lnSpc>
            </a:pPr>
            <a:r>
              <a:rPr lang="en-US" sz="1300" dirty="0" smtClean="0">
                <a:latin typeface="Work Sans" panose="00000500000000000000" pitchFamily="50" charset="0"/>
              </a:rPr>
              <a:t>The </a:t>
            </a:r>
            <a:r>
              <a:rPr lang="en-US" sz="1300" dirty="0">
                <a:latin typeface="Work Sans" panose="00000500000000000000" pitchFamily="50" charset="0"/>
              </a:rPr>
              <a:t>study explores the potentials of </a:t>
            </a:r>
            <a:r>
              <a:rPr lang="en-US" sz="1300" dirty="0" err="1">
                <a:latin typeface="Work Sans" panose="00000500000000000000" pitchFamily="50" charset="0"/>
              </a:rPr>
              <a:t>TomoSAR</a:t>
            </a:r>
            <a:r>
              <a:rPr lang="en-US" sz="1300" dirty="0">
                <a:latin typeface="Work Sans" panose="00000500000000000000" pitchFamily="50" charset="0"/>
              </a:rPr>
              <a:t> to retrieve Biomass and canopy height in a tropical forest.</a:t>
            </a:r>
          </a:p>
        </p:txBody>
      </p:sp>
    </p:spTree>
    <p:extLst>
      <p:ext uri="{BB962C8B-B14F-4D97-AF65-F5344CB8AC3E}">
        <p14:creationId xmlns:p14="http://schemas.microsoft.com/office/powerpoint/2010/main" val="38289097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2634" r="3134"/>
          <a:stretch/>
        </p:blipFill>
        <p:spPr bwMode="auto">
          <a:xfrm>
            <a:off x="2366131" y="2754236"/>
            <a:ext cx="4751109" cy="3493830"/>
          </a:xfrm>
          <a:prstGeom prst="rect">
            <a:avLst/>
          </a:prstGeom>
          <a:noFill/>
          <a:ln>
            <a:noFill/>
          </a:ln>
          <a:effectLst>
            <a:outerShdw blurRad="101600" dist="38100" dir="2700000" algn="tl" rotWithShape="0">
              <a:schemeClr val="bg2">
                <a:lumMod val="50000"/>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lstStyle/>
          <a:p>
            <a:r>
              <a:rPr lang="en-US" dirty="0"/>
              <a:t>Forest </a:t>
            </a:r>
            <a:r>
              <a:rPr lang="en-US" dirty="0" smtClean="0"/>
              <a:t>Imaging: Forest Biomass with SAR Tomography </a:t>
            </a:r>
            <a:r>
              <a:rPr lang="en-US" dirty="0" smtClean="0">
                <a:solidFill>
                  <a:schemeClr val="bg1">
                    <a:lumMod val="75000"/>
                  </a:schemeClr>
                </a:solidFill>
              </a:rPr>
              <a:t>[</a:t>
            </a:r>
            <a:r>
              <a:rPr lang="en-US" dirty="0" err="1" smtClean="0">
                <a:solidFill>
                  <a:schemeClr val="bg1">
                    <a:lumMod val="75000"/>
                  </a:schemeClr>
                </a:solidFill>
              </a:rPr>
              <a:t>Dinh</a:t>
            </a:r>
            <a:r>
              <a:rPr lang="en-US" dirty="0" smtClean="0">
                <a:solidFill>
                  <a:schemeClr val="bg1">
                    <a:lumMod val="75000"/>
                  </a:schemeClr>
                </a:solidFill>
              </a:rPr>
              <a:t> et al., 2012]</a:t>
            </a:r>
            <a:endParaRPr lang="de-DE" dirty="0">
              <a:solidFill>
                <a:schemeClr val="bg1">
                  <a:lumMod val="75000"/>
                </a:schemeClr>
              </a:solidFill>
            </a:endParaRPr>
          </a:p>
        </p:txBody>
      </p:sp>
      <p:grpSp>
        <p:nvGrpSpPr>
          <p:cNvPr id="8" name="Gruppieren 7"/>
          <p:cNvGrpSpPr>
            <a:grpSpLocks noChangeAspect="1"/>
          </p:cNvGrpSpPr>
          <p:nvPr/>
        </p:nvGrpSpPr>
        <p:grpSpPr>
          <a:xfrm>
            <a:off x="7202078" y="1235244"/>
            <a:ext cx="4989922" cy="5012822"/>
            <a:chOff x="609154" y="925318"/>
            <a:chExt cx="4882585" cy="4904995"/>
          </a:xfrm>
          <a:effectLst>
            <a:outerShdw blurRad="101600" dist="38100" dir="2700000" algn="tl" rotWithShape="0">
              <a:schemeClr val="bg2">
                <a:lumMod val="50000"/>
                <a:alpha val="40000"/>
              </a:schemeClr>
            </a:outerShdw>
          </a:effectLst>
        </p:grpSpPr>
        <p:pic>
          <p:nvPicPr>
            <p:cNvPr id="4"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602" r="1367"/>
            <a:stretch/>
          </p:blipFill>
          <p:spPr bwMode="auto">
            <a:xfrm>
              <a:off x="609154" y="925318"/>
              <a:ext cx="4827049" cy="4425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715725" y="5368648"/>
              <a:ext cx="4776014" cy="461665"/>
            </a:xfrm>
            <a:prstGeom prst="rect">
              <a:avLst/>
            </a:prstGeom>
            <a:noFill/>
          </p:spPr>
          <p:txBody>
            <a:bodyPr wrap="square" rtlCol="0">
              <a:spAutoFit/>
            </a:bodyPr>
            <a:lstStyle/>
            <a:p>
              <a:r>
                <a:rPr lang="en-US" sz="1200" dirty="0">
                  <a:solidFill>
                    <a:schemeClr val="bg2">
                      <a:lumMod val="25000"/>
                    </a:schemeClr>
                  </a:solidFill>
                  <a:latin typeface="Work Sans Light" panose="00000400000000000000" pitchFamily="50" charset="0"/>
                </a:rPr>
                <a:t>Tomographic reconstruction </a:t>
              </a:r>
              <a:r>
                <a:rPr lang="en-US" sz="1200" dirty="0" smtClean="0">
                  <a:solidFill>
                    <a:schemeClr val="bg2">
                      <a:lumMod val="25000"/>
                    </a:schemeClr>
                  </a:solidFill>
                  <a:latin typeface="Work Sans Light" panose="00000400000000000000" pitchFamily="50" charset="0"/>
                </a:rPr>
                <a:t>of P-band along </a:t>
              </a:r>
              <a:r>
                <a:rPr lang="en-US" sz="1200" dirty="0">
                  <a:solidFill>
                    <a:schemeClr val="bg2">
                      <a:lumMod val="25000"/>
                    </a:schemeClr>
                  </a:solidFill>
                  <a:latin typeface="Work Sans Light" panose="00000400000000000000" pitchFamily="50" charset="0"/>
                </a:rPr>
                <a:t>the </a:t>
              </a:r>
              <a:r>
                <a:rPr lang="en-US" sz="1200" dirty="0" smtClean="0">
                  <a:solidFill>
                    <a:schemeClr val="bg2">
                      <a:lumMod val="25000"/>
                    </a:schemeClr>
                  </a:solidFill>
                  <a:latin typeface="Work Sans Light" panose="00000400000000000000" pitchFamily="50" charset="0"/>
                </a:rPr>
                <a:t>azimuth </a:t>
              </a:r>
              <a:r>
                <a:rPr lang="en-US" sz="1200" dirty="0">
                  <a:solidFill>
                    <a:schemeClr val="bg2">
                      <a:lumMod val="25000"/>
                    </a:schemeClr>
                  </a:solidFill>
                  <a:latin typeface="Work Sans Light" panose="00000400000000000000" pitchFamily="50" charset="0"/>
                </a:rPr>
                <a:t>slice of in HH, HV and VV polarizations at </a:t>
              </a:r>
              <a:r>
                <a:rPr lang="en-US" sz="1200" dirty="0" smtClean="0">
                  <a:solidFill>
                    <a:schemeClr val="bg2">
                      <a:lumMod val="25000"/>
                    </a:schemeClr>
                  </a:solidFill>
                  <a:latin typeface="Work Sans Light" panose="00000400000000000000" pitchFamily="50" charset="0"/>
                </a:rPr>
                <a:t>AA</a:t>
              </a:r>
              <a:r>
                <a:rPr lang="en-US" sz="1200" dirty="0">
                  <a:solidFill>
                    <a:schemeClr val="bg2">
                      <a:lumMod val="25000"/>
                    </a:schemeClr>
                  </a:solidFill>
                  <a:latin typeface="Work Sans Light" panose="00000400000000000000" pitchFamily="50" charset="0"/>
                </a:rPr>
                <a:t>’ </a:t>
              </a:r>
              <a:r>
                <a:rPr lang="en-US" sz="1200" dirty="0" smtClean="0">
                  <a:solidFill>
                    <a:schemeClr val="bg2">
                      <a:lumMod val="25000"/>
                    </a:schemeClr>
                  </a:solidFill>
                  <a:latin typeface="Work Sans Light" panose="00000400000000000000" pitchFamily="50" charset="0"/>
                </a:rPr>
                <a:t>in the left image. </a:t>
              </a:r>
              <a:endParaRPr lang="en-US" sz="1200" dirty="0">
                <a:solidFill>
                  <a:schemeClr val="bg2">
                    <a:lumMod val="25000"/>
                  </a:schemeClr>
                </a:solidFill>
                <a:latin typeface="Work Sans Light" panose="00000400000000000000" pitchFamily="50" charset="0"/>
              </a:endParaRPr>
            </a:p>
          </p:txBody>
        </p:sp>
      </p:grpSp>
      <p:sp>
        <p:nvSpPr>
          <p:cNvPr id="7" name="Rechteck 6"/>
          <p:cNvSpPr/>
          <p:nvPr/>
        </p:nvSpPr>
        <p:spPr>
          <a:xfrm>
            <a:off x="0" y="4552034"/>
            <a:ext cx="2413262" cy="1569660"/>
          </a:xfrm>
          <a:prstGeom prst="rect">
            <a:avLst/>
          </a:prstGeom>
        </p:spPr>
        <p:txBody>
          <a:bodyPr wrap="square">
            <a:spAutoFit/>
          </a:bodyPr>
          <a:lstStyle/>
          <a:p>
            <a:pPr marL="171450" indent="-171450">
              <a:lnSpc>
                <a:spcPct val="120000"/>
              </a:lnSpc>
              <a:buFont typeface="Arial" panose="020B0604020202020204" pitchFamily="34" charset="0"/>
              <a:buChar char="•"/>
            </a:pPr>
            <a:r>
              <a:rPr lang="en-US" sz="1000" dirty="0" smtClean="0">
                <a:solidFill>
                  <a:schemeClr val="bg2">
                    <a:lumMod val="25000"/>
                  </a:schemeClr>
                </a:solidFill>
                <a:latin typeface="Work Sans Light" panose="00000400000000000000" pitchFamily="50" charset="0"/>
              </a:rPr>
              <a:t>circles indicates the in-situ forest </a:t>
            </a:r>
            <a:r>
              <a:rPr lang="en-US" sz="1000" dirty="0">
                <a:solidFill>
                  <a:schemeClr val="bg2">
                    <a:lumMod val="25000"/>
                  </a:schemeClr>
                </a:solidFill>
                <a:latin typeface="Work Sans Light" panose="00000400000000000000" pitchFamily="50" charset="0"/>
              </a:rPr>
              <a:t>b</a:t>
            </a:r>
            <a:r>
              <a:rPr lang="en-US" sz="1000" dirty="0" smtClean="0">
                <a:solidFill>
                  <a:schemeClr val="bg2">
                    <a:lumMod val="25000"/>
                  </a:schemeClr>
                </a:solidFill>
                <a:latin typeface="Work Sans Light" panose="00000400000000000000" pitchFamily="50" charset="0"/>
              </a:rPr>
              <a:t>iomass measurements</a:t>
            </a:r>
          </a:p>
          <a:p>
            <a:pPr marL="171450" indent="-171450">
              <a:lnSpc>
                <a:spcPct val="120000"/>
              </a:lnSpc>
              <a:buFont typeface="Arial" panose="020B0604020202020204" pitchFamily="34" charset="0"/>
              <a:buChar char="•"/>
            </a:pPr>
            <a:r>
              <a:rPr lang="en-US" sz="1000" dirty="0" smtClean="0">
                <a:solidFill>
                  <a:schemeClr val="bg2">
                    <a:lumMod val="25000"/>
                  </a:schemeClr>
                </a:solidFill>
                <a:latin typeface="Work Sans Light" panose="00000400000000000000" pitchFamily="50" charset="0"/>
              </a:rPr>
              <a:t>AA’ line indicate the position of the tomographic slices</a:t>
            </a:r>
          </a:p>
          <a:p>
            <a:pPr marL="171450" indent="-171450">
              <a:lnSpc>
                <a:spcPct val="120000"/>
              </a:lnSpc>
              <a:buFont typeface="Arial" panose="020B0604020202020204" pitchFamily="34" charset="0"/>
              <a:buChar char="•"/>
            </a:pPr>
            <a:r>
              <a:rPr lang="en-US" sz="1000" dirty="0" smtClean="0">
                <a:solidFill>
                  <a:schemeClr val="bg2">
                    <a:lumMod val="25000"/>
                  </a:schemeClr>
                </a:solidFill>
                <a:latin typeface="Work Sans Light" panose="00000400000000000000" pitchFamily="50" charset="0"/>
              </a:rPr>
              <a:t>Two </a:t>
            </a:r>
            <a:r>
              <a:rPr lang="en-US" sz="1000" dirty="0">
                <a:solidFill>
                  <a:schemeClr val="bg2">
                    <a:lumMod val="25000"/>
                  </a:schemeClr>
                </a:solidFill>
                <a:latin typeface="Work Sans Light" panose="00000400000000000000" pitchFamily="50" charset="0"/>
              </a:rPr>
              <a:t>panels below show tomographic layers </a:t>
            </a:r>
            <a:r>
              <a:rPr lang="en-US" sz="1000" dirty="0" smtClean="0">
                <a:solidFill>
                  <a:schemeClr val="bg2">
                    <a:lumMod val="25000"/>
                  </a:schemeClr>
                </a:solidFill>
                <a:latin typeface="Work Sans Light" panose="00000400000000000000" pitchFamily="50" charset="0"/>
              </a:rPr>
              <a:t>at:</a:t>
            </a:r>
          </a:p>
          <a:p>
            <a:pPr marL="628650" lvl="1" indent="-171450">
              <a:lnSpc>
                <a:spcPct val="120000"/>
              </a:lnSpc>
              <a:buFont typeface="Arial" panose="020B0604020202020204" pitchFamily="34" charset="0"/>
              <a:buChar char="•"/>
            </a:pPr>
            <a:r>
              <a:rPr lang="en-US" sz="1000" dirty="0" smtClean="0">
                <a:solidFill>
                  <a:schemeClr val="bg2">
                    <a:lumMod val="25000"/>
                  </a:schemeClr>
                </a:solidFill>
                <a:latin typeface="Work Sans Light" panose="00000400000000000000" pitchFamily="50" charset="0"/>
              </a:rPr>
              <a:t>ground </a:t>
            </a:r>
            <a:r>
              <a:rPr lang="en-US" sz="1000" dirty="0">
                <a:solidFill>
                  <a:schemeClr val="bg2">
                    <a:lumMod val="25000"/>
                  </a:schemeClr>
                </a:solidFill>
                <a:latin typeface="Work Sans Light" panose="00000400000000000000" pitchFamily="50" charset="0"/>
              </a:rPr>
              <a:t>level (h=0m)</a:t>
            </a:r>
          </a:p>
          <a:p>
            <a:pPr marL="628650" lvl="1" indent="-171450">
              <a:lnSpc>
                <a:spcPct val="120000"/>
              </a:lnSpc>
              <a:buFont typeface="Arial" panose="020B0604020202020204" pitchFamily="34" charset="0"/>
              <a:buChar char="•"/>
            </a:pPr>
            <a:r>
              <a:rPr lang="en-US" sz="1000" dirty="0" smtClean="0">
                <a:solidFill>
                  <a:schemeClr val="bg2">
                    <a:lumMod val="25000"/>
                  </a:schemeClr>
                </a:solidFill>
                <a:latin typeface="Work Sans Light" panose="00000400000000000000" pitchFamily="50" charset="0"/>
              </a:rPr>
              <a:t>vegetation </a:t>
            </a:r>
            <a:r>
              <a:rPr lang="en-US" sz="1000" dirty="0">
                <a:solidFill>
                  <a:schemeClr val="bg2">
                    <a:lumMod val="25000"/>
                  </a:schemeClr>
                </a:solidFill>
                <a:latin typeface="Work Sans Light" panose="00000400000000000000" pitchFamily="50" charset="0"/>
              </a:rPr>
              <a:t>layer (h=30m</a:t>
            </a:r>
            <a:r>
              <a:rPr lang="en-US" sz="1000" dirty="0" smtClean="0">
                <a:solidFill>
                  <a:schemeClr val="bg2">
                    <a:lumMod val="25000"/>
                  </a:schemeClr>
                </a:solidFill>
                <a:latin typeface="Work Sans Light" panose="00000400000000000000" pitchFamily="50" charset="0"/>
              </a:rPr>
              <a:t>)</a:t>
            </a:r>
            <a:endParaRPr lang="en-US" sz="1000" dirty="0">
              <a:solidFill>
                <a:schemeClr val="bg2">
                  <a:lumMod val="25000"/>
                </a:schemeClr>
              </a:solidFill>
              <a:latin typeface="Work Sans Light" panose="00000400000000000000" pitchFamily="50" charset="0"/>
            </a:endParaRPr>
          </a:p>
        </p:txBody>
      </p:sp>
      <p:sp>
        <p:nvSpPr>
          <p:cNvPr id="9" name="Rechteck 8"/>
          <p:cNvSpPr/>
          <p:nvPr/>
        </p:nvSpPr>
        <p:spPr>
          <a:xfrm>
            <a:off x="255985" y="941260"/>
            <a:ext cx="6630590" cy="1428020"/>
          </a:xfrm>
          <a:prstGeom prst="rect">
            <a:avLst/>
          </a:prstGeom>
        </p:spPr>
        <p:txBody>
          <a:bodyPr wrap="square">
            <a:spAutoFit/>
          </a:bodyPr>
          <a:lstStyle/>
          <a:p>
            <a:pPr algn="just">
              <a:lnSpc>
                <a:spcPct val="120000"/>
              </a:lnSpc>
              <a:spcAft>
                <a:spcPts val="1200"/>
              </a:spcAft>
            </a:pPr>
            <a:r>
              <a:rPr lang="en-US" sz="1300" dirty="0">
                <a:latin typeface="Work Sans" panose="00000500000000000000" pitchFamily="50" charset="0"/>
              </a:rPr>
              <a:t>The aim of the study </a:t>
            </a:r>
            <a:r>
              <a:rPr lang="en-US" sz="1300" dirty="0" smtClean="0">
                <a:latin typeface="Work Sans" panose="00000500000000000000" pitchFamily="50" charset="0"/>
              </a:rPr>
              <a:t>is </a:t>
            </a:r>
            <a:r>
              <a:rPr lang="en-US" sz="1300" dirty="0">
                <a:latin typeface="Work Sans" panose="00000500000000000000" pitchFamily="50" charset="0"/>
              </a:rPr>
              <a:t>to </a:t>
            </a:r>
            <a:r>
              <a:rPr lang="en-US" sz="1300" dirty="0" smtClean="0">
                <a:latin typeface="Work Sans" panose="00000500000000000000" pitchFamily="50" charset="0"/>
              </a:rPr>
              <a:t>demonstrate the </a:t>
            </a:r>
            <a:r>
              <a:rPr lang="en-US" sz="1300" dirty="0">
                <a:latin typeface="Work Sans" panose="00000500000000000000" pitchFamily="50" charset="0"/>
              </a:rPr>
              <a:t>use of tomographic </a:t>
            </a:r>
            <a:r>
              <a:rPr lang="en-US" sz="1300" dirty="0" smtClean="0">
                <a:latin typeface="Work Sans" panose="00000500000000000000" pitchFamily="50" charset="0"/>
              </a:rPr>
              <a:t>information </a:t>
            </a:r>
            <a:r>
              <a:rPr lang="en-US" sz="1300" dirty="0">
                <a:latin typeface="Work Sans" panose="00000500000000000000" pitchFamily="50" charset="0"/>
              </a:rPr>
              <a:t>to retrieve </a:t>
            </a:r>
            <a:r>
              <a:rPr lang="en-US" sz="1300" dirty="0" smtClean="0">
                <a:latin typeface="Work Sans" panose="00000500000000000000" pitchFamily="50" charset="0"/>
              </a:rPr>
              <a:t>tropical forest.</a:t>
            </a:r>
          </a:p>
          <a:p>
            <a:pPr algn="just">
              <a:lnSpc>
                <a:spcPct val="120000"/>
              </a:lnSpc>
              <a:spcAft>
                <a:spcPts val="1200"/>
              </a:spcAft>
            </a:pPr>
            <a:r>
              <a:rPr lang="en-US" sz="1300" dirty="0" smtClean="0">
                <a:latin typeface="Work Sans" panose="00000500000000000000" pitchFamily="50" charset="0"/>
              </a:rPr>
              <a:t>It </a:t>
            </a:r>
            <a:r>
              <a:rPr lang="en-US" sz="1300" dirty="0">
                <a:latin typeface="Work Sans" panose="00000500000000000000" pitchFamily="50" charset="0"/>
              </a:rPr>
              <a:t>was found that </a:t>
            </a:r>
            <a:r>
              <a:rPr lang="en-US" sz="1300" dirty="0" smtClean="0">
                <a:latin typeface="Work Sans" panose="00000500000000000000" pitchFamily="50" charset="0"/>
              </a:rPr>
              <a:t>reflectivity at </a:t>
            </a:r>
            <a:r>
              <a:rPr lang="en-US" sz="1300" dirty="0">
                <a:latin typeface="Work Sans" panose="00000500000000000000" pitchFamily="50" charset="0"/>
              </a:rPr>
              <a:t>30m ± 10m above the ground </a:t>
            </a:r>
            <a:r>
              <a:rPr lang="en-US" sz="1300" dirty="0" smtClean="0">
                <a:latin typeface="Work Sans" panose="00000500000000000000" pitchFamily="50" charset="0"/>
              </a:rPr>
              <a:t>provides the best </a:t>
            </a:r>
            <a:r>
              <a:rPr lang="en-US" sz="1300" dirty="0">
                <a:latin typeface="Work Sans" panose="00000500000000000000" pitchFamily="50" charset="0"/>
              </a:rPr>
              <a:t>sensitivity with forest biomass in </a:t>
            </a:r>
            <a:r>
              <a:rPr lang="en-US" sz="1300" dirty="0" smtClean="0">
                <a:latin typeface="Work Sans" panose="00000500000000000000" pitchFamily="50" charset="0"/>
              </a:rPr>
              <a:t>all polarizations</a:t>
            </a:r>
            <a:r>
              <a:rPr lang="en-US" sz="1300" dirty="0">
                <a:latin typeface="Work Sans" panose="00000500000000000000" pitchFamily="50" charset="0"/>
              </a:rPr>
              <a:t>, for biomass ranging from 250 to 450 tons/ha</a:t>
            </a:r>
            <a:r>
              <a:rPr lang="en-US" sz="1300" dirty="0" smtClean="0">
                <a:latin typeface="Work Sans" panose="00000500000000000000" pitchFamily="50" charset="0"/>
              </a:rPr>
              <a:t>.</a:t>
            </a:r>
            <a:endParaRPr lang="en-US" sz="1300" dirty="0">
              <a:latin typeface="Work Sans" panose="00000500000000000000" pitchFamily="50" charset="0"/>
            </a:endParaRPr>
          </a:p>
        </p:txBody>
      </p:sp>
      <p:sp>
        <p:nvSpPr>
          <p:cNvPr id="3" name="Rechteck 2"/>
          <p:cNvSpPr/>
          <p:nvPr/>
        </p:nvSpPr>
        <p:spPr>
          <a:xfrm>
            <a:off x="76200" y="2866875"/>
            <a:ext cx="2289931" cy="1421928"/>
          </a:xfrm>
          <a:prstGeom prst="rect">
            <a:avLst/>
          </a:prstGeom>
        </p:spPr>
        <p:txBody>
          <a:bodyPr wrap="square">
            <a:spAutoFit/>
          </a:bodyPr>
          <a:lstStyle/>
          <a:p>
            <a:pPr algn="just">
              <a:lnSpc>
                <a:spcPct val="120000"/>
              </a:lnSpc>
            </a:pPr>
            <a:r>
              <a:rPr lang="en-US" sz="1200" dirty="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study area: </a:t>
            </a:r>
            <a:r>
              <a:rPr lang="en-US" sz="1200" dirty="0">
                <a:solidFill>
                  <a:schemeClr val="bg2">
                    <a:lumMod val="50000"/>
                  </a:schemeClr>
                </a:solidFill>
                <a:latin typeface="Work Sans" panose="00000500000000000000" pitchFamily="50" charset="0"/>
              </a:rPr>
              <a:t>tropical forest in </a:t>
            </a:r>
            <a:r>
              <a:rPr lang="en-US" sz="1200" dirty="0" err="1">
                <a:solidFill>
                  <a:schemeClr val="bg2">
                    <a:lumMod val="50000"/>
                  </a:schemeClr>
                </a:solidFill>
                <a:latin typeface="Work Sans" panose="00000500000000000000" pitchFamily="50" charset="0"/>
              </a:rPr>
              <a:t>Paracou</a:t>
            </a:r>
            <a:r>
              <a:rPr lang="en-US" sz="1200" dirty="0">
                <a:solidFill>
                  <a:schemeClr val="bg2">
                    <a:lumMod val="50000"/>
                  </a:schemeClr>
                </a:solidFill>
                <a:latin typeface="Work Sans" panose="00000500000000000000" pitchFamily="50" charset="0"/>
              </a:rPr>
              <a:t>, French </a:t>
            </a:r>
            <a:r>
              <a:rPr lang="en-US" sz="1200" dirty="0" err="1">
                <a:solidFill>
                  <a:schemeClr val="bg2">
                    <a:lumMod val="50000"/>
                  </a:schemeClr>
                </a:solidFill>
                <a:latin typeface="Work Sans" panose="00000500000000000000" pitchFamily="50" charset="0"/>
              </a:rPr>
              <a:t>Guayana</a:t>
            </a:r>
            <a:r>
              <a:rPr lang="en-US" sz="1200" dirty="0">
                <a:solidFill>
                  <a:schemeClr val="bg2">
                    <a:lumMod val="50000"/>
                  </a:schemeClr>
                </a:solidFill>
                <a:latin typeface="Work Sans" panose="00000500000000000000" pitchFamily="50" charset="0"/>
              </a:rPr>
              <a:t> </a:t>
            </a:r>
          </a:p>
          <a:p>
            <a:pPr>
              <a:lnSpc>
                <a:spcPct val="120000"/>
              </a:lnSpc>
            </a:pPr>
            <a:r>
              <a:rPr lang="en-US" sz="1200" dirty="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dataset: </a:t>
            </a:r>
            <a:r>
              <a:rPr lang="en-US" sz="1200" dirty="0">
                <a:solidFill>
                  <a:schemeClr val="bg2">
                    <a:lumMod val="50000"/>
                  </a:schemeClr>
                </a:solidFill>
                <a:latin typeface="Work Sans" panose="00000500000000000000" pitchFamily="50" charset="0"/>
              </a:rPr>
              <a:t>P-band ONERA data acquired in the frame of the ESA campaign </a:t>
            </a:r>
            <a:r>
              <a:rPr lang="en-US" sz="1200" dirty="0" err="1">
                <a:solidFill>
                  <a:schemeClr val="bg2">
                    <a:lumMod val="50000"/>
                  </a:schemeClr>
                </a:solidFill>
                <a:latin typeface="Work Sans" panose="00000500000000000000" pitchFamily="50" charset="0"/>
              </a:rPr>
              <a:t>TropiSAR</a:t>
            </a:r>
            <a:r>
              <a:rPr lang="en-US" sz="1200" dirty="0">
                <a:solidFill>
                  <a:schemeClr val="bg2">
                    <a:lumMod val="50000"/>
                  </a:schemeClr>
                </a:solidFill>
                <a:latin typeface="Work Sans" panose="00000500000000000000" pitchFamily="50" charset="0"/>
              </a:rPr>
              <a:t> 2009.</a:t>
            </a:r>
          </a:p>
        </p:txBody>
      </p:sp>
      <p:sp>
        <p:nvSpPr>
          <p:cNvPr id="10" name="Foliennummernplatzhalter 9"/>
          <p:cNvSpPr>
            <a:spLocks noGrp="1"/>
          </p:cNvSpPr>
          <p:nvPr>
            <p:ph type="sldNum" sz="quarter" idx="12"/>
          </p:nvPr>
        </p:nvSpPr>
        <p:spPr/>
        <p:txBody>
          <a:bodyPr/>
          <a:lstStyle/>
          <a:p>
            <a:fld id="{0E5F5BB8-B058-4CAF-94F1-C60B474C680F}" type="slidenum">
              <a:rPr lang="de-DE" smtClean="0"/>
              <a:pPr/>
              <a:t>41</a:t>
            </a:fld>
            <a:endParaRPr lang="de-DE"/>
          </a:p>
        </p:txBody>
      </p:sp>
    </p:spTree>
    <p:extLst>
      <p:ext uri="{BB962C8B-B14F-4D97-AF65-F5344CB8AC3E}">
        <p14:creationId xmlns:p14="http://schemas.microsoft.com/office/powerpoint/2010/main" val="20143477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Forest Imaging: </a:t>
            </a:r>
            <a:r>
              <a:rPr lang="en-US" dirty="0"/>
              <a:t>Forest </a:t>
            </a:r>
            <a:r>
              <a:rPr lang="en-US" dirty="0" smtClean="0"/>
              <a:t>Structure </a:t>
            </a:r>
            <a:r>
              <a:rPr lang="en-US" dirty="0"/>
              <a:t>with SAR </a:t>
            </a:r>
            <a:r>
              <a:rPr lang="en-US" dirty="0" smtClean="0"/>
              <a:t>Tomography </a:t>
            </a:r>
            <a:r>
              <a:rPr lang="en-US" dirty="0" smtClean="0">
                <a:solidFill>
                  <a:schemeClr val="bg1">
                    <a:lumMod val="75000"/>
                  </a:schemeClr>
                </a:solidFill>
              </a:rPr>
              <a:t>[</a:t>
            </a:r>
            <a:r>
              <a:rPr lang="en-US" dirty="0" err="1" smtClean="0">
                <a:solidFill>
                  <a:schemeClr val="bg1">
                    <a:lumMod val="75000"/>
                  </a:schemeClr>
                </a:solidFill>
              </a:rPr>
              <a:t>Tello</a:t>
            </a:r>
            <a:r>
              <a:rPr lang="en-US" dirty="0" smtClean="0">
                <a:solidFill>
                  <a:schemeClr val="bg1">
                    <a:lumMod val="75000"/>
                  </a:schemeClr>
                </a:solidFill>
              </a:rPr>
              <a:t> </a:t>
            </a:r>
            <a:r>
              <a:rPr lang="en-US" dirty="0">
                <a:solidFill>
                  <a:schemeClr val="bg1">
                    <a:lumMod val="75000"/>
                  </a:schemeClr>
                </a:solidFill>
              </a:rPr>
              <a:t>et al., </a:t>
            </a:r>
            <a:r>
              <a:rPr lang="en-US" dirty="0" smtClean="0">
                <a:solidFill>
                  <a:schemeClr val="bg1">
                    <a:lumMod val="75000"/>
                  </a:schemeClr>
                </a:solidFill>
              </a:rPr>
              <a:t>2015]</a:t>
            </a:r>
            <a:r>
              <a:rPr lang="en-US" dirty="0" smtClean="0"/>
              <a:t> </a:t>
            </a:r>
            <a:endParaRPr lang="en-US" dirty="0"/>
          </a:p>
        </p:txBody>
      </p:sp>
      <p:pic>
        <p:nvPicPr>
          <p:cNvPr id="3" name="Picture 3"/>
          <p:cNvPicPr>
            <a:picLocks noChangeAspect="1"/>
          </p:cNvPicPr>
          <p:nvPr/>
        </p:nvPicPr>
        <p:blipFill rotWithShape="1">
          <a:blip r:embed="rId3"/>
          <a:srcRect b="9335"/>
          <a:stretch/>
        </p:blipFill>
        <p:spPr>
          <a:xfrm>
            <a:off x="5185150" y="647701"/>
            <a:ext cx="6950288" cy="4962524"/>
          </a:xfrm>
          <a:prstGeom prst="rect">
            <a:avLst/>
          </a:prstGeom>
          <a:effectLst>
            <a:outerShdw blurRad="101600" dist="38100" dir="2700000" algn="tl" rotWithShape="0">
              <a:schemeClr val="bg2">
                <a:lumMod val="50000"/>
                <a:alpha val="40000"/>
              </a:schemeClr>
            </a:outerShdw>
          </a:effectLst>
        </p:spPr>
      </p:pic>
      <p:sp>
        <p:nvSpPr>
          <p:cNvPr id="4" name="Rechteck 3"/>
          <p:cNvSpPr/>
          <p:nvPr/>
        </p:nvSpPr>
        <p:spPr>
          <a:xfrm>
            <a:off x="5338087" y="5610225"/>
            <a:ext cx="6757538" cy="701731"/>
          </a:xfrm>
          <a:prstGeom prst="rect">
            <a:avLst/>
          </a:prstGeom>
        </p:spPr>
        <p:txBody>
          <a:bodyPr wrap="square">
            <a:spAutoFit/>
          </a:bodyPr>
          <a:lstStyle/>
          <a:p>
            <a:pPr>
              <a:lnSpc>
                <a:spcPct val="120000"/>
              </a:lnSpc>
            </a:pPr>
            <a:r>
              <a:rPr lang="en-US" sz="1100" dirty="0" smtClean="0">
                <a:latin typeface="Work Sans Light" panose="00000400000000000000" pitchFamily="50" charset="0"/>
              </a:rPr>
              <a:t>(</a:t>
            </a:r>
            <a:r>
              <a:rPr lang="en-US" sz="1100" dirty="0">
                <a:latin typeface="Work Sans Light" panose="00000400000000000000" pitchFamily="50" charset="0"/>
              </a:rPr>
              <a:t>a)-(b) Pauli representation of </a:t>
            </a:r>
            <a:r>
              <a:rPr lang="en-US" sz="1100" dirty="0" smtClean="0">
                <a:latin typeface="Work Sans Light" panose="00000400000000000000" pitchFamily="50" charset="0"/>
              </a:rPr>
              <a:t>the tomogram with </a:t>
            </a:r>
            <a:r>
              <a:rPr lang="en-US" sz="1100" dirty="0">
                <a:latin typeface="Work Sans Light" panose="00000400000000000000" pitchFamily="50" charset="0"/>
              </a:rPr>
              <a:t>Capon and with </a:t>
            </a:r>
            <a:r>
              <a:rPr lang="en-US" sz="1100" dirty="0" smtClean="0">
                <a:latin typeface="Work Sans Light" panose="00000400000000000000" pitchFamily="50" charset="0"/>
              </a:rPr>
              <a:t>the Compressive </a:t>
            </a:r>
            <a:r>
              <a:rPr lang="en-US" sz="1100" dirty="0">
                <a:latin typeface="Work Sans Light" panose="00000400000000000000" pitchFamily="50" charset="0"/>
              </a:rPr>
              <a:t>S</a:t>
            </a:r>
            <a:r>
              <a:rPr lang="en-US" sz="1100" dirty="0" smtClean="0">
                <a:latin typeface="Work Sans Light" panose="00000400000000000000" pitchFamily="50" charset="0"/>
              </a:rPr>
              <a:t>ensing.</a:t>
            </a:r>
          </a:p>
          <a:p>
            <a:pPr>
              <a:lnSpc>
                <a:spcPct val="120000"/>
              </a:lnSpc>
            </a:pPr>
            <a:r>
              <a:rPr lang="en-US" sz="1100" dirty="0" smtClean="0">
                <a:latin typeface="Work Sans Light" panose="00000400000000000000" pitchFamily="50" charset="0"/>
              </a:rPr>
              <a:t>(</a:t>
            </a:r>
            <a:r>
              <a:rPr lang="en-US" sz="1100" dirty="0">
                <a:latin typeface="Work Sans Light" panose="00000400000000000000" pitchFamily="50" charset="0"/>
              </a:rPr>
              <a:t>c)-(f) Examples of inventory plots (50x50 m) with different structures, as represented</a:t>
            </a:r>
          </a:p>
          <a:p>
            <a:pPr>
              <a:lnSpc>
                <a:spcPct val="120000"/>
              </a:lnSpc>
            </a:pPr>
            <a:r>
              <a:rPr lang="en-US" sz="1100" dirty="0">
                <a:latin typeface="Work Sans Light" panose="00000400000000000000" pitchFamily="50" charset="0"/>
              </a:rPr>
              <a:t>with field, LIDAR and </a:t>
            </a:r>
            <a:r>
              <a:rPr lang="en-US" sz="1100" dirty="0" err="1">
                <a:latin typeface="Work Sans Light" panose="00000400000000000000" pitchFamily="50" charset="0"/>
              </a:rPr>
              <a:t>TomoSAR</a:t>
            </a:r>
            <a:r>
              <a:rPr lang="en-US" sz="1100" dirty="0">
                <a:latin typeface="Work Sans Light" panose="00000400000000000000" pitchFamily="50" charset="0"/>
              </a:rPr>
              <a:t> data.</a:t>
            </a:r>
          </a:p>
        </p:txBody>
      </p:sp>
      <p:sp>
        <p:nvSpPr>
          <p:cNvPr id="6" name="Rechteck 5"/>
          <p:cNvSpPr/>
          <p:nvPr/>
        </p:nvSpPr>
        <p:spPr>
          <a:xfrm>
            <a:off x="228600" y="1112233"/>
            <a:ext cx="4916737" cy="1052596"/>
          </a:xfrm>
          <a:prstGeom prst="rect">
            <a:avLst/>
          </a:prstGeom>
        </p:spPr>
        <p:txBody>
          <a:bodyPr wrap="square">
            <a:spAutoFit/>
          </a:bodyPr>
          <a:lstStyle/>
          <a:p>
            <a:pPr algn="just">
              <a:lnSpc>
                <a:spcPct val="120000"/>
              </a:lnSpc>
            </a:pPr>
            <a:r>
              <a:rPr lang="en-US" sz="1300" dirty="0" smtClean="0">
                <a:latin typeface="Work Sans" panose="00000500000000000000" pitchFamily="50" charset="0"/>
              </a:rPr>
              <a:t>The study explores the link between forest </a:t>
            </a:r>
            <a:r>
              <a:rPr lang="en-US" sz="1300" dirty="0">
                <a:latin typeface="Work Sans" panose="00000500000000000000" pitchFamily="50" charset="0"/>
              </a:rPr>
              <a:t>structure and the 3D </a:t>
            </a:r>
            <a:r>
              <a:rPr lang="en-US" sz="1300" dirty="0" smtClean="0">
                <a:latin typeface="Work Sans" panose="00000500000000000000" pitchFamily="50" charset="0"/>
              </a:rPr>
              <a:t>spatial distribution </a:t>
            </a:r>
            <a:r>
              <a:rPr lang="en-US" sz="1300" dirty="0">
                <a:latin typeface="Work Sans" panose="00000500000000000000" pitchFamily="50" charset="0"/>
              </a:rPr>
              <a:t>of the peaks in the reflectivity profiles at </a:t>
            </a:r>
            <a:r>
              <a:rPr lang="en-US" sz="1300" dirty="0" smtClean="0">
                <a:latin typeface="Work Sans" panose="00000500000000000000" pitchFamily="50" charset="0"/>
              </a:rPr>
              <a:t>L-band, proposing measures for forest structure estimation from tomographic SAR.</a:t>
            </a:r>
          </a:p>
        </p:txBody>
      </p:sp>
      <p:sp>
        <p:nvSpPr>
          <p:cNvPr id="7" name="Rechteck 6"/>
          <p:cNvSpPr/>
          <p:nvPr/>
        </p:nvSpPr>
        <p:spPr>
          <a:xfrm>
            <a:off x="143522" y="2560964"/>
            <a:ext cx="5001815" cy="2234394"/>
          </a:xfrm>
          <a:prstGeom prst="rect">
            <a:avLst/>
          </a:prstGeom>
        </p:spPr>
        <p:txBody>
          <a:bodyPr wrap="square">
            <a:spAutoFit/>
          </a:bodyPr>
          <a:lstStyle/>
          <a:p>
            <a:pPr marL="171450" indent="-171450" algn="just">
              <a:lnSpc>
                <a:spcPct val="120000"/>
              </a:lnSpc>
              <a:buFont typeface="Arial" panose="020B0604020202020204" pitchFamily="34" charset="0"/>
              <a:buChar char="•"/>
            </a:pPr>
            <a:r>
              <a:rPr lang="en-US" sz="1300" dirty="0">
                <a:latin typeface="Work Sans" panose="00000500000000000000" pitchFamily="50" charset="0"/>
              </a:rPr>
              <a:t>The comparison of inventory plots, LIDAR and </a:t>
            </a:r>
            <a:r>
              <a:rPr lang="en-US" sz="1300" dirty="0" err="1">
                <a:latin typeface="Work Sans" panose="00000500000000000000" pitchFamily="50" charset="0"/>
              </a:rPr>
              <a:t>TomoSAR</a:t>
            </a:r>
            <a:r>
              <a:rPr lang="en-US" sz="1300" dirty="0">
                <a:latin typeface="Work Sans" panose="00000500000000000000" pitchFamily="50" charset="0"/>
              </a:rPr>
              <a:t> results  indicate that the horizontal and vertical variability of the tree distribution is reflected in the tomographic profiles, essentially through the 3D spatial distribution of peaks in the reflectivity. </a:t>
            </a:r>
          </a:p>
          <a:p>
            <a:pPr algn="just">
              <a:lnSpc>
                <a:spcPct val="120000"/>
              </a:lnSpc>
            </a:pPr>
            <a:endParaRPr lang="en-US" sz="1300" dirty="0" smtClean="0">
              <a:latin typeface="Work Sans" panose="00000500000000000000" pitchFamily="50" charset="0"/>
            </a:endParaRPr>
          </a:p>
          <a:p>
            <a:pPr marL="171450" indent="-171450" algn="just">
              <a:lnSpc>
                <a:spcPct val="120000"/>
              </a:lnSpc>
              <a:buFont typeface="Arial" panose="020B0604020202020204" pitchFamily="34" charset="0"/>
              <a:buChar char="•"/>
            </a:pPr>
            <a:r>
              <a:rPr lang="en-US" sz="1300" dirty="0" smtClean="0">
                <a:latin typeface="Work Sans" panose="00000500000000000000" pitchFamily="50" charset="0"/>
              </a:rPr>
              <a:t>The tomographic profile from Compressive Sensing show better resolution and lower side lobes with respect to Capon beamforming.</a:t>
            </a:r>
          </a:p>
        </p:txBody>
      </p:sp>
      <p:sp>
        <p:nvSpPr>
          <p:cNvPr id="8" name="Rechteck 7"/>
          <p:cNvSpPr/>
          <p:nvPr/>
        </p:nvSpPr>
        <p:spPr>
          <a:xfrm>
            <a:off x="296606" y="5231660"/>
            <a:ext cx="4812075" cy="757130"/>
          </a:xfrm>
          <a:prstGeom prst="rect">
            <a:avLst/>
          </a:prstGeom>
        </p:spPr>
        <p:txBody>
          <a:bodyPr wrap="square">
            <a:spAutoFit/>
          </a:bodyPr>
          <a:lstStyle/>
          <a:p>
            <a:pPr algn="just">
              <a:lnSpc>
                <a:spcPct val="120000"/>
              </a:lnSpc>
            </a:pPr>
            <a:r>
              <a:rPr lang="en-US" sz="120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study area: </a:t>
            </a:r>
            <a:r>
              <a:rPr lang="en-US" sz="1200" dirty="0" smtClean="0">
                <a:solidFill>
                  <a:schemeClr val="bg2">
                    <a:lumMod val="50000"/>
                  </a:schemeClr>
                </a:solidFill>
                <a:latin typeface="Work Sans" panose="00000500000000000000" pitchFamily="50" charset="0"/>
              </a:rPr>
              <a:t>temperate forest In </a:t>
            </a:r>
            <a:r>
              <a:rPr lang="en-US" sz="1200" dirty="0" err="1" smtClean="0">
                <a:solidFill>
                  <a:schemeClr val="bg2">
                    <a:lumMod val="50000"/>
                  </a:schemeClr>
                </a:solidFill>
                <a:latin typeface="Work Sans" panose="00000500000000000000" pitchFamily="50" charset="0"/>
              </a:rPr>
              <a:t>Traunstein</a:t>
            </a:r>
            <a:r>
              <a:rPr lang="en-US" sz="1200" dirty="0" smtClean="0">
                <a:solidFill>
                  <a:schemeClr val="bg2">
                    <a:lumMod val="50000"/>
                  </a:schemeClr>
                </a:solidFill>
                <a:latin typeface="Work Sans" panose="00000500000000000000" pitchFamily="50" charset="0"/>
              </a:rPr>
              <a:t>, Germany</a:t>
            </a:r>
          </a:p>
          <a:p>
            <a:pPr algn="just">
              <a:lnSpc>
                <a:spcPct val="120000"/>
              </a:lnSpc>
            </a:pPr>
            <a:r>
              <a:rPr lang="en-US" sz="1200" dirty="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d</a:t>
            </a:r>
            <a:r>
              <a:rPr lang="en-US" sz="120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ataset: </a:t>
            </a:r>
            <a:r>
              <a:rPr lang="en-US" sz="1200" dirty="0" smtClean="0">
                <a:solidFill>
                  <a:schemeClr val="bg2">
                    <a:lumMod val="50000"/>
                  </a:schemeClr>
                </a:solidFill>
                <a:latin typeface="Work Sans" panose="00000500000000000000" pitchFamily="50" charset="0"/>
              </a:rPr>
              <a:t>full </a:t>
            </a:r>
            <a:r>
              <a:rPr lang="en-US" sz="1200" dirty="0" err="1" smtClean="0">
                <a:solidFill>
                  <a:schemeClr val="bg2">
                    <a:lumMod val="50000"/>
                  </a:schemeClr>
                </a:solidFill>
                <a:latin typeface="Work Sans" panose="00000500000000000000" pitchFamily="50" charset="0"/>
              </a:rPr>
              <a:t>polarimetric</a:t>
            </a:r>
            <a:r>
              <a:rPr lang="en-US" sz="1200" dirty="0" smtClean="0">
                <a:solidFill>
                  <a:schemeClr val="bg2">
                    <a:lumMod val="50000"/>
                  </a:schemeClr>
                </a:solidFill>
                <a:latin typeface="Work Sans" panose="00000500000000000000" pitchFamily="50" charset="0"/>
              </a:rPr>
              <a:t>, L-band E-SAR system of DLR, spanning 5 non-uniform baselines with 5-25 meters</a:t>
            </a:r>
          </a:p>
        </p:txBody>
      </p:sp>
      <p:sp>
        <p:nvSpPr>
          <p:cNvPr id="5" name="Foliennummernplatzhalter 4"/>
          <p:cNvSpPr>
            <a:spLocks noGrp="1"/>
          </p:cNvSpPr>
          <p:nvPr>
            <p:ph type="sldNum" sz="quarter" idx="12"/>
          </p:nvPr>
        </p:nvSpPr>
        <p:spPr/>
        <p:txBody>
          <a:bodyPr/>
          <a:lstStyle/>
          <a:p>
            <a:fld id="{0E5F5BB8-B058-4CAF-94F1-C60B474C680F}" type="slidenum">
              <a:rPr lang="de-DE" smtClean="0"/>
              <a:pPr/>
              <a:t>42</a:t>
            </a:fld>
            <a:endParaRPr lang="de-DE"/>
          </a:p>
        </p:txBody>
      </p:sp>
    </p:spTree>
    <p:extLst>
      <p:ext uri="{BB962C8B-B14F-4D97-AF65-F5344CB8AC3E}">
        <p14:creationId xmlns:p14="http://schemas.microsoft.com/office/powerpoint/2010/main" val="39828199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839338" y="5150071"/>
            <a:ext cx="10344150" cy="1132618"/>
          </a:xfrm>
          <a:prstGeom prst="rect">
            <a:avLst/>
          </a:prstGeom>
        </p:spPr>
        <p:txBody>
          <a:bodyPr wrap="square">
            <a:spAutoFit/>
          </a:bodyPr>
          <a:lstStyle/>
          <a:p>
            <a:pPr>
              <a:lnSpc>
                <a:spcPct val="120000"/>
              </a:lnSpc>
              <a:spcAft>
                <a:spcPts val="1200"/>
              </a:spcAft>
            </a:pPr>
            <a:r>
              <a:rPr lang="en-US" sz="1200" dirty="0" smtClean="0">
                <a:solidFill>
                  <a:srgbClr val="818266"/>
                </a:solidFill>
                <a:latin typeface="Work Sans" panose="00000500000000000000" pitchFamily="50" charset="0"/>
              </a:rPr>
              <a:t>Modern </a:t>
            </a:r>
            <a:r>
              <a:rPr lang="en-US" sz="1200" dirty="0" err="1" smtClean="0">
                <a:solidFill>
                  <a:srgbClr val="818266"/>
                </a:solidFill>
                <a:latin typeface="Work Sans" panose="00000500000000000000" pitchFamily="50" charset="0"/>
              </a:rPr>
              <a:t>spaceborne</a:t>
            </a:r>
            <a:r>
              <a:rPr lang="en-US" sz="1200" dirty="0" smtClean="0">
                <a:solidFill>
                  <a:srgbClr val="818266"/>
                </a:solidFill>
                <a:latin typeface="Work Sans" panose="00000500000000000000" pitchFamily="50" charset="0"/>
              </a:rPr>
              <a:t> SAR systems like </a:t>
            </a:r>
            <a:r>
              <a:rPr lang="en-US" sz="1200" dirty="0" err="1" smtClean="0">
                <a:solidFill>
                  <a:srgbClr val="818266"/>
                </a:solidFill>
                <a:latin typeface="Work Sans" panose="00000500000000000000" pitchFamily="50" charset="0"/>
              </a:rPr>
              <a:t>TerraSAR</a:t>
            </a:r>
            <a:r>
              <a:rPr lang="en-US" sz="1200" dirty="0" smtClean="0">
                <a:solidFill>
                  <a:srgbClr val="818266"/>
                </a:solidFill>
                <a:latin typeface="Work Sans" panose="00000500000000000000" pitchFamily="50" charset="0"/>
              </a:rPr>
              <a:t>-X, </a:t>
            </a:r>
            <a:r>
              <a:rPr lang="en-US" sz="1200" dirty="0" err="1" smtClean="0">
                <a:solidFill>
                  <a:srgbClr val="818266"/>
                </a:solidFill>
                <a:latin typeface="Work Sans" panose="00000500000000000000" pitchFamily="50" charset="0"/>
              </a:rPr>
              <a:t>TanDEM</a:t>
            </a:r>
            <a:r>
              <a:rPr lang="en-US" sz="1200" dirty="0" smtClean="0">
                <a:solidFill>
                  <a:srgbClr val="818266"/>
                </a:solidFill>
                <a:latin typeface="Work Sans" panose="00000500000000000000" pitchFamily="50" charset="0"/>
              </a:rPr>
              <a:t>-X, and COSMO-</a:t>
            </a:r>
            <a:r>
              <a:rPr lang="en-US" sz="1200" dirty="0" err="1" smtClean="0">
                <a:solidFill>
                  <a:srgbClr val="818266"/>
                </a:solidFill>
                <a:latin typeface="Work Sans" panose="00000500000000000000" pitchFamily="50" charset="0"/>
              </a:rPr>
              <a:t>Skymed</a:t>
            </a:r>
            <a:r>
              <a:rPr lang="en-US" sz="1200" dirty="0" smtClean="0">
                <a:solidFill>
                  <a:srgbClr val="818266"/>
                </a:solidFill>
                <a:latin typeface="Work Sans" panose="00000500000000000000" pitchFamily="50" charset="0"/>
              </a:rPr>
              <a:t> provide very high resolution data enabling mapping of urban infrastructure with SAR Tomography. [Zhu &amp; </a:t>
            </a:r>
            <a:r>
              <a:rPr lang="en-US" sz="1200" dirty="0" err="1" smtClean="0">
                <a:solidFill>
                  <a:srgbClr val="818266"/>
                </a:solidFill>
                <a:latin typeface="Work Sans" panose="00000500000000000000" pitchFamily="50" charset="0"/>
              </a:rPr>
              <a:t>Bamler</a:t>
            </a:r>
            <a:r>
              <a:rPr lang="en-US" sz="1200" dirty="0" smtClean="0">
                <a:solidFill>
                  <a:srgbClr val="818266"/>
                </a:solidFill>
                <a:latin typeface="Work Sans" panose="00000500000000000000" pitchFamily="50" charset="0"/>
              </a:rPr>
              <a:t>, 2014]  </a:t>
            </a:r>
          </a:p>
          <a:p>
            <a:pPr>
              <a:lnSpc>
                <a:spcPct val="120000"/>
              </a:lnSpc>
            </a:pPr>
            <a:r>
              <a:rPr lang="en-US" sz="1200" dirty="0" smtClean="0">
                <a:solidFill>
                  <a:srgbClr val="818266"/>
                </a:solidFill>
                <a:latin typeface="Work Sans" panose="00000500000000000000" pitchFamily="50" charset="0"/>
              </a:rPr>
              <a:t>The capabilities of SAR tomography with high resolution SAR data includes reconstruction of single buildings, the estimation of deformation mean velocity, as well as detection of thermal dilation. </a:t>
            </a:r>
            <a:endParaRPr lang="en-US" sz="1200" dirty="0">
              <a:solidFill>
                <a:srgbClr val="818266"/>
              </a:solidFill>
              <a:latin typeface="Work Sans" panose="00000500000000000000" pitchFamily="50" charset="0"/>
            </a:endParaRPr>
          </a:p>
        </p:txBody>
      </p:sp>
      <p:sp>
        <p:nvSpPr>
          <p:cNvPr id="8" name="Textfeld 69"/>
          <p:cNvSpPr txBox="1"/>
          <p:nvPr/>
        </p:nvSpPr>
        <p:spPr>
          <a:xfrm>
            <a:off x="0" y="2829720"/>
            <a:ext cx="12191999"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Urban Imaging</a:t>
            </a:r>
            <a:endParaRPr lang="en-US" sz="2200" b="1" dirty="0">
              <a:solidFill>
                <a:srgbClr val="818266"/>
              </a:solidFill>
              <a:latin typeface="Work Sans" panose="00000500000000000000" pitchFamily="50" charset="0"/>
            </a:endParaRPr>
          </a:p>
        </p:txBody>
      </p:sp>
      <p:sp>
        <p:nvSpPr>
          <p:cNvPr id="2" name="Foliennummernplatzhalter 1"/>
          <p:cNvSpPr>
            <a:spLocks noGrp="1"/>
          </p:cNvSpPr>
          <p:nvPr>
            <p:ph type="sldNum" sz="quarter" idx="12"/>
          </p:nvPr>
        </p:nvSpPr>
        <p:spPr/>
        <p:txBody>
          <a:bodyPr/>
          <a:lstStyle/>
          <a:p>
            <a:fld id="{0E5F5BB8-B058-4CAF-94F1-C60B474C680F}" type="slidenum">
              <a:rPr lang="de-DE" smtClean="0"/>
              <a:pPr/>
              <a:t>43</a:t>
            </a:fld>
            <a:endParaRPr lang="de-DE"/>
          </a:p>
        </p:txBody>
      </p:sp>
    </p:spTree>
    <p:extLst>
      <p:ext uri="{BB962C8B-B14F-4D97-AF65-F5344CB8AC3E}">
        <p14:creationId xmlns:p14="http://schemas.microsoft.com/office/powerpoint/2010/main" val="12452933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Urban Imaging: </a:t>
            </a:r>
            <a:r>
              <a:rPr lang="en-US" dirty="0"/>
              <a:t>SAR Tomography for imaging urban areas </a:t>
            </a:r>
            <a:r>
              <a:rPr lang="en-US" dirty="0">
                <a:solidFill>
                  <a:schemeClr val="bg1">
                    <a:lumMod val="75000"/>
                  </a:schemeClr>
                </a:solidFill>
              </a:rPr>
              <a:t>[Zhu &amp; </a:t>
            </a:r>
            <a:r>
              <a:rPr lang="en-US" dirty="0" err="1">
                <a:solidFill>
                  <a:schemeClr val="bg1">
                    <a:lumMod val="75000"/>
                  </a:schemeClr>
                </a:solidFill>
              </a:rPr>
              <a:t>Bamler</a:t>
            </a:r>
            <a:r>
              <a:rPr lang="en-US" dirty="0">
                <a:solidFill>
                  <a:schemeClr val="bg1">
                    <a:lumMod val="75000"/>
                  </a:schemeClr>
                </a:solidFill>
              </a:rPr>
              <a:t>, </a:t>
            </a:r>
            <a:r>
              <a:rPr lang="en-US" dirty="0" smtClean="0">
                <a:solidFill>
                  <a:schemeClr val="bg1">
                    <a:lumMod val="75000"/>
                  </a:schemeClr>
                </a:solidFill>
              </a:rPr>
              <a:t>2014]</a:t>
            </a:r>
            <a:r>
              <a:rPr lang="en-US" dirty="0" smtClean="0"/>
              <a:t> </a:t>
            </a:r>
            <a:endParaRPr lang="de-DE" dirty="0"/>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5479" y="988552"/>
            <a:ext cx="4532774" cy="2213523"/>
          </a:xfrm>
          <a:prstGeom prst="rect">
            <a:avLst/>
          </a:prstGeom>
          <a:noFill/>
          <a:ln>
            <a:noFill/>
          </a:ln>
          <a:effectLst>
            <a:outerShdw blurRad="101600" dist="38100" dir="2700000" algn="tl" rotWithShape="0">
              <a:schemeClr val="bg2">
                <a:lumMod val="50000"/>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eck 4"/>
          <p:cNvSpPr/>
          <p:nvPr/>
        </p:nvSpPr>
        <p:spPr>
          <a:xfrm>
            <a:off x="446105" y="869209"/>
            <a:ext cx="6207294" cy="1052596"/>
          </a:xfrm>
          <a:prstGeom prst="rect">
            <a:avLst/>
          </a:prstGeom>
        </p:spPr>
        <p:txBody>
          <a:bodyPr wrap="square">
            <a:spAutoFit/>
          </a:bodyPr>
          <a:lstStyle/>
          <a:p>
            <a:pPr>
              <a:lnSpc>
                <a:spcPct val="120000"/>
              </a:lnSpc>
            </a:pPr>
            <a:r>
              <a:rPr lang="en-US" sz="1300" dirty="0" smtClean="0">
                <a:latin typeface="Work Sans" panose="00000500000000000000" pitchFamily="50" charset="0"/>
              </a:rPr>
              <a:t>The study presents the concept of SL1MMER algorithm based on the inversion with Compressive Sensing for multi-dimensional imaging of Urban areas.</a:t>
            </a:r>
          </a:p>
          <a:p>
            <a:pPr>
              <a:lnSpc>
                <a:spcPct val="120000"/>
              </a:lnSpc>
            </a:pPr>
            <a:endParaRPr lang="en-US" sz="1300" dirty="0">
              <a:latin typeface="Work Sans" panose="00000500000000000000" pitchFamily="50" charset="0"/>
            </a:endParaRPr>
          </a:p>
        </p:txBody>
      </p:sp>
      <p:pic>
        <p:nvPicPr>
          <p:cNvPr id="4" name="Grafik 3"/>
          <p:cNvPicPr>
            <a:picLocks noChangeAspect="1"/>
          </p:cNvPicPr>
          <p:nvPr/>
        </p:nvPicPr>
        <p:blipFill>
          <a:blip r:embed="rId4"/>
          <a:stretch>
            <a:fillRect/>
          </a:stretch>
        </p:blipFill>
        <p:spPr>
          <a:xfrm>
            <a:off x="7131440" y="3569823"/>
            <a:ext cx="4616814" cy="2667163"/>
          </a:xfrm>
          <a:prstGeom prst="rect">
            <a:avLst/>
          </a:prstGeom>
          <a:effectLst>
            <a:outerShdw blurRad="101600" dist="38100" dir="2700000" algn="tl" rotWithShape="0">
              <a:schemeClr val="bg2">
                <a:lumMod val="50000"/>
                <a:alpha val="40000"/>
              </a:schemeClr>
            </a:outerShdw>
          </a:effectLst>
        </p:spPr>
      </p:pic>
      <p:grpSp>
        <p:nvGrpSpPr>
          <p:cNvPr id="20" name="Gruppieren 19"/>
          <p:cNvGrpSpPr/>
          <p:nvPr/>
        </p:nvGrpSpPr>
        <p:grpSpPr>
          <a:xfrm>
            <a:off x="600271" y="2792001"/>
            <a:ext cx="2905042" cy="3444985"/>
            <a:chOff x="139892" y="2710547"/>
            <a:chExt cx="2905042" cy="3444985"/>
          </a:xfrm>
        </p:grpSpPr>
        <p:pic>
          <p:nvPicPr>
            <p:cNvPr id="7" name="Grafik 6"/>
            <p:cNvPicPr>
              <a:picLocks noChangeAspect="1"/>
            </p:cNvPicPr>
            <p:nvPr/>
          </p:nvPicPr>
          <p:blipFill>
            <a:blip r:embed="rId5"/>
            <a:stretch>
              <a:fillRect/>
            </a:stretch>
          </p:blipFill>
          <p:spPr>
            <a:xfrm>
              <a:off x="168174" y="3142951"/>
              <a:ext cx="2848478" cy="2992303"/>
            </a:xfrm>
            <a:prstGeom prst="rect">
              <a:avLst/>
            </a:prstGeom>
            <a:effectLst>
              <a:outerShdw blurRad="101600" dist="38100" dir="2700000" algn="tl" rotWithShape="0">
                <a:schemeClr val="bg2">
                  <a:lumMod val="50000"/>
                  <a:alpha val="40000"/>
                </a:schemeClr>
              </a:outerShdw>
            </a:effectLst>
          </p:spPr>
        </p:pic>
        <p:pic>
          <p:nvPicPr>
            <p:cNvPr id="8" name="Grafik 7"/>
            <p:cNvPicPr>
              <a:picLocks noChangeAspect="1"/>
            </p:cNvPicPr>
            <p:nvPr/>
          </p:nvPicPr>
          <p:blipFill>
            <a:blip r:embed="rId6"/>
            <a:stretch>
              <a:fillRect/>
            </a:stretch>
          </p:blipFill>
          <p:spPr>
            <a:xfrm>
              <a:off x="196456" y="5976594"/>
              <a:ext cx="2772988" cy="130236"/>
            </a:xfrm>
            <a:prstGeom prst="rect">
              <a:avLst/>
            </a:prstGeom>
          </p:spPr>
        </p:pic>
        <p:sp>
          <p:nvSpPr>
            <p:cNvPr id="9" name="Rechteck 8"/>
            <p:cNvSpPr/>
            <p:nvPr/>
          </p:nvSpPr>
          <p:spPr>
            <a:xfrm>
              <a:off x="139892" y="5909311"/>
              <a:ext cx="526329" cy="246221"/>
            </a:xfrm>
            <a:prstGeom prst="rect">
              <a:avLst/>
            </a:prstGeom>
          </p:spPr>
          <p:txBody>
            <a:bodyPr wrap="square">
              <a:spAutoFit/>
            </a:bodyPr>
            <a:lstStyle/>
            <a:p>
              <a:r>
                <a:rPr lang="en-US" sz="1000" b="1" dirty="0" smtClean="0">
                  <a:solidFill>
                    <a:schemeClr val="bg1"/>
                  </a:solidFill>
                  <a:effectLst>
                    <a:outerShdw blurRad="38100" dist="38100" dir="2700000" algn="tl">
                      <a:srgbClr val="000000">
                        <a:alpha val="43137"/>
                      </a:srgbClr>
                    </a:outerShdw>
                  </a:effectLst>
                  <a:latin typeface="Work Sans Light" panose="00000400000000000000" pitchFamily="50" charset="0"/>
                </a:rPr>
                <a:t>-30 </a:t>
              </a:r>
              <a:endParaRPr lang="en-US" sz="1000" dirty="0">
                <a:solidFill>
                  <a:schemeClr val="bg1"/>
                </a:solidFill>
                <a:effectLst>
                  <a:outerShdw blurRad="38100" dist="38100" dir="2700000" algn="tl">
                    <a:srgbClr val="000000">
                      <a:alpha val="43137"/>
                    </a:srgbClr>
                  </a:outerShdw>
                </a:effectLst>
                <a:latin typeface="Work Sans Light" panose="00000400000000000000" pitchFamily="50" charset="0"/>
              </a:endParaRPr>
            </a:p>
          </p:txBody>
        </p:sp>
        <p:sp>
          <p:nvSpPr>
            <p:cNvPr id="10" name="Rechteck 9"/>
            <p:cNvSpPr/>
            <p:nvPr/>
          </p:nvSpPr>
          <p:spPr>
            <a:xfrm>
              <a:off x="196456" y="3129854"/>
              <a:ext cx="2820196" cy="461665"/>
            </a:xfrm>
            <a:prstGeom prst="rect">
              <a:avLst/>
            </a:prstGeom>
          </p:spPr>
          <p:txBody>
            <a:bodyPr wrap="square">
              <a:spAutoFit/>
            </a:bodyPr>
            <a:lstStyle/>
            <a:p>
              <a:pPr algn="ctr"/>
              <a:r>
                <a:rPr lang="en-US" sz="1200" b="1" dirty="0">
                  <a:solidFill>
                    <a:schemeClr val="bg1"/>
                  </a:solidFill>
                  <a:effectLst>
                    <a:outerShdw blurRad="38100" dist="38100" dir="2700000" algn="tl">
                      <a:srgbClr val="000000">
                        <a:alpha val="43137"/>
                      </a:srgbClr>
                    </a:outerShdw>
                  </a:effectLst>
                  <a:latin typeface="Work Sans" panose="00000500000000000000" pitchFamily="50" charset="0"/>
                </a:rPr>
                <a:t>l</a:t>
              </a:r>
              <a:r>
                <a:rPr lang="en-US" sz="1200" b="1" dirty="0" smtClean="0">
                  <a:solidFill>
                    <a:schemeClr val="bg1"/>
                  </a:solidFill>
                  <a:effectLst>
                    <a:outerShdw blurRad="38100" dist="38100" dir="2700000" algn="tl">
                      <a:srgbClr val="000000">
                        <a:alpha val="43137"/>
                      </a:srgbClr>
                    </a:outerShdw>
                  </a:effectLst>
                  <a:latin typeface="Work Sans" panose="00000500000000000000" pitchFamily="50" charset="0"/>
                </a:rPr>
                <a:t>inear deformation velocity [mm/</a:t>
              </a:r>
              <a:r>
                <a:rPr lang="en-US" sz="1200" b="1" dirty="0" err="1" smtClean="0">
                  <a:solidFill>
                    <a:schemeClr val="bg1"/>
                  </a:solidFill>
                  <a:effectLst>
                    <a:outerShdw blurRad="38100" dist="38100" dir="2700000" algn="tl">
                      <a:srgbClr val="000000">
                        <a:alpha val="43137"/>
                      </a:srgbClr>
                    </a:outerShdw>
                  </a:effectLst>
                  <a:latin typeface="Work Sans" panose="00000500000000000000" pitchFamily="50" charset="0"/>
                </a:rPr>
                <a:t>yr</a:t>
              </a:r>
              <a:r>
                <a:rPr lang="en-US" sz="1200" b="1" dirty="0" smtClean="0">
                  <a:solidFill>
                    <a:schemeClr val="bg1"/>
                  </a:solidFill>
                  <a:effectLst>
                    <a:outerShdw blurRad="38100" dist="38100" dir="2700000" algn="tl">
                      <a:srgbClr val="000000">
                        <a:alpha val="43137"/>
                      </a:srgbClr>
                    </a:outerShdw>
                  </a:effectLst>
                  <a:latin typeface="Work Sans" panose="00000500000000000000" pitchFamily="50" charset="0"/>
                </a:rPr>
                <a:t>]</a:t>
              </a:r>
              <a:endParaRPr lang="en-US" sz="1200" dirty="0">
                <a:solidFill>
                  <a:schemeClr val="bg1"/>
                </a:solidFill>
                <a:effectLst>
                  <a:outerShdw blurRad="38100" dist="38100" dir="2700000" algn="tl">
                    <a:srgbClr val="000000">
                      <a:alpha val="43137"/>
                    </a:srgbClr>
                  </a:outerShdw>
                </a:effectLst>
                <a:latin typeface="Work Sans" panose="00000500000000000000" pitchFamily="50" charset="0"/>
              </a:endParaRPr>
            </a:p>
          </p:txBody>
        </p:sp>
        <p:sp>
          <p:nvSpPr>
            <p:cNvPr id="11" name="Rechteck 10"/>
            <p:cNvSpPr/>
            <p:nvPr/>
          </p:nvSpPr>
          <p:spPr>
            <a:xfrm>
              <a:off x="2718879" y="5903212"/>
              <a:ext cx="326055" cy="246221"/>
            </a:xfrm>
            <a:prstGeom prst="rect">
              <a:avLst/>
            </a:prstGeom>
          </p:spPr>
          <p:txBody>
            <a:bodyPr wrap="square">
              <a:spAutoFit/>
            </a:bodyPr>
            <a:lstStyle/>
            <a:p>
              <a:r>
                <a:rPr lang="en-US" sz="1000" b="1" dirty="0" smtClean="0">
                  <a:solidFill>
                    <a:schemeClr val="bg1"/>
                  </a:solidFill>
                  <a:effectLst>
                    <a:outerShdw blurRad="38100" dist="38100" dir="2700000" algn="tl">
                      <a:srgbClr val="000000">
                        <a:alpha val="43137"/>
                      </a:srgbClr>
                    </a:outerShdw>
                  </a:effectLst>
                  <a:latin typeface="Work Sans Light" panose="00000400000000000000" pitchFamily="50" charset="0"/>
                </a:rPr>
                <a:t>0</a:t>
              </a:r>
              <a:endParaRPr lang="en-US" sz="1000" dirty="0">
                <a:solidFill>
                  <a:schemeClr val="bg1"/>
                </a:solidFill>
                <a:effectLst>
                  <a:outerShdw blurRad="38100" dist="38100" dir="2700000" algn="tl">
                    <a:srgbClr val="000000">
                      <a:alpha val="43137"/>
                    </a:srgbClr>
                  </a:outerShdw>
                </a:effectLst>
                <a:latin typeface="Work Sans Light" panose="00000400000000000000" pitchFamily="50" charset="0"/>
              </a:endParaRPr>
            </a:p>
          </p:txBody>
        </p:sp>
        <p:sp>
          <p:nvSpPr>
            <p:cNvPr id="15" name="Rechteck 14"/>
            <p:cNvSpPr/>
            <p:nvPr/>
          </p:nvSpPr>
          <p:spPr>
            <a:xfrm>
              <a:off x="154033" y="2710547"/>
              <a:ext cx="2876760" cy="461665"/>
            </a:xfrm>
            <a:prstGeom prst="rect">
              <a:avLst/>
            </a:prstGeom>
          </p:spPr>
          <p:txBody>
            <a:bodyPr wrap="square">
              <a:spAutoFit/>
            </a:bodyPr>
            <a:lstStyle/>
            <a:p>
              <a:pPr algn="ctr">
                <a:lnSpc>
                  <a:spcPct val="120000"/>
                </a:lnSpc>
              </a:pPr>
              <a:r>
                <a:rPr lang="en-US" sz="1000" dirty="0" err="1" smtClean="0">
                  <a:latin typeface="Work Sans Light" panose="00000400000000000000" pitchFamily="50" charset="0"/>
                </a:rPr>
                <a:t>TomoSAR</a:t>
              </a:r>
              <a:r>
                <a:rPr lang="en-US" sz="1000" dirty="0" smtClean="0">
                  <a:latin typeface="Work Sans Light" panose="00000400000000000000" pitchFamily="50" charset="0"/>
                </a:rPr>
                <a:t> deformation estimates around Las Vegas </a:t>
              </a:r>
              <a:r>
                <a:rPr lang="en-US" sz="1000" dirty="0">
                  <a:latin typeface="Work Sans Light" panose="00000400000000000000" pitchFamily="50" charset="0"/>
                </a:rPr>
                <a:t>C</a:t>
              </a:r>
              <a:r>
                <a:rPr lang="en-US" sz="1000" dirty="0" smtClean="0">
                  <a:latin typeface="Work Sans Light" panose="00000400000000000000" pitchFamily="50" charset="0"/>
                </a:rPr>
                <a:t>onvention Center</a:t>
              </a:r>
              <a:endParaRPr lang="en-US" sz="1000" dirty="0">
                <a:latin typeface="Work Sans Light" panose="00000400000000000000" pitchFamily="50" charset="0"/>
              </a:endParaRPr>
            </a:p>
          </p:txBody>
        </p:sp>
      </p:grpSp>
      <p:sp>
        <p:nvSpPr>
          <p:cNvPr id="16" name="Rechteck 15"/>
          <p:cNvSpPr/>
          <p:nvPr/>
        </p:nvSpPr>
        <p:spPr>
          <a:xfrm>
            <a:off x="7131439" y="586402"/>
            <a:ext cx="4616814" cy="461665"/>
          </a:xfrm>
          <a:prstGeom prst="rect">
            <a:avLst/>
          </a:prstGeom>
        </p:spPr>
        <p:txBody>
          <a:bodyPr wrap="square">
            <a:spAutoFit/>
          </a:bodyPr>
          <a:lstStyle/>
          <a:p>
            <a:pPr algn="ctr">
              <a:lnSpc>
                <a:spcPct val="120000"/>
              </a:lnSpc>
            </a:pPr>
            <a:r>
              <a:rPr lang="en-US" sz="1000" dirty="0" err="1" smtClean="0">
                <a:latin typeface="Work Sans Light" panose="00000400000000000000" pitchFamily="50" charset="0"/>
              </a:rPr>
              <a:t>TomoSAR</a:t>
            </a:r>
            <a:r>
              <a:rPr lang="en-US" sz="1000" dirty="0" smtClean="0">
                <a:latin typeface="Work Sans Light" panose="00000400000000000000" pitchFamily="50" charset="0"/>
              </a:rPr>
              <a:t> point cloud from 94 ascending &amp; 79 descending </a:t>
            </a:r>
            <a:r>
              <a:rPr lang="en-US" sz="1000" dirty="0" err="1" smtClean="0">
                <a:latin typeface="Work Sans Light" panose="00000400000000000000" pitchFamily="50" charset="0"/>
              </a:rPr>
              <a:t>TerraSAR</a:t>
            </a:r>
            <a:r>
              <a:rPr lang="en-US" sz="1000" dirty="0" smtClean="0">
                <a:latin typeface="Work Sans Light" panose="00000400000000000000" pitchFamily="50" charset="0"/>
              </a:rPr>
              <a:t>-X images of Berlin, Germany</a:t>
            </a:r>
            <a:endParaRPr lang="en-US" sz="1000" dirty="0">
              <a:latin typeface="Work Sans Light" panose="00000400000000000000" pitchFamily="50" charset="0"/>
            </a:endParaRPr>
          </a:p>
        </p:txBody>
      </p:sp>
      <p:sp>
        <p:nvSpPr>
          <p:cNvPr id="17" name="Rechteck 16"/>
          <p:cNvSpPr/>
          <p:nvPr/>
        </p:nvSpPr>
        <p:spPr>
          <a:xfrm>
            <a:off x="6889702" y="3173692"/>
            <a:ext cx="5100288" cy="461665"/>
          </a:xfrm>
          <a:prstGeom prst="rect">
            <a:avLst/>
          </a:prstGeom>
        </p:spPr>
        <p:txBody>
          <a:bodyPr wrap="square">
            <a:spAutoFit/>
          </a:bodyPr>
          <a:lstStyle/>
          <a:p>
            <a:pPr algn="ctr">
              <a:lnSpc>
                <a:spcPct val="120000"/>
              </a:lnSpc>
            </a:pPr>
            <a:r>
              <a:rPr lang="en-US" sz="1000" dirty="0" smtClean="0">
                <a:latin typeface="Work Sans Light" panose="00000400000000000000" pitchFamily="50" charset="0"/>
              </a:rPr>
              <a:t>Point cloud of Bellagio Hotel, </a:t>
            </a:r>
            <a:r>
              <a:rPr lang="en-US" sz="1000" dirty="0">
                <a:latin typeface="Work Sans Light" panose="00000400000000000000" pitchFamily="50" charset="0"/>
              </a:rPr>
              <a:t>Las Vegas generated by 25 </a:t>
            </a:r>
            <a:r>
              <a:rPr lang="en-US" sz="1000" dirty="0" err="1">
                <a:latin typeface="Work Sans Light" panose="00000400000000000000" pitchFamily="50" charset="0"/>
              </a:rPr>
              <a:t>TerraSAR</a:t>
            </a:r>
            <a:r>
              <a:rPr lang="en-US" sz="1000" dirty="0">
                <a:latin typeface="Work Sans Light" panose="00000400000000000000" pitchFamily="50" charset="0"/>
              </a:rPr>
              <a:t>-X images </a:t>
            </a:r>
            <a:r>
              <a:rPr lang="en-US" sz="1000" dirty="0" smtClean="0">
                <a:latin typeface="Work Sans Light" panose="00000400000000000000" pitchFamily="50" charset="0"/>
              </a:rPr>
              <a:t>visualized in Google Earth (DLR)</a:t>
            </a:r>
            <a:endParaRPr lang="en-US" sz="1000" dirty="0">
              <a:latin typeface="Work Sans Light" panose="00000400000000000000" pitchFamily="50" charset="0"/>
            </a:endParaRPr>
          </a:p>
        </p:txBody>
      </p:sp>
      <p:grpSp>
        <p:nvGrpSpPr>
          <p:cNvPr id="19" name="Gruppieren 18"/>
          <p:cNvGrpSpPr/>
          <p:nvPr/>
        </p:nvGrpSpPr>
        <p:grpSpPr>
          <a:xfrm>
            <a:off x="3929681" y="3102059"/>
            <a:ext cx="2658585" cy="3128828"/>
            <a:chOff x="3609439" y="3032731"/>
            <a:chExt cx="2658585" cy="3128828"/>
          </a:xfrm>
        </p:grpSpPr>
        <p:pic>
          <p:nvPicPr>
            <p:cNvPr id="13" name="Grafik 12"/>
            <p:cNvPicPr>
              <a:picLocks noChangeAspect="1"/>
            </p:cNvPicPr>
            <p:nvPr/>
          </p:nvPicPr>
          <p:blipFill>
            <a:blip r:embed="rId7"/>
            <a:stretch>
              <a:fillRect/>
            </a:stretch>
          </p:blipFill>
          <p:spPr>
            <a:xfrm>
              <a:off x="3648850" y="3470872"/>
              <a:ext cx="2619174" cy="2690687"/>
            </a:xfrm>
            <a:prstGeom prst="rect">
              <a:avLst/>
            </a:prstGeom>
            <a:effectLst>
              <a:outerShdw blurRad="101600" dist="38100" dir="2700000" algn="tl" rotWithShape="0">
                <a:schemeClr val="bg2">
                  <a:lumMod val="50000"/>
                  <a:alpha val="40000"/>
                </a:schemeClr>
              </a:outerShdw>
            </a:effectLst>
          </p:spPr>
        </p:pic>
        <p:sp>
          <p:nvSpPr>
            <p:cNvPr id="18" name="Rechteck 17"/>
            <p:cNvSpPr/>
            <p:nvPr/>
          </p:nvSpPr>
          <p:spPr>
            <a:xfrm>
              <a:off x="3609439" y="3032731"/>
              <a:ext cx="2658585" cy="461665"/>
            </a:xfrm>
            <a:prstGeom prst="rect">
              <a:avLst/>
            </a:prstGeom>
          </p:spPr>
          <p:txBody>
            <a:bodyPr wrap="square">
              <a:spAutoFit/>
            </a:bodyPr>
            <a:lstStyle/>
            <a:p>
              <a:pPr algn="ctr">
                <a:lnSpc>
                  <a:spcPct val="120000"/>
                </a:lnSpc>
              </a:pPr>
              <a:r>
                <a:rPr lang="en-US" sz="1000" dirty="0" smtClean="0">
                  <a:latin typeface="Work Sans Light" panose="00000400000000000000" pitchFamily="50" charset="0"/>
                </a:rPr>
                <a:t>Reconstructed building facades of</a:t>
              </a:r>
            </a:p>
            <a:p>
              <a:pPr algn="ctr">
                <a:lnSpc>
                  <a:spcPct val="120000"/>
                </a:lnSpc>
              </a:pPr>
              <a:r>
                <a:rPr lang="en-US" sz="1000" dirty="0" smtClean="0">
                  <a:latin typeface="Work Sans Light" panose="00000400000000000000" pitchFamily="50" charset="0"/>
                </a:rPr>
                <a:t>Bellagio Hotel</a:t>
              </a:r>
              <a:endParaRPr lang="en-US" sz="1000" dirty="0">
                <a:latin typeface="Work Sans Light" panose="00000400000000000000" pitchFamily="50" charset="0"/>
              </a:endParaRPr>
            </a:p>
          </p:txBody>
        </p:sp>
      </p:grpSp>
      <p:sp>
        <p:nvSpPr>
          <p:cNvPr id="21" name="Rechteck 20"/>
          <p:cNvSpPr/>
          <p:nvPr/>
        </p:nvSpPr>
        <p:spPr>
          <a:xfrm>
            <a:off x="1037982" y="2190222"/>
            <a:ext cx="4783682" cy="276999"/>
          </a:xfrm>
          <a:prstGeom prst="rect">
            <a:avLst/>
          </a:prstGeom>
        </p:spPr>
        <p:txBody>
          <a:bodyPr wrap="none">
            <a:spAutoFit/>
          </a:bodyPr>
          <a:lstStyle/>
          <a:p>
            <a:r>
              <a:rPr lang="en-US" sz="1200" dirty="0" smtClean="0">
                <a:latin typeface="Work Sans" panose="00000500000000000000" pitchFamily="50" charset="0"/>
                <a:hlinkClick r:id="rId8"/>
              </a:rPr>
              <a:t>https</a:t>
            </a:r>
            <a:r>
              <a:rPr lang="en-US" sz="1200" dirty="0">
                <a:latin typeface="Work Sans" panose="00000500000000000000" pitchFamily="50" charset="0"/>
                <a:hlinkClick r:id="rId8"/>
              </a:rPr>
              <a:t>://www.youtube.com/embed/BrpDRdhBhcQ?autoplay=1</a:t>
            </a:r>
            <a:endParaRPr lang="en-US" sz="1200" dirty="0">
              <a:latin typeface="Work Sans" panose="00000500000000000000" pitchFamily="50" charset="0"/>
            </a:endParaRPr>
          </a:p>
        </p:txBody>
      </p:sp>
      <p:sp>
        <p:nvSpPr>
          <p:cNvPr id="22" name="Rechteck 21"/>
          <p:cNvSpPr/>
          <p:nvPr/>
        </p:nvSpPr>
        <p:spPr>
          <a:xfrm>
            <a:off x="1037982" y="1912738"/>
            <a:ext cx="5221416" cy="296748"/>
          </a:xfrm>
          <a:prstGeom prst="rect">
            <a:avLst/>
          </a:prstGeom>
        </p:spPr>
        <p:txBody>
          <a:bodyPr wrap="square">
            <a:spAutoFit/>
          </a:bodyPr>
          <a:lstStyle/>
          <a:p>
            <a:pPr algn="just">
              <a:lnSpc>
                <a:spcPct val="120000"/>
              </a:lnSpc>
            </a:pPr>
            <a:r>
              <a:rPr lang="en-US" sz="1200" dirty="0" smtClean="0">
                <a:latin typeface="Work Sans" panose="00000500000000000000" pitchFamily="50" charset="0"/>
              </a:rPr>
              <a:t>Also see the video: Tomographic City </a:t>
            </a:r>
            <a:r>
              <a:rPr lang="en-US" sz="1200" dirty="0">
                <a:latin typeface="Work Sans" panose="00000500000000000000" pitchFamily="50" charset="0"/>
              </a:rPr>
              <a:t>T</a:t>
            </a:r>
            <a:r>
              <a:rPr lang="en-US" sz="1200" dirty="0" smtClean="0">
                <a:latin typeface="Work Sans" panose="00000500000000000000" pitchFamily="50" charset="0"/>
              </a:rPr>
              <a:t>our of Berlin from Space</a:t>
            </a:r>
          </a:p>
        </p:txBody>
      </p:sp>
      <p:sp>
        <p:nvSpPr>
          <p:cNvPr id="6" name="Foliennummernplatzhalter 5"/>
          <p:cNvSpPr>
            <a:spLocks noGrp="1"/>
          </p:cNvSpPr>
          <p:nvPr>
            <p:ph type="sldNum" sz="quarter" idx="12"/>
          </p:nvPr>
        </p:nvSpPr>
        <p:spPr/>
        <p:txBody>
          <a:bodyPr/>
          <a:lstStyle/>
          <a:p>
            <a:fld id="{0E5F5BB8-B058-4CAF-94F1-C60B474C680F}" type="slidenum">
              <a:rPr lang="de-DE" smtClean="0"/>
              <a:pPr/>
              <a:t>44</a:t>
            </a:fld>
            <a:endParaRPr lang="de-DE"/>
          </a:p>
        </p:txBody>
      </p:sp>
    </p:spTree>
    <p:extLst>
      <p:ext uri="{BB962C8B-B14F-4D97-AF65-F5344CB8AC3E}">
        <p14:creationId xmlns:p14="http://schemas.microsoft.com/office/powerpoint/2010/main" val="17930428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Urban Imaging: 4D &amp; 5D imaging </a:t>
            </a:r>
            <a:r>
              <a:rPr lang="en-US" dirty="0" smtClean="0">
                <a:solidFill>
                  <a:schemeClr val="bg1">
                    <a:lumMod val="75000"/>
                  </a:schemeClr>
                </a:solidFill>
              </a:rPr>
              <a:t>[</a:t>
            </a:r>
            <a:r>
              <a:rPr lang="en-US" dirty="0" err="1" smtClean="0">
                <a:solidFill>
                  <a:schemeClr val="bg1">
                    <a:lumMod val="75000"/>
                  </a:schemeClr>
                </a:solidFill>
              </a:rPr>
              <a:t>Fornaro</a:t>
            </a:r>
            <a:r>
              <a:rPr lang="en-US" dirty="0" smtClean="0">
                <a:solidFill>
                  <a:schemeClr val="bg1">
                    <a:lumMod val="75000"/>
                  </a:schemeClr>
                </a:solidFill>
              </a:rPr>
              <a:t> </a:t>
            </a:r>
            <a:r>
              <a:rPr lang="en-US" dirty="0">
                <a:solidFill>
                  <a:schemeClr val="bg1">
                    <a:lumMod val="75000"/>
                  </a:schemeClr>
                </a:solidFill>
              </a:rPr>
              <a:t>et al., </a:t>
            </a:r>
            <a:r>
              <a:rPr lang="en-US" dirty="0" smtClean="0">
                <a:solidFill>
                  <a:schemeClr val="bg1">
                    <a:lumMod val="75000"/>
                  </a:schemeClr>
                </a:solidFill>
              </a:rPr>
              <a:t>2012]</a:t>
            </a:r>
            <a:r>
              <a:rPr lang="en-US" dirty="0" smtClean="0"/>
              <a:t> </a:t>
            </a:r>
            <a:endParaRPr lang="de-DE" dirty="0"/>
          </a:p>
        </p:txBody>
      </p:sp>
      <p:pic>
        <p:nvPicPr>
          <p:cNvPr id="4" name="Grafik 3"/>
          <p:cNvPicPr>
            <a:picLocks noChangeAspect="1"/>
          </p:cNvPicPr>
          <p:nvPr/>
        </p:nvPicPr>
        <p:blipFill rotWithShape="1">
          <a:blip r:embed="rId3"/>
          <a:srcRect t="457" r="381" b="7165"/>
          <a:stretch/>
        </p:blipFill>
        <p:spPr>
          <a:xfrm>
            <a:off x="0" y="550152"/>
            <a:ext cx="5788058" cy="5737525"/>
          </a:xfrm>
          <a:prstGeom prst="rect">
            <a:avLst/>
          </a:prstGeom>
          <a:effectLst>
            <a:outerShdw blurRad="101600" dist="38100" dir="2700000" algn="tl" rotWithShape="0">
              <a:schemeClr val="bg2">
                <a:lumMod val="50000"/>
                <a:alpha val="40000"/>
              </a:schemeClr>
            </a:outerShdw>
          </a:effectLst>
        </p:spPr>
      </p:pic>
      <p:grpSp>
        <p:nvGrpSpPr>
          <p:cNvPr id="8" name="Gruppieren 7"/>
          <p:cNvGrpSpPr/>
          <p:nvPr/>
        </p:nvGrpSpPr>
        <p:grpSpPr>
          <a:xfrm>
            <a:off x="6210089" y="2521758"/>
            <a:ext cx="5614794" cy="3765919"/>
            <a:chOff x="405210" y="1888207"/>
            <a:chExt cx="5350230" cy="3588472"/>
          </a:xfrm>
          <a:effectLst>
            <a:outerShdw blurRad="101600" dist="38100" dir="2700000" algn="tl" rotWithShape="0">
              <a:schemeClr val="bg2">
                <a:lumMod val="50000"/>
                <a:alpha val="40000"/>
              </a:schemeClr>
            </a:outerShdw>
          </a:effectLst>
        </p:grpSpPr>
        <p:pic>
          <p:nvPicPr>
            <p:cNvPr id="5" name="Grafik 4"/>
            <p:cNvPicPr>
              <a:picLocks noChangeAspect="1"/>
            </p:cNvPicPr>
            <p:nvPr/>
          </p:nvPicPr>
          <p:blipFill rotWithShape="1">
            <a:blip r:embed="rId4"/>
            <a:srcRect b="10560"/>
            <a:stretch/>
          </p:blipFill>
          <p:spPr>
            <a:xfrm>
              <a:off x="424064" y="1888207"/>
              <a:ext cx="5331376" cy="3221119"/>
            </a:xfrm>
            <a:prstGeom prst="rect">
              <a:avLst/>
            </a:prstGeom>
          </p:spPr>
        </p:pic>
        <p:pic>
          <p:nvPicPr>
            <p:cNvPr id="7" name="Grafik 6"/>
            <p:cNvPicPr>
              <a:picLocks noChangeAspect="1"/>
            </p:cNvPicPr>
            <p:nvPr/>
          </p:nvPicPr>
          <p:blipFill>
            <a:blip r:embed="rId5"/>
            <a:stretch>
              <a:fillRect/>
            </a:stretch>
          </p:blipFill>
          <p:spPr>
            <a:xfrm>
              <a:off x="405210" y="5109326"/>
              <a:ext cx="5322798" cy="367353"/>
            </a:xfrm>
            <a:prstGeom prst="rect">
              <a:avLst/>
            </a:prstGeom>
          </p:spPr>
        </p:pic>
      </p:grpSp>
      <p:sp>
        <p:nvSpPr>
          <p:cNvPr id="23" name="Rechteck 22"/>
          <p:cNvSpPr/>
          <p:nvPr/>
        </p:nvSpPr>
        <p:spPr>
          <a:xfrm>
            <a:off x="6439108" y="1986227"/>
            <a:ext cx="5259556" cy="535531"/>
          </a:xfrm>
          <a:prstGeom prst="rect">
            <a:avLst/>
          </a:prstGeom>
        </p:spPr>
        <p:txBody>
          <a:bodyPr wrap="square">
            <a:spAutoFit/>
          </a:bodyPr>
          <a:lstStyle/>
          <a:p>
            <a:pPr algn="just">
              <a:lnSpc>
                <a:spcPct val="120000"/>
              </a:lnSpc>
            </a:pPr>
            <a:r>
              <a:rPr lang="en-US" sz="120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study area: </a:t>
            </a:r>
            <a:r>
              <a:rPr lang="en-US" sz="1200" dirty="0" smtClean="0">
                <a:solidFill>
                  <a:schemeClr val="bg2">
                    <a:lumMod val="50000"/>
                  </a:schemeClr>
                </a:solidFill>
                <a:latin typeface="Work Sans" panose="00000500000000000000" pitchFamily="50" charset="0"/>
              </a:rPr>
              <a:t>city of Las Vegas, USA</a:t>
            </a:r>
          </a:p>
          <a:p>
            <a:pPr algn="just">
              <a:lnSpc>
                <a:spcPct val="120000"/>
              </a:lnSpc>
            </a:pPr>
            <a:r>
              <a:rPr lang="en-US" sz="1200" dirty="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d</a:t>
            </a:r>
            <a:r>
              <a:rPr lang="en-US" sz="120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ataset: </a:t>
            </a:r>
            <a:r>
              <a:rPr lang="en-US" sz="1200" dirty="0" smtClean="0">
                <a:solidFill>
                  <a:schemeClr val="bg2">
                    <a:lumMod val="50000"/>
                  </a:schemeClr>
                </a:solidFill>
                <a:latin typeface="Work Sans" panose="00000500000000000000" pitchFamily="50" charset="0"/>
              </a:rPr>
              <a:t>25 </a:t>
            </a:r>
            <a:r>
              <a:rPr lang="en-US" sz="1200" dirty="0" err="1" smtClean="0">
                <a:solidFill>
                  <a:schemeClr val="bg2">
                    <a:lumMod val="50000"/>
                  </a:schemeClr>
                </a:solidFill>
                <a:latin typeface="Work Sans" panose="00000500000000000000" pitchFamily="50" charset="0"/>
              </a:rPr>
              <a:t>TerraSAR</a:t>
            </a:r>
            <a:r>
              <a:rPr lang="en-US" sz="1200" dirty="0" smtClean="0">
                <a:solidFill>
                  <a:schemeClr val="bg2">
                    <a:lumMod val="50000"/>
                  </a:schemeClr>
                </a:solidFill>
                <a:latin typeface="Work Sans" panose="00000500000000000000" pitchFamily="50" charset="0"/>
              </a:rPr>
              <a:t>-X images in high resolution spotlight mode</a:t>
            </a:r>
          </a:p>
        </p:txBody>
      </p:sp>
      <p:sp>
        <p:nvSpPr>
          <p:cNvPr id="24" name="Rechteck 23"/>
          <p:cNvSpPr/>
          <p:nvPr/>
        </p:nvSpPr>
        <p:spPr>
          <a:xfrm>
            <a:off x="6260532" y="2507706"/>
            <a:ext cx="1755249" cy="313932"/>
          </a:xfrm>
          <a:prstGeom prst="rect">
            <a:avLst/>
          </a:prstGeom>
        </p:spPr>
        <p:txBody>
          <a:bodyPr wrap="square">
            <a:spAutoFit/>
          </a:bodyPr>
          <a:lstStyle/>
          <a:p>
            <a:pPr algn="ctr">
              <a:lnSpc>
                <a:spcPct val="120000"/>
              </a:lnSpc>
            </a:pPr>
            <a:r>
              <a:rPr lang="en-US" sz="1200" b="1" dirty="0">
                <a:solidFill>
                  <a:schemeClr val="bg1"/>
                </a:solidFill>
                <a:effectLst>
                  <a:outerShdw blurRad="38100" dist="38100" dir="2700000" algn="tl">
                    <a:srgbClr val="000000">
                      <a:alpha val="43137"/>
                    </a:srgbClr>
                  </a:outerShdw>
                </a:effectLst>
                <a:latin typeface="Work Sans" panose="00000500000000000000" pitchFamily="50" charset="0"/>
              </a:rPr>
              <a:t>r</a:t>
            </a:r>
            <a:r>
              <a:rPr lang="en-US" sz="1200" b="1" dirty="0" smtClean="0">
                <a:solidFill>
                  <a:schemeClr val="bg1"/>
                </a:solidFill>
                <a:effectLst>
                  <a:outerShdw blurRad="38100" dist="38100" dir="2700000" algn="tl">
                    <a:srgbClr val="000000">
                      <a:alpha val="43137"/>
                    </a:srgbClr>
                  </a:outerShdw>
                </a:effectLst>
                <a:latin typeface="Work Sans" panose="00000500000000000000" pitchFamily="50" charset="0"/>
              </a:rPr>
              <a:t>esidual topography</a:t>
            </a:r>
            <a:endParaRPr lang="en-US" sz="1200" b="1" dirty="0">
              <a:solidFill>
                <a:schemeClr val="bg1"/>
              </a:solidFill>
              <a:effectLst>
                <a:outerShdw blurRad="38100" dist="38100" dir="2700000" algn="tl">
                  <a:srgbClr val="000000">
                    <a:alpha val="43137"/>
                  </a:srgbClr>
                </a:outerShdw>
              </a:effectLst>
              <a:latin typeface="Work Sans" panose="00000500000000000000" pitchFamily="50" charset="0"/>
            </a:endParaRPr>
          </a:p>
        </p:txBody>
      </p:sp>
      <p:pic>
        <p:nvPicPr>
          <p:cNvPr id="25" name="Grafik 24"/>
          <p:cNvPicPr>
            <a:picLocks noChangeAspect="1"/>
          </p:cNvPicPr>
          <p:nvPr/>
        </p:nvPicPr>
        <p:blipFill>
          <a:blip r:embed="rId6"/>
          <a:stretch>
            <a:fillRect/>
          </a:stretch>
        </p:blipFill>
        <p:spPr>
          <a:xfrm>
            <a:off x="4528086" y="6063360"/>
            <a:ext cx="727976" cy="158137"/>
          </a:xfrm>
          <a:prstGeom prst="rect">
            <a:avLst/>
          </a:prstGeom>
        </p:spPr>
      </p:pic>
      <p:sp>
        <p:nvSpPr>
          <p:cNvPr id="26" name="Rechteck 25"/>
          <p:cNvSpPr/>
          <p:nvPr/>
        </p:nvSpPr>
        <p:spPr>
          <a:xfrm>
            <a:off x="3949973" y="5985462"/>
            <a:ext cx="734403" cy="313932"/>
          </a:xfrm>
          <a:prstGeom prst="rect">
            <a:avLst/>
          </a:prstGeom>
        </p:spPr>
        <p:txBody>
          <a:bodyPr wrap="square">
            <a:spAutoFit/>
          </a:bodyPr>
          <a:lstStyle/>
          <a:p>
            <a:pPr algn="just">
              <a:lnSpc>
                <a:spcPct val="120000"/>
              </a:lnSpc>
            </a:pPr>
            <a:r>
              <a:rPr lang="en-US" sz="1200" dirty="0" smtClean="0">
                <a:solidFill>
                  <a:schemeClr val="bg1"/>
                </a:solidFill>
                <a:effectLst>
                  <a:outerShdw blurRad="38100" dist="38100" dir="2700000" algn="tl">
                    <a:srgbClr val="000000">
                      <a:alpha val="43137"/>
                    </a:srgbClr>
                  </a:outerShdw>
                </a:effectLst>
                <a:latin typeface="Work Sans" panose="00000500000000000000" pitchFamily="50" charset="0"/>
              </a:rPr>
              <a:t>-50 m</a:t>
            </a:r>
            <a:endParaRPr lang="en-US" sz="1200" dirty="0" smtClean="0">
              <a:solidFill>
                <a:schemeClr val="bg1"/>
              </a:solidFill>
              <a:latin typeface="Work Sans" panose="00000500000000000000" pitchFamily="50" charset="0"/>
            </a:endParaRPr>
          </a:p>
        </p:txBody>
      </p:sp>
      <p:sp>
        <p:nvSpPr>
          <p:cNvPr id="27" name="Rechteck 26"/>
          <p:cNvSpPr/>
          <p:nvPr/>
        </p:nvSpPr>
        <p:spPr>
          <a:xfrm>
            <a:off x="5216372" y="5985462"/>
            <a:ext cx="646358" cy="313932"/>
          </a:xfrm>
          <a:prstGeom prst="rect">
            <a:avLst/>
          </a:prstGeom>
        </p:spPr>
        <p:txBody>
          <a:bodyPr wrap="square">
            <a:spAutoFit/>
          </a:bodyPr>
          <a:lstStyle/>
          <a:p>
            <a:pPr algn="just">
              <a:lnSpc>
                <a:spcPct val="120000"/>
              </a:lnSpc>
            </a:pPr>
            <a:r>
              <a:rPr lang="en-US" sz="1200" dirty="0" smtClean="0">
                <a:solidFill>
                  <a:schemeClr val="bg1"/>
                </a:solidFill>
                <a:effectLst>
                  <a:outerShdw blurRad="38100" dist="38100" dir="2700000" algn="tl">
                    <a:srgbClr val="000000">
                      <a:alpha val="43137"/>
                    </a:srgbClr>
                  </a:outerShdw>
                </a:effectLst>
                <a:latin typeface="Work Sans" panose="00000500000000000000" pitchFamily="50" charset="0"/>
              </a:rPr>
              <a:t>100 m</a:t>
            </a:r>
            <a:endParaRPr lang="en-US" sz="1200" dirty="0" smtClean="0">
              <a:solidFill>
                <a:schemeClr val="bg1"/>
              </a:solidFill>
              <a:latin typeface="Work Sans" panose="00000500000000000000" pitchFamily="50" charset="0"/>
            </a:endParaRPr>
          </a:p>
        </p:txBody>
      </p:sp>
      <p:sp>
        <p:nvSpPr>
          <p:cNvPr id="28" name="Rechteck 27"/>
          <p:cNvSpPr/>
          <p:nvPr/>
        </p:nvSpPr>
        <p:spPr>
          <a:xfrm>
            <a:off x="6070779" y="754233"/>
            <a:ext cx="5996213" cy="1034066"/>
          </a:xfrm>
          <a:prstGeom prst="rect">
            <a:avLst/>
          </a:prstGeom>
        </p:spPr>
        <p:txBody>
          <a:bodyPr wrap="square">
            <a:spAutoFit/>
          </a:bodyPr>
          <a:lstStyle/>
          <a:p>
            <a:pPr algn="just">
              <a:lnSpc>
                <a:spcPct val="120000"/>
              </a:lnSpc>
            </a:pPr>
            <a:r>
              <a:rPr lang="en-US" sz="1300" dirty="0" smtClean="0">
                <a:latin typeface="Work Sans" panose="00000500000000000000" pitchFamily="50" charset="0"/>
              </a:rPr>
              <a:t>The study investigates the application of SAR tomography to very high resolution </a:t>
            </a:r>
            <a:r>
              <a:rPr lang="en-US" sz="1300" dirty="0" err="1" smtClean="0">
                <a:latin typeface="Work Sans" panose="00000500000000000000" pitchFamily="50" charset="0"/>
              </a:rPr>
              <a:t>TerraSAR</a:t>
            </a:r>
            <a:r>
              <a:rPr lang="en-US" sz="1300" dirty="0" smtClean="0">
                <a:latin typeface="Work Sans" panose="00000500000000000000" pitchFamily="50" charset="0"/>
              </a:rPr>
              <a:t>-X data in order to demonstrate the potentials for monitoring of transportation infrastructures showing deformation and thermal dilation.</a:t>
            </a:r>
          </a:p>
        </p:txBody>
      </p:sp>
      <p:sp>
        <p:nvSpPr>
          <p:cNvPr id="29" name="Rechteck 28"/>
          <p:cNvSpPr/>
          <p:nvPr/>
        </p:nvSpPr>
        <p:spPr>
          <a:xfrm>
            <a:off x="0" y="5902159"/>
            <a:ext cx="2297991" cy="313932"/>
          </a:xfrm>
          <a:prstGeom prst="rect">
            <a:avLst/>
          </a:prstGeom>
        </p:spPr>
        <p:txBody>
          <a:bodyPr wrap="square">
            <a:spAutoFit/>
          </a:bodyPr>
          <a:lstStyle/>
          <a:p>
            <a:pPr algn="just">
              <a:lnSpc>
                <a:spcPct val="120000"/>
              </a:lnSpc>
            </a:pPr>
            <a:r>
              <a:rPr lang="en-US" sz="1200" b="1" dirty="0" err="1" smtClean="0">
                <a:solidFill>
                  <a:schemeClr val="bg1"/>
                </a:solidFill>
                <a:effectLst>
                  <a:outerShdw blurRad="38100" dist="38100" dir="2700000" algn="tl">
                    <a:srgbClr val="000000">
                      <a:alpha val="43137"/>
                    </a:srgbClr>
                  </a:outerShdw>
                </a:effectLst>
                <a:latin typeface="Work Sans" panose="00000500000000000000" pitchFamily="50" charset="0"/>
              </a:rPr>
              <a:t>TomoSAR</a:t>
            </a:r>
            <a:r>
              <a:rPr lang="en-US" sz="1200" b="1" dirty="0" smtClean="0">
                <a:solidFill>
                  <a:schemeClr val="bg1"/>
                </a:solidFill>
                <a:effectLst>
                  <a:outerShdw blurRad="38100" dist="38100" dir="2700000" algn="tl">
                    <a:srgbClr val="000000">
                      <a:alpha val="43137"/>
                    </a:srgbClr>
                  </a:outerShdw>
                </a:effectLst>
                <a:latin typeface="Work Sans" panose="00000500000000000000" pitchFamily="50" charset="0"/>
              </a:rPr>
              <a:t> height estimation</a:t>
            </a:r>
            <a:endParaRPr lang="en-US" sz="1200" b="1" dirty="0" smtClean="0">
              <a:solidFill>
                <a:schemeClr val="bg1"/>
              </a:solidFill>
              <a:latin typeface="Work Sans" panose="00000500000000000000" pitchFamily="50" charset="0"/>
            </a:endParaRPr>
          </a:p>
        </p:txBody>
      </p:sp>
      <p:sp>
        <p:nvSpPr>
          <p:cNvPr id="31" name="Rechteck 30"/>
          <p:cNvSpPr/>
          <p:nvPr/>
        </p:nvSpPr>
        <p:spPr>
          <a:xfrm>
            <a:off x="8046439" y="2507706"/>
            <a:ext cx="1907758" cy="535531"/>
          </a:xfrm>
          <a:prstGeom prst="rect">
            <a:avLst/>
          </a:prstGeom>
        </p:spPr>
        <p:txBody>
          <a:bodyPr wrap="square">
            <a:spAutoFit/>
          </a:bodyPr>
          <a:lstStyle/>
          <a:p>
            <a:pPr algn="ctr">
              <a:lnSpc>
                <a:spcPct val="120000"/>
              </a:lnSpc>
            </a:pPr>
            <a:r>
              <a:rPr lang="en-US" sz="1200" b="1" dirty="0">
                <a:solidFill>
                  <a:schemeClr val="bg1"/>
                </a:solidFill>
                <a:latin typeface="Work Sans" panose="00000500000000000000" pitchFamily="50" charset="0"/>
              </a:rPr>
              <a:t>deformation mean </a:t>
            </a:r>
            <a:endParaRPr lang="en-US" sz="1200" b="1" dirty="0" smtClean="0">
              <a:solidFill>
                <a:schemeClr val="bg1"/>
              </a:solidFill>
              <a:latin typeface="Work Sans" panose="00000500000000000000" pitchFamily="50" charset="0"/>
            </a:endParaRPr>
          </a:p>
          <a:p>
            <a:pPr algn="ctr">
              <a:lnSpc>
                <a:spcPct val="120000"/>
              </a:lnSpc>
            </a:pPr>
            <a:r>
              <a:rPr lang="en-US" sz="1200" b="1" dirty="0" smtClean="0">
                <a:solidFill>
                  <a:schemeClr val="bg1"/>
                </a:solidFill>
                <a:latin typeface="Work Sans" panose="00000500000000000000" pitchFamily="50" charset="0"/>
              </a:rPr>
              <a:t>velocity</a:t>
            </a:r>
            <a:endParaRPr lang="en-US" sz="1200" b="1" dirty="0">
              <a:solidFill>
                <a:schemeClr val="bg1"/>
              </a:solidFill>
              <a:latin typeface="Work Sans" panose="00000500000000000000" pitchFamily="50" charset="0"/>
            </a:endParaRPr>
          </a:p>
        </p:txBody>
      </p:sp>
      <p:sp>
        <p:nvSpPr>
          <p:cNvPr id="32" name="Rechteck 31"/>
          <p:cNvSpPr/>
          <p:nvPr/>
        </p:nvSpPr>
        <p:spPr>
          <a:xfrm>
            <a:off x="9982985" y="2507706"/>
            <a:ext cx="1813109" cy="535531"/>
          </a:xfrm>
          <a:prstGeom prst="rect">
            <a:avLst/>
          </a:prstGeom>
        </p:spPr>
        <p:txBody>
          <a:bodyPr wrap="square">
            <a:spAutoFit/>
          </a:bodyPr>
          <a:lstStyle/>
          <a:p>
            <a:pPr algn="ctr">
              <a:lnSpc>
                <a:spcPct val="120000"/>
              </a:lnSpc>
            </a:pPr>
            <a:r>
              <a:rPr lang="en-US" sz="1200" b="1" dirty="0">
                <a:solidFill>
                  <a:schemeClr val="bg1"/>
                </a:solidFill>
                <a:latin typeface="Work Sans" panose="00000500000000000000" pitchFamily="50" charset="0"/>
              </a:rPr>
              <a:t>thermal dilation </a:t>
            </a:r>
            <a:endParaRPr lang="en-US" sz="1200" b="1" dirty="0" smtClean="0">
              <a:solidFill>
                <a:schemeClr val="bg1"/>
              </a:solidFill>
              <a:latin typeface="Work Sans" panose="00000500000000000000" pitchFamily="50" charset="0"/>
            </a:endParaRPr>
          </a:p>
          <a:p>
            <a:pPr algn="ctr">
              <a:lnSpc>
                <a:spcPct val="120000"/>
              </a:lnSpc>
            </a:pPr>
            <a:r>
              <a:rPr lang="en-US" sz="1200" b="1" dirty="0" smtClean="0">
                <a:solidFill>
                  <a:schemeClr val="bg1"/>
                </a:solidFill>
                <a:latin typeface="Work Sans" panose="00000500000000000000" pitchFamily="50" charset="0"/>
              </a:rPr>
              <a:t>coefficient</a:t>
            </a:r>
            <a:endParaRPr lang="en-US" sz="1200" b="1" dirty="0">
              <a:solidFill>
                <a:schemeClr val="bg1"/>
              </a:solidFill>
              <a:latin typeface="Work Sans" panose="00000500000000000000" pitchFamily="50" charset="0"/>
            </a:endParaRPr>
          </a:p>
        </p:txBody>
      </p:sp>
      <p:sp>
        <p:nvSpPr>
          <p:cNvPr id="3" name="Foliennummernplatzhalter 2"/>
          <p:cNvSpPr>
            <a:spLocks noGrp="1"/>
          </p:cNvSpPr>
          <p:nvPr>
            <p:ph type="sldNum" sz="quarter" idx="12"/>
          </p:nvPr>
        </p:nvSpPr>
        <p:spPr/>
        <p:txBody>
          <a:bodyPr/>
          <a:lstStyle/>
          <a:p>
            <a:fld id="{0E5F5BB8-B058-4CAF-94F1-C60B474C680F}" type="slidenum">
              <a:rPr lang="de-DE" smtClean="0"/>
              <a:pPr/>
              <a:t>45</a:t>
            </a:fld>
            <a:endParaRPr lang="de-DE"/>
          </a:p>
        </p:txBody>
      </p:sp>
    </p:spTree>
    <p:extLst>
      <p:ext uri="{BB962C8B-B14F-4D97-AF65-F5344CB8AC3E}">
        <p14:creationId xmlns:p14="http://schemas.microsoft.com/office/powerpoint/2010/main" val="41146237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Urban Imaging: 4D &amp; 5D imaging </a:t>
            </a:r>
            <a:r>
              <a:rPr lang="en-US" dirty="0" smtClean="0">
                <a:solidFill>
                  <a:schemeClr val="bg1">
                    <a:lumMod val="75000"/>
                  </a:schemeClr>
                </a:solidFill>
              </a:rPr>
              <a:t>[</a:t>
            </a:r>
            <a:r>
              <a:rPr lang="en-US" dirty="0" err="1" smtClean="0">
                <a:solidFill>
                  <a:schemeClr val="bg1">
                    <a:lumMod val="75000"/>
                  </a:schemeClr>
                </a:solidFill>
              </a:rPr>
              <a:t>Reale</a:t>
            </a:r>
            <a:r>
              <a:rPr lang="en-US" dirty="0" smtClean="0">
                <a:solidFill>
                  <a:schemeClr val="bg1">
                    <a:lumMod val="75000"/>
                  </a:schemeClr>
                </a:solidFill>
              </a:rPr>
              <a:t> et al., 2013]</a:t>
            </a:r>
            <a:r>
              <a:rPr lang="en-US" dirty="0" smtClean="0"/>
              <a:t> </a:t>
            </a:r>
            <a:endParaRPr lang="en-US" dirty="0"/>
          </a:p>
        </p:txBody>
      </p:sp>
      <p:sp>
        <p:nvSpPr>
          <p:cNvPr id="5" name="Rectangle 7"/>
          <p:cNvSpPr/>
          <p:nvPr/>
        </p:nvSpPr>
        <p:spPr>
          <a:xfrm>
            <a:off x="6965137" y="5495187"/>
            <a:ext cx="3841323" cy="307777"/>
          </a:xfrm>
          <a:prstGeom prst="rect">
            <a:avLst/>
          </a:prstGeom>
        </p:spPr>
        <p:txBody>
          <a:bodyPr wrap="square">
            <a:spAutoFit/>
          </a:bodyPr>
          <a:lstStyle/>
          <a:p>
            <a:r>
              <a:rPr lang="en-US" sz="1400" dirty="0" smtClean="0">
                <a:latin typeface="Work Sans Light" panose="00000400000000000000" pitchFamily="50" charset="0"/>
              </a:rPr>
              <a:t>Estimated thermal coefficient [mm/K]</a:t>
            </a:r>
            <a:endParaRPr lang="en-US" sz="1400" dirty="0">
              <a:latin typeface="Work Sans Light" panose="00000400000000000000" pitchFamily="50" charset="0"/>
            </a:endParaRPr>
          </a:p>
        </p:txBody>
      </p:sp>
      <p:grpSp>
        <p:nvGrpSpPr>
          <p:cNvPr id="15" name="Gruppieren 14"/>
          <p:cNvGrpSpPr/>
          <p:nvPr/>
        </p:nvGrpSpPr>
        <p:grpSpPr>
          <a:xfrm>
            <a:off x="6369939" y="752565"/>
            <a:ext cx="5288437" cy="2611225"/>
            <a:chOff x="6532775" y="622169"/>
            <a:chExt cx="5288437" cy="2611225"/>
          </a:xfrm>
        </p:grpSpPr>
        <p:pic>
          <p:nvPicPr>
            <p:cNvPr id="9" name="Grafik 8"/>
            <p:cNvPicPr>
              <a:picLocks noChangeAspect="1"/>
            </p:cNvPicPr>
            <p:nvPr/>
          </p:nvPicPr>
          <p:blipFill rotWithShape="1">
            <a:blip r:embed="rId3"/>
            <a:srcRect l="377" t="2407" r="617" b="2153"/>
            <a:stretch/>
          </p:blipFill>
          <p:spPr>
            <a:xfrm>
              <a:off x="6532775" y="622169"/>
              <a:ext cx="5288437" cy="2611225"/>
            </a:xfrm>
            <a:prstGeom prst="rect">
              <a:avLst/>
            </a:prstGeom>
            <a:effectLst>
              <a:outerShdw blurRad="101600" dist="38100" dir="2700000" algn="tl" rotWithShape="0">
                <a:schemeClr val="bg2">
                  <a:lumMod val="50000"/>
                  <a:alpha val="40000"/>
                </a:schemeClr>
              </a:outerShdw>
            </a:effectLst>
          </p:spPr>
        </p:pic>
        <p:sp>
          <p:nvSpPr>
            <p:cNvPr id="11" name="Rectangle 7"/>
            <p:cNvSpPr/>
            <p:nvPr/>
          </p:nvSpPr>
          <p:spPr>
            <a:xfrm>
              <a:off x="8587740" y="625459"/>
              <a:ext cx="3224045" cy="276999"/>
            </a:xfrm>
            <a:prstGeom prst="rect">
              <a:avLst/>
            </a:prstGeom>
          </p:spPr>
          <p:txBody>
            <a:bodyPr wrap="square">
              <a:spAutoFit/>
            </a:bodyPr>
            <a:lstStyle/>
            <a:p>
              <a:pPr algn="ctr"/>
              <a:r>
                <a:rPr lang="en-US" sz="1200" b="1" dirty="0" smtClean="0">
                  <a:solidFill>
                    <a:schemeClr val="bg1"/>
                  </a:solidFill>
                  <a:effectLst>
                    <a:outerShdw blurRad="38100" dist="38100" dir="2700000" algn="tl">
                      <a:srgbClr val="000000">
                        <a:alpha val="43137"/>
                      </a:srgbClr>
                    </a:outerShdw>
                  </a:effectLst>
                  <a:latin typeface="Work Sans" panose="00000500000000000000" pitchFamily="50" charset="0"/>
                </a:rPr>
                <a:t>4D imaging: mean velocity[cm/year]</a:t>
              </a:r>
              <a:endParaRPr lang="en-US" sz="1200" b="1" dirty="0">
                <a:solidFill>
                  <a:schemeClr val="bg1"/>
                </a:solidFill>
                <a:effectLst>
                  <a:outerShdw blurRad="38100" dist="38100" dir="2700000" algn="tl">
                    <a:srgbClr val="000000">
                      <a:alpha val="43137"/>
                    </a:srgbClr>
                  </a:outerShdw>
                </a:effectLst>
                <a:latin typeface="Work Sans" panose="00000500000000000000" pitchFamily="50" charset="0"/>
              </a:endParaRPr>
            </a:p>
          </p:txBody>
        </p:sp>
      </p:grpSp>
      <p:grpSp>
        <p:nvGrpSpPr>
          <p:cNvPr id="16" name="Gruppieren 15"/>
          <p:cNvGrpSpPr/>
          <p:nvPr/>
        </p:nvGrpSpPr>
        <p:grpSpPr>
          <a:xfrm>
            <a:off x="6375099" y="3506772"/>
            <a:ext cx="5283277" cy="2652818"/>
            <a:chOff x="6329028" y="3519478"/>
            <a:chExt cx="5283277" cy="2652818"/>
          </a:xfrm>
        </p:grpSpPr>
        <p:pic>
          <p:nvPicPr>
            <p:cNvPr id="10" name="Grafik 9"/>
            <p:cNvPicPr>
              <a:picLocks noChangeAspect="1"/>
            </p:cNvPicPr>
            <p:nvPr/>
          </p:nvPicPr>
          <p:blipFill rotWithShape="1">
            <a:blip r:embed="rId4"/>
            <a:srcRect t="-1" r="1090" b="1206"/>
            <a:stretch/>
          </p:blipFill>
          <p:spPr>
            <a:xfrm>
              <a:off x="6329028" y="3519478"/>
              <a:ext cx="5283277" cy="2652818"/>
            </a:xfrm>
            <a:prstGeom prst="rect">
              <a:avLst/>
            </a:prstGeom>
            <a:effectLst>
              <a:outerShdw blurRad="101600" dist="38100" dir="2700000" algn="tl" rotWithShape="0">
                <a:schemeClr val="bg2">
                  <a:lumMod val="50000"/>
                  <a:alpha val="40000"/>
                </a:schemeClr>
              </a:outerShdw>
            </a:effectLst>
          </p:spPr>
        </p:pic>
        <p:sp>
          <p:nvSpPr>
            <p:cNvPr id="12" name="Rectangle 7"/>
            <p:cNvSpPr/>
            <p:nvPr/>
          </p:nvSpPr>
          <p:spPr>
            <a:xfrm>
              <a:off x="8237682" y="3535051"/>
              <a:ext cx="3374623" cy="276999"/>
            </a:xfrm>
            <a:prstGeom prst="rect">
              <a:avLst/>
            </a:prstGeom>
          </p:spPr>
          <p:txBody>
            <a:bodyPr wrap="square">
              <a:spAutoFit/>
            </a:bodyPr>
            <a:lstStyle/>
            <a:p>
              <a:pPr algn="ctr"/>
              <a:r>
                <a:rPr lang="en-US" sz="1200" b="1" dirty="0" smtClean="0">
                  <a:solidFill>
                    <a:schemeClr val="bg1"/>
                  </a:solidFill>
                  <a:effectLst>
                    <a:outerShdw blurRad="38100" dist="38100" dir="2700000" algn="tl">
                      <a:srgbClr val="000000">
                        <a:alpha val="43137"/>
                      </a:srgbClr>
                    </a:outerShdw>
                  </a:effectLst>
                  <a:latin typeface="Work Sans" panose="00000500000000000000" pitchFamily="50" charset="0"/>
                </a:rPr>
                <a:t>5D imaging: thermal coefficient [cm/K]</a:t>
              </a:r>
              <a:endParaRPr lang="en-US" sz="1200" b="1" dirty="0">
                <a:solidFill>
                  <a:schemeClr val="bg1"/>
                </a:solidFill>
                <a:effectLst>
                  <a:outerShdw blurRad="38100" dist="38100" dir="2700000" algn="tl">
                    <a:srgbClr val="000000">
                      <a:alpha val="43137"/>
                    </a:srgbClr>
                  </a:outerShdw>
                </a:effectLst>
                <a:latin typeface="Work Sans" panose="00000500000000000000" pitchFamily="50" charset="0"/>
              </a:endParaRPr>
            </a:p>
          </p:txBody>
        </p:sp>
      </p:grpSp>
      <p:grpSp>
        <p:nvGrpSpPr>
          <p:cNvPr id="14" name="Gruppieren 13"/>
          <p:cNvGrpSpPr/>
          <p:nvPr/>
        </p:nvGrpSpPr>
        <p:grpSpPr>
          <a:xfrm>
            <a:off x="640465" y="3531770"/>
            <a:ext cx="5260158" cy="2642020"/>
            <a:chOff x="433633" y="902458"/>
            <a:chExt cx="5260158" cy="2642020"/>
          </a:xfrm>
        </p:grpSpPr>
        <p:pic>
          <p:nvPicPr>
            <p:cNvPr id="8" name="Grafik 7"/>
            <p:cNvPicPr>
              <a:picLocks noChangeAspect="1"/>
            </p:cNvPicPr>
            <p:nvPr/>
          </p:nvPicPr>
          <p:blipFill rotWithShape="1">
            <a:blip r:embed="rId5"/>
            <a:srcRect l="537" r="986" b="3074"/>
            <a:stretch/>
          </p:blipFill>
          <p:spPr>
            <a:xfrm>
              <a:off x="433633" y="902458"/>
              <a:ext cx="5260158" cy="2642020"/>
            </a:xfrm>
            <a:prstGeom prst="rect">
              <a:avLst/>
            </a:prstGeom>
            <a:effectLst>
              <a:outerShdw blurRad="101600" dist="38100" dir="2700000" algn="tl" rotWithShape="0">
                <a:schemeClr val="bg2">
                  <a:lumMod val="50000"/>
                  <a:alpha val="40000"/>
                </a:schemeClr>
              </a:outerShdw>
            </a:effectLst>
          </p:spPr>
        </p:pic>
        <p:sp>
          <p:nvSpPr>
            <p:cNvPr id="13" name="TextBox 15"/>
            <p:cNvSpPr txBox="1"/>
            <p:nvPr/>
          </p:nvSpPr>
          <p:spPr>
            <a:xfrm>
              <a:off x="2461021" y="911885"/>
              <a:ext cx="3232770" cy="276999"/>
            </a:xfrm>
            <a:prstGeom prst="rect">
              <a:avLst/>
            </a:prstGeom>
            <a:noFill/>
          </p:spPr>
          <p:txBody>
            <a:bodyPr wrap="square" rtlCol="0">
              <a:spAutoFit/>
            </a:bodyPr>
            <a:lstStyle/>
            <a:p>
              <a:pPr algn="ctr"/>
              <a:r>
                <a:rPr lang="en-US" sz="1200" b="1" dirty="0" smtClean="0">
                  <a:solidFill>
                    <a:schemeClr val="bg1"/>
                  </a:solidFill>
                  <a:effectLst>
                    <a:outerShdw blurRad="38100" dist="38100" dir="2700000" algn="tl">
                      <a:srgbClr val="000000">
                        <a:alpha val="43137"/>
                      </a:srgbClr>
                    </a:outerShdw>
                  </a:effectLst>
                  <a:latin typeface="Work Sans" panose="00000500000000000000" pitchFamily="50" charset="0"/>
                </a:rPr>
                <a:t>3D imaging: estimated topography [m]</a:t>
              </a:r>
              <a:endParaRPr lang="en-US" sz="1200" b="1" dirty="0">
                <a:solidFill>
                  <a:schemeClr val="bg1"/>
                </a:solidFill>
                <a:effectLst>
                  <a:outerShdw blurRad="38100" dist="38100" dir="2700000" algn="tl">
                    <a:srgbClr val="000000">
                      <a:alpha val="43137"/>
                    </a:srgbClr>
                  </a:outerShdw>
                </a:effectLst>
                <a:latin typeface="Work Sans" panose="00000500000000000000" pitchFamily="50" charset="0"/>
              </a:endParaRPr>
            </a:p>
          </p:txBody>
        </p:sp>
      </p:grpSp>
      <p:sp>
        <p:nvSpPr>
          <p:cNvPr id="17" name="Rechteck 16"/>
          <p:cNvSpPr/>
          <p:nvPr/>
        </p:nvSpPr>
        <p:spPr>
          <a:xfrm>
            <a:off x="570329" y="2996239"/>
            <a:ext cx="5562372" cy="535531"/>
          </a:xfrm>
          <a:prstGeom prst="rect">
            <a:avLst/>
          </a:prstGeom>
        </p:spPr>
        <p:txBody>
          <a:bodyPr wrap="square">
            <a:spAutoFit/>
          </a:bodyPr>
          <a:lstStyle/>
          <a:p>
            <a:pPr algn="just">
              <a:lnSpc>
                <a:spcPct val="120000"/>
              </a:lnSpc>
            </a:pPr>
            <a:r>
              <a:rPr lang="en-US" sz="120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study area: </a:t>
            </a:r>
            <a:r>
              <a:rPr lang="en-US" sz="1200" dirty="0" smtClean="0">
                <a:solidFill>
                  <a:schemeClr val="bg2">
                    <a:lumMod val="50000"/>
                  </a:schemeClr>
                </a:solidFill>
                <a:latin typeface="Work Sans" panose="00000500000000000000" pitchFamily="50" charset="0"/>
              </a:rPr>
              <a:t>city of Las Vegas, USA</a:t>
            </a:r>
          </a:p>
          <a:p>
            <a:pPr algn="just">
              <a:lnSpc>
                <a:spcPct val="120000"/>
              </a:lnSpc>
            </a:pPr>
            <a:r>
              <a:rPr lang="en-US" sz="1200" dirty="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d</a:t>
            </a:r>
            <a:r>
              <a:rPr lang="en-US" sz="120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ataset: </a:t>
            </a:r>
            <a:r>
              <a:rPr lang="en-US" sz="1200" dirty="0" smtClean="0">
                <a:solidFill>
                  <a:schemeClr val="bg2">
                    <a:lumMod val="50000"/>
                  </a:schemeClr>
                </a:solidFill>
                <a:latin typeface="Work Sans" panose="00000500000000000000" pitchFamily="50" charset="0"/>
              </a:rPr>
              <a:t>25 </a:t>
            </a:r>
            <a:r>
              <a:rPr lang="en-US" sz="1200" dirty="0" err="1" smtClean="0">
                <a:solidFill>
                  <a:schemeClr val="bg2">
                    <a:lumMod val="50000"/>
                  </a:schemeClr>
                </a:solidFill>
                <a:latin typeface="Work Sans" panose="00000500000000000000" pitchFamily="50" charset="0"/>
              </a:rPr>
              <a:t>TerraSAR</a:t>
            </a:r>
            <a:r>
              <a:rPr lang="en-US" sz="1200" dirty="0" smtClean="0">
                <a:solidFill>
                  <a:schemeClr val="bg2">
                    <a:lumMod val="50000"/>
                  </a:schemeClr>
                </a:solidFill>
                <a:latin typeface="Work Sans" panose="00000500000000000000" pitchFamily="50" charset="0"/>
              </a:rPr>
              <a:t>-X images in high resolution spotlight mode</a:t>
            </a:r>
          </a:p>
        </p:txBody>
      </p:sp>
      <p:sp>
        <p:nvSpPr>
          <p:cNvPr id="18" name="TextBox 12"/>
          <p:cNvSpPr txBox="1"/>
          <p:nvPr/>
        </p:nvSpPr>
        <p:spPr>
          <a:xfrm>
            <a:off x="395298" y="880150"/>
            <a:ext cx="5912434" cy="1994329"/>
          </a:xfrm>
          <a:prstGeom prst="rect">
            <a:avLst/>
          </a:prstGeom>
          <a:noFill/>
        </p:spPr>
        <p:txBody>
          <a:bodyPr wrap="square" rtlCol="0">
            <a:spAutoFit/>
          </a:bodyPr>
          <a:lstStyle/>
          <a:p>
            <a:pPr>
              <a:lnSpc>
                <a:spcPct val="120000"/>
              </a:lnSpc>
            </a:pPr>
            <a:r>
              <a:rPr lang="en-US" sz="1300" dirty="0" smtClean="0">
                <a:latin typeface="Work Sans" panose="00000500000000000000" pitchFamily="50" charset="0"/>
              </a:rPr>
              <a:t>The study addresses the extension of tomographic based approaches to the monitoring of structure thermal dilation.</a:t>
            </a:r>
          </a:p>
          <a:p>
            <a:pPr>
              <a:lnSpc>
                <a:spcPct val="120000"/>
              </a:lnSpc>
            </a:pPr>
            <a:endParaRPr lang="en-US" sz="1300" dirty="0" smtClean="0">
              <a:latin typeface="Work Sans" panose="00000500000000000000" pitchFamily="50" charset="0"/>
            </a:endParaRPr>
          </a:p>
          <a:p>
            <a:pPr>
              <a:lnSpc>
                <a:spcPct val="120000"/>
              </a:lnSpc>
            </a:pPr>
            <a:r>
              <a:rPr lang="en-US" sz="1300" dirty="0" smtClean="0">
                <a:latin typeface="Work Sans" panose="00000500000000000000" pitchFamily="50" charset="0"/>
              </a:rPr>
              <a:t>Aspects related to,</a:t>
            </a:r>
          </a:p>
          <a:p>
            <a:pPr marL="285750" indent="-285750">
              <a:lnSpc>
                <a:spcPct val="120000"/>
              </a:lnSpc>
              <a:buFont typeface="Arial" panose="020B0604020202020204" pitchFamily="34" charset="0"/>
              <a:buChar char="•"/>
            </a:pPr>
            <a:r>
              <a:rPr lang="en-US" sz="1300" dirty="0">
                <a:latin typeface="Work Sans" panose="00000500000000000000" pitchFamily="50" charset="0"/>
              </a:rPr>
              <a:t>detection of the </a:t>
            </a:r>
            <a:r>
              <a:rPr lang="en-US" sz="1300" dirty="0" err="1">
                <a:latin typeface="Work Sans" panose="00000500000000000000" pitchFamily="50" charset="0"/>
              </a:rPr>
              <a:t>scatterers</a:t>
            </a:r>
            <a:r>
              <a:rPr lang="en-US" sz="1300" dirty="0">
                <a:latin typeface="Work Sans" panose="00000500000000000000" pitchFamily="50" charset="0"/>
              </a:rPr>
              <a:t> </a:t>
            </a:r>
            <a:endParaRPr lang="en-US" sz="1300" dirty="0" smtClean="0">
              <a:latin typeface="Work Sans" panose="00000500000000000000" pitchFamily="50" charset="0"/>
            </a:endParaRPr>
          </a:p>
          <a:p>
            <a:pPr marL="285750" indent="-285750">
              <a:lnSpc>
                <a:spcPct val="120000"/>
              </a:lnSpc>
              <a:buFont typeface="Arial" panose="020B0604020202020204" pitchFamily="34" charset="0"/>
              <a:buChar char="•"/>
            </a:pPr>
            <a:r>
              <a:rPr lang="en-US" sz="1300" dirty="0">
                <a:latin typeface="Work Sans" panose="00000500000000000000" pitchFamily="50" charset="0"/>
              </a:rPr>
              <a:t>e</a:t>
            </a:r>
            <a:r>
              <a:rPr lang="en-US" sz="1300" dirty="0" smtClean="0">
                <a:latin typeface="Work Sans" panose="00000500000000000000" pitchFamily="50" charset="0"/>
              </a:rPr>
              <a:t>stimation of the thermal coefficient beside the topography and deformation mean velocity</a:t>
            </a:r>
          </a:p>
          <a:p>
            <a:pPr>
              <a:lnSpc>
                <a:spcPct val="120000"/>
              </a:lnSpc>
            </a:pPr>
            <a:r>
              <a:rPr lang="en-US" sz="1300" dirty="0">
                <a:latin typeface="Work Sans" panose="00000500000000000000" pitchFamily="50" charset="0"/>
              </a:rPr>
              <a:t>a</a:t>
            </a:r>
            <a:r>
              <a:rPr lang="en-US" sz="1300" dirty="0" smtClean="0">
                <a:latin typeface="Work Sans" panose="00000500000000000000" pitchFamily="50" charset="0"/>
              </a:rPr>
              <a:t>re investigated.</a:t>
            </a:r>
            <a:endParaRPr lang="en-US" sz="1300" dirty="0">
              <a:latin typeface="Work Sans" panose="00000500000000000000" pitchFamily="50" charset="0"/>
            </a:endParaRPr>
          </a:p>
        </p:txBody>
      </p:sp>
      <p:sp>
        <p:nvSpPr>
          <p:cNvPr id="3" name="Foliennummernplatzhalter 2"/>
          <p:cNvSpPr>
            <a:spLocks noGrp="1"/>
          </p:cNvSpPr>
          <p:nvPr>
            <p:ph type="sldNum" sz="quarter" idx="12"/>
          </p:nvPr>
        </p:nvSpPr>
        <p:spPr/>
        <p:txBody>
          <a:bodyPr/>
          <a:lstStyle/>
          <a:p>
            <a:fld id="{0E5F5BB8-B058-4CAF-94F1-C60B474C680F}" type="slidenum">
              <a:rPr lang="de-DE" smtClean="0"/>
              <a:pPr/>
              <a:t>46</a:t>
            </a:fld>
            <a:endParaRPr lang="de-DE"/>
          </a:p>
        </p:txBody>
      </p:sp>
    </p:spTree>
    <p:extLst>
      <p:ext uri="{BB962C8B-B14F-4D97-AF65-F5344CB8AC3E}">
        <p14:creationId xmlns:p14="http://schemas.microsoft.com/office/powerpoint/2010/main" val="4282876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839338" y="5521352"/>
            <a:ext cx="10344150" cy="757130"/>
          </a:xfrm>
          <a:prstGeom prst="rect">
            <a:avLst/>
          </a:prstGeom>
        </p:spPr>
        <p:txBody>
          <a:bodyPr wrap="square">
            <a:spAutoFit/>
          </a:bodyPr>
          <a:lstStyle/>
          <a:p>
            <a:pPr algn="just">
              <a:lnSpc>
                <a:spcPct val="120000"/>
              </a:lnSpc>
            </a:pPr>
            <a:r>
              <a:rPr lang="en-US" sz="1200" dirty="0" smtClean="0">
                <a:solidFill>
                  <a:srgbClr val="818266"/>
                </a:solidFill>
                <a:latin typeface="Work Sans" panose="00000500000000000000" pitchFamily="50" charset="0"/>
              </a:rPr>
              <a:t>SAR tomography offers an opportunity to observe the internal structure of glaciers and polar ice sheets, to expand the knowledge and understanding of the processes related to ice formation and melting, </a:t>
            </a:r>
            <a:r>
              <a:rPr lang="en-US" sz="1200" dirty="0">
                <a:solidFill>
                  <a:srgbClr val="818266"/>
                </a:solidFill>
                <a:latin typeface="Work Sans" panose="00000500000000000000" pitchFamily="50" charset="0"/>
              </a:rPr>
              <a:t>the water movement through a glacier, and for assessing </a:t>
            </a:r>
            <a:r>
              <a:rPr lang="en-US" sz="1200" dirty="0" smtClean="0">
                <a:solidFill>
                  <a:srgbClr val="818266"/>
                </a:solidFill>
                <a:latin typeface="Work Sans" panose="00000500000000000000" pitchFamily="50" charset="0"/>
              </a:rPr>
              <a:t>the response </a:t>
            </a:r>
            <a:r>
              <a:rPr lang="en-US" sz="1200" dirty="0">
                <a:solidFill>
                  <a:srgbClr val="818266"/>
                </a:solidFill>
                <a:latin typeface="Work Sans" panose="00000500000000000000" pitchFamily="50" charset="0"/>
              </a:rPr>
              <a:t>of the ice masses to climate </a:t>
            </a:r>
            <a:r>
              <a:rPr lang="en-US" sz="1200" dirty="0" smtClean="0">
                <a:solidFill>
                  <a:srgbClr val="818266"/>
                </a:solidFill>
                <a:latin typeface="Work Sans" panose="00000500000000000000" pitchFamily="50" charset="0"/>
              </a:rPr>
              <a:t>forcing </a:t>
            </a:r>
            <a:r>
              <a:rPr lang="en-US" sz="1200" dirty="0">
                <a:solidFill>
                  <a:srgbClr val="818266"/>
                </a:solidFill>
                <a:latin typeface="Work Sans" panose="00000500000000000000" pitchFamily="50" charset="0"/>
              </a:rPr>
              <a:t>[</a:t>
            </a:r>
            <a:r>
              <a:rPr lang="en-US" sz="1200" dirty="0" err="1">
                <a:solidFill>
                  <a:srgbClr val="818266"/>
                </a:solidFill>
                <a:latin typeface="Work Sans" panose="00000500000000000000" pitchFamily="50" charset="0"/>
              </a:rPr>
              <a:t>Tebaldini</a:t>
            </a:r>
            <a:r>
              <a:rPr lang="en-US" sz="1200" dirty="0">
                <a:solidFill>
                  <a:srgbClr val="818266"/>
                </a:solidFill>
                <a:latin typeface="Work Sans" panose="00000500000000000000" pitchFamily="50" charset="0"/>
              </a:rPr>
              <a:t> et al., 2016</a:t>
            </a:r>
            <a:r>
              <a:rPr lang="en-US" sz="1200" dirty="0" smtClean="0">
                <a:solidFill>
                  <a:srgbClr val="818266"/>
                </a:solidFill>
                <a:latin typeface="Work Sans" panose="00000500000000000000" pitchFamily="50" charset="0"/>
              </a:rPr>
              <a:t>]. </a:t>
            </a:r>
            <a:endParaRPr lang="en-US" sz="1200" dirty="0">
              <a:solidFill>
                <a:srgbClr val="818266"/>
              </a:solidFill>
              <a:latin typeface="Work Sans" panose="00000500000000000000" pitchFamily="50" charset="0"/>
            </a:endParaRPr>
          </a:p>
        </p:txBody>
      </p:sp>
      <p:sp>
        <p:nvSpPr>
          <p:cNvPr id="9" name="Textfeld 69"/>
          <p:cNvSpPr txBox="1"/>
          <p:nvPr/>
        </p:nvSpPr>
        <p:spPr>
          <a:xfrm>
            <a:off x="0" y="2829720"/>
            <a:ext cx="12191999"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Ice/Snow Imaging</a:t>
            </a:r>
            <a:endParaRPr lang="en-US" sz="2200" b="1" dirty="0">
              <a:solidFill>
                <a:srgbClr val="818266"/>
              </a:solidFill>
              <a:latin typeface="Work Sans" panose="00000500000000000000" pitchFamily="50" charset="0"/>
            </a:endParaRPr>
          </a:p>
        </p:txBody>
      </p:sp>
      <p:sp>
        <p:nvSpPr>
          <p:cNvPr id="2" name="Foliennummernplatzhalter 1"/>
          <p:cNvSpPr>
            <a:spLocks noGrp="1"/>
          </p:cNvSpPr>
          <p:nvPr>
            <p:ph type="sldNum" sz="quarter" idx="12"/>
          </p:nvPr>
        </p:nvSpPr>
        <p:spPr/>
        <p:txBody>
          <a:bodyPr/>
          <a:lstStyle/>
          <a:p>
            <a:fld id="{0E5F5BB8-B058-4CAF-94F1-C60B474C680F}" type="slidenum">
              <a:rPr lang="de-DE" smtClean="0"/>
              <a:pPr/>
              <a:t>47</a:t>
            </a:fld>
            <a:endParaRPr lang="de-DE"/>
          </a:p>
        </p:txBody>
      </p:sp>
    </p:spTree>
    <p:extLst>
      <p:ext uri="{BB962C8B-B14F-4D97-AF65-F5344CB8AC3E}">
        <p14:creationId xmlns:p14="http://schemas.microsoft.com/office/powerpoint/2010/main" val="22004470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Ice &amp; Snow Imaging : Estimation of Ice penetration depth </a:t>
            </a:r>
            <a:r>
              <a:rPr lang="en-US" dirty="0" smtClean="0">
                <a:solidFill>
                  <a:schemeClr val="bg1">
                    <a:lumMod val="75000"/>
                  </a:schemeClr>
                </a:solidFill>
              </a:rPr>
              <a:t>[Banda </a:t>
            </a:r>
            <a:r>
              <a:rPr lang="en-US" dirty="0">
                <a:solidFill>
                  <a:schemeClr val="bg1">
                    <a:lumMod val="75000"/>
                  </a:schemeClr>
                </a:solidFill>
              </a:rPr>
              <a:t>et al., </a:t>
            </a:r>
            <a:r>
              <a:rPr lang="en-US" dirty="0" smtClean="0">
                <a:solidFill>
                  <a:schemeClr val="bg1">
                    <a:lumMod val="75000"/>
                  </a:schemeClr>
                </a:solidFill>
              </a:rPr>
              <a:t>2014]</a:t>
            </a:r>
            <a:r>
              <a:rPr lang="en-US" dirty="0" smtClean="0"/>
              <a:t> </a:t>
            </a:r>
            <a:endParaRPr 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22" y="1883312"/>
            <a:ext cx="7871294" cy="4318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a:xfrm>
            <a:off x="522514" y="1159838"/>
            <a:ext cx="5562372" cy="535531"/>
          </a:xfrm>
          <a:prstGeom prst="rect">
            <a:avLst/>
          </a:prstGeom>
        </p:spPr>
        <p:txBody>
          <a:bodyPr wrap="square">
            <a:spAutoFit/>
          </a:bodyPr>
          <a:lstStyle/>
          <a:p>
            <a:pPr algn="just">
              <a:lnSpc>
                <a:spcPct val="120000"/>
              </a:lnSpc>
            </a:pPr>
            <a:r>
              <a:rPr lang="en-US" sz="120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study area: </a:t>
            </a:r>
            <a:r>
              <a:rPr lang="en-US" sz="1200" dirty="0">
                <a:solidFill>
                  <a:schemeClr val="bg2">
                    <a:lumMod val="50000"/>
                  </a:schemeClr>
                </a:solidFill>
                <a:latin typeface="Work Sans" panose="00000500000000000000" pitchFamily="50" charset="0"/>
              </a:rPr>
              <a:t>ablation zone of South-West Greenland </a:t>
            </a:r>
            <a:endParaRPr lang="en-US" sz="1200" dirty="0" smtClean="0">
              <a:solidFill>
                <a:schemeClr val="bg2">
                  <a:lumMod val="50000"/>
                </a:schemeClr>
              </a:solidFill>
              <a:latin typeface="Work Sans" panose="00000500000000000000" pitchFamily="50" charset="0"/>
            </a:endParaRPr>
          </a:p>
          <a:p>
            <a:pPr algn="just">
              <a:lnSpc>
                <a:spcPct val="120000"/>
              </a:lnSpc>
            </a:pPr>
            <a:r>
              <a:rPr lang="en-US" sz="120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dataset: </a:t>
            </a:r>
            <a:r>
              <a:rPr lang="de-DE" sz="1200" dirty="0" err="1">
                <a:solidFill>
                  <a:schemeClr val="bg2">
                    <a:lumMod val="50000"/>
                  </a:schemeClr>
                </a:solidFill>
                <a:latin typeface="Work Sans" panose="00000500000000000000" pitchFamily="50" charset="0"/>
              </a:rPr>
              <a:t>Airborne</a:t>
            </a:r>
            <a:r>
              <a:rPr lang="de-DE" sz="1200" dirty="0">
                <a:solidFill>
                  <a:schemeClr val="bg2">
                    <a:lumMod val="50000"/>
                  </a:schemeClr>
                </a:solidFill>
                <a:latin typeface="Work Sans" panose="00000500000000000000" pitchFamily="50" charset="0"/>
              </a:rPr>
              <a:t> P-band </a:t>
            </a:r>
            <a:r>
              <a:rPr lang="de-DE" sz="1200" dirty="0" smtClean="0">
                <a:solidFill>
                  <a:schemeClr val="bg2">
                    <a:lumMod val="50000"/>
                  </a:schemeClr>
                </a:solidFill>
                <a:latin typeface="Work Sans" panose="00000500000000000000" pitchFamily="50" charset="0"/>
              </a:rPr>
              <a:t>POLARIS </a:t>
            </a:r>
            <a:r>
              <a:rPr lang="de-DE" sz="1200" dirty="0" err="1" smtClean="0">
                <a:solidFill>
                  <a:schemeClr val="bg2">
                    <a:lumMod val="50000"/>
                  </a:schemeClr>
                </a:solidFill>
                <a:latin typeface="Work Sans" panose="00000500000000000000" pitchFamily="50" charset="0"/>
              </a:rPr>
              <a:t>data</a:t>
            </a:r>
            <a:r>
              <a:rPr lang="de-DE" sz="1200" dirty="0" smtClean="0">
                <a:solidFill>
                  <a:schemeClr val="bg2">
                    <a:lumMod val="50000"/>
                  </a:schemeClr>
                </a:solidFill>
                <a:latin typeface="Work Sans" panose="00000500000000000000" pitchFamily="50" charset="0"/>
              </a:rPr>
              <a:t> in HH </a:t>
            </a:r>
            <a:r>
              <a:rPr lang="de-DE" sz="1200" dirty="0" err="1" smtClean="0">
                <a:solidFill>
                  <a:schemeClr val="bg2">
                    <a:lumMod val="50000"/>
                  </a:schemeClr>
                </a:solidFill>
                <a:latin typeface="Work Sans" panose="00000500000000000000" pitchFamily="50" charset="0"/>
              </a:rPr>
              <a:t>polarization</a:t>
            </a:r>
            <a:endParaRPr lang="en-US" sz="1200" dirty="0" smtClean="0">
              <a:solidFill>
                <a:schemeClr val="bg2">
                  <a:lumMod val="50000"/>
                </a:schemeClr>
              </a:solidFill>
              <a:latin typeface="Work Sans" panose="00000500000000000000" pitchFamily="50" charset="0"/>
            </a:endParaRPr>
          </a:p>
        </p:txBody>
      </p:sp>
      <p:sp>
        <p:nvSpPr>
          <p:cNvPr id="9" name="TextBox 12"/>
          <p:cNvSpPr txBox="1"/>
          <p:nvPr/>
        </p:nvSpPr>
        <p:spPr>
          <a:xfrm>
            <a:off x="522514" y="816522"/>
            <a:ext cx="11047445" cy="313868"/>
          </a:xfrm>
          <a:prstGeom prst="rect">
            <a:avLst/>
          </a:prstGeom>
          <a:noFill/>
        </p:spPr>
        <p:txBody>
          <a:bodyPr wrap="square" rtlCol="0">
            <a:spAutoFit/>
          </a:bodyPr>
          <a:lstStyle/>
          <a:p>
            <a:pPr>
              <a:lnSpc>
                <a:spcPct val="120000"/>
              </a:lnSpc>
            </a:pPr>
            <a:r>
              <a:rPr lang="en-US" sz="1300" dirty="0" smtClean="0">
                <a:latin typeface="Work Sans" panose="00000500000000000000" pitchFamily="50" charset="0"/>
              </a:rPr>
              <a:t>The study addresses </a:t>
            </a:r>
            <a:r>
              <a:rPr lang="en-US" sz="1300" dirty="0">
                <a:latin typeface="Work Sans" panose="00000500000000000000" pitchFamily="50" charset="0"/>
              </a:rPr>
              <a:t>quantitative analysis of the </a:t>
            </a:r>
            <a:r>
              <a:rPr lang="en-US" sz="1300" dirty="0" smtClean="0">
                <a:latin typeface="Work Sans" panose="00000500000000000000" pitchFamily="50" charset="0"/>
              </a:rPr>
              <a:t>penetration depth </a:t>
            </a:r>
            <a:r>
              <a:rPr lang="en-US" sz="1300" dirty="0">
                <a:latin typeface="Work Sans" panose="00000500000000000000" pitchFamily="50" charset="0"/>
              </a:rPr>
              <a:t>of P-band SAR signal into ice </a:t>
            </a:r>
            <a:r>
              <a:rPr lang="en-US" sz="1300" dirty="0" smtClean="0">
                <a:latin typeface="Work Sans" panose="00000500000000000000" pitchFamily="50" charset="0"/>
              </a:rPr>
              <a:t>subsurface.</a:t>
            </a:r>
          </a:p>
        </p:txBody>
      </p:sp>
      <p:sp>
        <p:nvSpPr>
          <p:cNvPr id="11" name="Rechteck 10"/>
          <p:cNvSpPr/>
          <p:nvPr/>
        </p:nvSpPr>
        <p:spPr>
          <a:xfrm>
            <a:off x="9247694" y="2043935"/>
            <a:ext cx="1092849" cy="461665"/>
          </a:xfrm>
          <a:prstGeom prst="rect">
            <a:avLst/>
          </a:prstGeom>
        </p:spPr>
        <p:txBody>
          <a:bodyPr wrap="square">
            <a:spAutoFit/>
          </a:bodyPr>
          <a:lstStyle/>
          <a:p>
            <a:r>
              <a:rPr lang="en-US" sz="1200" dirty="0">
                <a:solidFill>
                  <a:schemeClr val="bg1"/>
                </a:solidFill>
                <a:latin typeface="Work Sans" panose="00000500000000000000" pitchFamily="50" charset="0"/>
              </a:rPr>
              <a:t>ground range </a:t>
            </a:r>
            <a:r>
              <a:rPr lang="en-US" sz="1200" dirty="0" smtClean="0">
                <a:solidFill>
                  <a:schemeClr val="bg1"/>
                </a:solidFill>
                <a:latin typeface="Work Sans" panose="00000500000000000000" pitchFamily="50" charset="0"/>
              </a:rPr>
              <a:t>slice</a:t>
            </a:r>
            <a:endParaRPr lang="de-DE" sz="1200" dirty="0">
              <a:solidFill>
                <a:schemeClr val="bg1"/>
              </a:solidFill>
              <a:latin typeface="Work Sans" panose="00000500000000000000" pitchFamily="50" charset="0"/>
            </a:endParaRPr>
          </a:p>
        </p:txBody>
      </p:sp>
      <p:sp>
        <p:nvSpPr>
          <p:cNvPr id="19" name="Rechteck 18"/>
          <p:cNvSpPr/>
          <p:nvPr/>
        </p:nvSpPr>
        <p:spPr>
          <a:xfrm>
            <a:off x="8894811" y="5250914"/>
            <a:ext cx="3297189" cy="830997"/>
          </a:xfrm>
          <a:prstGeom prst="rect">
            <a:avLst/>
          </a:prstGeom>
        </p:spPr>
        <p:txBody>
          <a:bodyPr wrap="square">
            <a:spAutoFit/>
          </a:bodyPr>
          <a:lstStyle/>
          <a:p>
            <a:r>
              <a:rPr lang="en-US" sz="1200" dirty="0" smtClean="0">
                <a:solidFill>
                  <a:schemeClr val="bg2">
                    <a:lumMod val="50000"/>
                  </a:schemeClr>
                </a:solidFill>
                <a:latin typeface="Work Sans" panose="00000500000000000000" pitchFamily="50" charset="0"/>
              </a:rPr>
              <a:t>The </a:t>
            </a:r>
            <a:r>
              <a:rPr lang="en-US" sz="1200" dirty="0">
                <a:solidFill>
                  <a:schemeClr val="bg2">
                    <a:lumMod val="50000"/>
                  </a:schemeClr>
                </a:solidFill>
                <a:latin typeface="Work Sans" panose="00000500000000000000" pitchFamily="50" charset="0"/>
              </a:rPr>
              <a:t>white lines denote the upper and lower ice boundaries as estimated by the MUSIC algorithm [Banda et al. </a:t>
            </a:r>
            <a:r>
              <a:rPr lang="en-US" sz="1200" dirty="0" smtClean="0">
                <a:solidFill>
                  <a:schemeClr val="bg2">
                    <a:lumMod val="50000"/>
                  </a:schemeClr>
                </a:solidFill>
                <a:latin typeface="Work Sans" panose="00000500000000000000" pitchFamily="50" charset="0"/>
              </a:rPr>
              <a:t>2014]</a:t>
            </a:r>
            <a:endParaRPr lang="en-US" sz="1200" dirty="0">
              <a:solidFill>
                <a:schemeClr val="bg2">
                  <a:lumMod val="50000"/>
                </a:schemeClr>
              </a:solidFill>
              <a:latin typeface="Work Sans" panose="00000500000000000000" pitchFamily="50" charset="0"/>
            </a:endParaRPr>
          </a:p>
          <a:p>
            <a:endParaRPr lang="en-US" sz="1200" dirty="0">
              <a:solidFill>
                <a:schemeClr val="bg2">
                  <a:lumMod val="50000"/>
                </a:schemeClr>
              </a:solidFill>
              <a:latin typeface="Work Sans" panose="00000500000000000000" pitchFamily="50" charset="0"/>
            </a:endParaRPr>
          </a:p>
        </p:txBody>
      </p:sp>
      <p:sp>
        <p:nvSpPr>
          <p:cNvPr id="20" name="Rechteck 19"/>
          <p:cNvSpPr/>
          <p:nvPr/>
        </p:nvSpPr>
        <p:spPr>
          <a:xfrm>
            <a:off x="118415" y="2675755"/>
            <a:ext cx="2611225" cy="830997"/>
          </a:xfrm>
          <a:prstGeom prst="rect">
            <a:avLst/>
          </a:prstGeom>
        </p:spPr>
        <p:txBody>
          <a:bodyPr wrap="square">
            <a:spAutoFit/>
          </a:bodyPr>
          <a:lstStyle/>
          <a:p>
            <a:r>
              <a:rPr lang="en-US" sz="1200" dirty="0">
                <a:solidFill>
                  <a:schemeClr val="bg2">
                    <a:lumMod val="50000"/>
                  </a:schemeClr>
                </a:solidFill>
                <a:latin typeface="Work Sans" panose="00000500000000000000" pitchFamily="50" charset="0"/>
              </a:rPr>
              <a:t>tomographic section obtained by Capon estimator at 40 m below the vertical phase center. </a:t>
            </a:r>
          </a:p>
        </p:txBody>
      </p:sp>
      <p:sp>
        <p:nvSpPr>
          <p:cNvPr id="21" name="Rechteck 20"/>
          <p:cNvSpPr/>
          <p:nvPr/>
        </p:nvSpPr>
        <p:spPr>
          <a:xfrm>
            <a:off x="2987220" y="4761328"/>
            <a:ext cx="1192955" cy="276999"/>
          </a:xfrm>
          <a:prstGeom prst="rect">
            <a:avLst/>
          </a:prstGeom>
        </p:spPr>
        <p:txBody>
          <a:bodyPr wrap="none">
            <a:spAutoFit/>
          </a:bodyPr>
          <a:lstStyle/>
          <a:p>
            <a:r>
              <a:rPr lang="en-US" sz="1200" dirty="0">
                <a:solidFill>
                  <a:schemeClr val="bg1"/>
                </a:solidFill>
                <a:latin typeface="Work Sans" panose="00000500000000000000" pitchFamily="50" charset="0"/>
              </a:rPr>
              <a:t>azimuth slice</a:t>
            </a:r>
          </a:p>
        </p:txBody>
      </p:sp>
      <p:sp>
        <p:nvSpPr>
          <p:cNvPr id="4" name="Foliennummernplatzhalter 3"/>
          <p:cNvSpPr>
            <a:spLocks noGrp="1"/>
          </p:cNvSpPr>
          <p:nvPr>
            <p:ph type="sldNum" sz="quarter" idx="12"/>
          </p:nvPr>
        </p:nvSpPr>
        <p:spPr/>
        <p:txBody>
          <a:bodyPr/>
          <a:lstStyle/>
          <a:p>
            <a:fld id="{0E5F5BB8-B058-4CAF-94F1-C60B474C680F}" type="slidenum">
              <a:rPr lang="de-DE" smtClean="0"/>
              <a:pPr/>
              <a:t>48</a:t>
            </a:fld>
            <a:endParaRPr lang="de-DE"/>
          </a:p>
        </p:txBody>
      </p:sp>
    </p:spTree>
    <p:extLst>
      <p:ext uri="{BB962C8B-B14F-4D97-AF65-F5344CB8AC3E}">
        <p14:creationId xmlns:p14="http://schemas.microsoft.com/office/powerpoint/2010/main" val="4629799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Ice &amp; Snow Imaging : </a:t>
            </a:r>
            <a:r>
              <a:rPr lang="en-US" dirty="0" smtClean="0"/>
              <a:t>Imaging internal structure of glacier </a:t>
            </a:r>
            <a:r>
              <a:rPr lang="en-US" dirty="0" smtClean="0">
                <a:solidFill>
                  <a:schemeClr val="bg1">
                    <a:lumMod val="75000"/>
                  </a:schemeClr>
                </a:solidFill>
              </a:rPr>
              <a:t>[</a:t>
            </a:r>
            <a:r>
              <a:rPr lang="en-US" dirty="0" err="1" smtClean="0">
                <a:solidFill>
                  <a:schemeClr val="bg1">
                    <a:lumMod val="75000"/>
                  </a:schemeClr>
                </a:solidFill>
              </a:rPr>
              <a:t>Tebaldini</a:t>
            </a:r>
            <a:r>
              <a:rPr lang="en-US" dirty="0" smtClean="0">
                <a:solidFill>
                  <a:schemeClr val="bg1">
                    <a:lumMod val="75000"/>
                  </a:schemeClr>
                </a:solidFill>
              </a:rPr>
              <a:t> </a:t>
            </a:r>
            <a:r>
              <a:rPr lang="en-US" dirty="0">
                <a:solidFill>
                  <a:schemeClr val="bg1">
                    <a:lumMod val="75000"/>
                  </a:schemeClr>
                </a:solidFill>
              </a:rPr>
              <a:t>et al., </a:t>
            </a:r>
            <a:r>
              <a:rPr lang="en-US" dirty="0" smtClean="0">
                <a:solidFill>
                  <a:schemeClr val="bg1">
                    <a:lumMod val="75000"/>
                  </a:schemeClr>
                </a:solidFill>
              </a:rPr>
              <a:t>2016]</a:t>
            </a:r>
            <a:r>
              <a:rPr lang="en-US" dirty="0" smtClean="0"/>
              <a:t> </a:t>
            </a:r>
            <a:endParaRPr lang="de-DE" dirty="0"/>
          </a:p>
        </p:txBody>
      </p:sp>
      <p:sp>
        <p:nvSpPr>
          <p:cNvPr id="11" name="Rechteck 10"/>
          <p:cNvSpPr/>
          <p:nvPr/>
        </p:nvSpPr>
        <p:spPr>
          <a:xfrm>
            <a:off x="7284468" y="1281678"/>
            <a:ext cx="4599259" cy="535531"/>
          </a:xfrm>
          <a:prstGeom prst="rect">
            <a:avLst/>
          </a:prstGeom>
        </p:spPr>
        <p:txBody>
          <a:bodyPr wrap="square">
            <a:spAutoFit/>
          </a:bodyPr>
          <a:lstStyle/>
          <a:p>
            <a:pPr algn="just">
              <a:lnSpc>
                <a:spcPct val="120000"/>
              </a:lnSpc>
            </a:pPr>
            <a:r>
              <a:rPr lang="en-US" sz="120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study area: </a:t>
            </a:r>
            <a:r>
              <a:rPr lang="de-DE" sz="1200" dirty="0" smtClean="0">
                <a:solidFill>
                  <a:schemeClr val="bg2">
                    <a:lumMod val="50000"/>
                  </a:schemeClr>
                </a:solidFill>
                <a:latin typeface="Work Sans" panose="00000500000000000000" pitchFamily="50" charset="0"/>
              </a:rPr>
              <a:t>Mittelbergferner glacier, Austrian Alps</a:t>
            </a:r>
            <a:endParaRPr lang="en-US" sz="1200" dirty="0" smtClean="0">
              <a:solidFill>
                <a:schemeClr val="bg2">
                  <a:lumMod val="50000"/>
                </a:schemeClr>
              </a:solidFill>
              <a:latin typeface="Work Sans" panose="00000500000000000000" pitchFamily="50" charset="0"/>
            </a:endParaRPr>
          </a:p>
          <a:p>
            <a:pPr algn="just">
              <a:lnSpc>
                <a:spcPct val="120000"/>
              </a:lnSpc>
            </a:pPr>
            <a:r>
              <a:rPr lang="en-US" sz="120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dataset: </a:t>
            </a:r>
            <a:r>
              <a:rPr lang="en-US" sz="1200" dirty="0" smtClean="0">
                <a:solidFill>
                  <a:schemeClr val="bg2">
                    <a:lumMod val="50000"/>
                  </a:schemeClr>
                </a:solidFill>
                <a:latin typeface="Work Sans" panose="00000500000000000000" pitchFamily="50" charset="0"/>
              </a:rPr>
              <a:t>Airborne L-band data in HH and HV polarization </a:t>
            </a:r>
          </a:p>
        </p:txBody>
      </p:sp>
      <p:sp>
        <p:nvSpPr>
          <p:cNvPr id="12" name="TextBox 12"/>
          <p:cNvSpPr txBox="1"/>
          <p:nvPr/>
        </p:nvSpPr>
        <p:spPr>
          <a:xfrm>
            <a:off x="123825" y="686450"/>
            <a:ext cx="11544028" cy="794000"/>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1300" dirty="0" smtClean="0">
                <a:latin typeface="Work Sans" panose="00000500000000000000" pitchFamily="50" charset="0"/>
              </a:rPr>
              <a:t>The study reports the analysis of L-band airborne </a:t>
            </a:r>
            <a:r>
              <a:rPr lang="en-US" sz="1300" dirty="0" err="1" smtClean="0">
                <a:latin typeface="Work Sans" panose="00000500000000000000" pitchFamily="50" charset="0"/>
              </a:rPr>
              <a:t>TomoSAR</a:t>
            </a:r>
            <a:r>
              <a:rPr lang="en-US" sz="1300" dirty="0" smtClean="0">
                <a:latin typeface="Work Sans" panose="00000500000000000000" pitchFamily="50" charset="0"/>
              </a:rPr>
              <a:t> application for imaging the internal structure of a glacier. </a:t>
            </a:r>
          </a:p>
          <a:p>
            <a:pPr marL="285750" indent="-285750">
              <a:lnSpc>
                <a:spcPct val="120000"/>
              </a:lnSpc>
              <a:buFont typeface="Arial" panose="020B0604020202020204" pitchFamily="34" charset="0"/>
              <a:buChar char="•"/>
            </a:pPr>
            <a:r>
              <a:rPr lang="en-US" sz="1300" dirty="0">
                <a:solidFill>
                  <a:schemeClr val="tx1">
                    <a:lumMod val="85000"/>
                    <a:lumOff val="15000"/>
                  </a:schemeClr>
                </a:solidFill>
                <a:latin typeface="Work Sans" panose="00000500000000000000" pitchFamily="50" charset="0"/>
              </a:rPr>
              <a:t>Various sub-surface features including </a:t>
            </a:r>
            <a:r>
              <a:rPr lang="en-US" sz="1300" dirty="0" err="1">
                <a:solidFill>
                  <a:schemeClr val="tx1">
                    <a:lumMod val="85000"/>
                    <a:lumOff val="15000"/>
                  </a:schemeClr>
                </a:solidFill>
                <a:latin typeface="Work Sans" panose="00000500000000000000" pitchFamily="50" charset="0"/>
              </a:rPr>
              <a:t>firn</a:t>
            </a:r>
            <a:r>
              <a:rPr lang="en-US" sz="1300" dirty="0">
                <a:solidFill>
                  <a:schemeClr val="tx1">
                    <a:lumMod val="85000"/>
                    <a:lumOff val="15000"/>
                  </a:schemeClr>
                </a:solidFill>
                <a:latin typeface="Work Sans" panose="00000500000000000000" pitchFamily="50" charset="0"/>
              </a:rPr>
              <a:t> bodies, crevasses, layer transition, bedrock </a:t>
            </a:r>
            <a:r>
              <a:rPr lang="en-US" sz="1300" dirty="0" smtClean="0">
                <a:solidFill>
                  <a:schemeClr val="tx1">
                    <a:lumMod val="85000"/>
                    <a:lumOff val="15000"/>
                  </a:schemeClr>
                </a:solidFill>
                <a:latin typeface="Work Sans" panose="00000500000000000000" pitchFamily="50" charset="0"/>
              </a:rPr>
              <a:t>reflection </a:t>
            </a:r>
            <a:r>
              <a:rPr lang="en-US" sz="1300" dirty="0">
                <a:latin typeface="Work Sans" panose="00000500000000000000" pitchFamily="50" charset="0"/>
              </a:rPr>
              <a:t>down to 50 m below the ice surface</a:t>
            </a:r>
            <a:r>
              <a:rPr lang="en-US" sz="1300" dirty="0" smtClean="0">
                <a:solidFill>
                  <a:schemeClr val="tx1">
                    <a:lumMod val="85000"/>
                    <a:lumOff val="15000"/>
                  </a:schemeClr>
                </a:solidFill>
                <a:latin typeface="Work Sans" panose="00000500000000000000" pitchFamily="50" charset="0"/>
              </a:rPr>
              <a:t>,  </a:t>
            </a:r>
            <a:r>
              <a:rPr lang="en-US" sz="1300" dirty="0">
                <a:solidFill>
                  <a:schemeClr val="tx1">
                    <a:lumMod val="85000"/>
                    <a:lumOff val="15000"/>
                  </a:schemeClr>
                </a:solidFill>
                <a:latin typeface="Work Sans" panose="00000500000000000000" pitchFamily="50" charset="0"/>
              </a:rPr>
              <a:t>observed in </a:t>
            </a:r>
            <a:r>
              <a:rPr lang="en-US" sz="1300" dirty="0" smtClean="0">
                <a:solidFill>
                  <a:schemeClr val="tx1">
                    <a:lumMod val="85000"/>
                    <a:lumOff val="15000"/>
                  </a:schemeClr>
                </a:solidFill>
                <a:latin typeface="Work Sans" panose="00000500000000000000" pitchFamily="50" charset="0"/>
              </a:rPr>
              <a:t>GPR (Ground Penetrating Radar) </a:t>
            </a:r>
            <a:r>
              <a:rPr lang="en-US" sz="1300" dirty="0">
                <a:solidFill>
                  <a:schemeClr val="tx1">
                    <a:lumMod val="85000"/>
                    <a:lumOff val="15000"/>
                  </a:schemeClr>
                </a:solidFill>
                <a:latin typeface="Work Sans" panose="00000500000000000000" pitchFamily="50" charset="0"/>
              </a:rPr>
              <a:t>are also </a:t>
            </a:r>
            <a:r>
              <a:rPr lang="en-US" sz="1300" dirty="0" smtClean="0">
                <a:solidFill>
                  <a:schemeClr val="tx1">
                    <a:lumMod val="85000"/>
                    <a:lumOff val="15000"/>
                  </a:schemeClr>
                </a:solidFill>
                <a:latin typeface="Work Sans" panose="00000500000000000000" pitchFamily="50" charset="0"/>
              </a:rPr>
              <a:t>captured </a:t>
            </a:r>
            <a:r>
              <a:rPr lang="en-US" sz="1300" dirty="0">
                <a:solidFill>
                  <a:schemeClr val="tx1">
                    <a:lumMod val="85000"/>
                    <a:lumOff val="15000"/>
                  </a:schemeClr>
                </a:solidFill>
                <a:latin typeface="Work Sans" panose="00000500000000000000" pitchFamily="50" charset="0"/>
              </a:rPr>
              <a:t>in </a:t>
            </a:r>
            <a:r>
              <a:rPr lang="en-US" sz="1300" dirty="0" err="1">
                <a:solidFill>
                  <a:schemeClr val="tx1">
                    <a:lumMod val="85000"/>
                    <a:lumOff val="15000"/>
                  </a:schemeClr>
                </a:solidFill>
                <a:latin typeface="Work Sans" panose="00000500000000000000" pitchFamily="50" charset="0"/>
              </a:rPr>
              <a:t>TomoSAR</a:t>
            </a:r>
            <a:r>
              <a:rPr lang="en-US" sz="1300" dirty="0">
                <a:solidFill>
                  <a:schemeClr val="tx1">
                    <a:lumMod val="85000"/>
                    <a:lumOff val="15000"/>
                  </a:schemeClr>
                </a:solidFill>
                <a:latin typeface="Work Sans" panose="00000500000000000000" pitchFamily="50" charset="0"/>
              </a:rPr>
              <a:t> </a:t>
            </a:r>
            <a:r>
              <a:rPr lang="en-US" sz="1300" dirty="0" smtClean="0">
                <a:solidFill>
                  <a:schemeClr val="tx1">
                    <a:lumMod val="85000"/>
                    <a:lumOff val="15000"/>
                  </a:schemeClr>
                </a:solidFill>
                <a:latin typeface="Work Sans" panose="00000500000000000000" pitchFamily="50" charset="0"/>
              </a:rPr>
              <a:t>slices.</a:t>
            </a:r>
            <a:endParaRPr lang="en-US" sz="1300" dirty="0" smtClean="0">
              <a:latin typeface="Work Sans" panose="00000500000000000000" pitchFamily="50" charset="0"/>
            </a:endParaRPr>
          </a:p>
        </p:txBody>
      </p:sp>
      <p:pic>
        <p:nvPicPr>
          <p:cNvPr id="15" name="Grafik 14"/>
          <p:cNvPicPr>
            <a:picLocks noChangeAspect="1"/>
          </p:cNvPicPr>
          <p:nvPr/>
        </p:nvPicPr>
        <p:blipFill>
          <a:blip r:embed="rId3">
            <a:clrChange>
              <a:clrFrom>
                <a:srgbClr val="FFFFFF"/>
              </a:clrFrom>
              <a:clrTo>
                <a:srgbClr val="FFFFFF">
                  <a:alpha val="0"/>
                </a:srgbClr>
              </a:clrTo>
            </a:clrChange>
          </a:blip>
          <a:stretch>
            <a:fillRect/>
          </a:stretch>
        </p:blipFill>
        <p:spPr>
          <a:xfrm>
            <a:off x="287511" y="1881579"/>
            <a:ext cx="5522119" cy="4007644"/>
          </a:xfrm>
          <a:prstGeom prst="rect">
            <a:avLst/>
          </a:prstGeom>
        </p:spPr>
      </p:pic>
      <p:sp>
        <p:nvSpPr>
          <p:cNvPr id="16" name="Rechteck 15"/>
          <p:cNvSpPr/>
          <p:nvPr/>
        </p:nvSpPr>
        <p:spPr>
          <a:xfrm>
            <a:off x="287511" y="5778146"/>
            <a:ext cx="5823459" cy="498598"/>
          </a:xfrm>
          <a:prstGeom prst="rect">
            <a:avLst/>
          </a:prstGeom>
        </p:spPr>
        <p:txBody>
          <a:bodyPr wrap="square">
            <a:spAutoFit/>
          </a:bodyPr>
          <a:lstStyle/>
          <a:p>
            <a:pPr>
              <a:lnSpc>
                <a:spcPct val="120000"/>
              </a:lnSpc>
            </a:pPr>
            <a:r>
              <a:rPr lang="en-US" sz="1100" dirty="0" smtClean="0">
                <a:latin typeface="Work Sans Light" panose="00000400000000000000" pitchFamily="50" charset="0"/>
              </a:rPr>
              <a:t>Vertical stripes are observed ranging from the ice surface to about 20 m in depth with increased amplitudes, which are typical features indicating crevasses</a:t>
            </a:r>
            <a:endParaRPr lang="en-US" sz="1100" dirty="0">
              <a:latin typeface="Work Sans Light" panose="00000400000000000000" pitchFamily="50" charset="0"/>
            </a:endParaRPr>
          </a:p>
        </p:txBody>
      </p:sp>
      <p:pic>
        <p:nvPicPr>
          <p:cNvPr id="17" name="Grafik 16"/>
          <p:cNvPicPr>
            <a:picLocks noChangeAspect="1"/>
          </p:cNvPicPr>
          <p:nvPr/>
        </p:nvPicPr>
        <p:blipFill>
          <a:blip r:embed="rId4">
            <a:clrChange>
              <a:clrFrom>
                <a:srgbClr val="FFFFFF"/>
              </a:clrFrom>
              <a:clrTo>
                <a:srgbClr val="FFFFFF">
                  <a:alpha val="0"/>
                </a:srgbClr>
              </a:clrTo>
            </a:clrChange>
          </a:blip>
          <a:stretch>
            <a:fillRect/>
          </a:stretch>
        </p:blipFill>
        <p:spPr>
          <a:xfrm>
            <a:off x="6333033" y="1836259"/>
            <a:ext cx="5550694" cy="4000500"/>
          </a:xfrm>
          <a:prstGeom prst="rect">
            <a:avLst/>
          </a:prstGeom>
        </p:spPr>
      </p:pic>
      <p:sp>
        <p:nvSpPr>
          <p:cNvPr id="18" name="Rechteck 17"/>
          <p:cNvSpPr/>
          <p:nvPr/>
        </p:nvSpPr>
        <p:spPr>
          <a:xfrm>
            <a:off x="6333033" y="5778146"/>
            <a:ext cx="5687517" cy="430887"/>
          </a:xfrm>
          <a:prstGeom prst="rect">
            <a:avLst/>
          </a:prstGeom>
        </p:spPr>
        <p:txBody>
          <a:bodyPr wrap="square">
            <a:spAutoFit/>
          </a:bodyPr>
          <a:lstStyle/>
          <a:p>
            <a:r>
              <a:rPr lang="en-US" sz="1100" dirty="0" smtClean="0">
                <a:latin typeface="Work Sans Light" panose="00000400000000000000" pitchFamily="50" charset="0"/>
              </a:rPr>
              <a:t>The bedrock underneath homogeneous ice appears as very sharp reflection due to strong gradients in dielectric properties at the transition ice–rock.</a:t>
            </a:r>
            <a:endParaRPr lang="en-US" sz="1100" dirty="0">
              <a:latin typeface="Work Sans Light" panose="00000400000000000000" pitchFamily="50" charset="0"/>
            </a:endParaRPr>
          </a:p>
        </p:txBody>
      </p:sp>
      <p:sp>
        <p:nvSpPr>
          <p:cNvPr id="19" name="Rechteck 18"/>
          <p:cNvSpPr/>
          <p:nvPr/>
        </p:nvSpPr>
        <p:spPr>
          <a:xfrm>
            <a:off x="4209394" y="2011724"/>
            <a:ext cx="1668648" cy="262701"/>
          </a:xfrm>
          <a:prstGeom prst="rect">
            <a:avLst/>
          </a:prstGeom>
        </p:spPr>
        <p:txBody>
          <a:bodyPr wrap="square">
            <a:spAutoFit/>
          </a:bodyPr>
          <a:lstStyle/>
          <a:p>
            <a:pPr>
              <a:lnSpc>
                <a:spcPct val="120000"/>
              </a:lnSpc>
            </a:pPr>
            <a:r>
              <a:rPr lang="en-US" sz="1000" b="1" dirty="0" smtClean="0">
                <a:solidFill>
                  <a:schemeClr val="bg1"/>
                </a:solidFill>
                <a:effectLst>
                  <a:outerShdw blurRad="38100" dist="38100" dir="2700000" algn="tl">
                    <a:srgbClr val="000000">
                      <a:alpha val="43137"/>
                    </a:srgbClr>
                  </a:outerShdw>
                </a:effectLst>
                <a:latin typeface="Work Sans Light" panose="00000400000000000000" pitchFamily="50" charset="0"/>
              </a:rPr>
              <a:t>Ground </a:t>
            </a:r>
            <a:r>
              <a:rPr lang="en-US" sz="1000" b="1" dirty="0">
                <a:solidFill>
                  <a:schemeClr val="bg1"/>
                </a:solidFill>
                <a:effectLst>
                  <a:outerShdw blurRad="38100" dist="38100" dir="2700000" algn="tl">
                    <a:srgbClr val="000000">
                      <a:alpha val="43137"/>
                    </a:srgbClr>
                  </a:outerShdw>
                </a:effectLst>
                <a:latin typeface="Work Sans Light" panose="00000400000000000000" pitchFamily="50" charset="0"/>
              </a:rPr>
              <a:t>R</a:t>
            </a:r>
            <a:r>
              <a:rPr lang="en-US" sz="1000" b="1" dirty="0" smtClean="0">
                <a:solidFill>
                  <a:schemeClr val="bg1"/>
                </a:solidFill>
                <a:effectLst>
                  <a:outerShdw blurRad="38100" dist="38100" dir="2700000" algn="tl">
                    <a:srgbClr val="000000">
                      <a:alpha val="43137"/>
                    </a:srgbClr>
                  </a:outerShdw>
                </a:effectLst>
                <a:latin typeface="Work Sans Light" panose="00000400000000000000" pitchFamily="50" charset="0"/>
              </a:rPr>
              <a:t>anging </a:t>
            </a:r>
            <a:r>
              <a:rPr lang="en-US" sz="1000" b="1" dirty="0">
                <a:solidFill>
                  <a:schemeClr val="bg1"/>
                </a:solidFill>
                <a:effectLst>
                  <a:outerShdw blurRad="38100" dist="38100" dir="2700000" algn="tl">
                    <a:srgbClr val="000000">
                      <a:alpha val="43137"/>
                    </a:srgbClr>
                  </a:outerShdw>
                </a:effectLst>
                <a:latin typeface="Work Sans Light" panose="00000400000000000000" pitchFamily="50" charset="0"/>
              </a:rPr>
              <a:t>R</a:t>
            </a:r>
            <a:r>
              <a:rPr lang="en-US" sz="1000" b="1" dirty="0" smtClean="0">
                <a:solidFill>
                  <a:schemeClr val="bg1"/>
                </a:solidFill>
                <a:effectLst>
                  <a:outerShdw blurRad="38100" dist="38100" dir="2700000" algn="tl">
                    <a:srgbClr val="000000">
                      <a:alpha val="43137"/>
                    </a:srgbClr>
                  </a:outerShdw>
                </a:effectLst>
                <a:latin typeface="Work Sans Light" panose="00000400000000000000" pitchFamily="50" charset="0"/>
              </a:rPr>
              <a:t>adar</a:t>
            </a:r>
            <a:endParaRPr lang="en-US" sz="1000" b="1" dirty="0">
              <a:solidFill>
                <a:schemeClr val="bg1"/>
              </a:solidFill>
              <a:effectLst>
                <a:outerShdw blurRad="38100" dist="38100" dir="2700000" algn="tl">
                  <a:srgbClr val="000000">
                    <a:alpha val="43137"/>
                  </a:srgbClr>
                </a:outerShdw>
              </a:effectLst>
              <a:latin typeface="Work Sans Light" panose="00000400000000000000" pitchFamily="50" charset="0"/>
            </a:endParaRPr>
          </a:p>
        </p:txBody>
      </p:sp>
      <p:sp>
        <p:nvSpPr>
          <p:cNvPr id="20" name="Rechteck 19"/>
          <p:cNvSpPr/>
          <p:nvPr/>
        </p:nvSpPr>
        <p:spPr>
          <a:xfrm>
            <a:off x="10283491" y="1972673"/>
            <a:ext cx="1668648" cy="262701"/>
          </a:xfrm>
          <a:prstGeom prst="rect">
            <a:avLst/>
          </a:prstGeom>
        </p:spPr>
        <p:txBody>
          <a:bodyPr wrap="square">
            <a:spAutoFit/>
          </a:bodyPr>
          <a:lstStyle/>
          <a:p>
            <a:pPr>
              <a:lnSpc>
                <a:spcPct val="120000"/>
              </a:lnSpc>
            </a:pPr>
            <a:r>
              <a:rPr lang="en-US" sz="1000" b="1" dirty="0" smtClean="0">
                <a:solidFill>
                  <a:schemeClr val="bg1"/>
                </a:solidFill>
                <a:effectLst>
                  <a:outerShdw blurRad="38100" dist="38100" dir="2700000" algn="tl">
                    <a:srgbClr val="000000">
                      <a:alpha val="43137"/>
                    </a:srgbClr>
                  </a:outerShdw>
                </a:effectLst>
                <a:latin typeface="Work Sans Light" panose="00000400000000000000" pitchFamily="50" charset="0"/>
              </a:rPr>
              <a:t>Ground </a:t>
            </a:r>
            <a:r>
              <a:rPr lang="en-US" sz="1000" b="1" dirty="0">
                <a:solidFill>
                  <a:schemeClr val="bg1"/>
                </a:solidFill>
                <a:effectLst>
                  <a:outerShdw blurRad="38100" dist="38100" dir="2700000" algn="tl">
                    <a:srgbClr val="000000">
                      <a:alpha val="43137"/>
                    </a:srgbClr>
                  </a:outerShdw>
                </a:effectLst>
                <a:latin typeface="Work Sans Light" panose="00000400000000000000" pitchFamily="50" charset="0"/>
              </a:rPr>
              <a:t>R</a:t>
            </a:r>
            <a:r>
              <a:rPr lang="en-US" sz="1000" b="1" dirty="0" smtClean="0">
                <a:solidFill>
                  <a:schemeClr val="bg1"/>
                </a:solidFill>
                <a:effectLst>
                  <a:outerShdw blurRad="38100" dist="38100" dir="2700000" algn="tl">
                    <a:srgbClr val="000000">
                      <a:alpha val="43137"/>
                    </a:srgbClr>
                  </a:outerShdw>
                </a:effectLst>
                <a:latin typeface="Work Sans Light" panose="00000400000000000000" pitchFamily="50" charset="0"/>
              </a:rPr>
              <a:t>anging </a:t>
            </a:r>
            <a:r>
              <a:rPr lang="en-US" sz="1000" b="1" dirty="0">
                <a:solidFill>
                  <a:schemeClr val="bg1"/>
                </a:solidFill>
                <a:effectLst>
                  <a:outerShdw blurRad="38100" dist="38100" dir="2700000" algn="tl">
                    <a:srgbClr val="000000">
                      <a:alpha val="43137"/>
                    </a:srgbClr>
                  </a:outerShdw>
                </a:effectLst>
                <a:latin typeface="Work Sans Light" panose="00000400000000000000" pitchFamily="50" charset="0"/>
              </a:rPr>
              <a:t>R</a:t>
            </a:r>
            <a:r>
              <a:rPr lang="en-US" sz="1000" b="1" dirty="0" smtClean="0">
                <a:solidFill>
                  <a:schemeClr val="bg1"/>
                </a:solidFill>
                <a:effectLst>
                  <a:outerShdw blurRad="38100" dist="38100" dir="2700000" algn="tl">
                    <a:srgbClr val="000000">
                      <a:alpha val="43137"/>
                    </a:srgbClr>
                  </a:outerShdw>
                </a:effectLst>
                <a:latin typeface="Work Sans Light" panose="00000400000000000000" pitchFamily="50" charset="0"/>
              </a:rPr>
              <a:t>adar</a:t>
            </a:r>
            <a:endParaRPr lang="en-US" sz="1000" b="1" dirty="0">
              <a:solidFill>
                <a:schemeClr val="bg1"/>
              </a:solidFill>
              <a:effectLst>
                <a:outerShdw blurRad="38100" dist="38100" dir="2700000" algn="tl">
                  <a:srgbClr val="000000">
                    <a:alpha val="43137"/>
                  </a:srgbClr>
                </a:outerShdw>
              </a:effectLst>
              <a:latin typeface="Work Sans Light" panose="00000400000000000000" pitchFamily="50" charset="0"/>
            </a:endParaRPr>
          </a:p>
        </p:txBody>
      </p:sp>
      <p:sp>
        <p:nvSpPr>
          <p:cNvPr id="3" name="Foliennummernplatzhalter 2"/>
          <p:cNvSpPr>
            <a:spLocks noGrp="1"/>
          </p:cNvSpPr>
          <p:nvPr>
            <p:ph type="sldNum" sz="quarter" idx="12"/>
          </p:nvPr>
        </p:nvSpPr>
        <p:spPr/>
        <p:txBody>
          <a:bodyPr/>
          <a:lstStyle/>
          <a:p>
            <a:fld id="{0E5F5BB8-B058-4CAF-94F1-C60B474C680F}" type="slidenum">
              <a:rPr lang="de-DE" smtClean="0"/>
              <a:pPr/>
              <a:t>49</a:t>
            </a:fld>
            <a:endParaRPr lang="de-DE"/>
          </a:p>
        </p:txBody>
      </p:sp>
    </p:spTree>
    <p:extLst>
      <p:ext uri="{BB962C8B-B14F-4D97-AF65-F5344CB8AC3E}">
        <p14:creationId xmlns:p14="http://schemas.microsoft.com/office/powerpoint/2010/main" val="29513171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SAR Interferometry: forming baseline</a:t>
            </a:r>
            <a:endParaRPr lang="en-US" dirty="0"/>
          </a:p>
        </p:txBody>
      </p:sp>
      <p:pic>
        <p:nvPicPr>
          <p:cNvPr id="39" name="Picture 4" descr="C:\Users\lilith\Downloads\windows_latex_template\Tezcim_ResimleR\ASAR_ave_map_rmli.png"/>
          <p:cNvPicPr>
            <a:picLocks noChangeAspect="1" noChangeArrowheads="1"/>
          </p:cNvPicPr>
          <p:nvPr/>
        </p:nvPicPr>
        <p:blipFill>
          <a:blip r:embed="rId3" cstate="print">
            <a:clrChange>
              <a:clrFrom>
                <a:srgbClr val="000000"/>
              </a:clrFrom>
              <a:clrTo>
                <a:srgbClr val="000000">
                  <a:alpha val="0"/>
                </a:srgbClr>
              </a:clrTo>
            </a:clrChange>
            <a:duotone>
              <a:prstClr val="black"/>
              <a:schemeClr val="tx1">
                <a:lumMod val="75000"/>
                <a:lumOff val="25000"/>
                <a:tint val="45000"/>
                <a:satMod val="400000"/>
              </a:schemeClr>
            </a:duotone>
          </a:blip>
          <a:srcRect/>
          <a:stretch>
            <a:fillRect/>
          </a:stretch>
        </p:blipFill>
        <p:spPr bwMode="auto">
          <a:xfrm rot="1153913">
            <a:off x="2294052" y="3470729"/>
            <a:ext cx="3235726" cy="2207246"/>
          </a:xfrm>
          <a:prstGeom prst="rect">
            <a:avLst/>
          </a:prstGeom>
          <a:noFill/>
          <a:scene3d>
            <a:camera prst="isometricTopUp"/>
            <a:lightRig rig="threePt" dir="t"/>
          </a:scene3d>
        </p:spPr>
      </p:pic>
      <p:cxnSp>
        <p:nvCxnSpPr>
          <p:cNvPr id="41" name="Gerade Verbindung 166"/>
          <p:cNvCxnSpPr/>
          <p:nvPr/>
        </p:nvCxnSpPr>
        <p:spPr>
          <a:xfrm>
            <a:off x="741845" y="5290007"/>
            <a:ext cx="5279994"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42" name="Picture 2"/>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143753" y="4239083"/>
            <a:ext cx="1576699" cy="812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Gleichschenkliges Dreieck 46"/>
          <p:cNvSpPr/>
          <p:nvPr/>
        </p:nvSpPr>
        <p:spPr>
          <a:xfrm rot="17970299">
            <a:off x="2003020" y="1316732"/>
            <a:ext cx="1060315" cy="4118146"/>
          </a:xfrm>
          <a:custGeom>
            <a:avLst/>
            <a:gdLst>
              <a:gd name="connsiteX0" fmla="*/ 0 w 2260774"/>
              <a:gd name="connsiteY0" fmla="*/ 5697033 h 5697033"/>
              <a:gd name="connsiteX1" fmla="*/ 1130387 w 2260774"/>
              <a:gd name="connsiteY1" fmla="*/ 0 h 5697033"/>
              <a:gd name="connsiteX2" fmla="*/ 2260774 w 2260774"/>
              <a:gd name="connsiteY2" fmla="*/ 5697033 h 5697033"/>
              <a:gd name="connsiteX3" fmla="*/ 0 w 2260774"/>
              <a:gd name="connsiteY3" fmla="*/ 5697033 h 5697033"/>
              <a:gd name="connsiteX0" fmla="*/ 0 w 2260774"/>
              <a:gd name="connsiteY0" fmla="*/ 5697033 h 5697033"/>
              <a:gd name="connsiteX1" fmla="*/ 1130387 w 2260774"/>
              <a:gd name="connsiteY1" fmla="*/ 0 h 5697033"/>
              <a:gd name="connsiteX2" fmla="*/ 2260774 w 2260774"/>
              <a:gd name="connsiteY2" fmla="*/ 5697033 h 5697033"/>
              <a:gd name="connsiteX3" fmla="*/ 0 w 2260774"/>
              <a:gd name="connsiteY3" fmla="*/ 5697033 h 5697033"/>
              <a:gd name="connsiteX0" fmla="*/ 0 w 2260774"/>
              <a:gd name="connsiteY0" fmla="*/ 5697033 h 5697033"/>
              <a:gd name="connsiteX1" fmla="*/ 159777 w 2260774"/>
              <a:gd name="connsiteY1" fmla="*/ 4945781 h 5697033"/>
              <a:gd name="connsiteX2" fmla="*/ 1130387 w 2260774"/>
              <a:gd name="connsiteY2" fmla="*/ 0 h 5697033"/>
              <a:gd name="connsiteX3" fmla="*/ 2260774 w 2260774"/>
              <a:gd name="connsiteY3" fmla="*/ 5697033 h 5697033"/>
              <a:gd name="connsiteX4" fmla="*/ 0 w 2260774"/>
              <a:gd name="connsiteY4" fmla="*/ 5697033 h 5697033"/>
              <a:gd name="connsiteX0" fmla="*/ 0 w 2278543"/>
              <a:gd name="connsiteY0" fmla="*/ 5694417 h 5697033"/>
              <a:gd name="connsiteX1" fmla="*/ 177546 w 2278543"/>
              <a:gd name="connsiteY1" fmla="*/ 4945781 h 5697033"/>
              <a:gd name="connsiteX2" fmla="*/ 1148156 w 2278543"/>
              <a:gd name="connsiteY2" fmla="*/ 0 h 5697033"/>
              <a:gd name="connsiteX3" fmla="*/ 2278543 w 2278543"/>
              <a:gd name="connsiteY3" fmla="*/ 5697033 h 5697033"/>
              <a:gd name="connsiteX4" fmla="*/ 0 w 2278543"/>
              <a:gd name="connsiteY4" fmla="*/ 5694417 h 5697033"/>
              <a:gd name="connsiteX0" fmla="*/ 0 w 2278543"/>
              <a:gd name="connsiteY0" fmla="*/ 5694417 h 5702669"/>
              <a:gd name="connsiteX1" fmla="*/ 177546 w 2278543"/>
              <a:gd name="connsiteY1" fmla="*/ 4945781 h 5702669"/>
              <a:gd name="connsiteX2" fmla="*/ 1148156 w 2278543"/>
              <a:gd name="connsiteY2" fmla="*/ 0 h 5702669"/>
              <a:gd name="connsiteX3" fmla="*/ 2278543 w 2278543"/>
              <a:gd name="connsiteY3" fmla="*/ 5697033 h 5702669"/>
              <a:gd name="connsiteX4" fmla="*/ 0 w 2278543"/>
              <a:gd name="connsiteY4" fmla="*/ 5694417 h 5702669"/>
              <a:gd name="connsiteX0" fmla="*/ 361853 w 2100997"/>
              <a:gd name="connsiteY0" fmla="*/ 5483389 h 5697033"/>
              <a:gd name="connsiteX1" fmla="*/ 0 w 2100997"/>
              <a:gd name="connsiteY1" fmla="*/ 4945781 h 5697033"/>
              <a:gd name="connsiteX2" fmla="*/ 970610 w 2100997"/>
              <a:gd name="connsiteY2" fmla="*/ 0 h 5697033"/>
              <a:gd name="connsiteX3" fmla="*/ 2100997 w 2100997"/>
              <a:gd name="connsiteY3" fmla="*/ 5697033 h 5697033"/>
              <a:gd name="connsiteX4" fmla="*/ 361853 w 2100997"/>
              <a:gd name="connsiteY4" fmla="*/ 5483389 h 5697033"/>
              <a:gd name="connsiteX0" fmla="*/ 490370 w 2100997"/>
              <a:gd name="connsiteY0" fmla="*/ 5720168 h 5724441"/>
              <a:gd name="connsiteX1" fmla="*/ 0 w 2100997"/>
              <a:gd name="connsiteY1" fmla="*/ 4945781 h 5724441"/>
              <a:gd name="connsiteX2" fmla="*/ 970610 w 2100997"/>
              <a:gd name="connsiteY2" fmla="*/ 0 h 5724441"/>
              <a:gd name="connsiteX3" fmla="*/ 2100997 w 2100997"/>
              <a:gd name="connsiteY3" fmla="*/ 5697033 h 5724441"/>
              <a:gd name="connsiteX4" fmla="*/ 490370 w 2100997"/>
              <a:gd name="connsiteY4" fmla="*/ 5720168 h 5724441"/>
              <a:gd name="connsiteX0" fmla="*/ 495878 w 2106505"/>
              <a:gd name="connsiteY0" fmla="*/ 5720168 h 5724441"/>
              <a:gd name="connsiteX1" fmla="*/ 0 w 2106505"/>
              <a:gd name="connsiteY1" fmla="*/ 5044818 h 5724441"/>
              <a:gd name="connsiteX2" fmla="*/ 976118 w 2106505"/>
              <a:gd name="connsiteY2" fmla="*/ 0 h 5724441"/>
              <a:gd name="connsiteX3" fmla="*/ 2106505 w 2106505"/>
              <a:gd name="connsiteY3" fmla="*/ 5697033 h 5724441"/>
              <a:gd name="connsiteX4" fmla="*/ 495878 w 2106505"/>
              <a:gd name="connsiteY4" fmla="*/ 5720168 h 5724441"/>
              <a:gd name="connsiteX0" fmla="*/ 495878 w 2106505"/>
              <a:gd name="connsiteY0" fmla="*/ 5720168 h 5724441"/>
              <a:gd name="connsiteX1" fmla="*/ 0 w 2106505"/>
              <a:gd name="connsiteY1" fmla="*/ 5044818 h 5724441"/>
              <a:gd name="connsiteX2" fmla="*/ 976118 w 2106505"/>
              <a:gd name="connsiteY2" fmla="*/ 0 h 5724441"/>
              <a:gd name="connsiteX3" fmla="*/ 1894926 w 2106505"/>
              <a:gd name="connsiteY3" fmla="*/ 4647055 h 5724441"/>
              <a:gd name="connsiteX4" fmla="*/ 2106505 w 2106505"/>
              <a:gd name="connsiteY4" fmla="*/ 5697033 h 5724441"/>
              <a:gd name="connsiteX5" fmla="*/ 495878 w 2106505"/>
              <a:gd name="connsiteY5" fmla="*/ 5720168 h 5724441"/>
              <a:gd name="connsiteX0" fmla="*/ 523015 w 2106505"/>
              <a:gd name="connsiteY0" fmla="*/ 5723091 h 5727141"/>
              <a:gd name="connsiteX1" fmla="*/ 0 w 2106505"/>
              <a:gd name="connsiteY1" fmla="*/ 5044818 h 5727141"/>
              <a:gd name="connsiteX2" fmla="*/ 976118 w 2106505"/>
              <a:gd name="connsiteY2" fmla="*/ 0 h 5727141"/>
              <a:gd name="connsiteX3" fmla="*/ 1894926 w 2106505"/>
              <a:gd name="connsiteY3" fmla="*/ 4647055 h 5727141"/>
              <a:gd name="connsiteX4" fmla="*/ 2106505 w 2106505"/>
              <a:gd name="connsiteY4" fmla="*/ 5697033 h 5727141"/>
              <a:gd name="connsiteX5" fmla="*/ 523015 w 2106505"/>
              <a:gd name="connsiteY5" fmla="*/ 5723091 h 5727141"/>
              <a:gd name="connsiteX0" fmla="*/ 523015 w 2106505"/>
              <a:gd name="connsiteY0" fmla="*/ 5723091 h 5732473"/>
              <a:gd name="connsiteX1" fmla="*/ 0 w 2106505"/>
              <a:gd name="connsiteY1" fmla="*/ 5044818 h 5732473"/>
              <a:gd name="connsiteX2" fmla="*/ 976118 w 2106505"/>
              <a:gd name="connsiteY2" fmla="*/ 0 h 5732473"/>
              <a:gd name="connsiteX3" fmla="*/ 1894926 w 2106505"/>
              <a:gd name="connsiteY3" fmla="*/ 4647055 h 5732473"/>
              <a:gd name="connsiteX4" fmla="*/ 2106505 w 2106505"/>
              <a:gd name="connsiteY4" fmla="*/ 5697033 h 5732473"/>
              <a:gd name="connsiteX5" fmla="*/ 523015 w 2106505"/>
              <a:gd name="connsiteY5" fmla="*/ 5723091 h 5732473"/>
              <a:gd name="connsiteX0" fmla="*/ 523015 w 2106505"/>
              <a:gd name="connsiteY0" fmla="*/ 5723091 h 5732473"/>
              <a:gd name="connsiteX1" fmla="*/ 0 w 2106505"/>
              <a:gd name="connsiteY1" fmla="*/ 5044818 h 5732473"/>
              <a:gd name="connsiteX2" fmla="*/ 976118 w 2106505"/>
              <a:gd name="connsiteY2" fmla="*/ 0 h 5732473"/>
              <a:gd name="connsiteX3" fmla="*/ 1894926 w 2106505"/>
              <a:gd name="connsiteY3" fmla="*/ 4647055 h 5732473"/>
              <a:gd name="connsiteX4" fmla="*/ 2106505 w 2106505"/>
              <a:gd name="connsiteY4" fmla="*/ 5697033 h 5732473"/>
              <a:gd name="connsiteX5" fmla="*/ 523015 w 2106505"/>
              <a:gd name="connsiteY5" fmla="*/ 5723091 h 5732473"/>
              <a:gd name="connsiteX0" fmla="*/ 771540 w 2106505"/>
              <a:gd name="connsiteY0" fmla="*/ 5128161 h 5697033"/>
              <a:gd name="connsiteX1" fmla="*/ 0 w 2106505"/>
              <a:gd name="connsiteY1" fmla="*/ 5044818 h 5697033"/>
              <a:gd name="connsiteX2" fmla="*/ 976118 w 2106505"/>
              <a:gd name="connsiteY2" fmla="*/ 0 h 5697033"/>
              <a:gd name="connsiteX3" fmla="*/ 1894926 w 2106505"/>
              <a:gd name="connsiteY3" fmla="*/ 4647055 h 5697033"/>
              <a:gd name="connsiteX4" fmla="*/ 2106505 w 2106505"/>
              <a:gd name="connsiteY4" fmla="*/ 5697033 h 5697033"/>
              <a:gd name="connsiteX5" fmla="*/ 771540 w 2106505"/>
              <a:gd name="connsiteY5" fmla="*/ 5128161 h 5697033"/>
              <a:gd name="connsiteX0" fmla="*/ 771540 w 2106505"/>
              <a:gd name="connsiteY0" fmla="*/ 5128161 h 5697033"/>
              <a:gd name="connsiteX1" fmla="*/ 0 w 2106505"/>
              <a:gd name="connsiteY1" fmla="*/ 5044818 h 5697033"/>
              <a:gd name="connsiteX2" fmla="*/ 109041 w 2106505"/>
              <a:gd name="connsiteY2" fmla="*/ 4481723 h 5697033"/>
              <a:gd name="connsiteX3" fmla="*/ 976118 w 2106505"/>
              <a:gd name="connsiteY3" fmla="*/ 0 h 5697033"/>
              <a:gd name="connsiteX4" fmla="*/ 1894926 w 2106505"/>
              <a:gd name="connsiteY4" fmla="*/ 4647055 h 5697033"/>
              <a:gd name="connsiteX5" fmla="*/ 2106505 w 2106505"/>
              <a:gd name="connsiteY5" fmla="*/ 5697033 h 5697033"/>
              <a:gd name="connsiteX6" fmla="*/ 771540 w 2106505"/>
              <a:gd name="connsiteY6" fmla="*/ 5128161 h 5697033"/>
              <a:gd name="connsiteX0" fmla="*/ 771540 w 1894926"/>
              <a:gd name="connsiteY0" fmla="*/ 5128161 h 5175658"/>
              <a:gd name="connsiteX1" fmla="*/ 0 w 1894926"/>
              <a:gd name="connsiteY1" fmla="*/ 5044818 h 5175658"/>
              <a:gd name="connsiteX2" fmla="*/ 109041 w 1894926"/>
              <a:gd name="connsiteY2" fmla="*/ 4481723 h 5175658"/>
              <a:gd name="connsiteX3" fmla="*/ 976118 w 1894926"/>
              <a:gd name="connsiteY3" fmla="*/ 0 h 5175658"/>
              <a:gd name="connsiteX4" fmla="*/ 1894926 w 1894926"/>
              <a:gd name="connsiteY4" fmla="*/ 4647055 h 5175658"/>
              <a:gd name="connsiteX5" fmla="*/ 771540 w 1894926"/>
              <a:gd name="connsiteY5" fmla="*/ 5128161 h 5175658"/>
              <a:gd name="connsiteX0" fmla="*/ 1436525 w 1894926"/>
              <a:gd name="connsiteY0" fmla="*/ 4866414 h 5114542"/>
              <a:gd name="connsiteX1" fmla="*/ 0 w 1894926"/>
              <a:gd name="connsiteY1" fmla="*/ 5044818 h 5114542"/>
              <a:gd name="connsiteX2" fmla="*/ 109041 w 1894926"/>
              <a:gd name="connsiteY2" fmla="*/ 4481723 h 5114542"/>
              <a:gd name="connsiteX3" fmla="*/ 976118 w 1894926"/>
              <a:gd name="connsiteY3" fmla="*/ 0 h 5114542"/>
              <a:gd name="connsiteX4" fmla="*/ 1894926 w 1894926"/>
              <a:gd name="connsiteY4" fmla="*/ 4647055 h 5114542"/>
              <a:gd name="connsiteX5" fmla="*/ 1436525 w 1894926"/>
              <a:gd name="connsiteY5" fmla="*/ 4866414 h 5114542"/>
              <a:gd name="connsiteX0" fmla="*/ 1327484 w 1785885"/>
              <a:gd name="connsiteY0" fmla="*/ 4866414 h 4968442"/>
              <a:gd name="connsiteX1" fmla="*/ 0 w 1785885"/>
              <a:gd name="connsiteY1" fmla="*/ 4481723 h 4968442"/>
              <a:gd name="connsiteX2" fmla="*/ 867077 w 1785885"/>
              <a:gd name="connsiteY2" fmla="*/ 0 h 4968442"/>
              <a:gd name="connsiteX3" fmla="*/ 1785885 w 1785885"/>
              <a:gd name="connsiteY3" fmla="*/ 4647055 h 4968442"/>
              <a:gd name="connsiteX4" fmla="*/ 1327484 w 1785885"/>
              <a:gd name="connsiteY4" fmla="*/ 4866414 h 4968442"/>
              <a:gd name="connsiteX0" fmla="*/ 1327484 w 1785885"/>
              <a:gd name="connsiteY0" fmla="*/ 4866414 h 4993983"/>
              <a:gd name="connsiteX1" fmla="*/ 0 w 1785885"/>
              <a:gd name="connsiteY1" fmla="*/ 4481723 h 4993983"/>
              <a:gd name="connsiteX2" fmla="*/ 867077 w 1785885"/>
              <a:gd name="connsiteY2" fmla="*/ 0 h 4993983"/>
              <a:gd name="connsiteX3" fmla="*/ 1785885 w 1785885"/>
              <a:gd name="connsiteY3" fmla="*/ 4647055 h 4993983"/>
              <a:gd name="connsiteX4" fmla="*/ 1327484 w 1785885"/>
              <a:gd name="connsiteY4" fmla="*/ 4866414 h 4993983"/>
              <a:gd name="connsiteX0" fmla="*/ 1327837 w 1786238"/>
              <a:gd name="connsiteY0" fmla="*/ 4866414 h 4871280"/>
              <a:gd name="connsiteX1" fmla="*/ 353 w 1786238"/>
              <a:gd name="connsiteY1" fmla="*/ 4481723 h 4871280"/>
              <a:gd name="connsiteX2" fmla="*/ 867430 w 1786238"/>
              <a:gd name="connsiteY2" fmla="*/ 0 h 4871280"/>
              <a:gd name="connsiteX3" fmla="*/ 1786238 w 1786238"/>
              <a:gd name="connsiteY3" fmla="*/ 4647055 h 4871280"/>
              <a:gd name="connsiteX4" fmla="*/ 1327837 w 1786238"/>
              <a:gd name="connsiteY4" fmla="*/ 4866414 h 4871280"/>
              <a:gd name="connsiteX0" fmla="*/ 1122195 w 1786335"/>
              <a:gd name="connsiteY0" fmla="*/ 4880293 h 4884928"/>
              <a:gd name="connsiteX1" fmla="*/ 450 w 1786335"/>
              <a:gd name="connsiteY1" fmla="*/ 4481723 h 4884928"/>
              <a:gd name="connsiteX2" fmla="*/ 867527 w 1786335"/>
              <a:gd name="connsiteY2" fmla="*/ 0 h 4884928"/>
              <a:gd name="connsiteX3" fmla="*/ 1786335 w 1786335"/>
              <a:gd name="connsiteY3" fmla="*/ 4647055 h 4884928"/>
              <a:gd name="connsiteX4" fmla="*/ 1122195 w 1786335"/>
              <a:gd name="connsiteY4" fmla="*/ 4880293 h 4884928"/>
              <a:gd name="connsiteX0" fmla="*/ 1122193 w 1786333"/>
              <a:gd name="connsiteY0" fmla="*/ 4880293 h 4896001"/>
              <a:gd name="connsiteX1" fmla="*/ 448 w 1786333"/>
              <a:gd name="connsiteY1" fmla="*/ 4481723 h 4896001"/>
              <a:gd name="connsiteX2" fmla="*/ 867525 w 1786333"/>
              <a:gd name="connsiteY2" fmla="*/ 0 h 4896001"/>
              <a:gd name="connsiteX3" fmla="*/ 1786333 w 1786333"/>
              <a:gd name="connsiteY3" fmla="*/ 4647055 h 4896001"/>
              <a:gd name="connsiteX4" fmla="*/ 1122193 w 1786333"/>
              <a:gd name="connsiteY4" fmla="*/ 4880293 h 4896001"/>
              <a:gd name="connsiteX0" fmla="*/ 1122193 w 1786333"/>
              <a:gd name="connsiteY0" fmla="*/ 4880293 h 4896001"/>
              <a:gd name="connsiteX1" fmla="*/ 448 w 1786333"/>
              <a:gd name="connsiteY1" fmla="*/ 4481723 h 4896001"/>
              <a:gd name="connsiteX2" fmla="*/ 867525 w 1786333"/>
              <a:gd name="connsiteY2" fmla="*/ 0 h 4896001"/>
              <a:gd name="connsiteX3" fmla="*/ 1786333 w 1786333"/>
              <a:gd name="connsiteY3" fmla="*/ 4647055 h 4896001"/>
              <a:gd name="connsiteX4" fmla="*/ 1122193 w 1786333"/>
              <a:gd name="connsiteY4" fmla="*/ 4880293 h 4896001"/>
              <a:gd name="connsiteX0" fmla="*/ 1121757 w 1785897"/>
              <a:gd name="connsiteY0" fmla="*/ 4880293 h 4893600"/>
              <a:gd name="connsiteX1" fmla="*/ 12 w 1785897"/>
              <a:gd name="connsiteY1" fmla="*/ 4481723 h 4893600"/>
              <a:gd name="connsiteX2" fmla="*/ 867089 w 1785897"/>
              <a:gd name="connsiteY2" fmla="*/ 0 h 4893600"/>
              <a:gd name="connsiteX3" fmla="*/ 1785897 w 1785897"/>
              <a:gd name="connsiteY3" fmla="*/ 4647055 h 4893600"/>
              <a:gd name="connsiteX4" fmla="*/ 1121757 w 1785897"/>
              <a:gd name="connsiteY4" fmla="*/ 4880293 h 4893600"/>
              <a:gd name="connsiteX0" fmla="*/ 1121757 w 1785897"/>
              <a:gd name="connsiteY0" fmla="*/ 4880293 h 4908864"/>
              <a:gd name="connsiteX1" fmla="*/ 12 w 1785897"/>
              <a:gd name="connsiteY1" fmla="*/ 4481723 h 4908864"/>
              <a:gd name="connsiteX2" fmla="*/ 867089 w 1785897"/>
              <a:gd name="connsiteY2" fmla="*/ 0 h 4908864"/>
              <a:gd name="connsiteX3" fmla="*/ 1785897 w 1785897"/>
              <a:gd name="connsiteY3" fmla="*/ 4647055 h 4908864"/>
              <a:gd name="connsiteX4" fmla="*/ 1121757 w 1785897"/>
              <a:gd name="connsiteY4" fmla="*/ 4880293 h 4908864"/>
              <a:gd name="connsiteX0" fmla="*/ 1121757 w 1785897"/>
              <a:gd name="connsiteY0" fmla="*/ 4880293 h 4903431"/>
              <a:gd name="connsiteX1" fmla="*/ 12 w 1785897"/>
              <a:gd name="connsiteY1" fmla="*/ 4481723 h 4903431"/>
              <a:gd name="connsiteX2" fmla="*/ 867089 w 1785897"/>
              <a:gd name="connsiteY2" fmla="*/ 0 h 4903431"/>
              <a:gd name="connsiteX3" fmla="*/ 1785897 w 1785897"/>
              <a:gd name="connsiteY3" fmla="*/ 4647055 h 4903431"/>
              <a:gd name="connsiteX4" fmla="*/ 1121757 w 1785897"/>
              <a:gd name="connsiteY4" fmla="*/ 4880293 h 4903431"/>
              <a:gd name="connsiteX0" fmla="*/ 1121757 w 1785897"/>
              <a:gd name="connsiteY0" fmla="*/ 4880293 h 4903431"/>
              <a:gd name="connsiteX1" fmla="*/ 12 w 1785897"/>
              <a:gd name="connsiteY1" fmla="*/ 4481723 h 4903431"/>
              <a:gd name="connsiteX2" fmla="*/ 867089 w 1785897"/>
              <a:gd name="connsiteY2" fmla="*/ 0 h 4903431"/>
              <a:gd name="connsiteX3" fmla="*/ 1785897 w 1785897"/>
              <a:gd name="connsiteY3" fmla="*/ 4647055 h 4903431"/>
              <a:gd name="connsiteX4" fmla="*/ 1121757 w 1785897"/>
              <a:gd name="connsiteY4" fmla="*/ 4880293 h 4903431"/>
              <a:gd name="connsiteX0" fmla="*/ 1121757 w 1785897"/>
              <a:gd name="connsiteY0" fmla="*/ 4880293 h 4903431"/>
              <a:gd name="connsiteX1" fmla="*/ 12 w 1785897"/>
              <a:gd name="connsiteY1" fmla="*/ 4481723 h 4903431"/>
              <a:gd name="connsiteX2" fmla="*/ 867089 w 1785897"/>
              <a:gd name="connsiteY2" fmla="*/ 0 h 4903431"/>
              <a:gd name="connsiteX3" fmla="*/ 1785897 w 1785897"/>
              <a:gd name="connsiteY3" fmla="*/ 4647055 h 4903431"/>
              <a:gd name="connsiteX4" fmla="*/ 1121757 w 1785897"/>
              <a:gd name="connsiteY4" fmla="*/ 4880293 h 4903431"/>
              <a:gd name="connsiteX0" fmla="*/ 1131460 w 1795600"/>
              <a:gd name="connsiteY0" fmla="*/ 4880293 h 4904906"/>
              <a:gd name="connsiteX1" fmla="*/ 11 w 1795600"/>
              <a:gd name="connsiteY1" fmla="*/ 4511734 h 4904906"/>
              <a:gd name="connsiteX2" fmla="*/ 876792 w 1795600"/>
              <a:gd name="connsiteY2" fmla="*/ 0 h 4904906"/>
              <a:gd name="connsiteX3" fmla="*/ 1795600 w 1795600"/>
              <a:gd name="connsiteY3" fmla="*/ 4647055 h 4904906"/>
              <a:gd name="connsiteX4" fmla="*/ 1131460 w 1795600"/>
              <a:gd name="connsiteY4" fmla="*/ 4880293 h 4904906"/>
              <a:gd name="connsiteX0" fmla="*/ 1141004 w 1795600"/>
              <a:gd name="connsiteY0" fmla="*/ 4895123 h 4918985"/>
              <a:gd name="connsiteX1" fmla="*/ 11 w 1795600"/>
              <a:gd name="connsiteY1" fmla="*/ 4511734 h 4918985"/>
              <a:gd name="connsiteX2" fmla="*/ 876792 w 1795600"/>
              <a:gd name="connsiteY2" fmla="*/ 0 h 4918985"/>
              <a:gd name="connsiteX3" fmla="*/ 1795600 w 1795600"/>
              <a:gd name="connsiteY3" fmla="*/ 4647055 h 4918985"/>
              <a:gd name="connsiteX4" fmla="*/ 1141004 w 1795600"/>
              <a:gd name="connsiteY4" fmla="*/ 4895123 h 4918985"/>
              <a:gd name="connsiteX0" fmla="*/ 1141004 w 1793638"/>
              <a:gd name="connsiteY0" fmla="*/ 4895123 h 4918985"/>
              <a:gd name="connsiteX1" fmla="*/ 11 w 1793638"/>
              <a:gd name="connsiteY1" fmla="*/ 4511734 h 4918985"/>
              <a:gd name="connsiteX2" fmla="*/ 876792 w 1793638"/>
              <a:gd name="connsiteY2" fmla="*/ 0 h 4918985"/>
              <a:gd name="connsiteX3" fmla="*/ 1793638 w 1793638"/>
              <a:gd name="connsiteY3" fmla="*/ 4636492 h 4918985"/>
              <a:gd name="connsiteX4" fmla="*/ 1141004 w 1793638"/>
              <a:gd name="connsiteY4" fmla="*/ 4895123 h 4918985"/>
              <a:gd name="connsiteX0" fmla="*/ 1150056 w 1802690"/>
              <a:gd name="connsiteY0" fmla="*/ 4895123 h 4920833"/>
              <a:gd name="connsiteX1" fmla="*/ 10 w 1802690"/>
              <a:gd name="connsiteY1" fmla="*/ 4546699 h 4920833"/>
              <a:gd name="connsiteX2" fmla="*/ 885844 w 1802690"/>
              <a:gd name="connsiteY2" fmla="*/ 0 h 4920833"/>
              <a:gd name="connsiteX3" fmla="*/ 1802690 w 1802690"/>
              <a:gd name="connsiteY3" fmla="*/ 4636492 h 4920833"/>
              <a:gd name="connsiteX4" fmla="*/ 1150056 w 1802690"/>
              <a:gd name="connsiteY4" fmla="*/ 4895123 h 4920833"/>
              <a:gd name="connsiteX0" fmla="*/ 1152348 w 1802690"/>
              <a:gd name="connsiteY0" fmla="*/ 4900464 h 4925873"/>
              <a:gd name="connsiteX1" fmla="*/ 10 w 1802690"/>
              <a:gd name="connsiteY1" fmla="*/ 4546699 h 4925873"/>
              <a:gd name="connsiteX2" fmla="*/ 885844 w 1802690"/>
              <a:gd name="connsiteY2" fmla="*/ 0 h 4925873"/>
              <a:gd name="connsiteX3" fmla="*/ 1802690 w 1802690"/>
              <a:gd name="connsiteY3" fmla="*/ 4636492 h 4925873"/>
              <a:gd name="connsiteX4" fmla="*/ 1152348 w 1802690"/>
              <a:gd name="connsiteY4" fmla="*/ 4900464 h 4925873"/>
              <a:gd name="connsiteX0" fmla="*/ 1152348 w 1806394"/>
              <a:gd name="connsiteY0" fmla="*/ 4900464 h 4925873"/>
              <a:gd name="connsiteX1" fmla="*/ 10 w 1806394"/>
              <a:gd name="connsiteY1" fmla="*/ 4546699 h 4925873"/>
              <a:gd name="connsiteX2" fmla="*/ 885844 w 1806394"/>
              <a:gd name="connsiteY2" fmla="*/ 0 h 4925873"/>
              <a:gd name="connsiteX3" fmla="*/ 1806394 w 1806394"/>
              <a:gd name="connsiteY3" fmla="*/ 4651356 h 4925873"/>
              <a:gd name="connsiteX4" fmla="*/ 1152348 w 1806394"/>
              <a:gd name="connsiteY4" fmla="*/ 4900464 h 492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394" h="4925873">
                <a:moveTo>
                  <a:pt x="1152348" y="4900464"/>
                </a:moveTo>
                <a:cubicBezTo>
                  <a:pt x="749752" y="5023787"/>
                  <a:pt x="-3276" y="4664379"/>
                  <a:pt x="10" y="4546699"/>
                </a:cubicBezTo>
                <a:lnTo>
                  <a:pt x="885844" y="0"/>
                </a:lnTo>
                <a:lnTo>
                  <a:pt x="1806394" y="4651356"/>
                </a:lnTo>
                <a:cubicBezTo>
                  <a:pt x="1596367" y="4766365"/>
                  <a:pt x="1398650" y="4861443"/>
                  <a:pt x="1152348" y="4900464"/>
                </a:cubicBezTo>
                <a:close/>
              </a:path>
            </a:pathLst>
          </a:custGeom>
          <a:solidFill>
            <a:srgbClr val="EDEFCD">
              <a:alpha val="48000"/>
            </a:srgb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endParaRPr>
          </a:p>
        </p:txBody>
      </p:sp>
      <p:sp>
        <p:nvSpPr>
          <p:cNvPr id="44" name="Gleichschenkliges Dreieck 46"/>
          <p:cNvSpPr/>
          <p:nvPr/>
        </p:nvSpPr>
        <p:spPr>
          <a:xfrm rot="18997600">
            <a:off x="2474714" y="1231175"/>
            <a:ext cx="1151438" cy="3654914"/>
          </a:xfrm>
          <a:custGeom>
            <a:avLst/>
            <a:gdLst>
              <a:gd name="connsiteX0" fmla="*/ 0 w 2260774"/>
              <a:gd name="connsiteY0" fmla="*/ 5697033 h 5697033"/>
              <a:gd name="connsiteX1" fmla="*/ 1130387 w 2260774"/>
              <a:gd name="connsiteY1" fmla="*/ 0 h 5697033"/>
              <a:gd name="connsiteX2" fmla="*/ 2260774 w 2260774"/>
              <a:gd name="connsiteY2" fmla="*/ 5697033 h 5697033"/>
              <a:gd name="connsiteX3" fmla="*/ 0 w 2260774"/>
              <a:gd name="connsiteY3" fmla="*/ 5697033 h 5697033"/>
              <a:gd name="connsiteX0" fmla="*/ 0 w 2260774"/>
              <a:gd name="connsiteY0" fmla="*/ 5697033 h 5697033"/>
              <a:gd name="connsiteX1" fmla="*/ 1130387 w 2260774"/>
              <a:gd name="connsiteY1" fmla="*/ 0 h 5697033"/>
              <a:gd name="connsiteX2" fmla="*/ 2260774 w 2260774"/>
              <a:gd name="connsiteY2" fmla="*/ 5697033 h 5697033"/>
              <a:gd name="connsiteX3" fmla="*/ 0 w 2260774"/>
              <a:gd name="connsiteY3" fmla="*/ 5697033 h 5697033"/>
              <a:gd name="connsiteX0" fmla="*/ 0 w 2260774"/>
              <a:gd name="connsiteY0" fmla="*/ 5697033 h 5697033"/>
              <a:gd name="connsiteX1" fmla="*/ 159777 w 2260774"/>
              <a:gd name="connsiteY1" fmla="*/ 4945781 h 5697033"/>
              <a:gd name="connsiteX2" fmla="*/ 1130387 w 2260774"/>
              <a:gd name="connsiteY2" fmla="*/ 0 h 5697033"/>
              <a:gd name="connsiteX3" fmla="*/ 2260774 w 2260774"/>
              <a:gd name="connsiteY3" fmla="*/ 5697033 h 5697033"/>
              <a:gd name="connsiteX4" fmla="*/ 0 w 2260774"/>
              <a:gd name="connsiteY4" fmla="*/ 5697033 h 5697033"/>
              <a:gd name="connsiteX0" fmla="*/ 0 w 2278543"/>
              <a:gd name="connsiteY0" fmla="*/ 5694417 h 5697033"/>
              <a:gd name="connsiteX1" fmla="*/ 177546 w 2278543"/>
              <a:gd name="connsiteY1" fmla="*/ 4945781 h 5697033"/>
              <a:gd name="connsiteX2" fmla="*/ 1148156 w 2278543"/>
              <a:gd name="connsiteY2" fmla="*/ 0 h 5697033"/>
              <a:gd name="connsiteX3" fmla="*/ 2278543 w 2278543"/>
              <a:gd name="connsiteY3" fmla="*/ 5697033 h 5697033"/>
              <a:gd name="connsiteX4" fmla="*/ 0 w 2278543"/>
              <a:gd name="connsiteY4" fmla="*/ 5694417 h 5697033"/>
              <a:gd name="connsiteX0" fmla="*/ 0 w 2278543"/>
              <a:gd name="connsiteY0" fmla="*/ 5694417 h 5702669"/>
              <a:gd name="connsiteX1" fmla="*/ 177546 w 2278543"/>
              <a:gd name="connsiteY1" fmla="*/ 4945781 h 5702669"/>
              <a:gd name="connsiteX2" fmla="*/ 1148156 w 2278543"/>
              <a:gd name="connsiteY2" fmla="*/ 0 h 5702669"/>
              <a:gd name="connsiteX3" fmla="*/ 2278543 w 2278543"/>
              <a:gd name="connsiteY3" fmla="*/ 5697033 h 5702669"/>
              <a:gd name="connsiteX4" fmla="*/ 0 w 2278543"/>
              <a:gd name="connsiteY4" fmla="*/ 5694417 h 5702669"/>
              <a:gd name="connsiteX0" fmla="*/ 361853 w 2100997"/>
              <a:gd name="connsiteY0" fmla="*/ 5483389 h 5697033"/>
              <a:gd name="connsiteX1" fmla="*/ 0 w 2100997"/>
              <a:gd name="connsiteY1" fmla="*/ 4945781 h 5697033"/>
              <a:gd name="connsiteX2" fmla="*/ 970610 w 2100997"/>
              <a:gd name="connsiteY2" fmla="*/ 0 h 5697033"/>
              <a:gd name="connsiteX3" fmla="*/ 2100997 w 2100997"/>
              <a:gd name="connsiteY3" fmla="*/ 5697033 h 5697033"/>
              <a:gd name="connsiteX4" fmla="*/ 361853 w 2100997"/>
              <a:gd name="connsiteY4" fmla="*/ 5483389 h 5697033"/>
              <a:gd name="connsiteX0" fmla="*/ 490370 w 2100997"/>
              <a:gd name="connsiteY0" fmla="*/ 5720168 h 5724441"/>
              <a:gd name="connsiteX1" fmla="*/ 0 w 2100997"/>
              <a:gd name="connsiteY1" fmla="*/ 4945781 h 5724441"/>
              <a:gd name="connsiteX2" fmla="*/ 970610 w 2100997"/>
              <a:gd name="connsiteY2" fmla="*/ 0 h 5724441"/>
              <a:gd name="connsiteX3" fmla="*/ 2100997 w 2100997"/>
              <a:gd name="connsiteY3" fmla="*/ 5697033 h 5724441"/>
              <a:gd name="connsiteX4" fmla="*/ 490370 w 2100997"/>
              <a:gd name="connsiteY4" fmla="*/ 5720168 h 5724441"/>
              <a:gd name="connsiteX0" fmla="*/ 495878 w 2106505"/>
              <a:gd name="connsiteY0" fmla="*/ 5720168 h 5724441"/>
              <a:gd name="connsiteX1" fmla="*/ 0 w 2106505"/>
              <a:gd name="connsiteY1" fmla="*/ 5044818 h 5724441"/>
              <a:gd name="connsiteX2" fmla="*/ 976118 w 2106505"/>
              <a:gd name="connsiteY2" fmla="*/ 0 h 5724441"/>
              <a:gd name="connsiteX3" fmla="*/ 2106505 w 2106505"/>
              <a:gd name="connsiteY3" fmla="*/ 5697033 h 5724441"/>
              <a:gd name="connsiteX4" fmla="*/ 495878 w 2106505"/>
              <a:gd name="connsiteY4" fmla="*/ 5720168 h 5724441"/>
              <a:gd name="connsiteX0" fmla="*/ 495878 w 2106505"/>
              <a:gd name="connsiteY0" fmla="*/ 5720168 h 5724441"/>
              <a:gd name="connsiteX1" fmla="*/ 0 w 2106505"/>
              <a:gd name="connsiteY1" fmla="*/ 5044818 h 5724441"/>
              <a:gd name="connsiteX2" fmla="*/ 976118 w 2106505"/>
              <a:gd name="connsiteY2" fmla="*/ 0 h 5724441"/>
              <a:gd name="connsiteX3" fmla="*/ 1894926 w 2106505"/>
              <a:gd name="connsiteY3" fmla="*/ 4647055 h 5724441"/>
              <a:gd name="connsiteX4" fmla="*/ 2106505 w 2106505"/>
              <a:gd name="connsiteY4" fmla="*/ 5697033 h 5724441"/>
              <a:gd name="connsiteX5" fmla="*/ 495878 w 2106505"/>
              <a:gd name="connsiteY5" fmla="*/ 5720168 h 5724441"/>
              <a:gd name="connsiteX0" fmla="*/ 523015 w 2106505"/>
              <a:gd name="connsiteY0" fmla="*/ 5723091 h 5727141"/>
              <a:gd name="connsiteX1" fmla="*/ 0 w 2106505"/>
              <a:gd name="connsiteY1" fmla="*/ 5044818 h 5727141"/>
              <a:gd name="connsiteX2" fmla="*/ 976118 w 2106505"/>
              <a:gd name="connsiteY2" fmla="*/ 0 h 5727141"/>
              <a:gd name="connsiteX3" fmla="*/ 1894926 w 2106505"/>
              <a:gd name="connsiteY3" fmla="*/ 4647055 h 5727141"/>
              <a:gd name="connsiteX4" fmla="*/ 2106505 w 2106505"/>
              <a:gd name="connsiteY4" fmla="*/ 5697033 h 5727141"/>
              <a:gd name="connsiteX5" fmla="*/ 523015 w 2106505"/>
              <a:gd name="connsiteY5" fmla="*/ 5723091 h 5727141"/>
              <a:gd name="connsiteX0" fmla="*/ 523015 w 2106505"/>
              <a:gd name="connsiteY0" fmla="*/ 5723091 h 5732473"/>
              <a:gd name="connsiteX1" fmla="*/ 0 w 2106505"/>
              <a:gd name="connsiteY1" fmla="*/ 5044818 h 5732473"/>
              <a:gd name="connsiteX2" fmla="*/ 976118 w 2106505"/>
              <a:gd name="connsiteY2" fmla="*/ 0 h 5732473"/>
              <a:gd name="connsiteX3" fmla="*/ 1894926 w 2106505"/>
              <a:gd name="connsiteY3" fmla="*/ 4647055 h 5732473"/>
              <a:gd name="connsiteX4" fmla="*/ 2106505 w 2106505"/>
              <a:gd name="connsiteY4" fmla="*/ 5697033 h 5732473"/>
              <a:gd name="connsiteX5" fmla="*/ 523015 w 2106505"/>
              <a:gd name="connsiteY5" fmla="*/ 5723091 h 5732473"/>
              <a:gd name="connsiteX0" fmla="*/ 523015 w 2106505"/>
              <a:gd name="connsiteY0" fmla="*/ 5723091 h 5732473"/>
              <a:gd name="connsiteX1" fmla="*/ 0 w 2106505"/>
              <a:gd name="connsiteY1" fmla="*/ 5044818 h 5732473"/>
              <a:gd name="connsiteX2" fmla="*/ 976118 w 2106505"/>
              <a:gd name="connsiteY2" fmla="*/ 0 h 5732473"/>
              <a:gd name="connsiteX3" fmla="*/ 1894926 w 2106505"/>
              <a:gd name="connsiteY3" fmla="*/ 4647055 h 5732473"/>
              <a:gd name="connsiteX4" fmla="*/ 2106505 w 2106505"/>
              <a:gd name="connsiteY4" fmla="*/ 5697033 h 5732473"/>
              <a:gd name="connsiteX5" fmla="*/ 523015 w 2106505"/>
              <a:gd name="connsiteY5" fmla="*/ 5723091 h 5732473"/>
              <a:gd name="connsiteX0" fmla="*/ 771540 w 2106505"/>
              <a:gd name="connsiteY0" fmla="*/ 5128161 h 5697033"/>
              <a:gd name="connsiteX1" fmla="*/ 0 w 2106505"/>
              <a:gd name="connsiteY1" fmla="*/ 5044818 h 5697033"/>
              <a:gd name="connsiteX2" fmla="*/ 976118 w 2106505"/>
              <a:gd name="connsiteY2" fmla="*/ 0 h 5697033"/>
              <a:gd name="connsiteX3" fmla="*/ 1894926 w 2106505"/>
              <a:gd name="connsiteY3" fmla="*/ 4647055 h 5697033"/>
              <a:gd name="connsiteX4" fmla="*/ 2106505 w 2106505"/>
              <a:gd name="connsiteY4" fmla="*/ 5697033 h 5697033"/>
              <a:gd name="connsiteX5" fmla="*/ 771540 w 2106505"/>
              <a:gd name="connsiteY5" fmla="*/ 5128161 h 5697033"/>
              <a:gd name="connsiteX0" fmla="*/ 771540 w 2106505"/>
              <a:gd name="connsiteY0" fmla="*/ 5128161 h 5697033"/>
              <a:gd name="connsiteX1" fmla="*/ 0 w 2106505"/>
              <a:gd name="connsiteY1" fmla="*/ 5044818 h 5697033"/>
              <a:gd name="connsiteX2" fmla="*/ 109041 w 2106505"/>
              <a:gd name="connsiteY2" fmla="*/ 4481723 h 5697033"/>
              <a:gd name="connsiteX3" fmla="*/ 976118 w 2106505"/>
              <a:gd name="connsiteY3" fmla="*/ 0 h 5697033"/>
              <a:gd name="connsiteX4" fmla="*/ 1894926 w 2106505"/>
              <a:gd name="connsiteY4" fmla="*/ 4647055 h 5697033"/>
              <a:gd name="connsiteX5" fmla="*/ 2106505 w 2106505"/>
              <a:gd name="connsiteY5" fmla="*/ 5697033 h 5697033"/>
              <a:gd name="connsiteX6" fmla="*/ 771540 w 2106505"/>
              <a:gd name="connsiteY6" fmla="*/ 5128161 h 5697033"/>
              <a:gd name="connsiteX0" fmla="*/ 771540 w 1894926"/>
              <a:gd name="connsiteY0" fmla="*/ 5128161 h 5175658"/>
              <a:gd name="connsiteX1" fmla="*/ 0 w 1894926"/>
              <a:gd name="connsiteY1" fmla="*/ 5044818 h 5175658"/>
              <a:gd name="connsiteX2" fmla="*/ 109041 w 1894926"/>
              <a:gd name="connsiteY2" fmla="*/ 4481723 h 5175658"/>
              <a:gd name="connsiteX3" fmla="*/ 976118 w 1894926"/>
              <a:gd name="connsiteY3" fmla="*/ 0 h 5175658"/>
              <a:gd name="connsiteX4" fmla="*/ 1894926 w 1894926"/>
              <a:gd name="connsiteY4" fmla="*/ 4647055 h 5175658"/>
              <a:gd name="connsiteX5" fmla="*/ 771540 w 1894926"/>
              <a:gd name="connsiteY5" fmla="*/ 5128161 h 5175658"/>
              <a:gd name="connsiteX0" fmla="*/ 1436525 w 1894926"/>
              <a:gd name="connsiteY0" fmla="*/ 4866414 h 5114542"/>
              <a:gd name="connsiteX1" fmla="*/ 0 w 1894926"/>
              <a:gd name="connsiteY1" fmla="*/ 5044818 h 5114542"/>
              <a:gd name="connsiteX2" fmla="*/ 109041 w 1894926"/>
              <a:gd name="connsiteY2" fmla="*/ 4481723 h 5114542"/>
              <a:gd name="connsiteX3" fmla="*/ 976118 w 1894926"/>
              <a:gd name="connsiteY3" fmla="*/ 0 h 5114542"/>
              <a:gd name="connsiteX4" fmla="*/ 1894926 w 1894926"/>
              <a:gd name="connsiteY4" fmla="*/ 4647055 h 5114542"/>
              <a:gd name="connsiteX5" fmla="*/ 1436525 w 1894926"/>
              <a:gd name="connsiteY5" fmla="*/ 4866414 h 5114542"/>
              <a:gd name="connsiteX0" fmla="*/ 1327484 w 1785885"/>
              <a:gd name="connsiteY0" fmla="*/ 4866414 h 4968442"/>
              <a:gd name="connsiteX1" fmla="*/ 0 w 1785885"/>
              <a:gd name="connsiteY1" fmla="*/ 4481723 h 4968442"/>
              <a:gd name="connsiteX2" fmla="*/ 867077 w 1785885"/>
              <a:gd name="connsiteY2" fmla="*/ 0 h 4968442"/>
              <a:gd name="connsiteX3" fmla="*/ 1785885 w 1785885"/>
              <a:gd name="connsiteY3" fmla="*/ 4647055 h 4968442"/>
              <a:gd name="connsiteX4" fmla="*/ 1327484 w 1785885"/>
              <a:gd name="connsiteY4" fmla="*/ 4866414 h 4968442"/>
              <a:gd name="connsiteX0" fmla="*/ 1327484 w 1785885"/>
              <a:gd name="connsiteY0" fmla="*/ 4866414 h 4993983"/>
              <a:gd name="connsiteX1" fmla="*/ 0 w 1785885"/>
              <a:gd name="connsiteY1" fmla="*/ 4481723 h 4993983"/>
              <a:gd name="connsiteX2" fmla="*/ 867077 w 1785885"/>
              <a:gd name="connsiteY2" fmla="*/ 0 h 4993983"/>
              <a:gd name="connsiteX3" fmla="*/ 1785885 w 1785885"/>
              <a:gd name="connsiteY3" fmla="*/ 4647055 h 4993983"/>
              <a:gd name="connsiteX4" fmla="*/ 1327484 w 1785885"/>
              <a:gd name="connsiteY4" fmla="*/ 4866414 h 4993983"/>
              <a:gd name="connsiteX0" fmla="*/ 1327837 w 1786238"/>
              <a:gd name="connsiteY0" fmla="*/ 4866414 h 4871280"/>
              <a:gd name="connsiteX1" fmla="*/ 353 w 1786238"/>
              <a:gd name="connsiteY1" fmla="*/ 4481723 h 4871280"/>
              <a:gd name="connsiteX2" fmla="*/ 867430 w 1786238"/>
              <a:gd name="connsiteY2" fmla="*/ 0 h 4871280"/>
              <a:gd name="connsiteX3" fmla="*/ 1786238 w 1786238"/>
              <a:gd name="connsiteY3" fmla="*/ 4647055 h 4871280"/>
              <a:gd name="connsiteX4" fmla="*/ 1327837 w 1786238"/>
              <a:gd name="connsiteY4" fmla="*/ 4866414 h 4871280"/>
              <a:gd name="connsiteX0" fmla="*/ 1122195 w 1786335"/>
              <a:gd name="connsiteY0" fmla="*/ 4880293 h 4884928"/>
              <a:gd name="connsiteX1" fmla="*/ 450 w 1786335"/>
              <a:gd name="connsiteY1" fmla="*/ 4481723 h 4884928"/>
              <a:gd name="connsiteX2" fmla="*/ 867527 w 1786335"/>
              <a:gd name="connsiteY2" fmla="*/ 0 h 4884928"/>
              <a:gd name="connsiteX3" fmla="*/ 1786335 w 1786335"/>
              <a:gd name="connsiteY3" fmla="*/ 4647055 h 4884928"/>
              <a:gd name="connsiteX4" fmla="*/ 1122195 w 1786335"/>
              <a:gd name="connsiteY4" fmla="*/ 4880293 h 4884928"/>
              <a:gd name="connsiteX0" fmla="*/ 1122193 w 1786333"/>
              <a:gd name="connsiteY0" fmla="*/ 4880293 h 4896001"/>
              <a:gd name="connsiteX1" fmla="*/ 448 w 1786333"/>
              <a:gd name="connsiteY1" fmla="*/ 4481723 h 4896001"/>
              <a:gd name="connsiteX2" fmla="*/ 867525 w 1786333"/>
              <a:gd name="connsiteY2" fmla="*/ 0 h 4896001"/>
              <a:gd name="connsiteX3" fmla="*/ 1786333 w 1786333"/>
              <a:gd name="connsiteY3" fmla="*/ 4647055 h 4896001"/>
              <a:gd name="connsiteX4" fmla="*/ 1122193 w 1786333"/>
              <a:gd name="connsiteY4" fmla="*/ 4880293 h 4896001"/>
              <a:gd name="connsiteX0" fmla="*/ 1122193 w 1786333"/>
              <a:gd name="connsiteY0" fmla="*/ 4880293 h 4896001"/>
              <a:gd name="connsiteX1" fmla="*/ 448 w 1786333"/>
              <a:gd name="connsiteY1" fmla="*/ 4481723 h 4896001"/>
              <a:gd name="connsiteX2" fmla="*/ 867525 w 1786333"/>
              <a:gd name="connsiteY2" fmla="*/ 0 h 4896001"/>
              <a:gd name="connsiteX3" fmla="*/ 1786333 w 1786333"/>
              <a:gd name="connsiteY3" fmla="*/ 4647055 h 4896001"/>
              <a:gd name="connsiteX4" fmla="*/ 1122193 w 1786333"/>
              <a:gd name="connsiteY4" fmla="*/ 4880293 h 4896001"/>
              <a:gd name="connsiteX0" fmla="*/ 1121757 w 1785897"/>
              <a:gd name="connsiteY0" fmla="*/ 4880293 h 4893600"/>
              <a:gd name="connsiteX1" fmla="*/ 12 w 1785897"/>
              <a:gd name="connsiteY1" fmla="*/ 4481723 h 4893600"/>
              <a:gd name="connsiteX2" fmla="*/ 867089 w 1785897"/>
              <a:gd name="connsiteY2" fmla="*/ 0 h 4893600"/>
              <a:gd name="connsiteX3" fmla="*/ 1785897 w 1785897"/>
              <a:gd name="connsiteY3" fmla="*/ 4647055 h 4893600"/>
              <a:gd name="connsiteX4" fmla="*/ 1121757 w 1785897"/>
              <a:gd name="connsiteY4" fmla="*/ 4880293 h 4893600"/>
              <a:gd name="connsiteX0" fmla="*/ 1121757 w 1785897"/>
              <a:gd name="connsiteY0" fmla="*/ 4880293 h 4908864"/>
              <a:gd name="connsiteX1" fmla="*/ 12 w 1785897"/>
              <a:gd name="connsiteY1" fmla="*/ 4481723 h 4908864"/>
              <a:gd name="connsiteX2" fmla="*/ 867089 w 1785897"/>
              <a:gd name="connsiteY2" fmla="*/ 0 h 4908864"/>
              <a:gd name="connsiteX3" fmla="*/ 1785897 w 1785897"/>
              <a:gd name="connsiteY3" fmla="*/ 4647055 h 4908864"/>
              <a:gd name="connsiteX4" fmla="*/ 1121757 w 1785897"/>
              <a:gd name="connsiteY4" fmla="*/ 4880293 h 4908864"/>
              <a:gd name="connsiteX0" fmla="*/ 1121757 w 1785897"/>
              <a:gd name="connsiteY0" fmla="*/ 4880293 h 4903431"/>
              <a:gd name="connsiteX1" fmla="*/ 12 w 1785897"/>
              <a:gd name="connsiteY1" fmla="*/ 4481723 h 4903431"/>
              <a:gd name="connsiteX2" fmla="*/ 867089 w 1785897"/>
              <a:gd name="connsiteY2" fmla="*/ 0 h 4903431"/>
              <a:gd name="connsiteX3" fmla="*/ 1785897 w 1785897"/>
              <a:gd name="connsiteY3" fmla="*/ 4647055 h 4903431"/>
              <a:gd name="connsiteX4" fmla="*/ 1121757 w 1785897"/>
              <a:gd name="connsiteY4" fmla="*/ 4880293 h 4903431"/>
              <a:gd name="connsiteX0" fmla="*/ 1121757 w 1785897"/>
              <a:gd name="connsiteY0" fmla="*/ 4880293 h 4903431"/>
              <a:gd name="connsiteX1" fmla="*/ 12 w 1785897"/>
              <a:gd name="connsiteY1" fmla="*/ 4481723 h 4903431"/>
              <a:gd name="connsiteX2" fmla="*/ 867089 w 1785897"/>
              <a:gd name="connsiteY2" fmla="*/ 0 h 4903431"/>
              <a:gd name="connsiteX3" fmla="*/ 1785897 w 1785897"/>
              <a:gd name="connsiteY3" fmla="*/ 4647055 h 4903431"/>
              <a:gd name="connsiteX4" fmla="*/ 1121757 w 1785897"/>
              <a:gd name="connsiteY4" fmla="*/ 4880293 h 4903431"/>
              <a:gd name="connsiteX0" fmla="*/ 1121757 w 1785897"/>
              <a:gd name="connsiteY0" fmla="*/ 4880293 h 4903431"/>
              <a:gd name="connsiteX1" fmla="*/ 12 w 1785897"/>
              <a:gd name="connsiteY1" fmla="*/ 4481723 h 4903431"/>
              <a:gd name="connsiteX2" fmla="*/ 867089 w 1785897"/>
              <a:gd name="connsiteY2" fmla="*/ 0 h 4903431"/>
              <a:gd name="connsiteX3" fmla="*/ 1785897 w 1785897"/>
              <a:gd name="connsiteY3" fmla="*/ 4647055 h 4903431"/>
              <a:gd name="connsiteX4" fmla="*/ 1121757 w 1785897"/>
              <a:gd name="connsiteY4" fmla="*/ 4880293 h 4903431"/>
              <a:gd name="connsiteX0" fmla="*/ 1119672 w 1785897"/>
              <a:gd name="connsiteY0" fmla="*/ 4907648 h 4929586"/>
              <a:gd name="connsiteX1" fmla="*/ 12 w 1785897"/>
              <a:gd name="connsiteY1" fmla="*/ 4481723 h 4929586"/>
              <a:gd name="connsiteX2" fmla="*/ 867089 w 1785897"/>
              <a:gd name="connsiteY2" fmla="*/ 0 h 4929586"/>
              <a:gd name="connsiteX3" fmla="*/ 1785897 w 1785897"/>
              <a:gd name="connsiteY3" fmla="*/ 4647055 h 4929586"/>
              <a:gd name="connsiteX4" fmla="*/ 1119672 w 1785897"/>
              <a:gd name="connsiteY4" fmla="*/ 4907648 h 4929586"/>
              <a:gd name="connsiteX0" fmla="*/ 1145396 w 1811621"/>
              <a:gd name="connsiteY0" fmla="*/ 4907648 h 4930301"/>
              <a:gd name="connsiteX1" fmla="*/ 10 w 1811621"/>
              <a:gd name="connsiteY1" fmla="*/ 4498396 h 4930301"/>
              <a:gd name="connsiteX2" fmla="*/ 892813 w 1811621"/>
              <a:gd name="connsiteY2" fmla="*/ 0 h 4930301"/>
              <a:gd name="connsiteX3" fmla="*/ 1811621 w 1811621"/>
              <a:gd name="connsiteY3" fmla="*/ 4647055 h 4930301"/>
              <a:gd name="connsiteX4" fmla="*/ 1145396 w 1811621"/>
              <a:gd name="connsiteY4" fmla="*/ 4907648 h 4930301"/>
              <a:gd name="connsiteX0" fmla="*/ 1145396 w 1811621"/>
              <a:gd name="connsiteY0" fmla="*/ 4907648 h 4958221"/>
              <a:gd name="connsiteX1" fmla="*/ 10 w 1811621"/>
              <a:gd name="connsiteY1" fmla="*/ 4498396 h 4958221"/>
              <a:gd name="connsiteX2" fmla="*/ 892813 w 1811621"/>
              <a:gd name="connsiteY2" fmla="*/ 0 h 4958221"/>
              <a:gd name="connsiteX3" fmla="*/ 1811621 w 1811621"/>
              <a:gd name="connsiteY3" fmla="*/ 4647055 h 4958221"/>
              <a:gd name="connsiteX4" fmla="*/ 1145396 w 1811621"/>
              <a:gd name="connsiteY4" fmla="*/ 4907648 h 4958221"/>
              <a:gd name="connsiteX0" fmla="*/ 1145396 w 1802854"/>
              <a:gd name="connsiteY0" fmla="*/ 4907648 h 4958221"/>
              <a:gd name="connsiteX1" fmla="*/ 10 w 1802854"/>
              <a:gd name="connsiteY1" fmla="*/ 4498396 h 4958221"/>
              <a:gd name="connsiteX2" fmla="*/ 892813 w 1802854"/>
              <a:gd name="connsiteY2" fmla="*/ 0 h 4958221"/>
              <a:gd name="connsiteX3" fmla="*/ 1802854 w 1802854"/>
              <a:gd name="connsiteY3" fmla="*/ 4596791 h 4958221"/>
              <a:gd name="connsiteX4" fmla="*/ 1145396 w 1802854"/>
              <a:gd name="connsiteY4" fmla="*/ 4907648 h 4958221"/>
              <a:gd name="connsiteX0" fmla="*/ 1145396 w 1802854"/>
              <a:gd name="connsiteY0" fmla="*/ 4907648 h 4958221"/>
              <a:gd name="connsiteX1" fmla="*/ 10 w 1802854"/>
              <a:gd name="connsiteY1" fmla="*/ 4498396 h 4958221"/>
              <a:gd name="connsiteX2" fmla="*/ 892813 w 1802854"/>
              <a:gd name="connsiteY2" fmla="*/ 0 h 4958221"/>
              <a:gd name="connsiteX3" fmla="*/ 1802854 w 1802854"/>
              <a:gd name="connsiteY3" fmla="*/ 4596791 h 4958221"/>
              <a:gd name="connsiteX4" fmla="*/ 1145396 w 1802854"/>
              <a:gd name="connsiteY4" fmla="*/ 4907648 h 4958221"/>
              <a:gd name="connsiteX0" fmla="*/ 1151192 w 1802854"/>
              <a:gd name="connsiteY0" fmla="*/ 4938563 h 4986876"/>
              <a:gd name="connsiteX1" fmla="*/ 10 w 1802854"/>
              <a:gd name="connsiteY1" fmla="*/ 4498396 h 4986876"/>
              <a:gd name="connsiteX2" fmla="*/ 892813 w 1802854"/>
              <a:gd name="connsiteY2" fmla="*/ 0 h 4986876"/>
              <a:gd name="connsiteX3" fmla="*/ 1802854 w 1802854"/>
              <a:gd name="connsiteY3" fmla="*/ 4596791 h 4986876"/>
              <a:gd name="connsiteX4" fmla="*/ 1151192 w 1802854"/>
              <a:gd name="connsiteY4" fmla="*/ 4938563 h 4986876"/>
              <a:gd name="connsiteX0" fmla="*/ 1151192 w 1802854"/>
              <a:gd name="connsiteY0" fmla="*/ 4938563 h 4949236"/>
              <a:gd name="connsiteX1" fmla="*/ 10 w 1802854"/>
              <a:gd name="connsiteY1" fmla="*/ 4498396 h 4949236"/>
              <a:gd name="connsiteX2" fmla="*/ 892813 w 1802854"/>
              <a:gd name="connsiteY2" fmla="*/ 0 h 4949236"/>
              <a:gd name="connsiteX3" fmla="*/ 1802854 w 1802854"/>
              <a:gd name="connsiteY3" fmla="*/ 4596791 h 4949236"/>
              <a:gd name="connsiteX4" fmla="*/ 1151192 w 1802854"/>
              <a:gd name="connsiteY4" fmla="*/ 4938563 h 4949236"/>
              <a:gd name="connsiteX0" fmla="*/ 1145544 w 1802855"/>
              <a:gd name="connsiteY0" fmla="*/ 4915432 h 4926661"/>
              <a:gd name="connsiteX1" fmla="*/ 11 w 1802855"/>
              <a:gd name="connsiteY1" fmla="*/ 4498396 h 4926661"/>
              <a:gd name="connsiteX2" fmla="*/ 892814 w 1802855"/>
              <a:gd name="connsiteY2" fmla="*/ 0 h 4926661"/>
              <a:gd name="connsiteX3" fmla="*/ 1802855 w 1802855"/>
              <a:gd name="connsiteY3" fmla="*/ 4596791 h 4926661"/>
              <a:gd name="connsiteX4" fmla="*/ 1145544 w 1802855"/>
              <a:gd name="connsiteY4" fmla="*/ 4915432 h 4926661"/>
              <a:gd name="connsiteX0" fmla="*/ 1148037 w 1805348"/>
              <a:gd name="connsiteY0" fmla="*/ 4915432 h 4951016"/>
              <a:gd name="connsiteX1" fmla="*/ 644474 w 1805348"/>
              <a:gd name="connsiteY1" fmla="*/ 4842243 h 4951016"/>
              <a:gd name="connsiteX2" fmla="*/ 2504 w 1805348"/>
              <a:gd name="connsiteY2" fmla="*/ 4498396 h 4951016"/>
              <a:gd name="connsiteX3" fmla="*/ 895307 w 1805348"/>
              <a:gd name="connsiteY3" fmla="*/ 0 h 4951016"/>
              <a:gd name="connsiteX4" fmla="*/ 1805348 w 1805348"/>
              <a:gd name="connsiteY4" fmla="*/ 4596791 h 4951016"/>
              <a:gd name="connsiteX5" fmla="*/ 1148037 w 1805348"/>
              <a:gd name="connsiteY5" fmla="*/ 4915432 h 4951016"/>
              <a:gd name="connsiteX0" fmla="*/ 1148125 w 1805436"/>
              <a:gd name="connsiteY0" fmla="*/ 4915432 h 4976462"/>
              <a:gd name="connsiteX1" fmla="*/ 626585 w 1805436"/>
              <a:gd name="connsiteY1" fmla="*/ 4900067 h 4976462"/>
              <a:gd name="connsiteX2" fmla="*/ 2592 w 1805436"/>
              <a:gd name="connsiteY2" fmla="*/ 4498396 h 4976462"/>
              <a:gd name="connsiteX3" fmla="*/ 895395 w 1805436"/>
              <a:gd name="connsiteY3" fmla="*/ 0 h 4976462"/>
              <a:gd name="connsiteX4" fmla="*/ 1805436 w 1805436"/>
              <a:gd name="connsiteY4" fmla="*/ 4596791 h 4976462"/>
              <a:gd name="connsiteX5" fmla="*/ 1148125 w 1805436"/>
              <a:gd name="connsiteY5" fmla="*/ 4915432 h 4976462"/>
              <a:gd name="connsiteX0" fmla="*/ 1145533 w 1802844"/>
              <a:gd name="connsiteY0" fmla="*/ 4915432 h 4949158"/>
              <a:gd name="connsiteX1" fmla="*/ 623993 w 1802844"/>
              <a:gd name="connsiteY1" fmla="*/ 4900067 h 4949158"/>
              <a:gd name="connsiteX2" fmla="*/ 0 w 1802844"/>
              <a:gd name="connsiteY2" fmla="*/ 4498396 h 4949158"/>
              <a:gd name="connsiteX3" fmla="*/ 892803 w 1802844"/>
              <a:gd name="connsiteY3" fmla="*/ 0 h 4949158"/>
              <a:gd name="connsiteX4" fmla="*/ 1802844 w 1802844"/>
              <a:gd name="connsiteY4" fmla="*/ 4596791 h 4949158"/>
              <a:gd name="connsiteX5" fmla="*/ 1145533 w 1802844"/>
              <a:gd name="connsiteY5" fmla="*/ 4915432 h 494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2844" h="4949158">
                <a:moveTo>
                  <a:pt x="1145533" y="4915432"/>
                </a:moveTo>
                <a:cubicBezTo>
                  <a:pt x="952054" y="4956341"/>
                  <a:pt x="814915" y="4969573"/>
                  <a:pt x="623993" y="4900067"/>
                </a:cubicBezTo>
                <a:cubicBezTo>
                  <a:pt x="433071" y="4830561"/>
                  <a:pt x="89867" y="4705472"/>
                  <a:pt x="0" y="4498396"/>
                </a:cubicBezTo>
                <a:lnTo>
                  <a:pt x="892803" y="0"/>
                </a:lnTo>
                <a:lnTo>
                  <a:pt x="1802844" y="4596791"/>
                </a:lnTo>
                <a:cubicBezTo>
                  <a:pt x="1595936" y="4738933"/>
                  <a:pt x="1391835" y="4876411"/>
                  <a:pt x="1145533" y="4915432"/>
                </a:cubicBezTo>
                <a:close/>
              </a:path>
            </a:pathLst>
          </a:custGeom>
          <a:solidFill>
            <a:srgbClr val="EDEFCD">
              <a:alpha val="48000"/>
            </a:srgb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endParaRPr>
          </a:p>
        </p:txBody>
      </p:sp>
      <p:cxnSp>
        <p:nvCxnSpPr>
          <p:cNvPr id="45" name="Gerade Verbindung mit Pfeil 44"/>
          <p:cNvCxnSpPr>
            <a:stCxn id="44" idx="2"/>
          </p:cNvCxnSpPr>
          <p:nvPr/>
        </p:nvCxnSpPr>
        <p:spPr>
          <a:xfrm flipV="1">
            <a:off x="3658342" y="4353218"/>
            <a:ext cx="634757" cy="187186"/>
          </a:xfrm>
          <a:prstGeom prst="straightConnector1">
            <a:avLst/>
          </a:prstGeom>
          <a:ln>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6" name="Textfeld 142"/>
          <p:cNvSpPr txBox="1"/>
          <p:nvPr/>
        </p:nvSpPr>
        <p:spPr>
          <a:xfrm rot="1818050">
            <a:off x="2027230" y="2990386"/>
            <a:ext cx="500973" cy="246221"/>
          </a:xfrm>
          <a:prstGeom prst="rect">
            <a:avLst/>
          </a:prstGeom>
          <a:noFill/>
        </p:spPr>
        <p:txBody>
          <a:bodyPr wrap="square" rtlCol="0">
            <a:spAutoFit/>
          </a:bodyPr>
          <a:lstStyle/>
          <a:p>
            <a:r>
              <a:rPr lang="de-DE" sz="1000" dirty="0">
                <a:latin typeface="Work Sans Light" panose="00000400000000000000" pitchFamily="50" charset="0"/>
                <a:cs typeface="Arial" panose="020B0604020202020204" pitchFamily="34" charset="0"/>
              </a:rPr>
              <a:t>r</a:t>
            </a:r>
            <a:r>
              <a:rPr lang="de-DE" sz="1000" baseline="-25000" dirty="0">
                <a:latin typeface="Work Sans Light" panose="00000400000000000000" pitchFamily="50" charset="0"/>
                <a:cs typeface="Arial" panose="020B0604020202020204" pitchFamily="34" charset="0"/>
              </a:rPr>
              <a:t>1</a:t>
            </a:r>
            <a:endParaRPr lang="en-US" sz="1000" baseline="-25000" dirty="0">
              <a:latin typeface="Work Sans Light" panose="00000400000000000000" pitchFamily="50" charset="0"/>
              <a:cs typeface="Arial" panose="020B0604020202020204" pitchFamily="34" charset="0"/>
            </a:endParaRPr>
          </a:p>
        </p:txBody>
      </p:sp>
      <p:sp>
        <p:nvSpPr>
          <p:cNvPr id="47" name="Textfeld 143"/>
          <p:cNvSpPr txBox="1"/>
          <p:nvPr/>
        </p:nvSpPr>
        <p:spPr>
          <a:xfrm rot="2599696">
            <a:off x="2859437" y="2807282"/>
            <a:ext cx="471376" cy="246221"/>
          </a:xfrm>
          <a:prstGeom prst="rect">
            <a:avLst/>
          </a:prstGeom>
          <a:noFill/>
        </p:spPr>
        <p:txBody>
          <a:bodyPr wrap="square" rtlCol="0">
            <a:spAutoFit/>
          </a:bodyPr>
          <a:lstStyle/>
          <a:p>
            <a:r>
              <a:rPr lang="de-DE" sz="1000" dirty="0">
                <a:latin typeface="Work Sans Light" panose="00000400000000000000" pitchFamily="50" charset="0"/>
                <a:cs typeface="Arial" panose="020B0604020202020204" pitchFamily="34" charset="0"/>
              </a:rPr>
              <a:t>r</a:t>
            </a:r>
            <a:r>
              <a:rPr lang="de-DE" sz="1000" baseline="-25000" dirty="0">
                <a:latin typeface="Work Sans Light" panose="00000400000000000000" pitchFamily="50" charset="0"/>
                <a:cs typeface="Arial" panose="020B0604020202020204" pitchFamily="34" charset="0"/>
              </a:rPr>
              <a:t>2</a:t>
            </a:r>
            <a:endParaRPr lang="en-US" sz="1000" baseline="-25000" dirty="0">
              <a:latin typeface="Work Sans Light" panose="00000400000000000000" pitchFamily="50" charset="0"/>
              <a:cs typeface="Arial" panose="020B0604020202020204" pitchFamily="34" charset="0"/>
            </a:endParaRPr>
          </a:p>
        </p:txBody>
      </p:sp>
      <p:cxnSp>
        <p:nvCxnSpPr>
          <p:cNvPr id="48" name="Gerade Verbindung 145"/>
          <p:cNvCxnSpPr>
            <a:stCxn id="43" idx="2"/>
            <a:endCxn id="44" idx="3"/>
          </p:cNvCxnSpPr>
          <p:nvPr/>
        </p:nvCxnSpPr>
        <p:spPr>
          <a:xfrm flipV="1">
            <a:off x="736123" y="1734044"/>
            <a:ext cx="1055304" cy="63653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9" name="Textfeld 155"/>
          <p:cNvSpPr txBox="1"/>
          <p:nvPr/>
        </p:nvSpPr>
        <p:spPr>
          <a:xfrm rot="1616617">
            <a:off x="881428" y="2312710"/>
            <a:ext cx="378608" cy="246221"/>
          </a:xfrm>
          <a:prstGeom prst="rect">
            <a:avLst/>
          </a:prstGeom>
          <a:noFill/>
        </p:spPr>
        <p:txBody>
          <a:bodyPr wrap="square" rtlCol="0">
            <a:spAutoFit/>
          </a:bodyPr>
          <a:lstStyle/>
          <a:p>
            <a:pPr algn="ctr"/>
            <a:r>
              <a:rPr lang="el-GR" sz="1000" dirty="0">
                <a:solidFill>
                  <a:schemeClr val="tx1">
                    <a:lumMod val="85000"/>
                    <a:lumOff val="15000"/>
                  </a:schemeClr>
                </a:solidFill>
                <a:latin typeface="+mj-lt"/>
                <a:cs typeface="Arial" panose="020B0604020202020204" pitchFamily="34" charset="0"/>
              </a:rPr>
              <a:t>Δ</a:t>
            </a:r>
            <a:r>
              <a:rPr lang="en-US" sz="1000" dirty="0">
                <a:solidFill>
                  <a:schemeClr val="tx1">
                    <a:lumMod val="85000"/>
                    <a:lumOff val="15000"/>
                  </a:schemeClr>
                </a:solidFill>
                <a:latin typeface="Work Sans Light" panose="00000400000000000000" pitchFamily="50" charset="0"/>
                <a:cs typeface="Arial" panose="020B0604020202020204" pitchFamily="34" charset="0"/>
              </a:rPr>
              <a:t>r</a:t>
            </a:r>
          </a:p>
        </p:txBody>
      </p:sp>
      <p:sp>
        <p:nvSpPr>
          <p:cNvPr id="50" name="Textfeld 156"/>
          <p:cNvSpPr txBox="1"/>
          <p:nvPr/>
        </p:nvSpPr>
        <p:spPr>
          <a:xfrm rot="19927665">
            <a:off x="1088953" y="2032244"/>
            <a:ext cx="319493" cy="246221"/>
          </a:xfrm>
          <a:prstGeom prst="rect">
            <a:avLst/>
          </a:prstGeom>
          <a:noFill/>
        </p:spPr>
        <p:txBody>
          <a:bodyPr wrap="square" rtlCol="0">
            <a:spAutoFit/>
          </a:bodyPr>
          <a:lstStyle/>
          <a:p>
            <a:r>
              <a:rPr lang="de-DE" sz="1000" dirty="0">
                <a:latin typeface="Work Sans Light" panose="00000400000000000000" pitchFamily="50" charset="0"/>
                <a:cs typeface="Arial" panose="020B0604020202020204" pitchFamily="34" charset="0"/>
              </a:rPr>
              <a:t>B</a:t>
            </a:r>
            <a:endParaRPr lang="en-US" sz="1000" dirty="0">
              <a:latin typeface="Work Sans Light" panose="00000400000000000000" pitchFamily="50" charset="0"/>
              <a:cs typeface="Arial" panose="020B0604020202020204" pitchFamily="34" charset="0"/>
            </a:endParaRPr>
          </a:p>
        </p:txBody>
      </p:sp>
      <p:sp>
        <p:nvSpPr>
          <p:cNvPr id="51" name="Textfeld 157"/>
          <p:cNvSpPr txBox="1"/>
          <p:nvPr/>
        </p:nvSpPr>
        <p:spPr>
          <a:xfrm rot="18135072">
            <a:off x="1280015" y="2237262"/>
            <a:ext cx="427202" cy="246221"/>
          </a:xfrm>
          <a:prstGeom prst="rect">
            <a:avLst/>
          </a:prstGeom>
          <a:noFill/>
        </p:spPr>
        <p:txBody>
          <a:bodyPr wrap="square" rtlCol="0">
            <a:spAutoFit/>
          </a:bodyPr>
          <a:lstStyle/>
          <a:p>
            <a:r>
              <a:rPr lang="de-DE" sz="1000" dirty="0" err="1">
                <a:latin typeface="Work Sans Light" panose="00000400000000000000" pitchFamily="50" charset="0"/>
                <a:cs typeface="Arial" panose="020B0604020202020204" pitchFamily="34" charset="0"/>
              </a:rPr>
              <a:t>B</a:t>
            </a:r>
            <a:r>
              <a:rPr lang="de-DE" sz="1000" baseline="-25000" dirty="0" err="1">
                <a:latin typeface="Work Sans Light" panose="00000400000000000000" pitchFamily="50" charset="0"/>
                <a:cs typeface="Arial" panose="020B0604020202020204" pitchFamily="34" charset="0"/>
              </a:rPr>
              <a:t>p</a:t>
            </a:r>
            <a:endParaRPr lang="en-US" sz="1000" dirty="0">
              <a:latin typeface="Work Sans Light" panose="00000400000000000000" pitchFamily="50" charset="0"/>
              <a:cs typeface="Arial" panose="020B0604020202020204" pitchFamily="34" charset="0"/>
            </a:endParaRPr>
          </a:p>
        </p:txBody>
      </p:sp>
      <p:grpSp>
        <p:nvGrpSpPr>
          <p:cNvPr id="52" name="Gruppieren 160"/>
          <p:cNvGrpSpPr/>
          <p:nvPr/>
        </p:nvGrpSpPr>
        <p:grpSpPr>
          <a:xfrm>
            <a:off x="666090" y="2493885"/>
            <a:ext cx="369012" cy="287242"/>
            <a:chOff x="6371608" y="2543826"/>
            <a:chExt cx="308392" cy="343581"/>
          </a:xfrm>
        </p:grpSpPr>
        <p:sp>
          <p:nvSpPr>
            <p:cNvPr id="71" name="Textfeld 158"/>
            <p:cNvSpPr txBox="1"/>
            <p:nvPr/>
          </p:nvSpPr>
          <p:spPr>
            <a:xfrm>
              <a:off x="6371608" y="2592892"/>
              <a:ext cx="308392" cy="294515"/>
            </a:xfrm>
            <a:prstGeom prst="rect">
              <a:avLst/>
            </a:prstGeom>
            <a:noFill/>
          </p:spPr>
          <p:txBody>
            <a:bodyPr wrap="none" rtlCol="0">
              <a:spAutoFit/>
            </a:bodyPr>
            <a:lstStyle/>
            <a:p>
              <a:r>
                <a:rPr lang="en-US" sz="1000" dirty="0">
                  <a:solidFill>
                    <a:schemeClr val="tx1">
                      <a:lumMod val="85000"/>
                      <a:lumOff val="15000"/>
                    </a:schemeClr>
                  </a:solidFill>
                  <a:latin typeface="Work Sans Light" panose="00000400000000000000" pitchFamily="50" charset="0"/>
                  <a:cs typeface="Arial" panose="020B0604020202020204" pitchFamily="34" charset="0"/>
                </a:rPr>
                <a:t>  </a:t>
              </a:r>
              <a:r>
                <a:rPr lang="en-US" sz="1000" dirty="0" err="1">
                  <a:solidFill>
                    <a:schemeClr val="tx1">
                      <a:lumMod val="85000"/>
                      <a:lumOff val="15000"/>
                    </a:schemeClr>
                  </a:solidFill>
                  <a:latin typeface="Work Sans Light" panose="00000400000000000000" pitchFamily="50" charset="0"/>
                  <a:cs typeface="Arial" panose="020B0604020202020204" pitchFamily="34" charset="0"/>
                </a:rPr>
                <a:t>θ</a:t>
              </a:r>
              <a:r>
                <a:rPr lang="en-US" sz="1000" i="1" baseline="-25000" dirty="0" err="1">
                  <a:solidFill>
                    <a:schemeClr val="tx1">
                      <a:lumMod val="85000"/>
                      <a:lumOff val="15000"/>
                    </a:schemeClr>
                  </a:solidFill>
                  <a:latin typeface="Work Sans Light" panose="00000400000000000000" pitchFamily="50" charset="0"/>
                  <a:cs typeface="Arial" panose="020B0604020202020204" pitchFamily="34" charset="0"/>
                </a:rPr>
                <a:t>l</a:t>
              </a:r>
              <a:endParaRPr lang="en-US" sz="1000" i="1" baseline="-25000" dirty="0">
                <a:solidFill>
                  <a:schemeClr val="tx1">
                    <a:lumMod val="85000"/>
                    <a:lumOff val="15000"/>
                  </a:schemeClr>
                </a:solidFill>
                <a:latin typeface="Work Sans Light" panose="00000400000000000000" pitchFamily="50" charset="0"/>
                <a:cs typeface="Arial" panose="020B0604020202020204" pitchFamily="34" charset="0"/>
              </a:endParaRPr>
            </a:p>
          </p:txBody>
        </p:sp>
        <p:sp>
          <p:nvSpPr>
            <p:cNvPr id="72" name="Freihandform 159"/>
            <p:cNvSpPr/>
            <p:nvPr/>
          </p:nvSpPr>
          <p:spPr>
            <a:xfrm>
              <a:off x="6430304" y="2543826"/>
              <a:ext cx="189372" cy="63124"/>
            </a:xfrm>
            <a:custGeom>
              <a:avLst/>
              <a:gdLst>
                <a:gd name="connsiteX0" fmla="*/ 0 w 152400"/>
                <a:gd name="connsiteY0" fmla="*/ 28575 h 79375"/>
                <a:gd name="connsiteX1" fmla="*/ 76200 w 152400"/>
                <a:gd name="connsiteY1" fmla="*/ 76200 h 79375"/>
                <a:gd name="connsiteX2" fmla="*/ 142875 w 152400"/>
                <a:gd name="connsiteY2" fmla="*/ 9525 h 79375"/>
                <a:gd name="connsiteX3" fmla="*/ 152400 w 152400"/>
                <a:gd name="connsiteY3" fmla="*/ 0 h 79375"/>
              </a:gdLst>
              <a:ahLst/>
              <a:cxnLst>
                <a:cxn ang="0">
                  <a:pos x="connsiteX0" y="connsiteY0"/>
                </a:cxn>
                <a:cxn ang="0">
                  <a:pos x="connsiteX1" y="connsiteY1"/>
                </a:cxn>
                <a:cxn ang="0">
                  <a:pos x="connsiteX2" y="connsiteY2"/>
                </a:cxn>
                <a:cxn ang="0">
                  <a:pos x="connsiteX3" y="connsiteY3"/>
                </a:cxn>
              </a:cxnLst>
              <a:rect l="l" t="t" r="r" b="b"/>
              <a:pathLst>
                <a:path w="152400" h="79375">
                  <a:moveTo>
                    <a:pt x="0" y="28575"/>
                  </a:moveTo>
                  <a:cubicBezTo>
                    <a:pt x="26194" y="53975"/>
                    <a:pt x="52388" y="79375"/>
                    <a:pt x="76200" y="76200"/>
                  </a:cubicBezTo>
                  <a:cubicBezTo>
                    <a:pt x="100013" y="73025"/>
                    <a:pt x="142875" y="9525"/>
                    <a:pt x="142875" y="9525"/>
                  </a:cubicBezTo>
                  <a:lnTo>
                    <a:pt x="152400"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grpSp>
      <p:cxnSp>
        <p:nvCxnSpPr>
          <p:cNvPr id="53" name="Gerade Verbindung 164"/>
          <p:cNvCxnSpPr/>
          <p:nvPr/>
        </p:nvCxnSpPr>
        <p:spPr>
          <a:xfrm>
            <a:off x="736123" y="2383841"/>
            <a:ext cx="5722" cy="2906166"/>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4" name="Gruppieren 31"/>
          <p:cNvGrpSpPr/>
          <p:nvPr/>
        </p:nvGrpSpPr>
        <p:grpSpPr>
          <a:xfrm>
            <a:off x="1270721" y="2558729"/>
            <a:ext cx="89476" cy="125478"/>
            <a:chOff x="5272941" y="2474014"/>
            <a:chExt cx="107026" cy="150089"/>
          </a:xfrm>
        </p:grpSpPr>
        <p:cxnSp>
          <p:nvCxnSpPr>
            <p:cNvPr id="68" name="Gerade Verbindung 196"/>
            <p:cNvCxnSpPr/>
            <p:nvPr/>
          </p:nvCxnSpPr>
          <p:spPr>
            <a:xfrm>
              <a:off x="5272941" y="2474014"/>
              <a:ext cx="107026" cy="6137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Gerade Verbindung 199"/>
            <p:cNvCxnSpPr/>
            <p:nvPr/>
          </p:nvCxnSpPr>
          <p:spPr>
            <a:xfrm flipV="1">
              <a:off x="5319817" y="2538308"/>
              <a:ext cx="53513" cy="8579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0" name="Ellipse 204"/>
            <p:cNvSpPr/>
            <p:nvPr/>
          </p:nvSpPr>
          <p:spPr>
            <a:xfrm flipH="1">
              <a:off x="5287499" y="2545428"/>
              <a:ext cx="18000" cy="18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endParaRPr>
            </a:p>
          </p:txBody>
        </p:sp>
      </p:grpSp>
      <p:cxnSp>
        <p:nvCxnSpPr>
          <p:cNvPr id="55" name="Gerade Verbindung 165"/>
          <p:cNvCxnSpPr>
            <a:endCxn id="44" idx="3"/>
          </p:cNvCxnSpPr>
          <p:nvPr/>
        </p:nvCxnSpPr>
        <p:spPr>
          <a:xfrm flipV="1">
            <a:off x="1228600" y="1734044"/>
            <a:ext cx="562827" cy="8994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6" name="Textfeld 170"/>
          <p:cNvSpPr txBox="1"/>
          <p:nvPr/>
        </p:nvSpPr>
        <p:spPr>
          <a:xfrm>
            <a:off x="4760417" y="5093502"/>
            <a:ext cx="1544589" cy="246221"/>
          </a:xfrm>
          <a:prstGeom prst="rect">
            <a:avLst/>
          </a:prstGeom>
          <a:noFill/>
        </p:spPr>
        <p:txBody>
          <a:bodyPr wrap="square" rtlCol="0">
            <a:spAutoFit/>
          </a:bodyPr>
          <a:lstStyle/>
          <a:p>
            <a:pPr algn="ctr"/>
            <a:r>
              <a:rPr lang="en-US" sz="1000" dirty="0">
                <a:solidFill>
                  <a:srgbClr val="452103"/>
                </a:solidFill>
                <a:latin typeface="Work Sans Light" panose="00000400000000000000" pitchFamily="50" charset="0"/>
                <a:cs typeface="Arial" panose="020B0604020202020204" pitchFamily="34" charset="0"/>
              </a:rPr>
              <a:t>reference datum</a:t>
            </a:r>
          </a:p>
        </p:txBody>
      </p:sp>
      <p:grpSp>
        <p:nvGrpSpPr>
          <p:cNvPr id="58" name="Gruppieren 29"/>
          <p:cNvGrpSpPr/>
          <p:nvPr/>
        </p:nvGrpSpPr>
        <p:grpSpPr>
          <a:xfrm>
            <a:off x="748473" y="5176607"/>
            <a:ext cx="112419" cy="108480"/>
            <a:chOff x="654331" y="6134484"/>
            <a:chExt cx="134469" cy="129757"/>
          </a:xfrm>
        </p:grpSpPr>
        <p:cxnSp>
          <p:nvCxnSpPr>
            <p:cNvPr id="65" name="Gerade Verbindung 174"/>
            <p:cNvCxnSpPr/>
            <p:nvPr/>
          </p:nvCxnSpPr>
          <p:spPr>
            <a:xfrm>
              <a:off x="654331" y="6141593"/>
              <a:ext cx="12975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Gerade Verbindung 175"/>
            <p:cNvCxnSpPr/>
            <p:nvPr/>
          </p:nvCxnSpPr>
          <p:spPr>
            <a:xfrm rot="5400000">
              <a:off x="723921" y="6199363"/>
              <a:ext cx="12975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Ellipse 176"/>
            <p:cNvSpPr/>
            <p:nvPr/>
          </p:nvSpPr>
          <p:spPr>
            <a:xfrm flipH="1">
              <a:off x="715191" y="6203835"/>
              <a:ext cx="18000" cy="18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endParaRPr>
            </a:p>
          </p:txBody>
        </p:sp>
      </p:grpSp>
      <p:cxnSp>
        <p:nvCxnSpPr>
          <p:cNvPr id="59" name="Gerade Verbindung mit Pfeil 137"/>
          <p:cNvCxnSpPr>
            <a:stCxn id="43" idx="2"/>
          </p:cNvCxnSpPr>
          <p:nvPr/>
        </p:nvCxnSpPr>
        <p:spPr>
          <a:xfrm>
            <a:off x="736123" y="2370578"/>
            <a:ext cx="3575888" cy="1987442"/>
          </a:xfrm>
          <a:prstGeom prst="straightConnector1">
            <a:avLst/>
          </a:prstGeom>
          <a:ln>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167"/>
          <p:cNvCxnSpPr>
            <a:stCxn id="44" idx="3"/>
          </p:cNvCxnSpPr>
          <p:nvPr/>
        </p:nvCxnSpPr>
        <p:spPr>
          <a:xfrm>
            <a:off x="1791427" y="1734044"/>
            <a:ext cx="2520584" cy="2619171"/>
          </a:xfrm>
          <a:prstGeom prst="straightConnector1">
            <a:avLst/>
          </a:prstGeom>
          <a:ln>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Freihandform 38"/>
          <p:cNvSpPr/>
          <p:nvPr/>
        </p:nvSpPr>
        <p:spPr>
          <a:xfrm flipH="1">
            <a:off x="874777" y="4385043"/>
            <a:ext cx="5171927" cy="627993"/>
          </a:xfrm>
          <a:custGeom>
            <a:avLst/>
            <a:gdLst>
              <a:gd name="connsiteX0" fmla="*/ 0 w 7096836"/>
              <a:gd name="connsiteY0" fmla="*/ 327546 h 545910"/>
              <a:gd name="connsiteX1" fmla="*/ 341194 w 7096836"/>
              <a:gd name="connsiteY1" fmla="*/ 204716 h 545910"/>
              <a:gd name="connsiteX2" fmla="*/ 395785 w 7096836"/>
              <a:gd name="connsiteY2" fmla="*/ 204716 h 545910"/>
              <a:gd name="connsiteX3" fmla="*/ 736980 w 7096836"/>
              <a:gd name="connsiteY3" fmla="*/ 409433 h 545910"/>
              <a:gd name="connsiteX4" fmla="*/ 941696 w 7096836"/>
              <a:gd name="connsiteY4" fmla="*/ 504967 h 545910"/>
              <a:gd name="connsiteX5" fmla="*/ 1119117 w 7096836"/>
              <a:gd name="connsiteY5" fmla="*/ 545910 h 545910"/>
              <a:gd name="connsiteX6" fmla="*/ 1228299 w 7096836"/>
              <a:gd name="connsiteY6" fmla="*/ 518615 h 545910"/>
              <a:gd name="connsiteX7" fmla="*/ 1446663 w 7096836"/>
              <a:gd name="connsiteY7" fmla="*/ 436728 h 545910"/>
              <a:gd name="connsiteX8" fmla="*/ 1446663 w 7096836"/>
              <a:gd name="connsiteY8" fmla="*/ 436728 h 545910"/>
              <a:gd name="connsiteX9" fmla="*/ 1774209 w 7096836"/>
              <a:gd name="connsiteY9" fmla="*/ 450376 h 545910"/>
              <a:gd name="connsiteX10" fmla="*/ 1965278 w 7096836"/>
              <a:gd name="connsiteY10" fmla="*/ 327546 h 545910"/>
              <a:gd name="connsiteX11" fmla="*/ 2224585 w 7096836"/>
              <a:gd name="connsiteY11" fmla="*/ 272955 h 545910"/>
              <a:gd name="connsiteX12" fmla="*/ 2402006 w 7096836"/>
              <a:gd name="connsiteY12" fmla="*/ 177421 h 545910"/>
              <a:gd name="connsiteX13" fmla="*/ 2511188 w 7096836"/>
              <a:gd name="connsiteY13" fmla="*/ 54591 h 545910"/>
              <a:gd name="connsiteX14" fmla="*/ 2715905 w 7096836"/>
              <a:gd name="connsiteY14" fmla="*/ 0 h 545910"/>
              <a:gd name="connsiteX15" fmla="*/ 3070747 w 7096836"/>
              <a:gd name="connsiteY15" fmla="*/ 81886 h 545910"/>
              <a:gd name="connsiteX16" fmla="*/ 3316406 w 7096836"/>
              <a:gd name="connsiteY16" fmla="*/ 122830 h 545910"/>
              <a:gd name="connsiteX17" fmla="*/ 3521123 w 7096836"/>
              <a:gd name="connsiteY17" fmla="*/ 81886 h 545910"/>
              <a:gd name="connsiteX18" fmla="*/ 3821374 w 7096836"/>
              <a:gd name="connsiteY18" fmla="*/ 95534 h 545910"/>
              <a:gd name="connsiteX19" fmla="*/ 3930556 w 7096836"/>
              <a:gd name="connsiteY19" fmla="*/ 245660 h 545910"/>
              <a:gd name="connsiteX20" fmla="*/ 4230806 w 7096836"/>
              <a:gd name="connsiteY20" fmla="*/ 423080 h 545910"/>
              <a:gd name="connsiteX21" fmla="*/ 4462818 w 7096836"/>
              <a:gd name="connsiteY21" fmla="*/ 327546 h 545910"/>
              <a:gd name="connsiteX22" fmla="*/ 4626591 w 7096836"/>
              <a:gd name="connsiteY22" fmla="*/ 327546 h 545910"/>
              <a:gd name="connsiteX23" fmla="*/ 4681183 w 7096836"/>
              <a:gd name="connsiteY23" fmla="*/ 464024 h 545910"/>
              <a:gd name="connsiteX24" fmla="*/ 4885899 w 7096836"/>
              <a:gd name="connsiteY24" fmla="*/ 300251 h 545910"/>
              <a:gd name="connsiteX25" fmla="*/ 5104263 w 7096836"/>
              <a:gd name="connsiteY25" fmla="*/ 177421 h 545910"/>
              <a:gd name="connsiteX26" fmla="*/ 5486400 w 7096836"/>
              <a:gd name="connsiteY26" fmla="*/ 191068 h 545910"/>
              <a:gd name="connsiteX27" fmla="*/ 5486400 w 7096836"/>
              <a:gd name="connsiteY27" fmla="*/ 354842 h 545910"/>
              <a:gd name="connsiteX28" fmla="*/ 5554639 w 7096836"/>
              <a:gd name="connsiteY28" fmla="*/ 491319 h 545910"/>
              <a:gd name="connsiteX29" fmla="*/ 5882185 w 7096836"/>
              <a:gd name="connsiteY29" fmla="*/ 545910 h 545910"/>
              <a:gd name="connsiteX30" fmla="*/ 5950424 w 7096836"/>
              <a:gd name="connsiteY30" fmla="*/ 491319 h 545910"/>
              <a:gd name="connsiteX31" fmla="*/ 6141493 w 7096836"/>
              <a:gd name="connsiteY31" fmla="*/ 464024 h 545910"/>
              <a:gd name="connsiteX32" fmla="*/ 6400800 w 7096836"/>
              <a:gd name="connsiteY32" fmla="*/ 545910 h 545910"/>
              <a:gd name="connsiteX33" fmla="*/ 6796585 w 7096836"/>
              <a:gd name="connsiteY33" fmla="*/ 464024 h 545910"/>
              <a:gd name="connsiteX34" fmla="*/ 7096836 w 7096836"/>
              <a:gd name="connsiteY34" fmla="*/ 436728 h 545910"/>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2402006 w 7096836"/>
              <a:gd name="connsiteY12" fmla="*/ 677289 h 1045778"/>
              <a:gd name="connsiteX13" fmla="*/ 2511188 w 7096836"/>
              <a:gd name="connsiteY13" fmla="*/ 554459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2402006 w 7096836"/>
              <a:gd name="connsiteY12" fmla="*/ 677289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358492 w 7096836"/>
              <a:gd name="connsiteY10" fmla="*/ 600201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053705 w 7096836"/>
              <a:gd name="connsiteY9" fmla="*/ 498188 h 1045778"/>
              <a:gd name="connsiteX10" fmla="*/ 1774209 w 7096836"/>
              <a:gd name="connsiteY10" fmla="*/ 950244 h 1045778"/>
              <a:gd name="connsiteX11" fmla="*/ 1358492 w 7096836"/>
              <a:gd name="connsiteY11" fmla="*/ 600201 h 1045778"/>
              <a:gd name="connsiteX12" fmla="*/ 1569895 w 7096836"/>
              <a:gd name="connsiteY12" fmla="*/ 515315 h 1045778"/>
              <a:gd name="connsiteX13" fmla="*/ 1683442 w 7096836"/>
              <a:gd name="connsiteY13" fmla="*/ 419781 h 1045778"/>
              <a:gd name="connsiteX14" fmla="*/ 1872466 w 7096836"/>
              <a:gd name="connsiteY14" fmla="*/ 266656 h 1045778"/>
              <a:gd name="connsiteX15" fmla="*/ 2045247 w 7096836"/>
              <a:gd name="connsiteY15" fmla="*/ 0 h 1045778"/>
              <a:gd name="connsiteX16" fmla="*/ 3070747 w 7096836"/>
              <a:gd name="connsiteY16" fmla="*/ 581754 h 1045778"/>
              <a:gd name="connsiteX17" fmla="*/ 3316406 w 7096836"/>
              <a:gd name="connsiteY17" fmla="*/ 622698 h 1045778"/>
              <a:gd name="connsiteX18" fmla="*/ 3521123 w 7096836"/>
              <a:gd name="connsiteY18" fmla="*/ 581754 h 1045778"/>
              <a:gd name="connsiteX19" fmla="*/ 3821374 w 7096836"/>
              <a:gd name="connsiteY19" fmla="*/ 595402 h 1045778"/>
              <a:gd name="connsiteX20" fmla="*/ 3930556 w 7096836"/>
              <a:gd name="connsiteY20" fmla="*/ 745528 h 1045778"/>
              <a:gd name="connsiteX21" fmla="*/ 4230806 w 7096836"/>
              <a:gd name="connsiteY21" fmla="*/ 922948 h 1045778"/>
              <a:gd name="connsiteX22" fmla="*/ 4462818 w 7096836"/>
              <a:gd name="connsiteY22" fmla="*/ 827414 h 1045778"/>
              <a:gd name="connsiteX23" fmla="*/ 4626591 w 7096836"/>
              <a:gd name="connsiteY23" fmla="*/ 827414 h 1045778"/>
              <a:gd name="connsiteX24" fmla="*/ 4681183 w 7096836"/>
              <a:gd name="connsiteY24" fmla="*/ 963892 h 1045778"/>
              <a:gd name="connsiteX25" fmla="*/ 4885899 w 7096836"/>
              <a:gd name="connsiteY25" fmla="*/ 800119 h 1045778"/>
              <a:gd name="connsiteX26" fmla="*/ 5104263 w 7096836"/>
              <a:gd name="connsiteY26" fmla="*/ 677289 h 1045778"/>
              <a:gd name="connsiteX27" fmla="*/ 5486400 w 7096836"/>
              <a:gd name="connsiteY27" fmla="*/ 690936 h 1045778"/>
              <a:gd name="connsiteX28" fmla="*/ 5486400 w 7096836"/>
              <a:gd name="connsiteY28" fmla="*/ 854710 h 1045778"/>
              <a:gd name="connsiteX29" fmla="*/ 5554639 w 7096836"/>
              <a:gd name="connsiteY29" fmla="*/ 991187 h 1045778"/>
              <a:gd name="connsiteX30" fmla="*/ 5882185 w 7096836"/>
              <a:gd name="connsiteY30" fmla="*/ 1045778 h 1045778"/>
              <a:gd name="connsiteX31" fmla="*/ 5950424 w 7096836"/>
              <a:gd name="connsiteY31" fmla="*/ 991187 h 1045778"/>
              <a:gd name="connsiteX32" fmla="*/ 6141493 w 7096836"/>
              <a:gd name="connsiteY32" fmla="*/ 963892 h 1045778"/>
              <a:gd name="connsiteX33" fmla="*/ 6400800 w 7096836"/>
              <a:gd name="connsiteY33" fmla="*/ 1045778 h 1045778"/>
              <a:gd name="connsiteX34" fmla="*/ 6796585 w 7096836"/>
              <a:gd name="connsiteY34" fmla="*/ 963892 h 1045778"/>
              <a:gd name="connsiteX35" fmla="*/ 7096836 w 7096836"/>
              <a:gd name="connsiteY35"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807941 w 7096836"/>
              <a:gd name="connsiteY8" fmla="*/ 497318 h 1045778"/>
              <a:gd name="connsiteX9" fmla="*/ 1053705 w 7096836"/>
              <a:gd name="connsiteY9" fmla="*/ 498188 h 1045778"/>
              <a:gd name="connsiteX10" fmla="*/ 1774209 w 7096836"/>
              <a:gd name="connsiteY10" fmla="*/ 950244 h 1045778"/>
              <a:gd name="connsiteX11" fmla="*/ 1358492 w 7096836"/>
              <a:gd name="connsiteY11" fmla="*/ 600201 h 1045778"/>
              <a:gd name="connsiteX12" fmla="*/ 1569895 w 7096836"/>
              <a:gd name="connsiteY12" fmla="*/ 515315 h 1045778"/>
              <a:gd name="connsiteX13" fmla="*/ 1683442 w 7096836"/>
              <a:gd name="connsiteY13" fmla="*/ 419781 h 1045778"/>
              <a:gd name="connsiteX14" fmla="*/ 1872466 w 7096836"/>
              <a:gd name="connsiteY14" fmla="*/ 266656 h 1045778"/>
              <a:gd name="connsiteX15" fmla="*/ 2045247 w 7096836"/>
              <a:gd name="connsiteY15" fmla="*/ 0 h 1045778"/>
              <a:gd name="connsiteX16" fmla="*/ 3070747 w 7096836"/>
              <a:gd name="connsiteY16" fmla="*/ 581754 h 1045778"/>
              <a:gd name="connsiteX17" fmla="*/ 3316406 w 7096836"/>
              <a:gd name="connsiteY17" fmla="*/ 622698 h 1045778"/>
              <a:gd name="connsiteX18" fmla="*/ 3521123 w 7096836"/>
              <a:gd name="connsiteY18" fmla="*/ 581754 h 1045778"/>
              <a:gd name="connsiteX19" fmla="*/ 3821374 w 7096836"/>
              <a:gd name="connsiteY19" fmla="*/ 595402 h 1045778"/>
              <a:gd name="connsiteX20" fmla="*/ 3930556 w 7096836"/>
              <a:gd name="connsiteY20" fmla="*/ 745528 h 1045778"/>
              <a:gd name="connsiteX21" fmla="*/ 4230806 w 7096836"/>
              <a:gd name="connsiteY21" fmla="*/ 922948 h 1045778"/>
              <a:gd name="connsiteX22" fmla="*/ 4462818 w 7096836"/>
              <a:gd name="connsiteY22" fmla="*/ 827414 h 1045778"/>
              <a:gd name="connsiteX23" fmla="*/ 4626591 w 7096836"/>
              <a:gd name="connsiteY23" fmla="*/ 827414 h 1045778"/>
              <a:gd name="connsiteX24" fmla="*/ 4681183 w 7096836"/>
              <a:gd name="connsiteY24" fmla="*/ 963892 h 1045778"/>
              <a:gd name="connsiteX25" fmla="*/ 4885899 w 7096836"/>
              <a:gd name="connsiteY25" fmla="*/ 800119 h 1045778"/>
              <a:gd name="connsiteX26" fmla="*/ 5104263 w 7096836"/>
              <a:gd name="connsiteY26" fmla="*/ 677289 h 1045778"/>
              <a:gd name="connsiteX27" fmla="*/ 5486400 w 7096836"/>
              <a:gd name="connsiteY27" fmla="*/ 690936 h 1045778"/>
              <a:gd name="connsiteX28" fmla="*/ 5486400 w 7096836"/>
              <a:gd name="connsiteY28" fmla="*/ 854710 h 1045778"/>
              <a:gd name="connsiteX29" fmla="*/ 5554639 w 7096836"/>
              <a:gd name="connsiteY29" fmla="*/ 991187 h 1045778"/>
              <a:gd name="connsiteX30" fmla="*/ 5882185 w 7096836"/>
              <a:gd name="connsiteY30" fmla="*/ 1045778 h 1045778"/>
              <a:gd name="connsiteX31" fmla="*/ 5950424 w 7096836"/>
              <a:gd name="connsiteY31" fmla="*/ 991187 h 1045778"/>
              <a:gd name="connsiteX32" fmla="*/ 6141493 w 7096836"/>
              <a:gd name="connsiteY32" fmla="*/ 963892 h 1045778"/>
              <a:gd name="connsiteX33" fmla="*/ 6400800 w 7096836"/>
              <a:gd name="connsiteY33" fmla="*/ 1045778 h 1045778"/>
              <a:gd name="connsiteX34" fmla="*/ 6796585 w 7096836"/>
              <a:gd name="connsiteY34" fmla="*/ 963892 h 1045778"/>
              <a:gd name="connsiteX35" fmla="*/ 7096836 w 7096836"/>
              <a:gd name="connsiteY35"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807941 w 7096836"/>
              <a:gd name="connsiteY8" fmla="*/ 497318 h 1045778"/>
              <a:gd name="connsiteX9" fmla="*/ 1053705 w 7096836"/>
              <a:gd name="connsiteY9" fmla="*/ 498188 h 1045778"/>
              <a:gd name="connsiteX10" fmla="*/ 1358492 w 7096836"/>
              <a:gd name="connsiteY10" fmla="*/ 600201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807941 w 7096836"/>
              <a:gd name="connsiteY7" fmla="*/ 497318 h 1045778"/>
              <a:gd name="connsiteX8" fmla="*/ 1053705 w 7096836"/>
              <a:gd name="connsiteY8" fmla="*/ 498188 h 1045778"/>
              <a:gd name="connsiteX9" fmla="*/ 1358492 w 7096836"/>
              <a:gd name="connsiteY9" fmla="*/ 600201 h 1045778"/>
              <a:gd name="connsiteX10" fmla="*/ 1569895 w 7096836"/>
              <a:gd name="connsiteY10" fmla="*/ 515315 h 1045778"/>
              <a:gd name="connsiteX11" fmla="*/ 1683442 w 7096836"/>
              <a:gd name="connsiteY11" fmla="*/ 419781 h 1045778"/>
              <a:gd name="connsiteX12" fmla="*/ 1872466 w 7096836"/>
              <a:gd name="connsiteY12" fmla="*/ 266656 h 1045778"/>
              <a:gd name="connsiteX13" fmla="*/ 2045247 w 7096836"/>
              <a:gd name="connsiteY13" fmla="*/ 0 h 1045778"/>
              <a:gd name="connsiteX14" fmla="*/ 3070747 w 7096836"/>
              <a:gd name="connsiteY14" fmla="*/ 581754 h 1045778"/>
              <a:gd name="connsiteX15" fmla="*/ 3316406 w 7096836"/>
              <a:gd name="connsiteY15" fmla="*/ 622698 h 1045778"/>
              <a:gd name="connsiteX16" fmla="*/ 3521123 w 7096836"/>
              <a:gd name="connsiteY16" fmla="*/ 581754 h 1045778"/>
              <a:gd name="connsiteX17" fmla="*/ 3821374 w 7096836"/>
              <a:gd name="connsiteY17" fmla="*/ 595402 h 1045778"/>
              <a:gd name="connsiteX18" fmla="*/ 3930556 w 7096836"/>
              <a:gd name="connsiteY18" fmla="*/ 745528 h 1045778"/>
              <a:gd name="connsiteX19" fmla="*/ 4230806 w 7096836"/>
              <a:gd name="connsiteY19" fmla="*/ 922948 h 1045778"/>
              <a:gd name="connsiteX20" fmla="*/ 4462818 w 7096836"/>
              <a:gd name="connsiteY20" fmla="*/ 827414 h 1045778"/>
              <a:gd name="connsiteX21" fmla="*/ 4626591 w 7096836"/>
              <a:gd name="connsiteY21" fmla="*/ 827414 h 1045778"/>
              <a:gd name="connsiteX22" fmla="*/ 4681183 w 7096836"/>
              <a:gd name="connsiteY22" fmla="*/ 963892 h 1045778"/>
              <a:gd name="connsiteX23" fmla="*/ 4885899 w 7096836"/>
              <a:gd name="connsiteY23" fmla="*/ 800119 h 1045778"/>
              <a:gd name="connsiteX24" fmla="*/ 5104263 w 7096836"/>
              <a:gd name="connsiteY24" fmla="*/ 677289 h 1045778"/>
              <a:gd name="connsiteX25" fmla="*/ 5486400 w 7096836"/>
              <a:gd name="connsiteY25" fmla="*/ 690936 h 1045778"/>
              <a:gd name="connsiteX26" fmla="*/ 5486400 w 7096836"/>
              <a:gd name="connsiteY26" fmla="*/ 854710 h 1045778"/>
              <a:gd name="connsiteX27" fmla="*/ 5554639 w 7096836"/>
              <a:gd name="connsiteY27" fmla="*/ 991187 h 1045778"/>
              <a:gd name="connsiteX28" fmla="*/ 5882185 w 7096836"/>
              <a:gd name="connsiteY28" fmla="*/ 1045778 h 1045778"/>
              <a:gd name="connsiteX29" fmla="*/ 5950424 w 7096836"/>
              <a:gd name="connsiteY29" fmla="*/ 991187 h 1045778"/>
              <a:gd name="connsiteX30" fmla="*/ 6141493 w 7096836"/>
              <a:gd name="connsiteY30" fmla="*/ 963892 h 1045778"/>
              <a:gd name="connsiteX31" fmla="*/ 6400800 w 7096836"/>
              <a:gd name="connsiteY31" fmla="*/ 1045778 h 1045778"/>
              <a:gd name="connsiteX32" fmla="*/ 6796585 w 7096836"/>
              <a:gd name="connsiteY32" fmla="*/ 963892 h 1045778"/>
              <a:gd name="connsiteX33" fmla="*/ 7096836 w 7096836"/>
              <a:gd name="connsiteY33"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807941 w 7096836"/>
              <a:gd name="connsiteY6" fmla="*/ 497318 h 1045778"/>
              <a:gd name="connsiteX7" fmla="*/ 1053705 w 7096836"/>
              <a:gd name="connsiteY7" fmla="*/ 498188 h 1045778"/>
              <a:gd name="connsiteX8" fmla="*/ 1358492 w 7096836"/>
              <a:gd name="connsiteY8" fmla="*/ 600201 h 1045778"/>
              <a:gd name="connsiteX9" fmla="*/ 1569895 w 7096836"/>
              <a:gd name="connsiteY9" fmla="*/ 515315 h 1045778"/>
              <a:gd name="connsiteX10" fmla="*/ 1683442 w 7096836"/>
              <a:gd name="connsiteY10" fmla="*/ 419781 h 1045778"/>
              <a:gd name="connsiteX11" fmla="*/ 1872466 w 7096836"/>
              <a:gd name="connsiteY11" fmla="*/ 266656 h 1045778"/>
              <a:gd name="connsiteX12" fmla="*/ 2045247 w 7096836"/>
              <a:gd name="connsiteY12" fmla="*/ 0 h 1045778"/>
              <a:gd name="connsiteX13" fmla="*/ 3070747 w 7096836"/>
              <a:gd name="connsiteY13" fmla="*/ 581754 h 1045778"/>
              <a:gd name="connsiteX14" fmla="*/ 3316406 w 7096836"/>
              <a:gd name="connsiteY14" fmla="*/ 622698 h 1045778"/>
              <a:gd name="connsiteX15" fmla="*/ 3521123 w 7096836"/>
              <a:gd name="connsiteY15" fmla="*/ 581754 h 1045778"/>
              <a:gd name="connsiteX16" fmla="*/ 3821374 w 7096836"/>
              <a:gd name="connsiteY16" fmla="*/ 595402 h 1045778"/>
              <a:gd name="connsiteX17" fmla="*/ 3930556 w 7096836"/>
              <a:gd name="connsiteY17" fmla="*/ 745528 h 1045778"/>
              <a:gd name="connsiteX18" fmla="*/ 4230806 w 7096836"/>
              <a:gd name="connsiteY18" fmla="*/ 922948 h 1045778"/>
              <a:gd name="connsiteX19" fmla="*/ 4462818 w 7096836"/>
              <a:gd name="connsiteY19" fmla="*/ 827414 h 1045778"/>
              <a:gd name="connsiteX20" fmla="*/ 4626591 w 7096836"/>
              <a:gd name="connsiteY20" fmla="*/ 827414 h 1045778"/>
              <a:gd name="connsiteX21" fmla="*/ 4681183 w 7096836"/>
              <a:gd name="connsiteY21" fmla="*/ 963892 h 1045778"/>
              <a:gd name="connsiteX22" fmla="*/ 4885899 w 7096836"/>
              <a:gd name="connsiteY22" fmla="*/ 800119 h 1045778"/>
              <a:gd name="connsiteX23" fmla="*/ 5104263 w 7096836"/>
              <a:gd name="connsiteY23" fmla="*/ 677289 h 1045778"/>
              <a:gd name="connsiteX24" fmla="*/ 5486400 w 7096836"/>
              <a:gd name="connsiteY24" fmla="*/ 690936 h 1045778"/>
              <a:gd name="connsiteX25" fmla="*/ 5486400 w 7096836"/>
              <a:gd name="connsiteY25" fmla="*/ 854710 h 1045778"/>
              <a:gd name="connsiteX26" fmla="*/ 5554639 w 7096836"/>
              <a:gd name="connsiteY26" fmla="*/ 991187 h 1045778"/>
              <a:gd name="connsiteX27" fmla="*/ 5882185 w 7096836"/>
              <a:gd name="connsiteY27" fmla="*/ 1045778 h 1045778"/>
              <a:gd name="connsiteX28" fmla="*/ 5950424 w 7096836"/>
              <a:gd name="connsiteY28" fmla="*/ 991187 h 1045778"/>
              <a:gd name="connsiteX29" fmla="*/ 6141493 w 7096836"/>
              <a:gd name="connsiteY29" fmla="*/ 963892 h 1045778"/>
              <a:gd name="connsiteX30" fmla="*/ 6400800 w 7096836"/>
              <a:gd name="connsiteY30" fmla="*/ 1045778 h 1045778"/>
              <a:gd name="connsiteX31" fmla="*/ 6796585 w 7096836"/>
              <a:gd name="connsiteY31" fmla="*/ 963892 h 1045778"/>
              <a:gd name="connsiteX32" fmla="*/ 7096836 w 7096836"/>
              <a:gd name="connsiteY32"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807941 w 7096836"/>
              <a:gd name="connsiteY5" fmla="*/ 497318 h 1045778"/>
              <a:gd name="connsiteX6" fmla="*/ 1053705 w 7096836"/>
              <a:gd name="connsiteY6" fmla="*/ 498188 h 1045778"/>
              <a:gd name="connsiteX7" fmla="*/ 1358492 w 7096836"/>
              <a:gd name="connsiteY7" fmla="*/ 600201 h 1045778"/>
              <a:gd name="connsiteX8" fmla="*/ 1569895 w 7096836"/>
              <a:gd name="connsiteY8" fmla="*/ 515315 h 1045778"/>
              <a:gd name="connsiteX9" fmla="*/ 1683442 w 7096836"/>
              <a:gd name="connsiteY9" fmla="*/ 419781 h 1045778"/>
              <a:gd name="connsiteX10" fmla="*/ 1872466 w 7096836"/>
              <a:gd name="connsiteY10" fmla="*/ 266656 h 1045778"/>
              <a:gd name="connsiteX11" fmla="*/ 2045247 w 7096836"/>
              <a:gd name="connsiteY11" fmla="*/ 0 h 1045778"/>
              <a:gd name="connsiteX12" fmla="*/ 3070747 w 7096836"/>
              <a:gd name="connsiteY12" fmla="*/ 581754 h 1045778"/>
              <a:gd name="connsiteX13" fmla="*/ 3316406 w 7096836"/>
              <a:gd name="connsiteY13" fmla="*/ 622698 h 1045778"/>
              <a:gd name="connsiteX14" fmla="*/ 3521123 w 7096836"/>
              <a:gd name="connsiteY14" fmla="*/ 581754 h 1045778"/>
              <a:gd name="connsiteX15" fmla="*/ 3821374 w 7096836"/>
              <a:gd name="connsiteY15" fmla="*/ 595402 h 1045778"/>
              <a:gd name="connsiteX16" fmla="*/ 3930556 w 7096836"/>
              <a:gd name="connsiteY16" fmla="*/ 745528 h 1045778"/>
              <a:gd name="connsiteX17" fmla="*/ 4230806 w 7096836"/>
              <a:gd name="connsiteY17" fmla="*/ 922948 h 1045778"/>
              <a:gd name="connsiteX18" fmla="*/ 4462818 w 7096836"/>
              <a:gd name="connsiteY18" fmla="*/ 827414 h 1045778"/>
              <a:gd name="connsiteX19" fmla="*/ 4626591 w 7096836"/>
              <a:gd name="connsiteY19" fmla="*/ 827414 h 1045778"/>
              <a:gd name="connsiteX20" fmla="*/ 4681183 w 7096836"/>
              <a:gd name="connsiteY20" fmla="*/ 963892 h 1045778"/>
              <a:gd name="connsiteX21" fmla="*/ 4885899 w 7096836"/>
              <a:gd name="connsiteY21" fmla="*/ 800119 h 1045778"/>
              <a:gd name="connsiteX22" fmla="*/ 5104263 w 7096836"/>
              <a:gd name="connsiteY22" fmla="*/ 677289 h 1045778"/>
              <a:gd name="connsiteX23" fmla="*/ 5486400 w 7096836"/>
              <a:gd name="connsiteY23" fmla="*/ 690936 h 1045778"/>
              <a:gd name="connsiteX24" fmla="*/ 5486400 w 7096836"/>
              <a:gd name="connsiteY24" fmla="*/ 854710 h 1045778"/>
              <a:gd name="connsiteX25" fmla="*/ 5554639 w 7096836"/>
              <a:gd name="connsiteY25" fmla="*/ 991187 h 1045778"/>
              <a:gd name="connsiteX26" fmla="*/ 5882185 w 7096836"/>
              <a:gd name="connsiteY26" fmla="*/ 1045778 h 1045778"/>
              <a:gd name="connsiteX27" fmla="*/ 5950424 w 7096836"/>
              <a:gd name="connsiteY27" fmla="*/ 991187 h 1045778"/>
              <a:gd name="connsiteX28" fmla="*/ 6141493 w 7096836"/>
              <a:gd name="connsiteY28" fmla="*/ 963892 h 1045778"/>
              <a:gd name="connsiteX29" fmla="*/ 6400800 w 7096836"/>
              <a:gd name="connsiteY29" fmla="*/ 1045778 h 1045778"/>
              <a:gd name="connsiteX30" fmla="*/ 6796585 w 7096836"/>
              <a:gd name="connsiteY30" fmla="*/ 963892 h 1045778"/>
              <a:gd name="connsiteX31" fmla="*/ 7096836 w 7096836"/>
              <a:gd name="connsiteY31"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641172 w 7096836"/>
              <a:gd name="connsiteY3" fmla="*/ 636646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96836"/>
              <a:gd name="connsiteY0" fmla="*/ 827414 h 1045778"/>
              <a:gd name="connsiteX1" fmla="*/ 341194 w 7096836"/>
              <a:gd name="connsiteY1" fmla="*/ 704584 h 1045778"/>
              <a:gd name="connsiteX2" fmla="*/ 395785 w 7096836"/>
              <a:gd name="connsiteY2" fmla="*/ 553109 h 1045778"/>
              <a:gd name="connsiteX3" fmla="*/ 641172 w 7096836"/>
              <a:gd name="connsiteY3" fmla="*/ 636646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80869"/>
              <a:gd name="connsiteY0" fmla="*/ 554758 h 1045778"/>
              <a:gd name="connsiteX1" fmla="*/ 325227 w 7080869"/>
              <a:gd name="connsiteY1" fmla="*/ 704584 h 1045778"/>
              <a:gd name="connsiteX2" fmla="*/ 379818 w 7080869"/>
              <a:gd name="connsiteY2" fmla="*/ 553109 h 1045778"/>
              <a:gd name="connsiteX3" fmla="*/ 625205 w 7080869"/>
              <a:gd name="connsiteY3" fmla="*/ 636646 h 1045778"/>
              <a:gd name="connsiteX4" fmla="*/ 791974 w 7080869"/>
              <a:gd name="connsiteY4" fmla="*/ 497318 h 1045778"/>
              <a:gd name="connsiteX5" fmla="*/ 1037738 w 7080869"/>
              <a:gd name="connsiteY5" fmla="*/ 498188 h 1045778"/>
              <a:gd name="connsiteX6" fmla="*/ 1342525 w 7080869"/>
              <a:gd name="connsiteY6" fmla="*/ 600201 h 1045778"/>
              <a:gd name="connsiteX7" fmla="*/ 1553928 w 7080869"/>
              <a:gd name="connsiteY7" fmla="*/ 515315 h 1045778"/>
              <a:gd name="connsiteX8" fmla="*/ 1667475 w 7080869"/>
              <a:gd name="connsiteY8" fmla="*/ 419781 h 1045778"/>
              <a:gd name="connsiteX9" fmla="*/ 1856499 w 7080869"/>
              <a:gd name="connsiteY9" fmla="*/ 266656 h 1045778"/>
              <a:gd name="connsiteX10" fmla="*/ 2029280 w 7080869"/>
              <a:gd name="connsiteY10" fmla="*/ 0 h 1045778"/>
              <a:gd name="connsiteX11" fmla="*/ 3054780 w 7080869"/>
              <a:gd name="connsiteY11" fmla="*/ 581754 h 1045778"/>
              <a:gd name="connsiteX12" fmla="*/ 3300439 w 7080869"/>
              <a:gd name="connsiteY12" fmla="*/ 622698 h 1045778"/>
              <a:gd name="connsiteX13" fmla="*/ 3505156 w 7080869"/>
              <a:gd name="connsiteY13" fmla="*/ 581754 h 1045778"/>
              <a:gd name="connsiteX14" fmla="*/ 3805407 w 7080869"/>
              <a:gd name="connsiteY14" fmla="*/ 595402 h 1045778"/>
              <a:gd name="connsiteX15" fmla="*/ 3914589 w 7080869"/>
              <a:gd name="connsiteY15" fmla="*/ 745528 h 1045778"/>
              <a:gd name="connsiteX16" fmla="*/ 4214839 w 7080869"/>
              <a:gd name="connsiteY16" fmla="*/ 922948 h 1045778"/>
              <a:gd name="connsiteX17" fmla="*/ 4446851 w 7080869"/>
              <a:gd name="connsiteY17" fmla="*/ 827414 h 1045778"/>
              <a:gd name="connsiteX18" fmla="*/ 4610624 w 7080869"/>
              <a:gd name="connsiteY18" fmla="*/ 827414 h 1045778"/>
              <a:gd name="connsiteX19" fmla="*/ 4665216 w 7080869"/>
              <a:gd name="connsiteY19" fmla="*/ 963892 h 1045778"/>
              <a:gd name="connsiteX20" fmla="*/ 4869932 w 7080869"/>
              <a:gd name="connsiteY20" fmla="*/ 800119 h 1045778"/>
              <a:gd name="connsiteX21" fmla="*/ 5088296 w 7080869"/>
              <a:gd name="connsiteY21" fmla="*/ 677289 h 1045778"/>
              <a:gd name="connsiteX22" fmla="*/ 5470433 w 7080869"/>
              <a:gd name="connsiteY22" fmla="*/ 690936 h 1045778"/>
              <a:gd name="connsiteX23" fmla="*/ 5470433 w 7080869"/>
              <a:gd name="connsiteY23" fmla="*/ 854710 h 1045778"/>
              <a:gd name="connsiteX24" fmla="*/ 5538672 w 7080869"/>
              <a:gd name="connsiteY24" fmla="*/ 991187 h 1045778"/>
              <a:gd name="connsiteX25" fmla="*/ 5866218 w 7080869"/>
              <a:gd name="connsiteY25" fmla="*/ 1045778 h 1045778"/>
              <a:gd name="connsiteX26" fmla="*/ 5934457 w 7080869"/>
              <a:gd name="connsiteY26" fmla="*/ 991187 h 1045778"/>
              <a:gd name="connsiteX27" fmla="*/ 6125526 w 7080869"/>
              <a:gd name="connsiteY27" fmla="*/ 963892 h 1045778"/>
              <a:gd name="connsiteX28" fmla="*/ 6384833 w 7080869"/>
              <a:gd name="connsiteY28" fmla="*/ 1045778 h 1045778"/>
              <a:gd name="connsiteX29" fmla="*/ 6780618 w 7080869"/>
              <a:gd name="connsiteY29" fmla="*/ 963892 h 1045778"/>
              <a:gd name="connsiteX30" fmla="*/ 7080869 w 7080869"/>
              <a:gd name="connsiteY30" fmla="*/ 936596 h 1045778"/>
              <a:gd name="connsiteX0" fmla="*/ 0 w 7080869"/>
              <a:gd name="connsiteY0" fmla="*/ 554758 h 1045778"/>
              <a:gd name="connsiteX1" fmla="*/ 325227 w 7080869"/>
              <a:gd name="connsiteY1" fmla="*/ 704584 h 1045778"/>
              <a:gd name="connsiteX2" fmla="*/ 625205 w 7080869"/>
              <a:gd name="connsiteY2" fmla="*/ 636646 h 1045778"/>
              <a:gd name="connsiteX3" fmla="*/ 791974 w 7080869"/>
              <a:gd name="connsiteY3" fmla="*/ 497318 h 1045778"/>
              <a:gd name="connsiteX4" fmla="*/ 1037738 w 7080869"/>
              <a:gd name="connsiteY4" fmla="*/ 498188 h 1045778"/>
              <a:gd name="connsiteX5" fmla="*/ 1342525 w 7080869"/>
              <a:gd name="connsiteY5" fmla="*/ 600201 h 1045778"/>
              <a:gd name="connsiteX6" fmla="*/ 1553928 w 7080869"/>
              <a:gd name="connsiteY6" fmla="*/ 515315 h 1045778"/>
              <a:gd name="connsiteX7" fmla="*/ 1667475 w 7080869"/>
              <a:gd name="connsiteY7" fmla="*/ 419781 h 1045778"/>
              <a:gd name="connsiteX8" fmla="*/ 1856499 w 7080869"/>
              <a:gd name="connsiteY8" fmla="*/ 266656 h 1045778"/>
              <a:gd name="connsiteX9" fmla="*/ 2029280 w 7080869"/>
              <a:gd name="connsiteY9" fmla="*/ 0 h 1045778"/>
              <a:gd name="connsiteX10" fmla="*/ 3054780 w 7080869"/>
              <a:gd name="connsiteY10" fmla="*/ 581754 h 1045778"/>
              <a:gd name="connsiteX11" fmla="*/ 3300439 w 7080869"/>
              <a:gd name="connsiteY11" fmla="*/ 622698 h 1045778"/>
              <a:gd name="connsiteX12" fmla="*/ 3505156 w 7080869"/>
              <a:gd name="connsiteY12" fmla="*/ 581754 h 1045778"/>
              <a:gd name="connsiteX13" fmla="*/ 3805407 w 7080869"/>
              <a:gd name="connsiteY13" fmla="*/ 595402 h 1045778"/>
              <a:gd name="connsiteX14" fmla="*/ 3914589 w 7080869"/>
              <a:gd name="connsiteY14" fmla="*/ 745528 h 1045778"/>
              <a:gd name="connsiteX15" fmla="*/ 4214839 w 7080869"/>
              <a:gd name="connsiteY15" fmla="*/ 922948 h 1045778"/>
              <a:gd name="connsiteX16" fmla="*/ 4446851 w 7080869"/>
              <a:gd name="connsiteY16" fmla="*/ 827414 h 1045778"/>
              <a:gd name="connsiteX17" fmla="*/ 4610624 w 7080869"/>
              <a:gd name="connsiteY17" fmla="*/ 827414 h 1045778"/>
              <a:gd name="connsiteX18" fmla="*/ 4665216 w 7080869"/>
              <a:gd name="connsiteY18" fmla="*/ 963892 h 1045778"/>
              <a:gd name="connsiteX19" fmla="*/ 4869932 w 7080869"/>
              <a:gd name="connsiteY19" fmla="*/ 800119 h 1045778"/>
              <a:gd name="connsiteX20" fmla="*/ 5088296 w 7080869"/>
              <a:gd name="connsiteY20" fmla="*/ 677289 h 1045778"/>
              <a:gd name="connsiteX21" fmla="*/ 5470433 w 7080869"/>
              <a:gd name="connsiteY21" fmla="*/ 690936 h 1045778"/>
              <a:gd name="connsiteX22" fmla="*/ 5470433 w 7080869"/>
              <a:gd name="connsiteY22" fmla="*/ 854710 h 1045778"/>
              <a:gd name="connsiteX23" fmla="*/ 5538672 w 7080869"/>
              <a:gd name="connsiteY23" fmla="*/ 991187 h 1045778"/>
              <a:gd name="connsiteX24" fmla="*/ 5866218 w 7080869"/>
              <a:gd name="connsiteY24" fmla="*/ 1045778 h 1045778"/>
              <a:gd name="connsiteX25" fmla="*/ 5934457 w 7080869"/>
              <a:gd name="connsiteY25" fmla="*/ 991187 h 1045778"/>
              <a:gd name="connsiteX26" fmla="*/ 6125526 w 7080869"/>
              <a:gd name="connsiteY26" fmla="*/ 963892 h 1045778"/>
              <a:gd name="connsiteX27" fmla="*/ 6384833 w 7080869"/>
              <a:gd name="connsiteY27" fmla="*/ 1045778 h 1045778"/>
              <a:gd name="connsiteX28" fmla="*/ 6780618 w 7080869"/>
              <a:gd name="connsiteY28" fmla="*/ 963892 h 1045778"/>
              <a:gd name="connsiteX29" fmla="*/ 7080869 w 7080869"/>
              <a:gd name="connsiteY29" fmla="*/ 936596 h 1045778"/>
              <a:gd name="connsiteX0" fmla="*/ 0 w 7080869"/>
              <a:gd name="connsiteY0" fmla="*/ 554758 h 1045778"/>
              <a:gd name="connsiteX1" fmla="*/ 625205 w 7080869"/>
              <a:gd name="connsiteY1" fmla="*/ 636646 h 1045778"/>
              <a:gd name="connsiteX2" fmla="*/ 791974 w 7080869"/>
              <a:gd name="connsiteY2" fmla="*/ 497318 h 1045778"/>
              <a:gd name="connsiteX3" fmla="*/ 1037738 w 7080869"/>
              <a:gd name="connsiteY3" fmla="*/ 498188 h 1045778"/>
              <a:gd name="connsiteX4" fmla="*/ 1342525 w 7080869"/>
              <a:gd name="connsiteY4" fmla="*/ 600201 h 1045778"/>
              <a:gd name="connsiteX5" fmla="*/ 1553928 w 7080869"/>
              <a:gd name="connsiteY5" fmla="*/ 515315 h 1045778"/>
              <a:gd name="connsiteX6" fmla="*/ 1667475 w 7080869"/>
              <a:gd name="connsiteY6" fmla="*/ 419781 h 1045778"/>
              <a:gd name="connsiteX7" fmla="*/ 1856499 w 7080869"/>
              <a:gd name="connsiteY7" fmla="*/ 266656 h 1045778"/>
              <a:gd name="connsiteX8" fmla="*/ 2029280 w 7080869"/>
              <a:gd name="connsiteY8" fmla="*/ 0 h 1045778"/>
              <a:gd name="connsiteX9" fmla="*/ 3054780 w 7080869"/>
              <a:gd name="connsiteY9" fmla="*/ 581754 h 1045778"/>
              <a:gd name="connsiteX10" fmla="*/ 3300439 w 7080869"/>
              <a:gd name="connsiteY10" fmla="*/ 622698 h 1045778"/>
              <a:gd name="connsiteX11" fmla="*/ 3505156 w 7080869"/>
              <a:gd name="connsiteY11" fmla="*/ 581754 h 1045778"/>
              <a:gd name="connsiteX12" fmla="*/ 3805407 w 7080869"/>
              <a:gd name="connsiteY12" fmla="*/ 595402 h 1045778"/>
              <a:gd name="connsiteX13" fmla="*/ 3914589 w 7080869"/>
              <a:gd name="connsiteY13" fmla="*/ 745528 h 1045778"/>
              <a:gd name="connsiteX14" fmla="*/ 4214839 w 7080869"/>
              <a:gd name="connsiteY14" fmla="*/ 922948 h 1045778"/>
              <a:gd name="connsiteX15" fmla="*/ 4446851 w 7080869"/>
              <a:gd name="connsiteY15" fmla="*/ 827414 h 1045778"/>
              <a:gd name="connsiteX16" fmla="*/ 4610624 w 7080869"/>
              <a:gd name="connsiteY16" fmla="*/ 827414 h 1045778"/>
              <a:gd name="connsiteX17" fmla="*/ 4665216 w 7080869"/>
              <a:gd name="connsiteY17" fmla="*/ 963892 h 1045778"/>
              <a:gd name="connsiteX18" fmla="*/ 4869932 w 7080869"/>
              <a:gd name="connsiteY18" fmla="*/ 800119 h 1045778"/>
              <a:gd name="connsiteX19" fmla="*/ 5088296 w 7080869"/>
              <a:gd name="connsiteY19" fmla="*/ 677289 h 1045778"/>
              <a:gd name="connsiteX20" fmla="*/ 5470433 w 7080869"/>
              <a:gd name="connsiteY20" fmla="*/ 690936 h 1045778"/>
              <a:gd name="connsiteX21" fmla="*/ 5470433 w 7080869"/>
              <a:gd name="connsiteY21" fmla="*/ 854710 h 1045778"/>
              <a:gd name="connsiteX22" fmla="*/ 5538672 w 7080869"/>
              <a:gd name="connsiteY22" fmla="*/ 991187 h 1045778"/>
              <a:gd name="connsiteX23" fmla="*/ 5866218 w 7080869"/>
              <a:gd name="connsiteY23" fmla="*/ 1045778 h 1045778"/>
              <a:gd name="connsiteX24" fmla="*/ 5934457 w 7080869"/>
              <a:gd name="connsiteY24" fmla="*/ 991187 h 1045778"/>
              <a:gd name="connsiteX25" fmla="*/ 6125526 w 7080869"/>
              <a:gd name="connsiteY25" fmla="*/ 963892 h 1045778"/>
              <a:gd name="connsiteX26" fmla="*/ 6384833 w 7080869"/>
              <a:gd name="connsiteY26" fmla="*/ 1045778 h 1045778"/>
              <a:gd name="connsiteX27" fmla="*/ 6780618 w 7080869"/>
              <a:gd name="connsiteY27" fmla="*/ 963892 h 1045778"/>
              <a:gd name="connsiteX28" fmla="*/ 7080869 w 7080869"/>
              <a:gd name="connsiteY28" fmla="*/ 936596 h 1045778"/>
              <a:gd name="connsiteX0" fmla="*/ 1 w 6455665"/>
              <a:gd name="connsiteY0" fmla="*/ 636646 h 1045778"/>
              <a:gd name="connsiteX1" fmla="*/ 166770 w 6455665"/>
              <a:gd name="connsiteY1" fmla="*/ 497318 h 1045778"/>
              <a:gd name="connsiteX2" fmla="*/ 412534 w 6455665"/>
              <a:gd name="connsiteY2" fmla="*/ 498188 h 1045778"/>
              <a:gd name="connsiteX3" fmla="*/ 717321 w 6455665"/>
              <a:gd name="connsiteY3" fmla="*/ 600201 h 1045778"/>
              <a:gd name="connsiteX4" fmla="*/ 928724 w 6455665"/>
              <a:gd name="connsiteY4" fmla="*/ 515315 h 1045778"/>
              <a:gd name="connsiteX5" fmla="*/ 1042271 w 6455665"/>
              <a:gd name="connsiteY5" fmla="*/ 419781 h 1045778"/>
              <a:gd name="connsiteX6" fmla="*/ 1231295 w 6455665"/>
              <a:gd name="connsiteY6" fmla="*/ 266656 h 1045778"/>
              <a:gd name="connsiteX7" fmla="*/ 1404076 w 6455665"/>
              <a:gd name="connsiteY7" fmla="*/ 0 h 1045778"/>
              <a:gd name="connsiteX8" fmla="*/ 2429576 w 6455665"/>
              <a:gd name="connsiteY8" fmla="*/ 581754 h 1045778"/>
              <a:gd name="connsiteX9" fmla="*/ 2675235 w 6455665"/>
              <a:gd name="connsiteY9" fmla="*/ 622698 h 1045778"/>
              <a:gd name="connsiteX10" fmla="*/ 2879952 w 6455665"/>
              <a:gd name="connsiteY10" fmla="*/ 581754 h 1045778"/>
              <a:gd name="connsiteX11" fmla="*/ 3180203 w 6455665"/>
              <a:gd name="connsiteY11" fmla="*/ 595402 h 1045778"/>
              <a:gd name="connsiteX12" fmla="*/ 3289385 w 6455665"/>
              <a:gd name="connsiteY12" fmla="*/ 745528 h 1045778"/>
              <a:gd name="connsiteX13" fmla="*/ 3589635 w 6455665"/>
              <a:gd name="connsiteY13" fmla="*/ 922948 h 1045778"/>
              <a:gd name="connsiteX14" fmla="*/ 3821647 w 6455665"/>
              <a:gd name="connsiteY14" fmla="*/ 827414 h 1045778"/>
              <a:gd name="connsiteX15" fmla="*/ 3985420 w 6455665"/>
              <a:gd name="connsiteY15" fmla="*/ 827414 h 1045778"/>
              <a:gd name="connsiteX16" fmla="*/ 4040012 w 6455665"/>
              <a:gd name="connsiteY16" fmla="*/ 963892 h 1045778"/>
              <a:gd name="connsiteX17" fmla="*/ 4244728 w 6455665"/>
              <a:gd name="connsiteY17" fmla="*/ 800119 h 1045778"/>
              <a:gd name="connsiteX18" fmla="*/ 4463092 w 6455665"/>
              <a:gd name="connsiteY18" fmla="*/ 677289 h 1045778"/>
              <a:gd name="connsiteX19" fmla="*/ 4845229 w 6455665"/>
              <a:gd name="connsiteY19" fmla="*/ 690936 h 1045778"/>
              <a:gd name="connsiteX20" fmla="*/ 4845229 w 6455665"/>
              <a:gd name="connsiteY20" fmla="*/ 854710 h 1045778"/>
              <a:gd name="connsiteX21" fmla="*/ 4913468 w 6455665"/>
              <a:gd name="connsiteY21" fmla="*/ 991187 h 1045778"/>
              <a:gd name="connsiteX22" fmla="*/ 5241014 w 6455665"/>
              <a:gd name="connsiteY22" fmla="*/ 1045778 h 1045778"/>
              <a:gd name="connsiteX23" fmla="*/ 5309253 w 6455665"/>
              <a:gd name="connsiteY23" fmla="*/ 991187 h 1045778"/>
              <a:gd name="connsiteX24" fmla="*/ 5500322 w 6455665"/>
              <a:gd name="connsiteY24" fmla="*/ 963892 h 1045778"/>
              <a:gd name="connsiteX25" fmla="*/ 5759629 w 6455665"/>
              <a:gd name="connsiteY25" fmla="*/ 1045778 h 1045778"/>
              <a:gd name="connsiteX26" fmla="*/ 6155414 w 6455665"/>
              <a:gd name="connsiteY26" fmla="*/ 963892 h 1045778"/>
              <a:gd name="connsiteX27" fmla="*/ 6455665 w 6455665"/>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675234 w 6455664"/>
              <a:gd name="connsiteY9" fmla="*/ 622698 h 1045778"/>
              <a:gd name="connsiteX10" fmla="*/ 2879951 w 6455664"/>
              <a:gd name="connsiteY10" fmla="*/ 581754 h 1045778"/>
              <a:gd name="connsiteX11" fmla="*/ 3180202 w 6455664"/>
              <a:gd name="connsiteY11" fmla="*/ 595402 h 1045778"/>
              <a:gd name="connsiteX12" fmla="*/ 3289384 w 6455664"/>
              <a:gd name="connsiteY12" fmla="*/ 745528 h 1045778"/>
              <a:gd name="connsiteX13" fmla="*/ 3589634 w 6455664"/>
              <a:gd name="connsiteY13" fmla="*/ 922948 h 1045778"/>
              <a:gd name="connsiteX14" fmla="*/ 3821646 w 6455664"/>
              <a:gd name="connsiteY14" fmla="*/ 827414 h 1045778"/>
              <a:gd name="connsiteX15" fmla="*/ 3985419 w 6455664"/>
              <a:gd name="connsiteY15" fmla="*/ 827414 h 1045778"/>
              <a:gd name="connsiteX16" fmla="*/ 4040011 w 6455664"/>
              <a:gd name="connsiteY16" fmla="*/ 963892 h 1045778"/>
              <a:gd name="connsiteX17" fmla="*/ 4244727 w 6455664"/>
              <a:gd name="connsiteY17" fmla="*/ 800119 h 1045778"/>
              <a:gd name="connsiteX18" fmla="*/ 4463091 w 6455664"/>
              <a:gd name="connsiteY18" fmla="*/ 677289 h 1045778"/>
              <a:gd name="connsiteX19" fmla="*/ 4845228 w 6455664"/>
              <a:gd name="connsiteY19" fmla="*/ 690936 h 1045778"/>
              <a:gd name="connsiteX20" fmla="*/ 4845228 w 6455664"/>
              <a:gd name="connsiteY20" fmla="*/ 854710 h 1045778"/>
              <a:gd name="connsiteX21" fmla="*/ 4913467 w 6455664"/>
              <a:gd name="connsiteY21" fmla="*/ 991187 h 1045778"/>
              <a:gd name="connsiteX22" fmla="*/ 5241013 w 6455664"/>
              <a:gd name="connsiteY22" fmla="*/ 1045778 h 1045778"/>
              <a:gd name="connsiteX23" fmla="*/ 5309252 w 6455664"/>
              <a:gd name="connsiteY23" fmla="*/ 991187 h 1045778"/>
              <a:gd name="connsiteX24" fmla="*/ 5500321 w 6455664"/>
              <a:gd name="connsiteY24" fmla="*/ 963892 h 1045778"/>
              <a:gd name="connsiteX25" fmla="*/ 5759628 w 6455664"/>
              <a:gd name="connsiteY25" fmla="*/ 1045778 h 1045778"/>
              <a:gd name="connsiteX26" fmla="*/ 6155413 w 6455664"/>
              <a:gd name="connsiteY26" fmla="*/ 963892 h 1045778"/>
              <a:gd name="connsiteX27" fmla="*/ 6455664 w 6455664"/>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879951 w 6455664"/>
              <a:gd name="connsiteY10" fmla="*/ 581754 h 1045778"/>
              <a:gd name="connsiteX11" fmla="*/ 3180202 w 6455664"/>
              <a:gd name="connsiteY11" fmla="*/ 595402 h 1045778"/>
              <a:gd name="connsiteX12" fmla="*/ 3289384 w 6455664"/>
              <a:gd name="connsiteY12" fmla="*/ 745528 h 1045778"/>
              <a:gd name="connsiteX13" fmla="*/ 3589634 w 6455664"/>
              <a:gd name="connsiteY13" fmla="*/ 922948 h 1045778"/>
              <a:gd name="connsiteX14" fmla="*/ 3821646 w 6455664"/>
              <a:gd name="connsiteY14" fmla="*/ 827414 h 1045778"/>
              <a:gd name="connsiteX15" fmla="*/ 3985419 w 6455664"/>
              <a:gd name="connsiteY15" fmla="*/ 827414 h 1045778"/>
              <a:gd name="connsiteX16" fmla="*/ 4040011 w 6455664"/>
              <a:gd name="connsiteY16" fmla="*/ 963892 h 1045778"/>
              <a:gd name="connsiteX17" fmla="*/ 4244727 w 6455664"/>
              <a:gd name="connsiteY17" fmla="*/ 800119 h 1045778"/>
              <a:gd name="connsiteX18" fmla="*/ 4463091 w 6455664"/>
              <a:gd name="connsiteY18" fmla="*/ 677289 h 1045778"/>
              <a:gd name="connsiteX19" fmla="*/ 4845228 w 6455664"/>
              <a:gd name="connsiteY19" fmla="*/ 690936 h 1045778"/>
              <a:gd name="connsiteX20" fmla="*/ 4845228 w 6455664"/>
              <a:gd name="connsiteY20" fmla="*/ 854710 h 1045778"/>
              <a:gd name="connsiteX21" fmla="*/ 4913467 w 6455664"/>
              <a:gd name="connsiteY21" fmla="*/ 991187 h 1045778"/>
              <a:gd name="connsiteX22" fmla="*/ 5241013 w 6455664"/>
              <a:gd name="connsiteY22" fmla="*/ 1045778 h 1045778"/>
              <a:gd name="connsiteX23" fmla="*/ 5309252 w 6455664"/>
              <a:gd name="connsiteY23" fmla="*/ 991187 h 1045778"/>
              <a:gd name="connsiteX24" fmla="*/ 5500321 w 6455664"/>
              <a:gd name="connsiteY24" fmla="*/ 963892 h 1045778"/>
              <a:gd name="connsiteX25" fmla="*/ 5759628 w 6455664"/>
              <a:gd name="connsiteY25" fmla="*/ 1045778 h 1045778"/>
              <a:gd name="connsiteX26" fmla="*/ 6155413 w 6455664"/>
              <a:gd name="connsiteY26" fmla="*/ 963892 h 1045778"/>
              <a:gd name="connsiteX27" fmla="*/ 6455664 w 6455664"/>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879951 w 6455664"/>
              <a:gd name="connsiteY11" fmla="*/ 581754 h 1045778"/>
              <a:gd name="connsiteX12" fmla="*/ 3180202 w 6455664"/>
              <a:gd name="connsiteY12" fmla="*/ 595402 h 1045778"/>
              <a:gd name="connsiteX13" fmla="*/ 3289384 w 6455664"/>
              <a:gd name="connsiteY13" fmla="*/ 745528 h 1045778"/>
              <a:gd name="connsiteX14" fmla="*/ 3589634 w 6455664"/>
              <a:gd name="connsiteY14" fmla="*/ 922948 h 1045778"/>
              <a:gd name="connsiteX15" fmla="*/ 3821646 w 6455664"/>
              <a:gd name="connsiteY15" fmla="*/ 827414 h 1045778"/>
              <a:gd name="connsiteX16" fmla="*/ 3985419 w 6455664"/>
              <a:gd name="connsiteY16" fmla="*/ 827414 h 1045778"/>
              <a:gd name="connsiteX17" fmla="*/ 4040011 w 6455664"/>
              <a:gd name="connsiteY17" fmla="*/ 963892 h 1045778"/>
              <a:gd name="connsiteX18" fmla="*/ 4244727 w 6455664"/>
              <a:gd name="connsiteY18" fmla="*/ 800119 h 1045778"/>
              <a:gd name="connsiteX19" fmla="*/ 4463091 w 6455664"/>
              <a:gd name="connsiteY19" fmla="*/ 677289 h 1045778"/>
              <a:gd name="connsiteX20" fmla="*/ 4845228 w 6455664"/>
              <a:gd name="connsiteY20" fmla="*/ 690936 h 1045778"/>
              <a:gd name="connsiteX21" fmla="*/ 4845228 w 6455664"/>
              <a:gd name="connsiteY21" fmla="*/ 854710 h 1045778"/>
              <a:gd name="connsiteX22" fmla="*/ 4913467 w 6455664"/>
              <a:gd name="connsiteY22" fmla="*/ 991187 h 1045778"/>
              <a:gd name="connsiteX23" fmla="*/ 5241013 w 6455664"/>
              <a:gd name="connsiteY23" fmla="*/ 1045778 h 1045778"/>
              <a:gd name="connsiteX24" fmla="*/ 5309252 w 6455664"/>
              <a:gd name="connsiteY24" fmla="*/ 991187 h 1045778"/>
              <a:gd name="connsiteX25" fmla="*/ 5500321 w 6455664"/>
              <a:gd name="connsiteY25" fmla="*/ 963892 h 1045778"/>
              <a:gd name="connsiteX26" fmla="*/ 5759628 w 6455664"/>
              <a:gd name="connsiteY26" fmla="*/ 1045778 h 1045778"/>
              <a:gd name="connsiteX27" fmla="*/ 6155413 w 6455664"/>
              <a:gd name="connsiteY27" fmla="*/ 963892 h 1045778"/>
              <a:gd name="connsiteX28" fmla="*/ 6455664 w 6455664"/>
              <a:gd name="connsiteY28"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180202 w 6455664"/>
              <a:gd name="connsiteY12" fmla="*/ 595402 h 1045778"/>
              <a:gd name="connsiteX13" fmla="*/ 3289384 w 6455664"/>
              <a:gd name="connsiteY13" fmla="*/ 745528 h 1045778"/>
              <a:gd name="connsiteX14" fmla="*/ 3589634 w 6455664"/>
              <a:gd name="connsiteY14" fmla="*/ 922948 h 1045778"/>
              <a:gd name="connsiteX15" fmla="*/ 3821646 w 6455664"/>
              <a:gd name="connsiteY15" fmla="*/ 827414 h 1045778"/>
              <a:gd name="connsiteX16" fmla="*/ 3985419 w 6455664"/>
              <a:gd name="connsiteY16" fmla="*/ 827414 h 1045778"/>
              <a:gd name="connsiteX17" fmla="*/ 4040011 w 6455664"/>
              <a:gd name="connsiteY17" fmla="*/ 963892 h 1045778"/>
              <a:gd name="connsiteX18" fmla="*/ 4244727 w 6455664"/>
              <a:gd name="connsiteY18" fmla="*/ 800119 h 1045778"/>
              <a:gd name="connsiteX19" fmla="*/ 4463091 w 6455664"/>
              <a:gd name="connsiteY19" fmla="*/ 677289 h 1045778"/>
              <a:gd name="connsiteX20" fmla="*/ 4845228 w 6455664"/>
              <a:gd name="connsiteY20" fmla="*/ 690936 h 1045778"/>
              <a:gd name="connsiteX21" fmla="*/ 4845228 w 6455664"/>
              <a:gd name="connsiteY21" fmla="*/ 854710 h 1045778"/>
              <a:gd name="connsiteX22" fmla="*/ 4913467 w 6455664"/>
              <a:gd name="connsiteY22" fmla="*/ 991187 h 1045778"/>
              <a:gd name="connsiteX23" fmla="*/ 5241013 w 6455664"/>
              <a:gd name="connsiteY23" fmla="*/ 1045778 h 1045778"/>
              <a:gd name="connsiteX24" fmla="*/ 5309252 w 6455664"/>
              <a:gd name="connsiteY24" fmla="*/ 991187 h 1045778"/>
              <a:gd name="connsiteX25" fmla="*/ 5500321 w 6455664"/>
              <a:gd name="connsiteY25" fmla="*/ 963892 h 1045778"/>
              <a:gd name="connsiteX26" fmla="*/ 5759628 w 6455664"/>
              <a:gd name="connsiteY26" fmla="*/ 1045778 h 1045778"/>
              <a:gd name="connsiteX27" fmla="*/ 6155413 w 6455664"/>
              <a:gd name="connsiteY27" fmla="*/ 963892 h 1045778"/>
              <a:gd name="connsiteX28" fmla="*/ 6455664 w 6455664"/>
              <a:gd name="connsiteY28"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289384 w 6455664"/>
              <a:gd name="connsiteY14" fmla="*/ 745528 h 1045778"/>
              <a:gd name="connsiteX15" fmla="*/ 3589634 w 6455664"/>
              <a:gd name="connsiteY15" fmla="*/ 922948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337288 w 6455664"/>
              <a:gd name="connsiteY14" fmla="*/ 624348 h 1045778"/>
              <a:gd name="connsiteX15" fmla="*/ 3589634 w 6455664"/>
              <a:gd name="connsiteY15" fmla="*/ 922948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337288 w 6455664"/>
              <a:gd name="connsiteY14" fmla="*/ 624348 h 1045778"/>
              <a:gd name="connsiteX15" fmla="*/ 3653507 w 6455664"/>
              <a:gd name="connsiteY15" fmla="*/ 710882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576056 h 985188"/>
              <a:gd name="connsiteX1" fmla="*/ 166769 w 6455664"/>
              <a:gd name="connsiteY1" fmla="*/ 436728 h 985188"/>
              <a:gd name="connsiteX2" fmla="*/ 412533 w 6455664"/>
              <a:gd name="connsiteY2" fmla="*/ 437598 h 985188"/>
              <a:gd name="connsiteX3" fmla="*/ 717320 w 6455664"/>
              <a:gd name="connsiteY3" fmla="*/ 539611 h 985188"/>
              <a:gd name="connsiteX4" fmla="*/ 928723 w 6455664"/>
              <a:gd name="connsiteY4" fmla="*/ 454725 h 985188"/>
              <a:gd name="connsiteX5" fmla="*/ 1042270 w 6455664"/>
              <a:gd name="connsiteY5" fmla="*/ 359191 h 985188"/>
              <a:gd name="connsiteX6" fmla="*/ 1231294 w 6455664"/>
              <a:gd name="connsiteY6" fmla="*/ 206066 h 985188"/>
              <a:gd name="connsiteX7" fmla="*/ 1420042 w 6455664"/>
              <a:gd name="connsiteY7" fmla="*/ 0 h 985188"/>
              <a:gd name="connsiteX8" fmla="*/ 1854726 w 6455664"/>
              <a:gd name="connsiteY8" fmla="*/ 97033 h 985188"/>
              <a:gd name="connsiteX9" fmla="*/ 2148289 w 6455664"/>
              <a:gd name="connsiteY9" fmla="*/ 183420 h 985188"/>
              <a:gd name="connsiteX10" fmla="*/ 2600153 w 6455664"/>
              <a:gd name="connsiteY10" fmla="*/ 437598 h 985188"/>
              <a:gd name="connsiteX11" fmla="*/ 2768175 w 6455664"/>
              <a:gd name="connsiteY11" fmla="*/ 551458 h 985188"/>
              <a:gd name="connsiteX12" fmla="*/ 3015323 w 6455664"/>
              <a:gd name="connsiteY12" fmla="*/ 558778 h 985188"/>
              <a:gd name="connsiteX13" fmla="*/ 3180202 w 6455664"/>
              <a:gd name="connsiteY13" fmla="*/ 534812 h 985188"/>
              <a:gd name="connsiteX14" fmla="*/ 3337288 w 6455664"/>
              <a:gd name="connsiteY14" fmla="*/ 563758 h 985188"/>
              <a:gd name="connsiteX15" fmla="*/ 3653507 w 6455664"/>
              <a:gd name="connsiteY15" fmla="*/ 650292 h 985188"/>
              <a:gd name="connsiteX16" fmla="*/ 3821646 w 6455664"/>
              <a:gd name="connsiteY16" fmla="*/ 766824 h 985188"/>
              <a:gd name="connsiteX17" fmla="*/ 3985419 w 6455664"/>
              <a:gd name="connsiteY17" fmla="*/ 766824 h 985188"/>
              <a:gd name="connsiteX18" fmla="*/ 4040011 w 6455664"/>
              <a:gd name="connsiteY18" fmla="*/ 903302 h 985188"/>
              <a:gd name="connsiteX19" fmla="*/ 4244727 w 6455664"/>
              <a:gd name="connsiteY19" fmla="*/ 739529 h 985188"/>
              <a:gd name="connsiteX20" fmla="*/ 4463091 w 6455664"/>
              <a:gd name="connsiteY20" fmla="*/ 616699 h 985188"/>
              <a:gd name="connsiteX21" fmla="*/ 4845228 w 6455664"/>
              <a:gd name="connsiteY21" fmla="*/ 630346 h 985188"/>
              <a:gd name="connsiteX22" fmla="*/ 4845228 w 6455664"/>
              <a:gd name="connsiteY22" fmla="*/ 794120 h 985188"/>
              <a:gd name="connsiteX23" fmla="*/ 4913467 w 6455664"/>
              <a:gd name="connsiteY23" fmla="*/ 930597 h 985188"/>
              <a:gd name="connsiteX24" fmla="*/ 5241013 w 6455664"/>
              <a:gd name="connsiteY24" fmla="*/ 985188 h 985188"/>
              <a:gd name="connsiteX25" fmla="*/ 5309252 w 6455664"/>
              <a:gd name="connsiteY25" fmla="*/ 930597 h 985188"/>
              <a:gd name="connsiteX26" fmla="*/ 5500321 w 6455664"/>
              <a:gd name="connsiteY26" fmla="*/ 903302 h 985188"/>
              <a:gd name="connsiteX27" fmla="*/ 5759628 w 6455664"/>
              <a:gd name="connsiteY27" fmla="*/ 985188 h 985188"/>
              <a:gd name="connsiteX28" fmla="*/ 6155413 w 6455664"/>
              <a:gd name="connsiteY28" fmla="*/ 903302 h 985188"/>
              <a:gd name="connsiteX29" fmla="*/ 6455664 w 6455664"/>
              <a:gd name="connsiteY29" fmla="*/ 876006 h 985188"/>
              <a:gd name="connsiteX0" fmla="*/ 0 w 6934705"/>
              <a:gd name="connsiteY0" fmla="*/ 606351 h 985188"/>
              <a:gd name="connsiteX1" fmla="*/ 645810 w 6934705"/>
              <a:gd name="connsiteY1" fmla="*/ 436728 h 985188"/>
              <a:gd name="connsiteX2" fmla="*/ 891574 w 6934705"/>
              <a:gd name="connsiteY2" fmla="*/ 437598 h 985188"/>
              <a:gd name="connsiteX3" fmla="*/ 1196361 w 6934705"/>
              <a:gd name="connsiteY3" fmla="*/ 539611 h 985188"/>
              <a:gd name="connsiteX4" fmla="*/ 1407764 w 6934705"/>
              <a:gd name="connsiteY4" fmla="*/ 454725 h 985188"/>
              <a:gd name="connsiteX5" fmla="*/ 1521311 w 6934705"/>
              <a:gd name="connsiteY5" fmla="*/ 359191 h 985188"/>
              <a:gd name="connsiteX6" fmla="*/ 1710335 w 6934705"/>
              <a:gd name="connsiteY6" fmla="*/ 206066 h 985188"/>
              <a:gd name="connsiteX7" fmla="*/ 1899083 w 6934705"/>
              <a:gd name="connsiteY7" fmla="*/ 0 h 985188"/>
              <a:gd name="connsiteX8" fmla="*/ 2333767 w 6934705"/>
              <a:gd name="connsiteY8" fmla="*/ 97033 h 985188"/>
              <a:gd name="connsiteX9" fmla="*/ 2627330 w 6934705"/>
              <a:gd name="connsiteY9" fmla="*/ 183420 h 985188"/>
              <a:gd name="connsiteX10" fmla="*/ 3079194 w 6934705"/>
              <a:gd name="connsiteY10" fmla="*/ 437598 h 985188"/>
              <a:gd name="connsiteX11" fmla="*/ 3247216 w 6934705"/>
              <a:gd name="connsiteY11" fmla="*/ 551458 h 985188"/>
              <a:gd name="connsiteX12" fmla="*/ 3494364 w 6934705"/>
              <a:gd name="connsiteY12" fmla="*/ 558778 h 985188"/>
              <a:gd name="connsiteX13" fmla="*/ 3659243 w 6934705"/>
              <a:gd name="connsiteY13" fmla="*/ 534812 h 985188"/>
              <a:gd name="connsiteX14" fmla="*/ 3816329 w 6934705"/>
              <a:gd name="connsiteY14" fmla="*/ 563758 h 985188"/>
              <a:gd name="connsiteX15" fmla="*/ 4132548 w 6934705"/>
              <a:gd name="connsiteY15" fmla="*/ 650292 h 985188"/>
              <a:gd name="connsiteX16" fmla="*/ 4300687 w 6934705"/>
              <a:gd name="connsiteY16" fmla="*/ 766824 h 985188"/>
              <a:gd name="connsiteX17" fmla="*/ 4464460 w 6934705"/>
              <a:gd name="connsiteY17" fmla="*/ 766824 h 985188"/>
              <a:gd name="connsiteX18" fmla="*/ 4519052 w 6934705"/>
              <a:gd name="connsiteY18" fmla="*/ 903302 h 985188"/>
              <a:gd name="connsiteX19" fmla="*/ 4723768 w 6934705"/>
              <a:gd name="connsiteY19" fmla="*/ 739529 h 985188"/>
              <a:gd name="connsiteX20" fmla="*/ 4942132 w 6934705"/>
              <a:gd name="connsiteY20" fmla="*/ 616699 h 985188"/>
              <a:gd name="connsiteX21" fmla="*/ 5324269 w 6934705"/>
              <a:gd name="connsiteY21" fmla="*/ 630346 h 985188"/>
              <a:gd name="connsiteX22" fmla="*/ 5324269 w 6934705"/>
              <a:gd name="connsiteY22" fmla="*/ 794120 h 985188"/>
              <a:gd name="connsiteX23" fmla="*/ 5392508 w 6934705"/>
              <a:gd name="connsiteY23" fmla="*/ 930597 h 985188"/>
              <a:gd name="connsiteX24" fmla="*/ 5720054 w 6934705"/>
              <a:gd name="connsiteY24" fmla="*/ 985188 h 985188"/>
              <a:gd name="connsiteX25" fmla="*/ 5788293 w 6934705"/>
              <a:gd name="connsiteY25" fmla="*/ 930597 h 985188"/>
              <a:gd name="connsiteX26" fmla="*/ 5979362 w 6934705"/>
              <a:gd name="connsiteY26" fmla="*/ 903302 h 985188"/>
              <a:gd name="connsiteX27" fmla="*/ 6238669 w 6934705"/>
              <a:gd name="connsiteY27" fmla="*/ 985188 h 985188"/>
              <a:gd name="connsiteX28" fmla="*/ 6634454 w 6934705"/>
              <a:gd name="connsiteY28" fmla="*/ 903302 h 985188"/>
              <a:gd name="connsiteX29" fmla="*/ 6934705 w 6934705"/>
              <a:gd name="connsiteY29" fmla="*/ 876006 h 985188"/>
              <a:gd name="connsiteX0" fmla="*/ 0 w 6934705"/>
              <a:gd name="connsiteY0" fmla="*/ 606351 h 985188"/>
              <a:gd name="connsiteX1" fmla="*/ 518065 w 6934705"/>
              <a:gd name="connsiteY1" fmla="*/ 542760 h 985188"/>
              <a:gd name="connsiteX2" fmla="*/ 891574 w 6934705"/>
              <a:gd name="connsiteY2" fmla="*/ 437598 h 985188"/>
              <a:gd name="connsiteX3" fmla="*/ 1196361 w 6934705"/>
              <a:gd name="connsiteY3" fmla="*/ 539611 h 985188"/>
              <a:gd name="connsiteX4" fmla="*/ 1407764 w 6934705"/>
              <a:gd name="connsiteY4" fmla="*/ 454725 h 985188"/>
              <a:gd name="connsiteX5" fmla="*/ 1521311 w 6934705"/>
              <a:gd name="connsiteY5" fmla="*/ 359191 h 985188"/>
              <a:gd name="connsiteX6" fmla="*/ 1710335 w 6934705"/>
              <a:gd name="connsiteY6" fmla="*/ 206066 h 985188"/>
              <a:gd name="connsiteX7" fmla="*/ 1899083 w 6934705"/>
              <a:gd name="connsiteY7" fmla="*/ 0 h 985188"/>
              <a:gd name="connsiteX8" fmla="*/ 2333767 w 6934705"/>
              <a:gd name="connsiteY8" fmla="*/ 97033 h 985188"/>
              <a:gd name="connsiteX9" fmla="*/ 2627330 w 6934705"/>
              <a:gd name="connsiteY9" fmla="*/ 183420 h 985188"/>
              <a:gd name="connsiteX10" fmla="*/ 3079194 w 6934705"/>
              <a:gd name="connsiteY10" fmla="*/ 437598 h 985188"/>
              <a:gd name="connsiteX11" fmla="*/ 3247216 w 6934705"/>
              <a:gd name="connsiteY11" fmla="*/ 551458 h 985188"/>
              <a:gd name="connsiteX12" fmla="*/ 3494364 w 6934705"/>
              <a:gd name="connsiteY12" fmla="*/ 558778 h 985188"/>
              <a:gd name="connsiteX13" fmla="*/ 3659243 w 6934705"/>
              <a:gd name="connsiteY13" fmla="*/ 534812 h 985188"/>
              <a:gd name="connsiteX14" fmla="*/ 3816329 w 6934705"/>
              <a:gd name="connsiteY14" fmla="*/ 563758 h 985188"/>
              <a:gd name="connsiteX15" fmla="*/ 4132548 w 6934705"/>
              <a:gd name="connsiteY15" fmla="*/ 650292 h 985188"/>
              <a:gd name="connsiteX16" fmla="*/ 4300687 w 6934705"/>
              <a:gd name="connsiteY16" fmla="*/ 766824 h 985188"/>
              <a:gd name="connsiteX17" fmla="*/ 4464460 w 6934705"/>
              <a:gd name="connsiteY17" fmla="*/ 766824 h 985188"/>
              <a:gd name="connsiteX18" fmla="*/ 4519052 w 6934705"/>
              <a:gd name="connsiteY18" fmla="*/ 903302 h 985188"/>
              <a:gd name="connsiteX19" fmla="*/ 4723768 w 6934705"/>
              <a:gd name="connsiteY19" fmla="*/ 739529 h 985188"/>
              <a:gd name="connsiteX20" fmla="*/ 4942132 w 6934705"/>
              <a:gd name="connsiteY20" fmla="*/ 616699 h 985188"/>
              <a:gd name="connsiteX21" fmla="*/ 5324269 w 6934705"/>
              <a:gd name="connsiteY21" fmla="*/ 630346 h 985188"/>
              <a:gd name="connsiteX22" fmla="*/ 5324269 w 6934705"/>
              <a:gd name="connsiteY22" fmla="*/ 794120 h 985188"/>
              <a:gd name="connsiteX23" fmla="*/ 5392508 w 6934705"/>
              <a:gd name="connsiteY23" fmla="*/ 930597 h 985188"/>
              <a:gd name="connsiteX24" fmla="*/ 5720054 w 6934705"/>
              <a:gd name="connsiteY24" fmla="*/ 985188 h 985188"/>
              <a:gd name="connsiteX25" fmla="*/ 5788293 w 6934705"/>
              <a:gd name="connsiteY25" fmla="*/ 930597 h 985188"/>
              <a:gd name="connsiteX26" fmla="*/ 5979362 w 6934705"/>
              <a:gd name="connsiteY26" fmla="*/ 903302 h 985188"/>
              <a:gd name="connsiteX27" fmla="*/ 6238669 w 6934705"/>
              <a:gd name="connsiteY27" fmla="*/ 985188 h 985188"/>
              <a:gd name="connsiteX28" fmla="*/ 6634454 w 6934705"/>
              <a:gd name="connsiteY28" fmla="*/ 903302 h 985188"/>
              <a:gd name="connsiteX29" fmla="*/ 6934705 w 6934705"/>
              <a:gd name="connsiteY29" fmla="*/ 876006 h 985188"/>
              <a:gd name="connsiteX0" fmla="*/ 0 w 6982609"/>
              <a:gd name="connsiteY0" fmla="*/ 530613 h 985188"/>
              <a:gd name="connsiteX1" fmla="*/ 565969 w 6982609"/>
              <a:gd name="connsiteY1" fmla="*/ 542760 h 985188"/>
              <a:gd name="connsiteX2" fmla="*/ 939478 w 6982609"/>
              <a:gd name="connsiteY2" fmla="*/ 437598 h 985188"/>
              <a:gd name="connsiteX3" fmla="*/ 1244265 w 6982609"/>
              <a:gd name="connsiteY3" fmla="*/ 539611 h 985188"/>
              <a:gd name="connsiteX4" fmla="*/ 1455668 w 6982609"/>
              <a:gd name="connsiteY4" fmla="*/ 454725 h 985188"/>
              <a:gd name="connsiteX5" fmla="*/ 1569215 w 6982609"/>
              <a:gd name="connsiteY5" fmla="*/ 359191 h 985188"/>
              <a:gd name="connsiteX6" fmla="*/ 1758239 w 6982609"/>
              <a:gd name="connsiteY6" fmla="*/ 206066 h 985188"/>
              <a:gd name="connsiteX7" fmla="*/ 1946987 w 6982609"/>
              <a:gd name="connsiteY7" fmla="*/ 0 h 985188"/>
              <a:gd name="connsiteX8" fmla="*/ 2381671 w 6982609"/>
              <a:gd name="connsiteY8" fmla="*/ 97033 h 985188"/>
              <a:gd name="connsiteX9" fmla="*/ 2675234 w 6982609"/>
              <a:gd name="connsiteY9" fmla="*/ 183420 h 985188"/>
              <a:gd name="connsiteX10" fmla="*/ 3127098 w 6982609"/>
              <a:gd name="connsiteY10" fmla="*/ 437598 h 985188"/>
              <a:gd name="connsiteX11" fmla="*/ 3295120 w 6982609"/>
              <a:gd name="connsiteY11" fmla="*/ 551458 h 985188"/>
              <a:gd name="connsiteX12" fmla="*/ 3542268 w 6982609"/>
              <a:gd name="connsiteY12" fmla="*/ 558778 h 985188"/>
              <a:gd name="connsiteX13" fmla="*/ 3707147 w 6982609"/>
              <a:gd name="connsiteY13" fmla="*/ 534812 h 985188"/>
              <a:gd name="connsiteX14" fmla="*/ 3864233 w 6982609"/>
              <a:gd name="connsiteY14" fmla="*/ 563758 h 985188"/>
              <a:gd name="connsiteX15" fmla="*/ 4180452 w 6982609"/>
              <a:gd name="connsiteY15" fmla="*/ 650292 h 985188"/>
              <a:gd name="connsiteX16" fmla="*/ 4348591 w 6982609"/>
              <a:gd name="connsiteY16" fmla="*/ 766824 h 985188"/>
              <a:gd name="connsiteX17" fmla="*/ 4512364 w 6982609"/>
              <a:gd name="connsiteY17" fmla="*/ 766824 h 985188"/>
              <a:gd name="connsiteX18" fmla="*/ 4566956 w 6982609"/>
              <a:gd name="connsiteY18" fmla="*/ 903302 h 985188"/>
              <a:gd name="connsiteX19" fmla="*/ 4771672 w 6982609"/>
              <a:gd name="connsiteY19" fmla="*/ 739529 h 985188"/>
              <a:gd name="connsiteX20" fmla="*/ 4990036 w 6982609"/>
              <a:gd name="connsiteY20" fmla="*/ 616699 h 985188"/>
              <a:gd name="connsiteX21" fmla="*/ 5372173 w 6982609"/>
              <a:gd name="connsiteY21" fmla="*/ 630346 h 985188"/>
              <a:gd name="connsiteX22" fmla="*/ 5372173 w 6982609"/>
              <a:gd name="connsiteY22" fmla="*/ 794120 h 985188"/>
              <a:gd name="connsiteX23" fmla="*/ 5440412 w 6982609"/>
              <a:gd name="connsiteY23" fmla="*/ 930597 h 985188"/>
              <a:gd name="connsiteX24" fmla="*/ 5767958 w 6982609"/>
              <a:gd name="connsiteY24" fmla="*/ 985188 h 985188"/>
              <a:gd name="connsiteX25" fmla="*/ 5836197 w 6982609"/>
              <a:gd name="connsiteY25" fmla="*/ 930597 h 985188"/>
              <a:gd name="connsiteX26" fmla="*/ 6027266 w 6982609"/>
              <a:gd name="connsiteY26" fmla="*/ 903302 h 985188"/>
              <a:gd name="connsiteX27" fmla="*/ 6286573 w 6982609"/>
              <a:gd name="connsiteY27" fmla="*/ 985188 h 985188"/>
              <a:gd name="connsiteX28" fmla="*/ 6682358 w 6982609"/>
              <a:gd name="connsiteY28" fmla="*/ 903302 h 985188"/>
              <a:gd name="connsiteX29" fmla="*/ 6982609 w 6982609"/>
              <a:gd name="connsiteY29" fmla="*/ 876006 h 985188"/>
              <a:gd name="connsiteX0" fmla="*/ 0 w 6982609"/>
              <a:gd name="connsiteY0" fmla="*/ 530613 h 985188"/>
              <a:gd name="connsiteX1" fmla="*/ 565969 w 6982609"/>
              <a:gd name="connsiteY1" fmla="*/ 542760 h 985188"/>
              <a:gd name="connsiteX2" fmla="*/ 859639 w 6982609"/>
              <a:gd name="connsiteY2" fmla="*/ 452744 h 985188"/>
              <a:gd name="connsiteX3" fmla="*/ 1244265 w 6982609"/>
              <a:gd name="connsiteY3" fmla="*/ 539611 h 985188"/>
              <a:gd name="connsiteX4" fmla="*/ 1455668 w 6982609"/>
              <a:gd name="connsiteY4" fmla="*/ 454725 h 985188"/>
              <a:gd name="connsiteX5" fmla="*/ 1569215 w 6982609"/>
              <a:gd name="connsiteY5" fmla="*/ 359191 h 985188"/>
              <a:gd name="connsiteX6" fmla="*/ 1758239 w 6982609"/>
              <a:gd name="connsiteY6" fmla="*/ 206066 h 985188"/>
              <a:gd name="connsiteX7" fmla="*/ 1946987 w 6982609"/>
              <a:gd name="connsiteY7" fmla="*/ 0 h 985188"/>
              <a:gd name="connsiteX8" fmla="*/ 2381671 w 6982609"/>
              <a:gd name="connsiteY8" fmla="*/ 97033 h 985188"/>
              <a:gd name="connsiteX9" fmla="*/ 2675234 w 6982609"/>
              <a:gd name="connsiteY9" fmla="*/ 183420 h 985188"/>
              <a:gd name="connsiteX10" fmla="*/ 3127098 w 6982609"/>
              <a:gd name="connsiteY10" fmla="*/ 437598 h 985188"/>
              <a:gd name="connsiteX11" fmla="*/ 3295120 w 6982609"/>
              <a:gd name="connsiteY11" fmla="*/ 551458 h 985188"/>
              <a:gd name="connsiteX12" fmla="*/ 3542268 w 6982609"/>
              <a:gd name="connsiteY12" fmla="*/ 558778 h 985188"/>
              <a:gd name="connsiteX13" fmla="*/ 3707147 w 6982609"/>
              <a:gd name="connsiteY13" fmla="*/ 534812 h 985188"/>
              <a:gd name="connsiteX14" fmla="*/ 3864233 w 6982609"/>
              <a:gd name="connsiteY14" fmla="*/ 563758 h 985188"/>
              <a:gd name="connsiteX15" fmla="*/ 4180452 w 6982609"/>
              <a:gd name="connsiteY15" fmla="*/ 650292 h 985188"/>
              <a:gd name="connsiteX16" fmla="*/ 4348591 w 6982609"/>
              <a:gd name="connsiteY16" fmla="*/ 766824 h 985188"/>
              <a:gd name="connsiteX17" fmla="*/ 4512364 w 6982609"/>
              <a:gd name="connsiteY17" fmla="*/ 766824 h 985188"/>
              <a:gd name="connsiteX18" fmla="*/ 4566956 w 6982609"/>
              <a:gd name="connsiteY18" fmla="*/ 903302 h 985188"/>
              <a:gd name="connsiteX19" fmla="*/ 4771672 w 6982609"/>
              <a:gd name="connsiteY19" fmla="*/ 739529 h 985188"/>
              <a:gd name="connsiteX20" fmla="*/ 4990036 w 6982609"/>
              <a:gd name="connsiteY20" fmla="*/ 616699 h 985188"/>
              <a:gd name="connsiteX21" fmla="*/ 5372173 w 6982609"/>
              <a:gd name="connsiteY21" fmla="*/ 630346 h 985188"/>
              <a:gd name="connsiteX22" fmla="*/ 5372173 w 6982609"/>
              <a:gd name="connsiteY22" fmla="*/ 794120 h 985188"/>
              <a:gd name="connsiteX23" fmla="*/ 5440412 w 6982609"/>
              <a:gd name="connsiteY23" fmla="*/ 930597 h 985188"/>
              <a:gd name="connsiteX24" fmla="*/ 5767958 w 6982609"/>
              <a:gd name="connsiteY24" fmla="*/ 985188 h 985188"/>
              <a:gd name="connsiteX25" fmla="*/ 5836197 w 6982609"/>
              <a:gd name="connsiteY25" fmla="*/ 930597 h 985188"/>
              <a:gd name="connsiteX26" fmla="*/ 6027266 w 6982609"/>
              <a:gd name="connsiteY26" fmla="*/ 903302 h 985188"/>
              <a:gd name="connsiteX27" fmla="*/ 6286573 w 6982609"/>
              <a:gd name="connsiteY27" fmla="*/ 985188 h 985188"/>
              <a:gd name="connsiteX28" fmla="*/ 6682358 w 6982609"/>
              <a:gd name="connsiteY28" fmla="*/ 903302 h 985188"/>
              <a:gd name="connsiteX29" fmla="*/ 6982609 w 6982609"/>
              <a:gd name="connsiteY29" fmla="*/ 876006 h 985188"/>
              <a:gd name="connsiteX0" fmla="*/ 0 w 7413746"/>
              <a:gd name="connsiteY0" fmla="*/ 545761 h 985188"/>
              <a:gd name="connsiteX1" fmla="*/ 997106 w 7413746"/>
              <a:gd name="connsiteY1" fmla="*/ 542760 h 985188"/>
              <a:gd name="connsiteX2" fmla="*/ 1290776 w 7413746"/>
              <a:gd name="connsiteY2" fmla="*/ 452744 h 985188"/>
              <a:gd name="connsiteX3" fmla="*/ 1675402 w 7413746"/>
              <a:gd name="connsiteY3" fmla="*/ 539611 h 985188"/>
              <a:gd name="connsiteX4" fmla="*/ 1886805 w 7413746"/>
              <a:gd name="connsiteY4" fmla="*/ 454725 h 985188"/>
              <a:gd name="connsiteX5" fmla="*/ 2000352 w 7413746"/>
              <a:gd name="connsiteY5" fmla="*/ 359191 h 985188"/>
              <a:gd name="connsiteX6" fmla="*/ 2189376 w 7413746"/>
              <a:gd name="connsiteY6" fmla="*/ 206066 h 985188"/>
              <a:gd name="connsiteX7" fmla="*/ 2378124 w 7413746"/>
              <a:gd name="connsiteY7" fmla="*/ 0 h 985188"/>
              <a:gd name="connsiteX8" fmla="*/ 2812808 w 7413746"/>
              <a:gd name="connsiteY8" fmla="*/ 97033 h 985188"/>
              <a:gd name="connsiteX9" fmla="*/ 3106371 w 7413746"/>
              <a:gd name="connsiteY9" fmla="*/ 183420 h 985188"/>
              <a:gd name="connsiteX10" fmla="*/ 3558235 w 7413746"/>
              <a:gd name="connsiteY10" fmla="*/ 437598 h 985188"/>
              <a:gd name="connsiteX11" fmla="*/ 3726257 w 7413746"/>
              <a:gd name="connsiteY11" fmla="*/ 551458 h 985188"/>
              <a:gd name="connsiteX12" fmla="*/ 3973405 w 7413746"/>
              <a:gd name="connsiteY12" fmla="*/ 558778 h 985188"/>
              <a:gd name="connsiteX13" fmla="*/ 4138284 w 7413746"/>
              <a:gd name="connsiteY13" fmla="*/ 534812 h 985188"/>
              <a:gd name="connsiteX14" fmla="*/ 4295370 w 7413746"/>
              <a:gd name="connsiteY14" fmla="*/ 563758 h 985188"/>
              <a:gd name="connsiteX15" fmla="*/ 4611589 w 7413746"/>
              <a:gd name="connsiteY15" fmla="*/ 650292 h 985188"/>
              <a:gd name="connsiteX16" fmla="*/ 4779728 w 7413746"/>
              <a:gd name="connsiteY16" fmla="*/ 766824 h 985188"/>
              <a:gd name="connsiteX17" fmla="*/ 4943501 w 7413746"/>
              <a:gd name="connsiteY17" fmla="*/ 766824 h 985188"/>
              <a:gd name="connsiteX18" fmla="*/ 4998093 w 7413746"/>
              <a:gd name="connsiteY18" fmla="*/ 903302 h 985188"/>
              <a:gd name="connsiteX19" fmla="*/ 5202809 w 7413746"/>
              <a:gd name="connsiteY19" fmla="*/ 739529 h 985188"/>
              <a:gd name="connsiteX20" fmla="*/ 5421173 w 7413746"/>
              <a:gd name="connsiteY20" fmla="*/ 616699 h 985188"/>
              <a:gd name="connsiteX21" fmla="*/ 5803310 w 7413746"/>
              <a:gd name="connsiteY21" fmla="*/ 630346 h 985188"/>
              <a:gd name="connsiteX22" fmla="*/ 5803310 w 7413746"/>
              <a:gd name="connsiteY22" fmla="*/ 794120 h 985188"/>
              <a:gd name="connsiteX23" fmla="*/ 5871549 w 7413746"/>
              <a:gd name="connsiteY23" fmla="*/ 930597 h 985188"/>
              <a:gd name="connsiteX24" fmla="*/ 6199095 w 7413746"/>
              <a:gd name="connsiteY24" fmla="*/ 985188 h 985188"/>
              <a:gd name="connsiteX25" fmla="*/ 6267334 w 7413746"/>
              <a:gd name="connsiteY25" fmla="*/ 930597 h 985188"/>
              <a:gd name="connsiteX26" fmla="*/ 6458403 w 7413746"/>
              <a:gd name="connsiteY26" fmla="*/ 903302 h 985188"/>
              <a:gd name="connsiteX27" fmla="*/ 6717710 w 7413746"/>
              <a:gd name="connsiteY27" fmla="*/ 985188 h 985188"/>
              <a:gd name="connsiteX28" fmla="*/ 7113495 w 7413746"/>
              <a:gd name="connsiteY28" fmla="*/ 903302 h 985188"/>
              <a:gd name="connsiteX29" fmla="*/ 7413746 w 7413746"/>
              <a:gd name="connsiteY29" fmla="*/ 876006 h 985188"/>
              <a:gd name="connsiteX0" fmla="*/ 0 w 7413746"/>
              <a:gd name="connsiteY0" fmla="*/ 545761 h 985188"/>
              <a:gd name="connsiteX1" fmla="*/ 661777 w 7413746"/>
              <a:gd name="connsiteY1" fmla="*/ 542760 h 985188"/>
              <a:gd name="connsiteX2" fmla="*/ 1290776 w 7413746"/>
              <a:gd name="connsiteY2" fmla="*/ 452744 h 985188"/>
              <a:gd name="connsiteX3" fmla="*/ 1675402 w 7413746"/>
              <a:gd name="connsiteY3" fmla="*/ 539611 h 985188"/>
              <a:gd name="connsiteX4" fmla="*/ 1886805 w 7413746"/>
              <a:gd name="connsiteY4" fmla="*/ 454725 h 985188"/>
              <a:gd name="connsiteX5" fmla="*/ 2000352 w 7413746"/>
              <a:gd name="connsiteY5" fmla="*/ 359191 h 985188"/>
              <a:gd name="connsiteX6" fmla="*/ 2189376 w 7413746"/>
              <a:gd name="connsiteY6" fmla="*/ 206066 h 985188"/>
              <a:gd name="connsiteX7" fmla="*/ 2378124 w 7413746"/>
              <a:gd name="connsiteY7" fmla="*/ 0 h 985188"/>
              <a:gd name="connsiteX8" fmla="*/ 2812808 w 7413746"/>
              <a:gd name="connsiteY8" fmla="*/ 97033 h 985188"/>
              <a:gd name="connsiteX9" fmla="*/ 3106371 w 7413746"/>
              <a:gd name="connsiteY9" fmla="*/ 183420 h 985188"/>
              <a:gd name="connsiteX10" fmla="*/ 3558235 w 7413746"/>
              <a:gd name="connsiteY10" fmla="*/ 437598 h 985188"/>
              <a:gd name="connsiteX11" fmla="*/ 3726257 w 7413746"/>
              <a:gd name="connsiteY11" fmla="*/ 551458 h 985188"/>
              <a:gd name="connsiteX12" fmla="*/ 3973405 w 7413746"/>
              <a:gd name="connsiteY12" fmla="*/ 558778 h 985188"/>
              <a:gd name="connsiteX13" fmla="*/ 4138284 w 7413746"/>
              <a:gd name="connsiteY13" fmla="*/ 534812 h 985188"/>
              <a:gd name="connsiteX14" fmla="*/ 4295370 w 7413746"/>
              <a:gd name="connsiteY14" fmla="*/ 563758 h 985188"/>
              <a:gd name="connsiteX15" fmla="*/ 4611589 w 7413746"/>
              <a:gd name="connsiteY15" fmla="*/ 650292 h 985188"/>
              <a:gd name="connsiteX16" fmla="*/ 4779728 w 7413746"/>
              <a:gd name="connsiteY16" fmla="*/ 766824 h 985188"/>
              <a:gd name="connsiteX17" fmla="*/ 4943501 w 7413746"/>
              <a:gd name="connsiteY17" fmla="*/ 766824 h 985188"/>
              <a:gd name="connsiteX18" fmla="*/ 4998093 w 7413746"/>
              <a:gd name="connsiteY18" fmla="*/ 903302 h 985188"/>
              <a:gd name="connsiteX19" fmla="*/ 5202809 w 7413746"/>
              <a:gd name="connsiteY19" fmla="*/ 739529 h 985188"/>
              <a:gd name="connsiteX20" fmla="*/ 5421173 w 7413746"/>
              <a:gd name="connsiteY20" fmla="*/ 616699 h 985188"/>
              <a:gd name="connsiteX21" fmla="*/ 5803310 w 7413746"/>
              <a:gd name="connsiteY21" fmla="*/ 630346 h 985188"/>
              <a:gd name="connsiteX22" fmla="*/ 5803310 w 7413746"/>
              <a:gd name="connsiteY22" fmla="*/ 794120 h 985188"/>
              <a:gd name="connsiteX23" fmla="*/ 5871549 w 7413746"/>
              <a:gd name="connsiteY23" fmla="*/ 930597 h 985188"/>
              <a:gd name="connsiteX24" fmla="*/ 6199095 w 7413746"/>
              <a:gd name="connsiteY24" fmla="*/ 985188 h 985188"/>
              <a:gd name="connsiteX25" fmla="*/ 6267334 w 7413746"/>
              <a:gd name="connsiteY25" fmla="*/ 930597 h 985188"/>
              <a:gd name="connsiteX26" fmla="*/ 6458403 w 7413746"/>
              <a:gd name="connsiteY26" fmla="*/ 903302 h 985188"/>
              <a:gd name="connsiteX27" fmla="*/ 6717710 w 7413746"/>
              <a:gd name="connsiteY27" fmla="*/ 985188 h 985188"/>
              <a:gd name="connsiteX28" fmla="*/ 7113495 w 7413746"/>
              <a:gd name="connsiteY28" fmla="*/ 903302 h 985188"/>
              <a:gd name="connsiteX29" fmla="*/ 7413746 w 7413746"/>
              <a:gd name="connsiteY29"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421173 w 7413746"/>
              <a:gd name="connsiteY21" fmla="*/ 616699 h 985188"/>
              <a:gd name="connsiteX22" fmla="*/ 5803310 w 7413746"/>
              <a:gd name="connsiteY22" fmla="*/ 630346 h 985188"/>
              <a:gd name="connsiteX23" fmla="*/ 5803310 w 7413746"/>
              <a:gd name="connsiteY23" fmla="*/ 794120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421173 w 7413746"/>
              <a:gd name="connsiteY21" fmla="*/ 616699 h 985188"/>
              <a:gd name="connsiteX22" fmla="*/ 5803310 w 7413746"/>
              <a:gd name="connsiteY22" fmla="*/ 630346 h 985188"/>
              <a:gd name="connsiteX23" fmla="*/ 5915087 w 7413746"/>
              <a:gd name="connsiteY23" fmla="*/ 657792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803310 w 7413746"/>
              <a:gd name="connsiteY22" fmla="*/ 630346 h 985188"/>
              <a:gd name="connsiteX23" fmla="*/ 5915087 w 7413746"/>
              <a:gd name="connsiteY23" fmla="*/ 657792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5871549 w 7413746"/>
              <a:gd name="connsiteY25" fmla="*/ 930597 h 985188"/>
              <a:gd name="connsiteX26" fmla="*/ 6199095 w 7413746"/>
              <a:gd name="connsiteY26" fmla="*/ 985188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199095 w 7413746"/>
              <a:gd name="connsiteY26" fmla="*/ 985188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379112 w 7413746"/>
              <a:gd name="connsiteY27" fmla="*/ 779122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379112 w 7413746"/>
              <a:gd name="connsiteY27" fmla="*/ 779122 h 985188"/>
              <a:gd name="connsiteX28" fmla="*/ 6490340 w 7413746"/>
              <a:gd name="connsiteY28" fmla="*/ 797270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03302"/>
              <a:gd name="connsiteX1" fmla="*/ 661777 w 7413746"/>
              <a:gd name="connsiteY1" fmla="*/ 542760 h 903302"/>
              <a:gd name="connsiteX2" fmla="*/ 1003347 w 7413746"/>
              <a:gd name="connsiteY2" fmla="*/ 513335 h 903302"/>
              <a:gd name="connsiteX3" fmla="*/ 1290776 w 7413746"/>
              <a:gd name="connsiteY3" fmla="*/ 452744 h 903302"/>
              <a:gd name="connsiteX4" fmla="*/ 1675402 w 7413746"/>
              <a:gd name="connsiteY4" fmla="*/ 539611 h 903302"/>
              <a:gd name="connsiteX5" fmla="*/ 1886805 w 7413746"/>
              <a:gd name="connsiteY5" fmla="*/ 454725 h 903302"/>
              <a:gd name="connsiteX6" fmla="*/ 2000352 w 7413746"/>
              <a:gd name="connsiteY6" fmla="*/ 359191 h 903302"/>
              <a:gd name="connsiteX7" fmla="*/ 2189376 w 7413746"/>
              <a:gd name="connsiteY7" fmla="*/ 206066 h 903302"/>
              <a:gd name="connsiteX8" fmla="*/ 2378124 w 7413746"/>
              <a:gd name="connsiteY8" fmla="*/ 0 h 903302"/>
              <a:gd name="connsiteX9" fmla="*/ 2812808 w 7413746"/>
              <a:gd name="connsiteY9" fmla="*/ 97033 h 903302"/>
              <a:gd name="connsiteX10" fmla="*/ 3106371 w 7413746"/>
              <a:gd name="connsiteY10" fmla="*/ 183420 h 903302"/>
              <a:gd name="connsiteX11" fmla="*/ 3558235 w 7413746"/>
              <a:gd name="connsiteY11" fmla="*/ 437598 h 903302"/>
              <a:gd name="connsiteX12" fmla="*/ 3726257 w 7413746"/>
              <a:gd name="connsiteY12" fmla="*/ 551458 h 903302"/>
              <a:gd name="connsiteX13" fmla="*/ 3973405 w 7413746"/>
              <a:gd name="connsiteY13" fmla="*/ 558778 h 903302"/>
              <a:gd name="connsiteX14" fmla="*/ 4138284 w 7413746"/>
              <a:gd name="connsiteY14" fmla="*/ 534812 h 903302"/>
              <a:gd name="connsiteX15" fmla="*/ 4295370 w 7413746"/>
              <a:gd name="connsiteY15" fmla="*/ 563758 h 903302"/>
              <a:gd name="connsiteX16" fmla="*/ 4611589 w 7413746"/>
              <a:gd name="connsiteY16" fmla="*/ 650292 h 903302"/>
              <a:gd name="connsiteX17" fmla="*/ 4779728 w 7413746"/>
              <a:gd name="connsiteY17" fmla="*/ 766824 h 903302"/>
              <a:gd name="connsiteX18" fmla="*/ 4943501 w 7413746"/>
              <a:gd name="connsiteY18" fmla="*/ 766824 h 903302"/>
              <a:gd name="connsiteX19" fmla="*/ 4998093 w 7413746"/>
              <a:gd name="connsiteY19" fmla="*/ 903302 h 903302"/>
              <a:gd name="connsiteX20" fmla="*/ 5202809 w 7413746"/>
              <a:gd name="connsiteY20" fmla="*/ 739529 h 903302"/>
              <a:gd name="connsiteX21" fmla="*/ 5341333 w 7413746"/>
              <a:gd name="connsiteY21" fmla="*/ 631845 h 903302"/>
              <a:gd name="connsiteX22" fmla="*/ 5618115 w 7413746"/>
              <a:gd name="connsiteY22" fmla="*/ 649662 h 903302"/>
              <a:gd name="connsiteX23" fmla="*/ 5803310 w 7413746"/>
              <a:gd name="connsiteY23" fmla="*/ 630346 h 903302"/>
              <a:gd name="connsiteX24" fmla="*/ 5915087 w 7413746"/>
              <a:gd name="connsiteY24" fmla="*/ 657792 h 903302"/>
              <a:gd name="connsiteX25" fmla="*/ 6063166 w 7413746"/>
              <a:gd name="connsiteY25" fmla="*/ 763975 h 903302"/>
              <a:gd name="connsiteX26" fmla="*/ 6278935 w 7413746"/>
              <a:gd name="connsiteY26" fmla="*/ 833712 h 903302"/>
              <a:gd name="connsiteX27" fmla="*/ 6379112 w 7413746"/>
              <a:gd name="connsiteY27" fmla="*/ 779122 h 903302"/>
              <a:gd name="connsiteX28" fmla="*/ 6490340 w 7413746"/>
              <a:gd name="connsiteY28" fmla="*/ 797270 h 903302"/>
              <a:gd name="connsiteX29" fmla="*/ 6669806 w 7413746"/>
              <a:gd name="connsiteY29" fmla="*/ 757976 h 903302"/>
              <a:gd name="connsiteX30" fmla="*/ 7113495 w 7413746"/>
              <a:gd name="connsiteY30" fmla="*/ 903302 h 903302"/>
              <a:gd name="connsiteX31" fmla="*/ 7413746 w 7413746"/>
              <a:gd name="connsiteY31" fmla="*/ 876006 h 903302"/>
              <a:gd name="connsiteX0" fmla="*/ 0 w 7413746"/>
              <a:gd name="connsiteY0" fmla="*/ 545761 h 903302"/>
              <a:gd name="connsiteX1" fmla="*/ 661777 w 7413746"/>
              <a:gd name="connsiteY1" fmla="*/ 542760 h 903302"/>
              <a:gd name="connsiteX2" fmla="*/ 1003347 w 7413746"/>
              <a:gd name="connsiteY2" fmla="*/ 513335 h 903302"/>
              <a:gd name="connsiteX3" fmla="*/ 1290776 w 7413746"/>
              <a:gd name="connsiteY3" fmla="*/ 452744 h 903302"/>
              <a:gd name="connsiteX4" fmla="*/ 1675402 w 7413746"/>
              <a:gd name="connsiteY4" fmla="*/ 539611 h 903302"/>
              <a:gd name="connsiteX5" fmla="*/ 1886805 w 7413746"/>
              <a:gd name="connsiteY5" fmla="*/ 454725 h 903302"/>
              <a:gd name="connsiteX6" fmla="*/ 2000352 w 7413746"/>
              <a:gd name="connsiteY6" fmla="*/ 359191 h 903302"/>
              <a:gd name="connsiteX7" fmla="*/ 2189376 w 7413746"/>
              <a:gd name="connsiteY7" fmla="*/ 206066 h 903302"/>
              <a:gd name="connsiteX8" fmla="*/ 2378124 w 7413746"/>
              <a:gd name="connsiteY8" fmla="*/ 0 h 903302"/>
              <a:gd name="connsiteX9" fmla="*/ 2812808 w 7413746"/>
              <a:gd name="connsiteY9" fmla="*/ 97033 h 903302"/>
              <a:gd name="connsiteX10" fmla="*/ 3106371 w 7413746"/>
              <a:gd name="connsiteY10" fmla="*/ 183420 h 903302"/>
              <a:gd name="connsiteX11" fmla="*/ 3558235 w 7413746"/>
              <a:gd name="connsiteY11" fmla="*/ 437598 h 903302"/>
              <a:gd name="connsiteX12" fmla="*/ 3726257 w 7413746"/>
              <a:gd name="connsiteY12" fmla="*/ 551458 h 903302"/>
              <a:gd name="connsiteX13" fmla="*/ 3973405 w 7413746"/>
              <a:gd name="connsiteY13" fmla="*/ 558778 h 903302"/>
              <a:gd name="connsiteX14" fmla="*/ 4138284 w 7413746"/>
              <a:gd name="connsiteY14" fmla="*/ 534812 h 903302"/>
              <a:gd name="connsiteX15" fmla="*/ 4295370 w 7413746"/>
              <a:gd name="connsiteY15" fmla="*/ 563758 h 903302"/>
              <a:gd name="connsiteX16" fmla="*/ 4611589 w 7413746"/>
              <a:gd name="connsiteY16" fmla="*/ 650292 h 903302"/>
              <a:gd name="connsiteX17" fmla="*/ 4779728 w 7413746"/>
              <a:gd name="connsiteY17" fmla="*/ 766824 h 903302"/>
              <a:gd name="connsiteX18" fmla="*/ 4943501 w 7413746"/>
              <a:gd name="connsiteY18" fmla="*/ 766824 h 903302"/>
              <a:gd name="connsiteX19" fmla="*/ 4998093 w 7413746"/>
              <a:gd name="connsiteY19" fmla="*/ 903302 h 903302"/>
              <a:gd name="connsiteX20" fmla="*/ 5202809 w 7413746"/>
              <a:gd name="connsiteY20" fmla="*/ 739529 h 903302"/>
              <a:gd name="connsiteX21" fmla="*/ 5341333 w 7413746"/>
              <a:gd name="connsiteY21" fmla="*/ 631845 h 903302"/>
              <a:gd name="connsiteX22" fmla="*/ 5618115 w 7413746"/>
              <a:gd name="connsiteY22" fmla="*/ 649662 h 903302"/>
              <a:gd name="connsiteX23" fmla="*/ 5803310 w 7413746"/>
              <a:gd name="connsiteY23" fmla="*/ 630346 h 903302"/>
              <a:gd name="connsiteX24" fmla="*/ 5915087 w 7413746"/>
              <a:gd name="connsiteY24" fmla="*/ 657792 h 903302"/>
              <a:gd name="connsiteX25" fmla="*/ 6063166 w 7413746"/>
              <a:gd name="connsiteY25" fmla="*/ 763975 h 903302"/>
              <a:gd name="connsiteX26" fmla="*/ 6278935 w 7413746"/>
              <a:gd name="connsiteY26" fmla="*/ 833712 h 903302"/>
              <a:gd name="connsiteX27" fmla="*/ 6379112 w 7413746"/>
              <a:gd name="connsiteY27" fmla="*/ 779122 h 903302"/>
              <a:gd name="connsiteX28" fmla="*/ 6490340 w 7413746"/>
              <a:gd name="connsiteY28" fmla="*/ 797270 h 903302"/>
              <a:gd name="connsiteX29" fmla="*/ 6669806 w 7413746"/>
              <a:gd name="connsiteY29" fmla="*/ 757976 h 903302"/>
              <a:gd name="connsiteX30" fmla="*/ 6969782 w 7413746"/>
              <a:gd name="connsiteY30" fmla="*/ 782122 h 903302"/>
              <a:gd name="connsiteX31" fmla="*/ 7413746 w 7413746"/>
              <a:gd name="connsiteY31" fmla="*/ 876006 h 903302"/>
              <a:gd name="connsiteX0" fmla="*/ 0 w 7238098"/>
              <a:gd name="connsiteY0" fmla="*/ 545761 h 903302"/>
              <a:gd name="connsiteX1" fmla="*/ 661777 w 7238098"/>
              <a:gd name="connsiteY1" fmla="*/ 542760 h 903302"/>
              <a:gd name="connsiteX2" fmla="*/ 1003347 w 7238098"/>
              <a:gd name="connsiteY2" fmla="*/ 513335 h 903302"/>
              <a:gd name="connsiteX3" fmla="*/ 1290776 w 7238098"/>
              <a:gd name="connsiteY3" fmla="*/ 452744 h 903302"/>
              <a:gd name="connsiteX4" fmla="*/ 1675402 w 7238098"/>
              <a:gd name="connsiteY4" fmla="*/ 539611 h 903302"/>
              <a:gd name="connsiteX5" fmla="*/ 1886805 w 7238098"/>
              <a:gd name="connsiteY5" fmla="*/ 454725 h 903302"/>
              <a:gd name="connsiteX6" fmla="*/ 2000352 w 7238098"/>
              <a:gd name="connsiteY6" fmla="*/ 359191 h 903302"/>
              <a:gd name="connsiteX7" fmla="*/ 2189376 w 7238098"/>
              <a:gd name="connsiteY7" fmla="*/ 206066 h 903302"/>
              <a:gd name="connsiteX8" fmla="*/ 2378124 w 7238098"/>
              <a:gd name="connsiteY8" fmla="*/ 0 h 903302"/>
              <a:gd name="connsiteX9" fmla="*/ 2812808 w 7238098"/>
              <a:gd name="connsiteY9" fmla="*/ 97033 h 903302"/>
              <a:gd name="connsiteX10" fmla="*/ 3106371 w 7238098"/>
              <a:gd name="connsiteY10" fmla="*/ 183420 h 903302"/>
              <a:gd name="connsiteX11" fmla="*/ 3558235 w 7238098"/>
              <a:gd name="connsiteY11" fmla="*/ 437598 h 903302"/>
              <a:gd name="connsiteX12" fmla="*/ 3726257 w 7238098"/>
              <a:gd name="connsiteY12" fmla="*/ 551458 h 903302"/>
              <a:gd name="connsiteX13" fmla="*/ 3973405 w 7238098"/>
              <a:gd name="connsiteY13" fmla="*/ 558778 h 903302"/>
              <a:gd name="connsiteX14" fmla="*/ 4138284 w 7238098"/>
              <a:gd name="connsiteY14" fmla="*/ 534812 h 903302"/>
              <a:gd name="connsiteX15" fmla="*/ 4295370 w 7238098"/>
              <a:gd name="connsiteY15" fmla="*/ 563758 h 903302"/>
              <a:gd name="connsiteX16" fmla="*/ 4611589 w 7238098"/>
              <a:gd name="connsiteY16" fmla="*/ 650292 h 903302"/>
              <a:gd name="connsiteX17" fmla="*/ 4779728 w 7238098"/>
              <a:gd name="connsiteY17" fmla="*/ 766824 h 903302"/>
              <a:gd name="connsiteX18" fmla="*/ 4943501 w 7238098"/>
              <a:gd name="connsiteY18" fmla="*/ 766824 h 903302"/>
              <a:gd name="connsiteX19" fmla="*/ 4998093 w 7238098"/>
              <a:gd name="connsiteY19" fmla="*/ 903302 h 903302"/>
              <a:gd name="connsiteX20" fmla="*/ 5202809 w 7238098"/>
              <a:gd name="connsiteY20" fmla="*/ 739529 h 903302"/>
              <a:gd name="connsiteX21" fmla="*/ 5341333 w 7238098"/>
              <a:gd name="connsiteY21" fmla="*/ 631845 h 903302"/>
              <a:gd name="connsiteX22" fmla="*/ 5618115 w 7238098"/>
              <a:gd name="connsiteY22" fmla="*/ 649662 h 903302"/>
              <a:gd name="connsiteX23" fmla="*/ 5803310 w 7238098"/>
              <a:gd name="connsiteY23" fmla="*/ 630346 h 903302"/>
              <a:gd name="connsiteX24" fmla="*/ 5915087 w 7238098"/>
              <a:gd name="connsiteY24" fmla="*/ 657792 h 903302"/>
              <a:gd name="connsiteX25" fmla="*/ 6063166 w 7238098"/>
              <a:gd name="connsiteY25" fmla="*/ 763975 h 903302"/>
              <a:gd name="connsiteX26" fmla="*/ 6278935 w 7238098"/>
              <a:gd name="connsiteY26" fmla="*/ 833712 h 903302"/>
              <a:gd name="connsiteX27" fmla="*/ 6379112 w 7238098"/>
              <a:gd name="connsiteY27" fmla="*/ 779122 h 903302"/>
              <a:gd name="connsiteX28" fmla="*/ 6490340 w 7238098"/>
              <a:gd name="connsiteY28" fmla="*/ 797270 h 903302"/>
              <a:gd name="connsiteX29" fmla="*/ 6669806 w 7238098"/>
              <a:gd name="connsiteY29" fmla="*/ 757976 h 903302"/>
              <a:gd name="connsiteX30" fmla="*/ 6969782 w 7238098"/>
              <a:gd name="connsiteY30" fmla="*/ 782122 h 903302"/>
              <a:gd name="connsiteX31" fmla="*/ 7238098 w 7238098"/>
              <a:gd name="connsiteY31" fmla="*/ 709384 h 903302"/>
              <a:gd name="connsiteX0" fmla="*/ 0 w 7238098"/>
              <a:gd name="connsiteY0" fmla="*/ 545761 h 833712"/>
              <a:gd name="connsiteX1" fmla="*/ 661777 w 7238098"/>
              <a:gd name="connsiteY1" fmla="*/ 542760 h 833712"/>
              <a:gd name="connsiteX2" fmla="*/ 1003347 w 7238098"/>
              <a:gd name="connsiteY2" fmla="*/ 513335 h 833712"/>
              <a:gd name="connsiteX3" fmla="*/ 1290776 w 7238098"/>
              <a:gd name="connsiteY3" fmla="*/ 452744 h 833712"/>
              <a:gd name="connsiteX4" fmla="*/ 1675402 w 7238098"/>
              <a:gd name="connsiteY4" fmla="*/ 539611 h 833712"/>
              <a:gd name="connsiteX5" fmla="*/ 1886805 w 7238098"/>
              <a:gd name="connsiteY5" fmla="*/ 454725 h 833712"/>
              <a:gd name="connsiteX6" fmla="*/ 2000352 w 7238098"/>
              <a:gd name="connsiteY6" fmla="*/ 359191 h 833712"/>
              <a:gd name="connsiteX7" fmla="*/ 2189376 w 7238098"/>
              <a:gd name="connsiteY7" fmla="*/ 206066 h 833712"/>
              <a:gd name="connsiteX8" fmla="*/ 2378124 w 7238098"/>
              <a:gd name="connsiteY8" fmla="*/ 0 h 833712"/>
              <a:gd name="connsiteX9" fmla="*/ 2812808 w 7238098"/>
              <a:gd name="connsiteY9" fmla="*/ 97033 h 833712"/>
              <a:gd name="connsiteX10" fmla="*/ 3106371 w 7238098"/>
              <a:gd name="connsiteY10" fmla="*/ 183420 h 833712"/>
              <a:gd name="connsiteX11" fmla="*/ 3558235 w 7238098"/>
              <a:gd name="connsiteY11" fmla="*/ 437598 h 833712"/>
              <a:gd name="connsiteX12" fmla="*/ 3726257 w 7238098"/>
              <a:gd name="connsiteY12" fmla="*/ 551458 h 833712"/>
              <a:gd name="connsiteX13" fmla="*/ 3973405 w 7238098"/>
              <a:gd name="connsiteY13" fmla="*/ 558778 h 833712"/>
              <a:gd name="connsiteX14" fmla="*/ 4138284 w 7238098"/>
              <a:gd name="connsiteY14" fmla="*/ 534812 h 833712"/>
              <a:gd name="connsiteX15" fmla="*/ 4295370 w 7238098"/>
              <a:gd name="connsiteY15" fmla="*/ 563758 h 833712"/>
              <a:gd name="connsiteX16" fmla="*/ 4611589 w 7238098"/>
              <a:gd name="connsiteY16" fmla="*/ 650292 h 833712"/>
              <a:gd name="connsiteX17" fmla="*/ 4779728 w 7238098"/>
              <a:gd name="connsiteY17" fmla="*/ 766824 h 833712"/>
              <a:gd name="connsiteX18" fmla="*/ 4943501 w 7238098"/>
              <a:gd name="connsiteY18" fmla="*/ 766824 h 833712"/>
              <a:gd name="connsiteX19" fmla="*/ 5045997 w 7238098"/>
              <a:gd name="connsiteY19" fmla="*/ 660942 h 833712"/>
              <a:gd name="connsiteX20" fmla="*/ 5202809 w 7238098"/>
              <a:gd name="connsiteY20" fmla="*/ 739529 h 833712"/>
              <a:gd name="connsiteX21" fmla="*/ 5341333 w 7238098"/>
              <a:gd name="connsiteY21" fmla="*/ 631845 h 833712"/>
              <a:gd name="connsiteX22" fmla="*/ 5618115 w 7238098"/>
              <a:gd name="connsiteY22" fmla="*/ 649662 h 833712"/>
              <a:gd name="connsiteX23" fmla="*/ 5803310 w 7238098"/>
              <a:gd name="connsiteY23" fmla="*/ 630346 h 833712"/>
              <a:gd name="connsiteX24" fmla="*/ 5915087 w 7238098"/>
              <a:gd name="connsiteY24" fmla="*/ 657792 h 833712"/>
              <a:gd name="connsiteX25" fmla="*/ 6063166 w 7238098"/>
              <a:gd name="connsiteY25" fmla="*/ 763975 h 833712"/>
              <a:gd name="connsiteX26" fmla="*/ 6278935 w 7238098"/>
              <a:gd name="connsiteY26" fmla="*/ 833712 h 833712"/>
              <a:gd name="connsiteX27" fmla="*/ 6379112 w 7238098"/>
              <a:gd name="connsiteY27" fmla="*/ 779122 h 833712"/>
              <a:gd name="connsiteX28" fmla="*/ 6490340 w 7238098"/>
              <a:gd name="connsiteY28" fmla="*/ 797270 h 833712"/>
              <a:gd name="connsiteX29" fmla="*/ 6669806 w 7238098"/>
              <a:gd name="connsiteY29" fmla="*/ 757976 h 833712"/>
              <a:gd name="connsiteX30" fmla="*/ 6969782 w 7238098"/>
              <a:gd name="connsiteY30" fmla="*/ 782122 h 833712"/>
              <a:gd name="connsiteX31" fmla="*/ 7238098 w 7238098"/>
              <a:gd name="connsiteY31" fmla="*/ 709384 h 833712"/>
              <a:gd name="connsiteX0" fmla="*/ 0 w 7238098"/>
              <a:gd name="connsiteY0" fmla="*/ 545761 h 833712"/>
              <a:gd name="connsiteX1" fmla="*/ 661777 w 7238098"/>
              <a:gd name="connsiteY1" fmla="*/ 542760 h 833712"/>
              <a:gd name="connsiteX2" fmla="*/ 1003347 w 7238098"/>
              <a:gd name="connsiteY2" fmla="*/ 513335 h 833712"/>
              <a:gd name="connsiteX3" fmla="*/ 1290776 w 7238098"/>
              <a:gd name="connsiteY3" fmla="*/ 452744 h 833712"/>
              <a:gd name="connsiteX4" fmla="*/ 1675402 w 7238098"/>
              <a:gd name="connsiteY4" fmla="*/ 539611 h 833712"/>
              <a:gd name="connsiteX5" fmla="*/ 1886805 w 7238098"/>
              <a:gd name="connsiteY5" fmla="*/ 454725 h 833712"/>
              <a:gd name="connsiteX6" fmla="*/ 2000352 w 7238098"/>
              <a:gd name="connsiteY6" fmla="*/ 359191 h 833712"/>
              <a:gd name="connsiteX7" fmla="*/ 2189376 w 7238098"/>
              <a:gd name="connsiteY7" fmla="*/ 206066 h 833712"/>
              <a:gd name="connsiteX8" fmla="*/ 2378124 w 7238098"/>
              <a:gd name="connsiteY8" fmla="*/ 0 h 833712"/>
              <a:gd name="connsiteX9" fmla="*/ 2812808 w 7238098"/>
              <a:gd name="connsiteY9" fmla="*/ 97033 h 833712"/>
              <a:gd name="connsiteX10" fmla="*/ 3106371 w 7238098"/>
              <a:gd name="connsiteY10" fmla="*/ 183420 h 833712"/>
              <a:gd name="connsiteX11" fmla="*/ 3558235 w 7238098"/>
              <a:gd name="connsiteY11" fmla="*/ 437598 h 833712"/>
              <a:gd name="connsiteX12" fmla="*/ 3726257 w 7238098"/>
              <a:gd name="connsiteY12" fmla="*/ 551458 h 833712"/>
              <a:gd name="connsiteX13" fmla="*/ 3973405 w 7238098"/>
              <a:gd name="connsiteY13" fmla="*/ 558778 h 833712"/>
              <a:gd name="connsiteX14" fmla="*/ 4138284 w 7238098"/>
              <a:gd name="connsiteY14" fmla="*/ 534812 h 833712"/>
              <a:gd name="connsiteX15" fmla="*/ 4295370 w 7238098"/>
              <a:gd name="connsiteY15" fmla="*/ 563758 h 833712"/>
              <a:gd name="connsiteX16" fmla="*/ 4611589 w 7238098"/>
              <a:gd name="connsiteY16" fmla="*/ 650292 h 833712"/>
              <a:gd name="connsiteX17" fmla="*/ 4811663 w 7238098"/>
              <a:gd name="connsiteY17" fmla="*/ 721382 h 833712"/>
              <a:gd name="connsiteX18" fmla="*/ 4943501 w 7238098"/>
              <a:gd name="connsiteY18" fmla="*/ 766824 h 833712"/>
              <a:gd name="connsiteX19" fmla="*/ 5045997 w 7238098"/>
              <a:gd name="connsiteY19" fmla="*/ 660942 h 833712"/>
              <a:gd name="connsiteX20" fmla="*/ 5202809 w 7238098"/>
              <a:gd name="connsiteY20" fmla="*/ 739529 h 833712"/>
              <a:gd name="connsiteX21" fmla="*/ 5341333 w 7238098"/>
              <a:gd name="connsiteY21" fmla="*/ 631845 h 833712"/>
              <a:gd name="connsiteX22" fmla="*/ 5618115 w 7238098"/>
              <a:gd name="connsiteY22" fmla="*/ 649662 h 833712"/>
              <a:gd name="connsiteX23" fmla="*/ 5803310 w 7238098"/>
              <a:gd name="connsiteY23" fmla="*/ 630346 h 833712"/>
              <a:gd name="connsiteX24" fmla="*/ 5915087 w 7238098"/>
              <a:gd name="connsiteY24" fmla="*/ 657792 h 833712"/>
              <a:gd name="connsiteX25" fmla="*/ 6063166 w 7238098"/>
              <a:gd name="connsiteY25" fmla="*/ 763975 h 833712"/>
              <a:gd name="connsiteX26" fmla="*/ 6278935 w 7238098"/>
              <a:gd name="connsiteY26" fmla="*/ 833712 h 833712"/>
              <a:gd name="connsiteX27" fmla="*/ 6379112 w 7238098"/>
              <a:gd name="connsiteY27" fmla="*/ 779122 h 833712"/>
              <a:gd name="connsiteX28" fmla="*/ 6490340 w 7238098"/>
              <a:gd name="connsiteY28" fmla="*/ 797270 h 833712"/>
              <a:gd name="connsiteX29" fmla="*/ 6669806 w 7238098"/>
              <a:gd name="connsiteY29" fmla="*/ 757976 h 833712"/>
              <a:gd name="connsiteX30" fmla="*/ 6969782 w 7238098"/>
              <a:gd name="connsiteY30" fmla="*/ 782122 h 833712"/>
              <a:gd name="connsiteX31" fmla="*/ 7238098 w 7238098"/>
              <a:gd name="connsiteY31" fmla="*/ 709384 h 83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38098" h="833712">
                <a:moveTo>
                  <a:pt x="0" y="545761"/>
                </a:moveTo>
                <a:lnTo>
                  <a:pt x="661777" y="542760"/>
                </a:lnTo>
                <a:cubicBezTo>
                  <a:pt x="829001" y="537356"/>
                  <a:pt x="898514" y="528338"/>
                  <a:pt x="1003347" y="513335"/>
                </a:cubicBezTo>
                <a:cubicBezTo>
                  <a:pt x="1108180" y="498332"/>
                  <a:pt x="1178767" y="448365"/>
                  <a:pt x="1290776" y="452744"/>
                </a:cubicBezTo>
                <a:lnTo>
                  <a:pt x="1675402" y="539611"/>
                </a:lnTo>
                <a:lnTo>
                  <a:pt x="1886805" y="454725"/>
                </a:lnTo>
                <a:lnTo>
                  <a:pt x="2000352" y="359191"/>
                </a:lnTo>
                <a:lnTo>
                  <a:pt x="2189376" y="206066"/>
                </a:lnTo>
                <a:lnTo>
                  <a:pt x="2378124" y="0"/>
                </a:lnTo>
                <a:lnTo>
                  <a:pt x="2812808" y="97033"/>
                </a:lnTo>
                <a:lnTo>
                  <a:pt x="3106371" y="183420"/>
                </a:lnTo>
                <a:cubicBezTo>
                  <a:pt x="3331510" y="288343"/>
                  <a:pt x="3333096" y="332675"/>
                  <a:pt x="3558235" y="437598"/>
                </a:cubicBezTo>
                <a:lnTo>
                  <a:pt x="3726257" y="551458"/>
                </a:lnTo>
                <a:cubicBezTo>
                  <a:pt x="3845898" y="543800"/>
                  <a:pt x="3853764" y="566436"/>
                  <a:pt x="3973405" y="558778"/>
                </a:cubicBezTo>
                <a:lnTo>
                  <a:pt x="4138284" y="534812"/>
                </a:lnTo>
                <a:lnTo>
                  <a:pt x="4295370" y="563758"/>
                </a:lnTo>
                <a:lnTo>
                  <a:pt x="4611589" y="650292"/>
                </a:lnTo>
                <a:lnTo>
                  <a:pt x="4811663" y="721382"/>
                </a:lnTo>
                <a:lnTo>
                  <a:pt x="4943501" y="766824"/>
                </a:lnTo>
                <a:lnTo>
                  <a:pt x="5045997" y="660942"/>
                </a:lnTo>
                <a:lnTo>
                  <a:pt x="5202809" y="739529"/>
                </a:lnTo>
                <a:lnTo>
                  <a:pt x="5341333" y="631845"/>
                </a:lnTo>
                <a:cubicBezTo>
                  <a:pt x="5476175" y="632735"/>
                  <a:pt x="5483273" y="648772"/>
                  <a:pt x="5618115" y="649662"/>
                </a:cubicBezTo>
                <a:lnTo>
                  <a:pt x="5803310" y="630346"/>
                </a:lnTo>
                <a:lnTo>
                  <a:pt x="5915087" y="657792"/>
                </a:lnTo>
                <a:lnTo>
                  <a:pt x="6063166" y="763975"/>
                </a:lnTo>
                <a:lnTo>
                  <a:pt x="6278935" y="833712"/>
                </a:lnTo>
                <a:lnTo>
                  <a:pt x="6379112" y="779122"/>
                </a:lnTo>
                <a:lnTo>
                  <a:pt x="6490340" y="797270"/>
                </a:lnTo>
                <a:lnTo>
                  <a:pt x="6669806" y="757976"/>
                </a:lnTo>
                <a:lnTo>
                  <a:pt x="6969782" y="782122"/>
                </a:lnTo>
                <a:lnTo>
                  <a:pt x="7238098" y="709384"/>
                </a:lnTo>
              </a:path>
            </a:pathLst>
          </a:custGeom>
          <a:noFill/>
          <a:ln w="22225">
            <a:solidFill>
              <a:schemeClr val="accent4">
                <a:lumMod val="50000"/>
                <a:alpha val="83000"/>
              </a:schemeClr>
            </a:solidFill>
          </a:ln>
          <a:effectLst>
            <a:outerShdw blurRad="101600" dist="63500" dir="3600000" algn="ctr" rotWithShape="0">
              <a:schemeClr val="accent4">
                <a:lumMod val="5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00" b="1">
              <a:latin typeface="Work Sans Light" panose="00000400000000000000" pitchFamily="50" charset="0"/>
            </a:endParaRPr>
          </a:p>
        </p:txBody>
      </p:sp>
      <p:sp>
        <p:nvSpPr>
          <p:cNvPr id="62" name="Textfeld 39"/>
          <p:cNvSpPr txBox="1"/>
          <p:nvPr/>
        </p:nvSpPr>
        <p:spPr>
          <a:xfrm>
            <a:off x="5206512" y="4574351"/>
            <a:ext cx="1139039" cy="246221"/>
          </a:xfrm>
          <a:prstGeom prst="rect">
            <a:avLst/>
          </a:prstGeom>
          <a:noFill/>
        </p:spPr>
        <p:txBody>
          <a:bodyPr wrap="square" rtlCol="0">
            <a:spAutoFit/>
          </a:bodyPr>
          <a:lstStyle/>
          <a:p>
            <a:pPr algn="ctr"/>
            <a:r>
              <a:rPr lang="en-US" sz="1000" dirty="0">
                <a:solidFill>
                  <a:schemeClr val="accent4">
                    <a:lumMod val="50000"/>
                  </a:schemeClr>
                </a:solidFill>
                <a:latin typeface="Work Sans Light" panose="00000400000000000000" pitchFamily="50" charset="0"/>
                <a:cs typeface="Arial" panose="020B0604020202020204" pitchFamily="34" charset="0"/>
              </a:rPr>
              <a:t>topography</a:t>
            </a:r>
          </a:p>
        </p:txBody>
      </p:sp>
      <p:sp>
        <p:nvSpPr>
          <p:cNvPr id="63" name="Freihandform 24"/>
          <p:cNvSpPr/>
          <p:nvPr/>
        </p:nvSpPr>
        <p:spPr>
          <a:xfrm>
            <a:off x="3673359" y="3806627"/>
            <a:ext cx="875944" cy="764524"/>
          </a:xfrm>
          <a:custGeom>
            <a:avLst/>
            <a:gdLst>
              <a:gd name="connsiteX0" fmla="*/ 0 w 1047750"/>
              <a:gd name="connsiteY0" fmla="*/ 895350 h 914476"/>
              <a:gd name="connsiteX1" fmla="*/ 196850 w 1047750"/>
              <a:gd name="connsiteY1" fmla="*/ 914400 h 914476"/>
              <a:gd name="connsiteX2" fmla="*/ 393700 w 1047750"/>
              <a:gd name="connsiteY2" fmla="*/ 889000 h 914476"/>
              <a:gd name="connsiteX3" fmla="*/ 596900 w 1047750"/>
              <a:gd name="connsiteY3" fmla="*/ 812800 h 914476"/>
              <a:gd name="connsiteX4" fmla="*/ 762000 w 1047750"/>
              <a:gd name="connsiteY4" fmla="*/ 704850 h 914476"/>
              <a:gd name="connsiteX5" fmla="*/ 901700 w 1047750"/>
              <a:gd name="connsiteY5" fmla="*/ 533400 h 914476"/>
              <a:gd name="connsiteX6" fmla="*/ 990600 w 1047750"/>
              <a:gd name="connsiteY6" fmla="*/ 323850 h 914476"/>
              <a:gd name="connsiteX7" fmla="*/ 1028700 w 1047750"/>
              <a:gd name="connsiteY7" fmla="*/ 127000 h 914476"/>
              <a:gd name="connsiteX8" fmla="*/ 1047750 w 1047750"/>
              <a:gd name="connsiteY8" fmla="*/ 0 h 9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914476">
                <a:moveTo>
                  <a:pt x="0" y="895350"/>
                </a:moveTo>
                <a:cubicBezTo>
                  <a:pt x="65616" y="905404"/>
                  <a:pt x="131233" y="915458"/>
                  <a:pt x="196850" y="914400"/>
                </a:cubicBezTo>
                <a:cubicBezTo>
                  <a:pt x="262467" y="913342"/>
                  <a:pt x="327025" y="905933"/>
                  <a:pt x="393700" y="889000"/>
                </a:cubicBezTo>
                <a:cubicBezTo>
                  <a:pt x="460375" y="872067"/>
                  <a:pt x="535517" y="843492"/>
                  <a:pt x="596900" y="812800"/>
                </a:cubicBezTo>
                <a:cubicBezTo>
                  <a:pt x="658283" y="782108"/>
                  <a:pt x="711200" y="751417"/>
                  <a:pt x="762000" y="704850"/>
                </a:cubicBezTo>
                <a:cubicBezTo>
                  <a:pt x="812800" y="658283"/>
                  <a:pt x="863600" y="596900"/>
                  <a:pt x="901700" y="533400"/>
                </a:cubicBezTo>
                <a:cubicBezTo>
                  <a:pt x="939800" y="469900"/>
                  <a:pt x="969433" y="391583"/>
                  <a:pt x="990600" y="323850"/>
                </a:cubicBezTo>
                <a:cubicBezTo>
                  <a:pt x="1011767" y="256117"/>
                  <a:pt x="1019175" y="180975"/>
                  <a:pt x="1028700" y="127000"/>
                </a:cubicBezTo>
                <a:cubicBezTo>
                  <a:pt x="1038225" y="73025"/>
                  <a:pt x="1042987" y="36512"/>
                  <a:pt x="1047750" y="0"/>
                </a:cubicBezTo>
              </a:path>
            </a:pathLst>
          </a:custGeom>
          <a:noFill/>
          <a:ln>
            <a:solidFill>
              <a:schemeClr val="tx1">
                <a:lumMod val="65000"/>
                <a:lumOff val="35000"/>
              </a:schemeClr>
            </a:solidFill>
          </a:ln>
          <a:effectLst>
            <a:outerShdw blurRad="50800" dist="50800" dir="540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endParaRPr>
          </a:p>
        </p:txBody>
      </p:sp>
      <p:sp>
        <p:nvSpPr>
          <p:cNvPr id="64" name="Freihandform 61"/>
          <p:cNvSpPr/>
          <p:nvPr/>
        </p:nvSpPr>
        <p:spPr>
          <a:xfrm>
            <a:off x="3812423" y="3806628"/>
            <a:ext cx="599272" cy="898109"/>
          </a:xfrm>
          <a:custGeom>
            <a:avLst/>
            <a:gdLst>
              <a:gd name="connsiteX0" fmla="*/ 0 w 1047750"/>
              <a:gd name="connsiteY0" fmla="*/ 895350 h 914476"/>
              <a:gd name="connsiteX1" fmla="*/ 196850 w 1047750"/>
              <a:gd name="connsiteY1" fmla="*/ 914400 h 914476"/>
              <a:gd name="connsiteX2" fmla="*/ 393700 w 1047750"/>
              <a:gd name="connsiteY2" fmla="*/ 889000 h 914476"/>
              <a:gd name="connsiteX3" fmla="*/ 596900 w 1047750"/>
              <a:gd name="connsiteY3" fmla="*/ 812800 h 914476"/>
              <a:gd name="connsiteX4" fmla="*/ 762000 w 1047750"/>
              <a:gd name="connsiteY4" fmla="*/ 704850 h 914476"/>
              <a:gd name="connsiteX5" fmla="*/ 901700 w 1047750"/>
              <a:gd name="connsiteY5" fmla="*/ 533400 h 914476"/>
              <a:gd name="connsiteX6" fmla="*/ 990600 w 1047750"/>
              <a:gd name="connsiteY6" fmla="*/ 323850 h 914476"/>
              <a:gd name="connsiteX7" fmla="*/ 1028700 w 1047750"/>
              <a:gd name="connsiteY7" fmla="*/ 127000 h 914476"/>
              <a:gd name="connsiteX8" fmla="*/ 1047750 w 1047750"/>
              <a:gd name="connsiteY8" fmla="*/ 0 h 914476"/>
              <a:gd name="connsiteX0" fmla="*/ 0 w 1047750"/>
              <a:gd name="connsiteY0" fmla="*/ 895350 h 914476"/>
              <a:gd name="connsiteX1" fmla="*/ 196850 w 1047750"/>
              <a:gd name="connsiteY1" fmla="*/ 914400 h 914476"/>
              <a:gd name="connsiteX2" fmla="*/ 393700 w 1047750"/>
              <a:gd name="connsiteY2" fmla="*/ 889000 h 914476"/>
              <a:gd name="connsiteX3" fmla="*/ 596900 w 1047750"/>
              <a:gd name="connsiteY3" fmla="*/ 812800 h 914476"/>
              <a:gd name="connsiteX4" fmla="*/ 762000 w 1047750"/>
              <a:gd name="connsiteY4" fmla="*/ 704850 h 914476"/>
              <a:gd name="connsiteX5" fmla="*/ 988366 w 1047750"/>
              <a:gd name="connsiteY5" fmla="*/ 544023 h 914476"/>
              <a:gd name="connsiteX6" fmla="*/ 990600 w 1047750"/>
              <a:gd name="connsiteY6" fmla="*/ 323850 h 914476"/>
              <a:gd name="connsiteX7" fmla="*/ 1028700 w 1047750"/>
              <a:gd name="connsiteY7" fmla="*/ 127000 h 914476"/>
              <a:gd name="connsiteX8" fmla="*/ 1047750 w 1047750"/>
              <a:gd name="connsiteY8" fmla="*/ 0 h 914476"/>
              <a:gd name="connsiteX0" fmla="*/ 0 w 1077882"/>
              <a:gd name="connsiteY0" fmla="*/ 895350 h 914476"/>
              <a:gd name="connsiteX1" fmla="*/ 196850 w 1077882"/>
              <a:gd name="connsiteY1" fmla="*/ 914400 h 914476"/>
              <a:gd name="connsiteX2" fmla="*/ 393700 w 1077882"/>
              <a:gd name="connsiteY2" fmla="*/ 889000 h 914476"/>
              <a:gd name="connsiteX3" fmla="*/ 596900 w 1077882"/>
              <a:gd name="connsiteY3" fmla="*/ 812800 h 914476"/>
              <a:gd name="connsiteX4" fmla="*/ 762000 w 1077882"/>
              <a:gd name="connsiteY4" fmla="*/ 704850 h 914476"/>
              <a:gd name="connsiteX5" fmla="*/ 988366 w 1077882"/>
              <a:gd name="connsiteY5" fmla="*/ 544023 h 914476"/>
              <a:gd name="connsiteX6" fmla="*/ 1077267 w 1077882"/>
              <a:gd name="connsiteY6" fmla="*/ 334473 h 914476"/>
              <a:gd name="connsiteX7" fmla="*/ 1028700 w 1077882"/>
              <a:gd name="connsiteY7" fmla="*/ 127000 h 914476"/>
              <a:gd name="connsiteX8" fmla="*/ 1047750 w 1077882"/>
              <a:gd name="connsiteY8" fmla="*/ 0 h 914476"/>
              <a:gd name="connsiteX0" fmla="*/ 0 w 1084915"/>
              <a:gd name="connsiteY0" fmla="*/ 895350 h 914476"/>
              <a:gd name="connsiteX1" fmla="*/ 196850 w 1084915"/>
              <a:gd name="connsiteY1" fmla="*/ 914400 h 914476"/>
              <a:gd name="connsiteX2" fmla="*/ 393700 w 1084915"/>
              <a:gd name="connsiteY2" fmla="*/ 889000 h 914476"/>
              <a:gd name="connsiteX3" fmla="*/ 596900 w 1084915"/>
              <a:gd name="connsiteY3" fmla="*/ 812800 h 914476"/>
              <a:gd name="connsiteX4" fmla="*/ 762000 w 1084915"/>
              <a:gd name="connsiteY4" fmla="*/ 704850 h 914476"/>
              <a:gd name="connsiteX5" fmla="*/ 988366 w 1084915"/>
              <a:gd name="connsiteY5" fmla="*/ 544023 h 914476"/>
              <a:gd name="connsiteX6" fmla="*/ 1077267 w 1084915"/>
              <a:gd name="connsiteY6" fmla="*/ 334473 h 914476"/>
              <a:gd name="connsiteX7" fmla="*/ 1076848 w 1084915"/>
              <a:gd name="connsiteY7" fmla="*/ 127000 h 914476"/>
              <a:gd name="connsiteX8" fmla="*/ 1047750 w 1084915"/>
              <a:gd name="connsiteY8" fmla="*/ 0 h 914476"/>
              <a:gd name="connsiteX0" fmla="*/ 0 w 1084917"/>
              <a:gd name="connsiteY0" fmla="*/ 895350 h 914476"/>
              <a:gd name="connsiteX1" fmla="*/ 196850 w 1084917"/>
              <a:gd name="connsiteY1" fmla="*/ 914400 h 914476"/>
              <a:gd name="connsiteX2" fmla="*/ 393700 w 1084917"/>
              <a:gd name="connsiteY2" fmla="*/ 889000 h 914476"/>
              <a:gd name="connsiteX3" fmla="*/ 558381 w 1084917"/>
              <a:gd name="connsiteY3" fmla="*/ 786243 h 914476"/>
              <a:gd name="connsiteX4" fmla="*/ 762000 w 1084917"/>
              <a:gd name="connsiteY4" fmla="*/ 704850 h 914476"/>
              <a:gd name="connsiteX5" fmla="*/ 988366 w 1084917"/>
              <a:gd name="connsiteY5" fmla="*/ 544023 h 914476"/>
              <a:gd name="connsiteX6" fmla="*/ 1077267 w 1084917"/>
              <a:gd name="connsiteY6" fmla="*/ 334473 h 914476"/>
              <a:gd name="connsiteX7" fmla="*/ 1076848 w 1084917"/>
              <a:gd name="connsiteY7" fmla="*/ 127000 h 914476"/>
              <a:gd name="connsiteX8" fmla="*/ 1047750 w 1084917"/>
              <a:gd name="connsiteY8" fmla="*/ 0 h 914476"/>
              <a:gd name="connsiteX0" fmla="*/ 0 w 1084915"/>
              <a:gd name="connsiteY0" fmla="*/ 895350 h 915602"/>
              <a:gd name="connsiteX1" fmla="*/ 196850 w 1084915"/>
              <a:gd name="connsiteY1" fmla="*/ 914400 h 915602"/>
              <a:gd name="connsiteX2" fmla="*/ 364811 w 1084915"/>
              <a:gd name="connsiteY2" fmla="*/ 862443 h 915602"/>
              <a:gd name="connsiteX3" fmla="*/ 558381 w 1084915"/>
              <a:gd name="connsiteY3" fmla="*/ 786243 h 915602"/>
              <a:gd name="connsiteX4" fmla="*/ 762000 w 1084915"/>
              <a:gd name="connsiteY4" fmla="*/ 704850 h 915602"/>
              <a:gd name="connsiteX5" fmla="*/ 988366 w 1084915"/>
              <a:gd name="connsiteY5" fmla="*/ 544023 h 915602"/>
              <a:gd name="connsiteX6" fmla="*/ 1077267 w 1084915"/>
              <a:gd name="connsiteY6" fmla="*/ 334473 h 915602"/>
              <a:gd name="connsiteX7" fmla="*/ 1076848 w 1084915"/>
              <a:gd name="connsiteY7" fmla="*/ 127000 h 915602"/>
              <a:gd name="connsiteX8" fmla="*/ 1047750 w 1084915"/>
              <a:gd name="connsiteY8" fmla="*/ 0 h 915602"/>
              <a:gd name="connsiteX0" fmla="*/ 0 w 1084917"/>
              <a:gd name="connsiteY0" fmla="*/ 895350 h 920517"/>
              <a:gd name="connsiteX1" fmla="*/ 196850 w 1084917"/>
              <a:gd name="connsiteY1" fmla="*/ 914400 h 920517"/>
              <a:gd name="connsiteX2" fmla="*/ 558381 w 1084917"/>
              <a:gd name="connsiteY2" fmla="*/ 786243 h 920517"/>
              <a:gd name="connsiteX3" fmla="*/ 762000 w 1084917"/>
              <a:gd name="connsiteY3" fmla="*/ 704850 h 920517"/>
              <a:gd name="connsiteX4" fmla="*/ 988366 w 1084917"/>
              <a:gd name="connsiteY4" fmla="*/ 544023 h 920517"/>
              <a:gd name="connsiteX5" fmla="*/ 1077267 w 1084917"/>
              <a:gd name="connsiteY5" fmla="*/ 334473 h 920517"/>
              <a:gd name="connsiteX6" fmla="*/ 1076848 w 1084917"/>
              <a:gd name="connsiteY6" fmla="*/ 127000 h 920517"/>
              <a:gd name="connsiteX7" fmla="*/ 1047750 w 1084917"/>
              <a:gd name="connsiteY7" fmla="*/ 0 h 920517"/>
              <a:gd name="connsiteX0" fmla="*/ 0 w 1084915"/>
              <a:gd name="connsiteY0" fmla="*/ 895350 h 898542"/>
              <a:gd name="connsiteX1" fmla="*/ 206480 w 1084915"/>
              <a:gd name="connsiteY1" fmla="*/ 871909 h 898542"/>
              <a:gd name="connsiteX2" fmla="*/ 558381 w 1084915"/>
              <a:gd name="connsiteY2" fmla="*/ 786243 h 898542"/>
              <a:gd name="connsiteX3" fmla="*/ 762000 w 1084915"/>
              <a:gd name="connsiteY3" fmla="*/ 704850 h 898542"/>
              <a:gd name="connsiteX4" fmla="*/ 988366 w 1084915"/>
              <a:gd name="connsiteY4" fmla="*/ 544023 h 898542"/>
              <a:gd name="connsiteX5" fmla="*/ 1077267 w 1084915"/>
              <a:gd name="connsiteY5" fmla="*/ 334473 h 898542"/>
              <a:gd name="connsiteX6" fmla="*/ 1076848 w 1084915"/>
              <a:gd name="connsiteY6" fmla="*/ 127000 h 898542"/>
              <a:gd name="connsiteX7" fmla="*/ 1047750 w 1084915"/>
              <a:gd name="connsiteY7" fmla="*/ 0 h 898542"/>
              <a:gd name="connsiteX0" fmla="*/ 0 w 1084917"/>
              <a:gd name="connsiteY0" fmla="*/ 895350 h 898542"/>
              <a:gd name="connsiteX1" fmla="*/ 206480 w 1084917"/>
              <a:gd name="connsiteY1" fmla="*/ 871909 h 898542"/>
              <a:gd name="connsiteX2" fmla="*/ 558381 w 1084917"/>
              <a:gd name="connsiteY2" fmla="*/ 786243 h 898542"/>
              <a:gd name="connsiteX3" fmla="*/ 733111 w 1084917"/>
              <a:gd name="connsiteY3" fmla="*/ 694227 h 898542"/>
              <a:gd name="connsiteX4" fmla="*/ 988366 w 1084917"/>
              <a:gd name="connsiteY4" fmla="*/ 544023 h 898542"/>
              <a:gd name="connsiteX5" fmla="*/ 1077267 w 1084917"/>
              <a:gd name="connsiteY5" fmla="*/ 334473 h 898542"/>
              <a:gd name="connsiteX6" fmla="*/ 1076848 w 1084917"/>
              <a:gd name="connsiteY6" fmla="*/ 127000 h 898542"/>
              <a:gd name="connsiteX7" fmla="*/ 1047750 w 1084917"/>
              <a:gd name="connsiteY7" fmla="*/ 0 h 898542"/>
              <a:gd name="connsiteX0" fmla="*/ 0 w 1087028"/>
              <a:gd name="connsiteY0" fmla="*/ 895350 h 898542"/>
              <a:gd name="connsiteX1" fmla="*/ 206480 w 1087028"/>
              <a:gd name="connsiteY1" fmla="*/ 871909 h 898542"/>
              <a:gd name="connsiteX2" fmla="*/ 558381 w 1087028"/>
              <a:gd name="connsiteY2" fmla="*/ 786243 h 898542"/>
              <a:gd name="connsiteX3" fmla="*/ 733111 w 1087028"/>
              <a:gd name="connsiteY3" fmla="*/ 694227 h 898542"/>
              <a:gd name="connsiteX4" fmla="*/ 959477 w 1087028"/>
              <a:gd name="connsiteY4" fmla="*/ 538712 h 898542"/>
              <a:gd name="connsiteX5" fmla="*/ 1077267 w 1087028"/>
              <a:gd name="connsiteY5" fmla="*/ 334473 h 898542"/>
              <a:gd name="connsiteX6" fmla="*/ 1076848 w 1087028"/>
              <a:gd name="connsiteY6" fmla="*/ 127000 h 898542"/>
              <a:gd name="connsiteX7" fmla="*/ 1047750 w 1087028"/>
              <a:gd name="connsiteY7" fmla="*/ 0 h 898542"/>
              <a:gd name="connsiteX0" fmla="*/ 0 w 1087028"/>
              <a:gd name="connsiteY0" fmla="*/ 895350 h 901213"/>
              <a:gd name="connsiteX1" fmla="*/ 206480 w 1087028"/>
              <a:gd name="connsiteY1" fmla="*/ 871909 h 901213"/>
              <a:gd name="connsiteX2" fmla="*/ 733111 w 1087028"/>
              <a:gd name="connsiteY2" fmla="*/ 694227 h 901213"/>
              <a:gd name="connsiteX3" fmla="*/ 959477 w 1087028"/>
              <a:gd name="connsiteY3" fmla="*/ 538712 h 901213"/>
              <a:gd name="connsiteX4" fmla="*/ 1077267 w 1087028"/>
              <a:gd name="connsiteY4" fmla="*/ 334473 h 901213"/>
              <a:gd name="connsiteX5" fmla="*/ 1076848 w 1087028"/>
              <a:gd name="connsiteY5" fmla="*/ 127000 h 901213"/>
              <a:gd name="connsiteX6" fmla="*/ 1047750 w 1087028"/>
              <a:gd name="connsiteY6" fmla="*/ 0 h 901213"/>
              <a:gd name="connsiteX0" fmla="*/ 0 w 1087028"/>
              <a:gd name="connsiteY0" fmla="*/ 895350 h 900410"/>
              <a:gd name="connsiteX1" fmla="*/ 206480 w 1087028"/>
              <a:gd name="connsiteY1" fmla="*/ 871909 h 900410"/>
              <a:gd name="connsiteX2" fmla="*/ 684963 w 1087028"/>
              <a:gd name="connsiteY2" fmla="*/ 715472 h 900410"/>
              <a:gd name="connsiteX3" fmla="*/ 959477 w 1087028"/>
              <a:gd name="connsiteY3" fmla="*/ 538712 h 900410"/>
              <a:gd name="connsiteX4" fmla="*/ 1077267 w 1087028"/>
              <a:gd name="connsiteY4" fmla="*/ 334473 h 900410"/>
              <a:gd name="connsiteX5" fmla="*/ 1076848 w 1087028"/>
              <a:gd name="connsiteY5" fmla="*/ 127000 h 900410"/>
              <a:gd name="connsiteX6" fmla="*/ 1047750 w 1087028"/>
              <a:gd name="connsiteY6" fmla="*/ 0 h 900410"/>
              <a:gd name="connsiteX0" fmla="*/ 0 w 1087028"/>
              <a:gd name="connsiteY0" fmla="*/ 895350 h 898563"/>
              <a:gd name="connsiteX1" fmla="*/ 273888 w 1087028"/>
              <a:gd name="connsiteY1" fmla="*/ 861286 h 898563"/>
              <a:gd name="connsiteX2" fmla="*/ 684963 w 1087028"/>
              <a:gd name="connsiteY2" fmla="*/ 715472 h 898563"/>
              <a:gd name="connsiteX3" fmla="*/ 959477 w 1087028"/>
              <a:gd name="connsiteY3" fmla="*/ 538712 h 898563"/>
              <a:gd name="connsiteX4" fmla="*/ 1077267 w 1087028"/>
              <a:gd name="connsiteY4" fmla="*/ 334473 h 898563"/>
              <a:gd name="connsiteX5" fmla="*/ 1076848 w 1087028"/>
              <a:gd name="connsiteY5" fmla="*/ 127000 h 898563"/>
              <a:gd name="connsiteX6" fmla="*/ 1047750 w 1087028"/>
              <a:gd name="connsiteY6" fmla="*/ 0 h 89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028" h="898563">
                <a:moveTo>
                  <a:pt x="0" y="895350"/>
                </a:moveTo>
                <a:cubicBezTo>
                  <a:pt x="65616" y="905404"/>
                  <a:pt x="159728" y="891266"/>
                  <a:pt x="273888" y="861286"/>
                </a:cubicBezTo>
                <a:cubicBezTo>
                  <a:pt x="388048" y="831306"/>
                  <a:pt x="570698" y="769234"/>
                  <a:pt x="684963" y="715472"/>
                </a:cubicBezTo>
                <a:cubicBezTo>
                  <a:pt x="799228" y="661710"/>
                  <a:pt x="894093" y="602212"/>
                  <a:pt x="959477" y="538712"/>
                </a:cubicBezTo>
                <a:cubicBezTo>
                  <a:pt x="1024861" y="475212"/>
                  <a:pt x="1057705" y="403092"/>
                  <a:pt x="1077267" y="334473"/>
                </a:cubicBezTo>
                <a:cubicBezTo>
                  <a:pt x="1096829" y="265854"/>
                  <a:pt x="1081768" y="182746"/>
                  <a:pt x="1076848" y="127000"/>
                </a:cubicBezTo>
                <a:cubicBezTo>
                  <a:pt x="1071929" y="71255"/>
                  <a:pt x="1042987" y="36512"/>
                  <a:pt x="1047750" y="0"/>
                </a:cubicBezTo>
              </a:path>
            </a:pathLst>
          </a:custGeom>
          <a:noFill/>
          <a:ln>
            <a:solidFill>
              <a:schemeClr val="tx1">
                <a:lumMod val="65000"/>
                <a:lumOff val="35000"/>
              </a:schemeClr>
            </a:solidFill>
          </a:ln>
          <a:effectLst>
            <a:outerShdw blurRad="50800" dist="50800" dir="540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endParaRPr>
          </a:p>
        </p:txBody>
      </p:sp>
      <p:sp>
        <p:nvSpPr>
          <p:cNvPr id="75" name="TextBox 1"/>
          <p:cNvSpPr txBox="1"/>
          <p:nvPr/>
        </p:nvSpPr>
        <p:spPr>
          <a:xfrm>
            <a:off x="4862186" y="1453188"/>
            <a:ext cx="7051808" cy="867930"/>
          </a:xfrm>
          <a:prstGeom prst="rect">
            <a:avLst/>
          </a:prstGeom>
          <a:noFill/>
        </p:spPr>
        <p:txBody>
          <a:bodyPr wrap="square" rtlCol="0">
            <a:spAutoFit/>
          </a:bodyPr>
          <a:lstStyle/>
          <a:p>
            <a:pPr>
              <a:lnSpc>
                <a:spcPct val="120000"/>
              </a:lnSpc>
            </a:pPr>
            <a:r>
              <a:rPr lang="en-US" sz="1400" b="1" dirty="0" smtClean="0">
                <a:solidFill>
                  <a:schemeClr val="accent4">
                    <a:lumMod val="50000"/>
                  </a:schemeClr>
                </a:solidFill>
                <a:latin typeface="Work Sans" panose="00000500000000000000" pitchFamily="50" charset="0"/>
                <a:cs typeface="Arial" panose="020B0604020202020204" pitchFamily="34" charset="0"/>
              </a:rPr>
              <a:t>SAR Interferometry (</a:t>
            </a:r>
            <a:r>
              <a:rPr lang="en-US" sz="1400" b="1" dirty="0" err="1" smtClean="0">
                <a:solidFill>
                  <a:schemeClr val="accent4">
                    <a:lumMod val="50000"/>
                  </a:schemeClr>
                </a:solidFill>
                <a:latin typeface="Work Sans" panose="00000500000000000000" pitchFamily="50" charset="0"/>
                <a:cs typeface="Arial" panose="020B0604020202020204" pitchFamily="34" charset="0"/>
              </a:rPr>
              <a:t>InSAR</a:t>
            </a:r>
            <a:r>
              <a:rPr lang="en-US" sz="1400" b="1" dirty="0" smtClean="0">
                <a:solidFill>
                  <a:schemeClr val="accent4">
                    <a:lumMod val="50000"/>
                  </a:schemeClr>
                </a:solidFill>
                <a:latin typeface="Work Sans" panose="00000500000000000000" pitchFamily="50" charset="0"/>
                <a:cs typeface="Arial" panose="020B0604020202020204" pitchFamily="34" charset="0"/>
              </a:rPr>
              <a:t>) </a:t>
            </a:r>
            <a:r>
              <a:rPr lang="en-US" sz="1400" dirty="0" smtClean="0">
                <a:latin typeface="Work Sans" panose="00000500000000000000" pitchFamily="50" charset="0"/>
                <a:cs typeface="Arial" panose="020B0604020202020204" pitchFamily="34" charset="0"/>
              </a:rPr>
              <a:t>makes use of the phase difference between two complex valued images from different view angle, i.e. forming baseline, so that topography of the area can be imaged.  </a:t>
            </a:r>
            <a:endParaRPr lang="en-US" sz="1400" dirty="0">
              <a:latin typeface="Work Sans" panose="00000500000000000000" pitchFamily="50" charset="0"/>
              <a:cs typeface="Arial" panose="020B0604020202020204" pitchFamily="34" charset="0"/>
            </a:endParaRPr>
          </a:p>
        </p:txBody>
      </p:sp>
      <p:sp>
        <p:nvSpPr>
          <p:cNvPr id="76" name="Textfeld 286"/>
          <p:cNvSpPr txBox="1"/>
          <p:nvPr/>
        </p:nvSpPr>
        <p:spPr>
          <a:xfrm>
            <a:off x="735960" y="5291094"/>
            <a:ext cx="1811714" cy="553998"/>
          </a:xfrm>
          <a:prstGeom prst="rect">
            <a:avLst/>
          </a:prstGeom>
          <a:noFill/>
        </p:spPr>
        <p:txBody>
          <a:bodyPr wrap="none" rtlCol="0">
            <a:spAutoFit/>
          </a:bodyPr>
          <a:lstStyle/>
          <a:p>
            <a:r>
              <a:rPr lang="en-US" sz="1000" b="1" dirty="0" smtClean="0">
                <a:solidFill>
                  <a:schemeClr val="tx1">
                    <a:lumMod val="75000"/>
                    <a:lumOff val="25000"/>
                  </a:schemeClr>
                </a:solidFill>
                <a:latin typeface="Work Sans Light" panose="00000400000000000000" pitchFamily="50" charset="0"/>
                <a:cs typeface="Arial" panose="020B0604020202020204" pitchFamily="34" charset="0"/>
              </a:rPr>
              <a:t>B :</a:t>
            </a:r>
            <a:r>
              <a:rPr lang="en-US" sz="1000" i="1" dirty="0" smtClean="0">
                <a:solidFill>
                  <a:schemeClr val="tx1">
                    <a:lumMod val="75000"/>
                    <a:lumOff val="25000"/>
                  </a:schemeClr>
                </a:solidFill>
                <a:latin typeface="Work Sans Light" panose="00000400000000000000" pitchFamily="50" charset="0"/>
                <a:cs typeface="Arial" panose="020B0604020202020204" pitchFamily="34" charset="0"/>
              </a:rPr>
              <a:t> </a:t>
            </a:r>
            <a:r>
              <a:rPr lang="en-US" sz="1000" dirty="0" smtClean="0">
                <a:solidFill>
                  <a:schemeClr val="tx1">
                    <a:lumMod val="75000"/>
                    <a:lumOff val="25000"/>
                  </a:schemeClr>
                </a:solidFill>
                <a:latin typeface="Work Sans Light" panose="00000400000000000000" pitchFamily="50" charset="0"/>
                <a:cs typeface="Arial" panose="020B0604020202020204" pitchFamily="34" charset="0"/>
              </a:rPr>
              <a:t>baseline</a:t>
            </a:r>
            <a:endParaRPr lang="en-US" sz="1000" dirty="0">
              <a:solidFill>
                <a:schemeClr val="tx1">
                  <a:lumMod val="75000"/>
                  <a:lumOff val="25000"/>
                </a:schemeClr>
              </a:solidFill>
              <a:latin typeface="Work Sans Light" panose="00000400000000000000" pitchFamily="50" charset="0"/>
              <a:cs typeface="Arial" panose="020B0604020202020204" pitchFamily="34" charset="0"/>
            </a:endParaRPr>
          </a:p>
          <a:p>
            <a:r>
              <a:rPr lang="en-US" sz="1000" b="1" dirty="0" err="1" smtClean="0">
                <a:solidFill>
                  <a:schemeClr val="tx1">
                    <a:lumMod val="75000"/>
                    <a:lumOff val="25000"/>
                  </a:schemeClr>
                </a:solidFill>
                <a:latin typeface="Work Sans Light" panose="00000400000000000000" pitchFamily="50" charset="0"/>
                <a:cs typeface="Arial" panose="020B0604020202020204" pitchFamily="34" charset="0"/>
              </a:rPr>
              <a:t>B</a:t>
            </a:r>
            <a:r>
              <a:rPr lang="en-US" sz="1000" b="1" baseline="-25000" dirty="0" err="1">
                <a:solidFill>
                  <a:schemeClr val="tx1">
                    <a:lumMod val="75000"/>
                    <a:lumOff val="25000"/>
                  </a:schemeClr>
                </a:solidFill>
                <a:latin typeface="Work Sans Light" panose="00000400000000000000" pitchFamily="50" charset="0"/>
                <a:cs typeface="Arial" panose="020B0604020202020204" pitchFamily="34" charset="0"/>
              </a:rPr>
              <a:t>p</a:t>
            </a:r>
            <a:r>
              <a:rPr lang="en-US" sz="1000" b="1" baseline="-25000" dirty="0" smtClean="0">
                <a:solidFill>
                  <a:schemeClr val="tx1">
                    <a:lumMod val="75000"/>
                    <a:lumOff val="25000"/>
                  </a:schemeClr>
                </a:solidFill>
                <a:latin typeface="Work Sans Light" panose="00000400000000000000" pitchFamily="50" charset="0"/>
                <a:cs typeface="Arial" panose="020B0604020202020204" pitchFamily="34" charset="0"/>
              </a:rPr>
              <a:t> </a:t>
            </a:r>
            <a:r>
              <a:rPr lang="en-US" sz="1000" dirty="0">
                <a:solidFill>
                  <a:schemeClr val="tx1">
                    <a:lumMod val="75000"/>
                    <a:lumOff val="25000"/>
                  </a:schemeClr>
                </a:solidFill>
                <a:latin typeface="Work Sans Light" panose="00000400000000000000" pitchFamily="50" charset="0"/>
                <a:cs typeface="Arial" panose="020B0604020202020204" pitchFamily="34" charset="0"/>
              </a:rPr>
              <a:t>: </a:t>
            </a:r>
            <a:r>
              <a:rPr lang="en-US" sz="1000" dirty="0" smtClean="0">
                <a:solidFill>
                  <a:schemeClr val="tx1">
                    <a:lumMod val="75000"/>
                    <a:lumOff val="25000"/>
                  </a:schemeClr>
                </a:solidFill>
                <a:latin typeface="Work Sans Light" panose="00000400000000000000" pitchFamily="50" charset="0"/>
                <a:cs typeface="Arial" panose="020B0604020202020204" pitchFamily="34" charset="0"/>
              </a:rPr>
              <a:t>perpendicular baseline</a:t>
            </a:r>
          </a:p>
          <a:p>
            <a:r>
              <a:rPr lang="en-US" sz="1000" b="1" dirty="0" err="1">
                <a:solidFill>
                  <a:schemeClr val="tx1">
                    <a:lumMod val="75000"/>
                    <a:lumOff val="25000"/>
                  </a:schemeClr>
                </a:solidFill>
                <a:latin typeface="Work Sans Light" panose="00000400000000000000" pitchFamily="50" charset="0"/>
                <a:cs typeface="Arial" panose="020B0604020202020204" pitchFamily="34" charset="0"/>
              </a:rPr>
              <a:t>θ</a:t>
            </a:r>
            <a:r>
              <a:rPr lang="en-US" sz="1000" b="1" baseline="-25000" dirty="0" err="1">
                <a:solidFill>
                  <a:schemeClr val="tx1">
                    <a:lumMod val="75000"/>
                    <a:lumOff val="25000"/>
                  </a:schemeClr>
                </a:solidFill>
                <a:latin typeface="Work Sans Light" panose="00000400000000000000" pitchFamily="50" charset="0"/>
                <a:cs typeface="Arial" panose="020B0604020202020204" pitchFamily="34" charset="0"/>
              </a:rPr>
              <a:t>l</a:t>
            </a:r>
            <a:r>
              <a:rPr lang="en-US" sz="1000" baseline="-25000" dirty="0">
                <a:solidFill>
                  <a:schemeClr val="tx1">
                    <a:lumMod val="75000"/>
                    <a:lumOff val="25000"/>
                  </a:schemeClr>
                </a:solidFill>
                <a:latin typeface="Work Sans Light" panose="00000400000000000000" pitchFamily="50" charset="0"/>
                <a:cs typeface="Arial" panose="020B0604020202020204" pitchFamily="34" charset="0"/>
              </a:rPr>
              <a:t>  </a:t>
            </a:r>
            <a:r>
              <a:rPr lang="en-US" sz="1000" dirty="0">
                <a:solidFill>
                  <a:schemeClr val="tx1">
                    <a:lumMod val="75000"/>
                    <a:lumOff val="25000"/>
                  </a:schemeClr>
                </a:solidFill>
                <a:latin typeface="Work Sans Light" panose="00000400000000000000" pitchFamily="50" charset="0"/>
                <a:cs typeface="Arial" panose="020B0604020202020204" pitchFamily="34" charset="0"/>
              </a:rPr>
              <a:t>: look </a:t>
            </a:r>
            <a:r>
              <a:rPr lang="en-US" sz="1000" dirty="0" smtClean="0">
                <a:solidFill>
                  <a:schemeClr val="tx1">
                    <a:lumMod val="75000"/>
                    <a:lumOff val="25000"/>
                  </a:schemeClr>
                </a:solidFill>
                <a:latin typeface="Work Sans Light" panose="00000400000000000000" pitchFamily="50" charset="0"/>
                <a:cs typeface="Arial" panose="020B0604020202020204" pitchFamily="34" charset="0"/>
              </a:rPr>
              <a:t>angle</a:t>
            </a:r>
            <a:endParaRPr lang="en-US" sz="1000" baseline="-25000" dirty="0">
              <a:solidFill>
                <a:schemeClr val="tx1">
                  <a:lumMod val="75000"/>
                  <a:lumOff val="25000"/>
                </a:schemeClr>
              </a:solidFill>
              <a:latin typeface="Work Sans Light" panose="00000400000000000000" pitchFamily="50" charset="0"/>
              <a:cs typeface="Arial" panose="020B0604020202020204" pitchFamily="34" charset="0"/>
            </a:endParaRPr>
          </a:p>
        </p:txBody>
      </p:sp>
      <p:sp>
        <p:nvSpPr>
          <p:cNvPr id="77" name="Textfeld 286"/>
          <p:cNvSpPr txBox="1"/>
          <p:nvPr/>
        </p:nvSpPr>
        <p:spPr>
          <a:xfrm>
            <a:off x="2663307" y="5290665"/>
            <a:ext cx="3533340" cy="553998"/>
          </a:xfrm>
          <a:prstGeom prst="rect">
            <a:avLst/>
          </a:prstGeom>
          <a:noFill/>
        </p:spPr>
        <p:txBody>
          <a:bodyPr wrap="none" rtlCol="0">
            <a:spAutoFit/>
          </a:bodyPr>
          <a:lstStyle/>
          <a:p>
            <a:r>
              <a:rPr lang="en-US" sz="1000" b="1" dirty="0" smtClean="0">
                <a:solidFill>
                  <a:schemeClr val="tx1">
                    <a:lumMod val="75000"/>
                    <a:lumOff val="25000"/>
                  </a:schemeClr>
                </a:solidFill>
                <a:latin typeface="Work Sans Light" panose="00000400000000000000" pitchFamily="50" charset="0"/>
                <a:cs typeface="Arial" panose="020B0604020202020204" pitchFamily="34" charset="0"/>
              </a:rPr>
              <a:t>r</a:t>
            </a:r>
            <a:r>
              <a:rPr lang="en-US" sz="1000" b="1" baseline="-25000" dirty="0" smtClean="0">
                <a:solidFill>
                  <a:schemeClr val="tx1">
                    <a:lumMod val="75000"/>
                    <a:lumOff val="25000"/>
                  </a:schemeClr>
                </a:solidFill>
                <a:latin typeface="Work Sans Light" panose="00000400000000000000" pitchFamily="50" charset="0"/>
                <a:cs typeface="Arial" panose="020B0604020202020204" pitchFamily="34" charset="0"/>
              </a:rPr>
              <a:t>1</a:t>
            </a:r>
            <a:r>
              <a:rPr lang="en-US" sz="1000" b="1" dirty="0" smtClean="0">
                <a:solidFill>
                  <a:schemeClr val="tx1">
                    <a:lumMod val="75000"/>
                    <a:lumOff val="25000"/>
                  </a:schemeClr>
                </a:solidFill>
                <a:latin typeface="Work Sans Light" panose="00000400000000000000" pitchFamily="50" charset="0"/>
                <a:cs typeface="Arial" panose="020B0604020202020204" pitchFamily="34" charset="0"/>
              </a:rPr>
              <a:t>  &amp; r</a:t>
            </a:r>
            <a:r>
              <a:rPr lang="en-US" sz="1000" b="1" baseline="-25000" dirty="0" smtClean="0">
                <a:solidFill>
                  <a:schemeClr val="tx1">
                    <a:lumMod val="75000"/>
                    <a:lumOff val="25000"/>
                  </a:schemeClr>
                </a:solidFill>
                <a:latin typeface="Work Sans Light" panose="00000400000000000000" pitchFamily="50" charset="0"/>
                <a:cs typeface="Arial" panose="020B0604020202020204" pitchFamily="34" charset="0"/>
              </a:rPr>
              <a:t>2</a:t>
            </a:r>
            <a:r>
              <a:rPr lang="en-US" sz="1000" b="1" dirty="0" smtClean="0">
                <a:solidFill>
                  <a:schemeClr val="tx1">
                    <a:lumMod val="75000"/>
                    <a:lumOff val="25000"/>
                  </a:schemeClr>
                </a:solidFill>
                <a:latin typeface="Work Sans Light" panose="00000400000000000000" pitchFamily="50" charset="0"/>
                <a:cs typeface="Arial" panose="020B0604020202020204" pitchFamily="34" charset="0"/>
              </a:rPr>
              <a:t>:</a:t>
            </a:r>
            <a:r>
              <a:rPr lang="en-US" sz="1000" dirty="0" smtClean="0">
                <a:solidFill>
                  <a:schemeClr val="tx1">
                    <a:lumMod val="75000"/>
                    <a:lumOff val="25000"/>
                  </a:schemeClr>
                </a:solidFill>
                <a:latin typeface="Work Sans Light" panose="00000400000000000000" pitchFamily="50" charset="0"/>
                <a:cs typeface="Arial" panose="020B0604020202020204" pitchFamily="34" charset="0"/>
              </a:rPr>
              <a:t>  range distance for the respective acquisitions</a:t>
            </a:r>
            <a:endParaRPr lang="en-US" sz="1000" dirty="0">
              <a:solidFill>
                <a:schemeClr val="tx1">
                  <a:lumMod val="75000"/>
                  <a:lumOff val="25000"/>
                </a:schemeClr>
              </a:solidFill>
              <a:latin typeface="Work Sans Light" panose="00000400000000000000" pitchFamily="50" charset="0"/>
              <a:cs typeface="Arial" panose="020B0604020202020204" pitchFamily="34" charset="0"/>
            </a:endParaRPr>
          </a:p>
          <a:p>
            <a:r>
              <a:rPr lang="el-GR" sz="1000" b="1" dirty="0" smtClean="0">
                <a:solidFill>
                  <a:schemeClr val="tx1">
                    <a:lumMod val="75000"/>
                    <a:lumOff val="25000"/>
                  </a:schemeClr>
                </a:solidFill>
                <a:latin typeface="+mj-lt"/>
                <a:cs typeface="Arial" panose="020B0604020202020204" pitchFamily="34" charset="0"/>
              </a:rPr>
              <a:t>Δ</a:t>
            </a:r>
            <a:r>
              <a:rPr lang="de-DE" sz="1000" b="1" dirty="0" smtClean="0">
                <a:solidFill>
                  <a:schemeClr val="tx1">
                    <a:lumMod val="75000"/>
                    <a:lumOff val="25000"/>
                  </a:schemeClr>
                </a:solidFill>
                <a:latin typeface="Work Sans Light" panose="00000400000000000000" pitchFamily="50" charset="0"/>
                <a:cs typeface="Arial" panose="020B0604020202020204" pitchFamily="34" charset="0"/>
              </a:rPr>
              <a:t>r</a:t>
            </a:r>
            <a:r>
              <a:rPr lang="en-US" sz="1000" b="1" baseline="-25000" dirty="0" smtClean="0">
                <a:solidFill>
                  <a:schemeClr val="tx1">
                    <a:lumMod val="75000"/>
                    <a:lumOff val="25000"/>
                  </a:schemeClr>
                </a:solidFill>
                <a:latin typeface="Work Sans Light" panose="00000400000000000000" pitchFamily="50" charset="0"/>
                <a:cs typeface="Arial" panose="020B0604020202020204" pitchFamily="34" charset="0"/>
              </a:rPr>
              <a:t> </a:t>
            </a:r>
            <a:r>
              <a:rPr lang="en-US" sz="1000" b="1" dirty="0">
                <a:solidFill>
                  <a:schemeClr val="tx1">
                    <a:lumMod val="75000"/>
                    <a:lumOff val="25000"/>
                  </a:schemeClr>
                </a:solidFill>
                <a:latin typeface="Work Sans Light" panose="00000400000000000000" pitchFamily="50" charset="0"/>
                <a:cs typeface="Arial" panose="020B0604020202020204" pitchFamily="34" charset="0"/>
              </a:rPr>
              <a:t>: </a:t>
            </a:r>
            <a:r>
              <a:rPr lang="en-US" sz="1000" dirty="0" smtClean="0">
                <a:solidFill>
                  <a:schemeClr val="tx1">
                    <a:lumMod val="75000"/>
                    <a:lumOff val="25000"/>
                  </a:schemeClr>
                </a:solidFill>
                <a:latin typeface="Work Sans Light" panose="00000400000000000000" pitchFamily="50" charset="0"/>
                <a:cs typeface="Arial" panose="020B0604020202020204" pitchFamily="34" charset="0"/>
              </a:rPr>
              <a:t>range difference</a:t>
            </a:r>
          </a:p>
          <a:p>
            <a:endParaRPr lang="en-US" sz="1000" i="1" dirty="0">
              <a:solidFill>
                <a:schemeClr val="tx1">
                  <a:lumMod val="75000"/>
                  <a:lumOff val="25000"/>
                </a:schemeClr>
              </a:solidFill>
              <a:latin typeface="Work Sans Light" panose="00000400000000000000" pitchFamily="50" charset="0"/>
              <a:cs typeface="Arial" panose="020B0604020202020204" pitchFamily="34" charset="0"/>
            </a:endParaRPr>
          </a:p>
        </p:txBody>
      </p:sp>
      <p:sp>
        <p:nvSpPr>
          <p:cNvPr id="57" name="Textfeld 221"/>
          <p:cNvSpPr txBox="1"/>
          <p:nvPr/>
        </p:nvSpPr>
        <p:spPr>
          <a:xfrm>
            <a:off x="1121423" y="5975991"/>
            <a:ext cx="3041217" cy="276999"/>
          </a:xfrm>
          <a:prstGeom prst="rect">
            <a:avLst/>
          </a:prstGeom>
          <a:noFill/>
        </p:spPr>
        <p:txBody>
          <a:bodyPr wrap="none" rtlCol="0">
            <a:spAutoFit/>
          </a:bodyPr>
          <a:lstStyle/>
          <a:p>
            <a:r>
              <a:rPr lang="en-US" sz="1200" dirty="0" smtClean="0">
                <a:solidFill>
                  <a:schemeClr val="tx1">
                    <a:lumMod val="65000"/>
                    <a:lumOff val="35000"/>
                  </a:schemeClr>
                </a:solidFill>
                <a:latin typeface="Work Sans" panose="00000500000000000000" pitchFamily="50" charset="0"/>
              </a:rPr>
              <a:t>SAR interferometry imaging geometry</a:t>
            </a:r>
            <a:endParaRPr lang="en-US" sz="1200" dirty="0">
              <a:solidFill>
                <a:schemeClr val="tx1">
                  <a:lumMod val="65000"/>
                  <a:lumOff val="35000"/>
                </a:schemeClr>
              </a:solidFill>
              <a:latin typeface="Work Sans" panose="00000500000000000000" pitchFamily="50" charset="0"/>
            </a:endParaRPr>
          </a:p>
        </p:txBody>
      </p:sp>
      <p:sp>
        <p:nvSpPr>
          <p:cNvPr id="78" name="TextBox 1"/>
          <p:cNvSpPr txBox="1"/>
          <p:nvPr/>
        </p:nvSpPr>
        <p:spPr>
          <a:xfrm>
            <a:off x="6429111" y="2459603"/>
            <a:ext cx="5663351" cy="2985433"/>
          </a:xfrm>
          <a:prstGeom prst="rect">
            <a:avLst/>
          </a:prstGeom>
          <a:noFill/>
        </p:spPr>
        <p:txBody>
          <a:bodyPr wrap="square" rtlCol="0">
            <a:spAutoFit/>
          </a:bodyPr>
          <a:lstStyle/>
          <a:p>
            <a:pPr>
              <a:lnSpc>
                <a:spcPct val="120000"/>
              </a:lnSpc>
              <a:spcAft>
                <a:spcPts val="1200"/>
              </a:spcAft>
            </a:pPr>
            <a:r>
              <a:rPr lang="en-US" sz="1400" dirty="0" smtClean="0">
                <a:latin typeface="Work Sans" panose="00000500000000000000" pitchFamily="50" charset="0"/>
                <a:cs typeface="Arial" panose="020B0604020202020204" pitchFamily="34" charset="0"/>
              </a:rPr>
              <a:t>The limitations of </a:t>
            </a:r>
            <a:r>
              <a:rPr lang="en-US" sz="1400" dirty="0" err="1" smtClean="0">
                <a:latin typeface="Work Sans" panose="00000500000000000000" pitchFamily="50" charset="0"/>
                <a:cs typeface="Arial" panose="020B0604020202020204" pitchFamily="34" charset="0"/>
              </a:rPr>
              <a:t>InSAR</a:t>
            </a:r>
            <a:r>
              <a:rPr lang="en-US" sz="1400" dirty="0" smtClean="0">
                <a:latin typeface="Work Sans" panose="00000500000000000000" pitchFamily="50" charset="0"/>
                <a:cs typeface="Arial" panose="020B0604020202020204" pitchFamily="34" charset="0"/>
              </a:rPr>
              <a:t>:</a:t>
            </a:r>
          </a:p>
          <a:p>
            <a:pPr marL="285750" indent="-285750">
              <a:lnSpc>
                <a:spcPct val="120000"/>
              </a:lnSpc>
              <a:buFont typeface="Arial" panose="020B0604020202020204" pitchFamily="34" charset="0"/>
              <a:buChar char="•"/>
            </a:pPr>
            <a:r>
              <a:rPr lang="en-US" sz="1400" dirty="0" smtClean="0">
                <a:latin typeface="Work Sans" panose="00000500000000000000" pitchFamily="50" charset="0"/>
                <a:cs typeface="Arial" panose="020B0604020202020204" pitchFamily="34" charset="0"/>
              </a:rPr>
              <a:t>It can not separate the contribution of multiple targets from the same range resolution cell,</a:t>
            </a:r>
          </a:p>
          <a:p>
            <a:pPr marL="285750" indent="-285750">
              <a:lnSpc>
                <a:spcPct val="120000"/>
              </a:lnSpc>
              <a:buFont typeface="Arial" panose="020B0604020202020204" pitchFamily="34" charset="0"/>
              <a:buChar char="•"/>
            </a:pPr>
            <a:r>
              <a:rPr lang="en-US" sz="1400" dirty="0" smtClean="0">
                <a:latin typeface="Work Sans" panose="00000500000000000000" pitchFamily="50" charset="0"/>
                <a:cs typeface="Arial" panose="020B0604020202020204" pitchFamily="34" charset="0"/>
              </a:rPr>
              <a:t>The reconstruction of a DEM for the areas with steep slopes, e.g. building facades, can fail due to layover.</a:t>
            </a:r>
          </a:p>
          <a:p>
            <a:pPr marL="285750" indent="-285750">
              <a:lnSpc>
                <a:spcPct val="120000"/>
              </a:lnSpc>
              <a:buFont typeface="Arial" panose="020B0604020202020204" pitchFamily="34" charset="0"/>
              <a:buChar char="•"/>
            </a:pPr>
            <a:endParaRPr lang="en-US" sz="1400" dirty="0">
              <a:latin typeface="Work Sans" panose="00000500000000000000" pitchFamily="50" charset="0"/>
              <a:cs typeface="Arial" panose="020B0604020202020204" pitchFamily="34" charset="0"/>
            </a:endParaRPr>
          </a:p>
          <a:p>
            <a:pPr>
              <a:lnSpc>
                <a:spcPct val="120000"/>
              </a:lnSpc>
              <a:spcAft>
                <a:spcPts val="1200"/>
              </a:spcAft>
            </a:pPr>
            <a:r>
              <a:rPr lang="en-US" sz="1400" dirty="0" smtClean="0">
                <a:latin typeface="Work Sans" panose="00000500000000000000" pitchFamily="50" charset="0"/>
                <a:cs typeface="Arial" panose="020B0604020202020204" pitchFamily="34" charset="0"/>
              </a:rPr>
              <a:t>To overcome such limitations:</a:t>
            </a:r>
          </a:p>
          <a:p>
            <a:pPr>
              <a:lnSpc>
                <a:spcPct val="120000"/>
              </a:lnSpc>
            </a:pPr>
            <a:r>
              <a:rPr lang="en-US" sz="1400" dirty="0" smtClean="0">
                <a:latin typeface="Work Sans" panose="00000500000000000000" pitchFamily="50" charset="0"/>
                <a:cs typeface="Arial" panose="020B0604020202020204" pitchFamily="34" charset="0"/>
                <a:sym typeface="Wingdings" panose="05000000000000000000" pitchFamily="2" charset="2"/>
              </a:rPr>
              <a:t>SAR techniques using multiple acquisitions, which involve variations of the view angle (multi-baselines) were developed. </a:t>
            </a:r>
            <a:endParaRPr lang="en-US" sz="1400" dirty="0" smtClean="0">
              <a:latin typeface="Work Sans" panose="00000500000000000000" pitchFamily="50" charset="0"/>
              <a:cs typeface="Arial" panose="020B0604020202020204" pitchFamily="34" charset="0"/>
            </a:endParaRPr>
          </a:p>
          <a:p>
            <a:pPr>
              <a:lnSpc>
                <a:spcPct val="120000"/>
              </a:lnSpc>
            </a:pPr>
            <a:endParaRPr lang="en-US" sz="1400" dirty="0">
              <a:latin typeface="Work Sans" panose="00000500000000000000" pitchFamily="50" charset="0"/>
              <a:cs typeface="Arial" panose="020B0604020202020204" pitchFamily="34" charset="0"/>
            </a:endParaRPr>
          </a:p>
        </p:txBody>
      </p:sp>
      <p:sp>
        <p:nvSpPr>
          <p:cNvPr id="3" name="Rechteck 2"/>
          <p:cNvSpPr/>
          <p:nvPr/>
        </p:nvSpPr>
        <p:spPr>
          <a:xfrm>
            <a:off x="4862186" y="943387"/>
            <a:ext cx="4844596" cy="330860"/>
          </a:xfrm>
          <a:prstGeom prst="rect">
            <a:avLst/>
          </a:prstGeom>
        </p:spPr>
        <p:txBody>
          <a:bodyPr wrap="none">
            <a:spAutoFit/>
          </a:bodyPr>
          <a:lstStyle/>
          <a:p>
            <a:pPr algn="ctr">
              <a:lnSpc>
                <a:spcPct val="120000"/>
              </a:lnSpc>
            </a:pPr>
            <a:r>
              <a:rPr lang="en-US" sz="1400" dirty="0" smtClean="0">
                <a:latin typeface="Work Sans" panose="00000500000000000000" pitchFamily="50" charset="0"/>
                <a:cs typeface="Arial" panose="020B0604020202020204" pitchFamily="34" charset="0"/>
              </a:rPr>
              <a:t>Now let’s </a:t>
            </a:r>
            <a:r>
              <a:rPr lang="en-US" sz="1400" dirty="0">
                <a:latin typeface="Work Sans" panose="00000500000000000000" pitchFamily="50" charset="0"/>
                <a:cs typeface="Arial" panose="020B0604020202020204" pitchFamily="34" charset="0"/>
              </a:rPr>
              <a:t>remember </a:t>
            </a:r>
            <a:r>
              <a:rPr lang="en-US" sz="1400" dirty="0" smtClean="0">
                <a:latin typeface="Work Sans" panose="00000500000000000000" pitchFamily="50" charset="0"/>
                <a:cs typeface="Arial" panose="020B0604020202020204" pitchFamily="34" charset="0"/>
              </a:rPr>
              <a:t>how SAR </a:t>
            </a:r>
            <a:r>
              <a:rPr lang="en-US" sz="1400" dirty="0">
                <a:latin typeface="Work Sans" panose="00000500000000000000" pitchFamily="50" charset="0"/>
                <a:cs typeface="Arial" panose="020B0604020202020204" pitchFamily="34" charset="0"/>
              </a:rPr>
              <a:t>Interferometry</a:t>
            </a:r>
            <a:r>
              <a:rPr lang="en-US" sz="1400" dirty="0" smtClean="0">
                <a:latin typeface="Work Sans" panose="00000500000000000000" pitchFamily="50" charset="0"/>
                <a:cs typeface="Arial" panose="020B0604020202020204" pitchFamily="34" charset="0"/>
              </a:rPr>
              <a:t> works:</a:t>
            </a:r>
            <a:endParaRPr lang="en-US" sz="1400" dirty="0">
              <a:latin typeface="Work Sans" panose="00000500000000000000" pitchFamily="50" charset="0"/>
              <a:cs typeface="Arial" panose="020B0604020202020204" pitchFamily="34" charset="0"/>
            </a:endParaRPr>
          </a:p>
        </p:txBody>
      </p:sp>
      <p:sp>
        <p:nvSpPr>
          <p:cNvPr id="4" name="Foliennummernplatzhalter 3"/>
          <p:cNvSpPr>
            <a:spLocks noGrp="1"/>
          </p:cNvSpPr>
          <p:nvPr>
            <p:ph type="sldNum" sz="quarter" idx="12"/>
          </p:nvPr>
        </p:nvSpPr>
        <p:spPr/>
        <p:txBody>
          <a:bodyPr/>
          <a:lstStyle/>
          <a:p>
            <a:fld id="{0E5F5BB8-B058-4CAF-94F1-C60B474C680F}" type="slidenum">
              <a:rPr lang="de-DE" smtClean="0"/>
              <a:pPr/>
              <a:t>5</a:t>
            </a:fld>
            <a:endParaRPr lang="de-DE"/>
          </a:p>
        </p:txBody>
      </p:sp>
      <p:sp>
        <p:nvSpPr>
          <p:cNvPr id="79" name="Textfeld 14"/>
          <p:cNvSpPr txBox="1"/>
          <p:nvPr/>
        </p:nvSpPr>
        <p:spPr>
          <a:xfrm rot="19741139">
            <a:off x="306200" y="1917553"/>
            <a:ext cx="1676792" cy="230832"/>
          </a:xfrm>
          <a:prstGeom prst="rect">
            <a:avLst/>
          </a:prstGeom>
          <a:noFill/>
        </p:spPr>
        <p:txBody>
          <a:bodyPr wrap="square" rtlCol="0">
            <a:spAutoFit/>
          </a:bodyPr>
          <a:lstStyle/>
          <a:p>
            <a:pPr algn="ctr"/>
            <a:r>
              <a:rPr lang="en-US" sz="900" dirty="0">
                <a:solidFill>
                  <a:schemeClr val="tx1">
                    <a:lumMod val="85000"/>
                    <a:lumOff val="15000"/>
                  </a:schemeClr>
                </a:solidFill>
                <a:latin typeface="Work Sans Light" panose="00000400000000000000" pitchFamily="50" charset="0"/>
                <a:cs typeface="Arial" panose="020B0604020202020204" pitchFamily="34" charset="0"/>
              </a:rPr>
              <a:t>B</a:t>
            </a:r>
            <a:r>
              <a:rPr lang="en-US" sz="900" dirty="0" smtClean="0">
                <a:solidFill>
                  <a:schemeClr val="tx1">
                    <a:lumMod val="85000"/>
                    <a:lumOff val="15000"/>
                  </a:schemeClr>
                </a:solidFill>
                <a:latin typeface="Work Sans Light" panose="00000400000000000000" pitchFamily="50" charset="0"/>
                <a:cs typeface="Arial" panose="020B0604020202020204" pitchFamily="34" charset="0"/>
              </a:rPr>
              <a:t>aseline</a:t>
            </a:r>
            <a:endParaRPr lang="en-US" sz="900" dirty="0">
              <a:solidFill>
                <a:schemeClr val="tx1">
                  <a:lumMod val="85000"/>
                  <a:lumOff val="15000"/>
                </a:schemeClr>
              </a:solidFill>
              <a:latin typeface="Work Sans Light" panose="00000400000000000000" pitchFamily="50" charset="0"/>
              <a:cs typeface="Arial" panose="020B0604020202020204" pitchFamily="34" charset="0"/>
            </a:endParaRPr>
          </a:p>
        </p:txBody>
      </p:sp>
      <p:pic>
        <p:nvPicPr>
          <p:cNvPr id="13" name="Grafik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8414" y="1609168"/>
            <a:ext cx="399513" cy="216000"/>
          </a:xfrm>
          <a:prstGeom prst="rect">
            <a:avLst/>
          </a:prstGeom>
        </p:spPr>
      </p:pic>
      <p:pic>
        <p:nvPicPr>
          <p:cNvPr id="128" name="Grafik 1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314" y="2218768"/>
            <a:ext cx="399513" cy="216000"/>
          </a:xfrm>
          <a:prstGeom prst="rect">
            <a:avLst/>
          </a:prstGeom>
        </p:spPr>
      </p:pic>
    </p:spTree>
    <p:extLst>
      <p:ext uri="{BB962C8B-B14F-4D97-AF65-F5344CB8AC3E}">
        <p14:creationId xmlns:p14="http://schemas.microsoft.com/office/powerpoint/2010/main" val="7892594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839338" y="5069763"/>
            <a:ext cx="10704962" cy="1132618"/>
          </a:xfrm>
          <a:prstGeom prst="rect">
            <a:avLst/>
          </a:prstGeom>
        </p:spPr>
        <p:txBody>
          <a:bodyPr wrap="square">
            <a:spAutoFit/>
          </a:bodyPr>
          <a:lstStyle/>
          <a:p>
            <a:pPr algn="just">
              <a:lnSpc>
                <a:spcPct val="120000"/>
              </a:lnSpc>
              <a:spcAft>
                <a:spcPts val="1200"/>
              </a:spcAft>
            </a:pPr>
            <a:r>
              <a:rPr lang="en-US" sz="1200" dirty="0">
                <a:solidFill>
                  <a:srgbClr val="818266"/>
                </a:solidFill>
                <a:latin typeface="Work Sans" panose="00000500000000000000" pitchFamily="50" charset="0"/>
              </a:rPr>
              <a:t>The scattering mechanisms in agricultural vegetation </a:t>
            </a:r>
            <a:r>
              <a:rPr lang="en-US" sz="1200" dirty="0" smtClean="0">
                <a:solidFill>
                  <a:srgbClr val="818266"/>
                </a:solidFill>
                <a:latin typeface="Work Sans" panose="00000500000000000000" pitchFamily="50" charset="0"/>
              </a:rPr>
              <a:t>are </a:t>
            </a:r>
            <a:r>
              <a:rPr lang="en-US" sz="1200" dirty="0">
                <a:solidFill>
                  <a:srgbClr val="818266"/>
                </a:solidFill>
                <a:latin typeface="Work Sans" panose="00000500000000000000" pitchFamily="50" charset="0"/>
              </a:rPr>
              <a:t>rather complex due to the different species, </a:t>
            </a:r>
            <a:r>
              <a:rPr lang="en-US" sz="1200" dirty="0" smtClean="0">
                <a:solidFill>
                  <a:srgbClr val="818266"/>
                </a:solidFill>
                <a:latin typeface="Work Sans" panose="00000500000000000000" pitchFamily="50" charset="0"/>
              </a:rPr>
              <a:t>orientation </a:t>
            </a:r>
            <a:r>
              <a:rPr lang="en-US" sz="1200" dirty="0">
                <a:solidFill>
                  <a:srgbClr val="818266"/>
                </a:solidFill>
                <a:latin typeface="Work Sans" panose="00000500000000000000" pitchFamily="50" charset="0"/>
              </a:rPr>
              <a:t>of the vegetation volume and </a:t>
            </a:r>
            <a:r>
              <a:rPr lang="en-US" sz="1200" dirty="0" smtClean="0">
                <a:solidFill>
                  <a:srgbClr val="818266"/>
                </a:solidFill>
                <a:latin typeface="Work Sans" panose="00000500000000000000" pitchFamily="50" charset="0"/>
              </a:rPr>
              <a:t>very </a:t>
            </a:r>
            <a:r>
              <a:rPr lang="en-US" sz="1200" dirty="0">
                <a:solidFill>
                  <a:srgbClr val="818266"/>
                </a:solidFill>
                <a:latin typeface="Work Sans" panose="00000500000000000000" pitchFamily="50" charset="0"/>
              </a:rPr>
              <a:t>fast changes in the structure of the vegetation over the </a:t>
            </a:r>
            <a:r>
              <a:rPr lang="en-US" sz="1200" dirty="0" err="1">
                <a:solidFill>
                  <a:srgbClr val="818266"/>
                </a:solidFill>
                <a:latin typeface="Work Sans" panose="00000500000000000000" pitchFamily="50" charset="0"/>
              </a:rPr>
              <a:t>phenological</a:t>
            </a:r>
            <a:r>
              <a:rPr lang="en-US" sz="1200" dirty="0">
                <a:solidFill>
                  <a:srgbClr val="818266"/>
                </a:solidFill>
                <a:latin typeface="Work Sans" panose="00000500000000000000" pitchFamily="50" charset="0"/>
              </a:rPr>
              <a:t> cycle. </a:t>
            </a:r>
            <a:endParaRPr lang="en-US" sz="1200" dirty="0" smtClean="0">
              <a:solidFill>
                <a:srgbClr val="818266"/>
              </a:solidFill>
              <a:latin typeface="Work Sans" panose="00000500000000000000" pitchFamily="50" charset="0"/>
            </a:endParaRPr>
          </a:p>
          <a:p>
            <a:pPr algn="just">
              <a:lnSpc>
                <a:spcPct val="120000"/>
              </a:lnSpc>
            </a:pPr>
            <a:r>
              <a:rPr lang="en-US" sz="1200" dirty="0" smtClean="0">
                <a:solidFill>
                  <a:srgbClr val="818266"/>
                </a:solidFill>
                <a:latin typeface="Work Sans" panose="00000500000000000000" pitchFamily="50" charset="0"/>
              </a:rPr>
              <a:t>SAR tomography can be utilized to resolve the scattering processes in the vertical direction, to separate the ground and volume backscattering and to interpret the effect of physical changes of species, </a:t>
            </a:r>
            <a:r>
              <a:rPr lang="en-US" sz="1200" dirty="0" err="1" smtClean="0">
                <a:solidFill>
                  <a:srgbClr val="818266"/>
                </a:solidFill>
                <a:latin typeface="Work Sans" panose="00000500000000000000" pitchFamily="50" charset="0"/>
              </a:rPr>
              <a:t>phenological</a:t>
            </a:r>
            <a:r>
              <a:rPr lang="en-US" sz="1200" dirty="0" smtClean="0">
                <a:solidFill>
                  <a:srgbClr val="818266"/>
                </a:solidFill>
                <a:latin typeface="Work Sans" panose="00000500000000000000" pitchFamily="50" charset="0"/>
              </a:rPr>
              <a:t> state, </a:t>
            </a:r>
            <a:r>
              <a:rPr lang="en-US" sz="1200" dirty="0" err="1" smtClean="0">
                <a:solidFill>
                  <a:srgbClr val="818266"/>
                </a:solidFill>
                <a:latin typeface="Work Sans" panose="00000500000000000000" pitchFamily="50" charset="0"/>
              </a:rPr>
              <a:t>etc</a:t>
            </a:r>
            <a:r>
              <a:rPr lang="en-US" sz="1200" dirty="0" smtClean="0">
                <a:solidFill>
                  <a:srgbClr val="818266"/>
                </a:solidFill>
                <a:latin typeface="Work Sans" panose="00000500000000000000" pitchFamily="50" charset="0"/>
              </a:rPr>
              <a:t> [</a:t>
            </a:r>
            <a:r>
              <a:rPr lang="en-US" sz="1200" dirty="0" err="1" smtClean="0">
                <a:solidFill>
                  <a:srgbClr val="818266"/>
                </a:solidFill>
                <a:latin typeface="Work Sans" panose="00000500000000000000" pitchFamily="50" charset="0"/>
              </a:rPr>
              <a:t>Joerg</a:t>
            </a:r>
            <a:r>
              <a:rPr lang="en-US" sz="1200" dirty="0" smtClean="0">
                <a:solidFill>
                  <a:srgbClr val="818266"/>
                </a:solidFill>
                <a:latin typeface="Work Sans" panose="00000500000000000000" pitchFamily="50" charset="0"/>
              </a:rPr>
              <a:t> et al., 2015].</a:t>
            </a:r>
          </a:p>
        </p:txBody>
      </p:sp>
      <p:sp>
        <p:nvSpPr>
          <p:cNvPr id="8" name="Textfeld 69"/>
          <p:cNvSpPr txBox="1"/>
          <p:nvPr/>
        </p:nvSpPr>
        <p:spPr>
          <a:xfrm>
            <a:off x="0" y="2829720"/>
            <a:ext cx="12191999"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Agriculture Imaging</a:t>
            </a:r>
            <a:endParaRPr lang="en-US" sz="2200" b="1" dirty="0">
              <a:solidFill>
                <a:srgbClr val="818266"/>
              </a:solidFill>
              <a:latin typeface="Work Sans" panose="00000500000000000000" pitchFamily="50" charset="0"/>
            </a:endParaRPr>
          </a:p>
        </p:txBody>
      </p:sp>
      <p:sp>
        <p:nvSpPr>
          <p:cNvPr id="2" name="Foliennummernplatzhalter 1"/>
          <p:cNvSpPr>
            <a:spLocks noGrp="1"/>
          </p:cNvSpPr>
          <p:nvPr>
            <p:ph type="sldNum" sz="quarter" idx="12"/>
          </p:nvPr>
        </p:nvSpPr>
        <p:spPr/>
        <p:txBody>
          <a:bodyPr/>
          <a:lstStyle/>
          <a:p>
            <a:fld id="{0E5F5BB8-B058-4CAF-94F1-C60B474C680F}" type="slidenum">
              <a:rPr lang="de-DE" smtClean="0"/>
              <a:pPr/>
              <a:t>50</a:t>
            </a:fld>
            <a:endParaRPr lang="de-DE"/>
          </a:p>
        </p:txBody>
      </p:sp>
    </p:spTree>
    <p:extLst>
      <p:ext uri="{BB962C8B-B14F-4D97-AF65-F5344CB8AC3E}">
        <p14:creationId xmlns:p14="http://schemas.microsoft.com/office/powerpoint/2010/main" val="10712188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01238" y="15195"/>
            <a:ext cx="11390762" cy="541110"/>
          </a:xfrm>
        </p:spPr>
        <p:txBody>
          <a:bodyPr>
            <a:normAutofit fontScale="90000"/>
          </a:bodyPr>
          <a:lstStyle/>
          <a:p>
            <a:r>
              <a:rPr lang="en-US" dirty="0" smtClean="0"/>
              <a:t>Agriculture Imaging: </a:t>
            </a:r>
            <a:r>
              <a:rPr lang="en-US" sz="1800" dirty="0" err="1" smtClean="0"/>
              <a:t>Polarimetric</a:t>
            </a:r>
            <a:r>
              <a:rPr lang="en-US" sz="1800" dirty="0" smtClean="0"/>
              <a:t> Tomography for </a:t>
            </a:r>
            <a:r>
              <a:rPr lang="en-US" sz="1800" dirty="0" err="1"/>
              <a:t>P</a:t>
            </a:r>
            <a:r>
              <a:rPr lang="en-US" sz="1800" dirty="0" err="1" smtClean="0"/>
              <a:t>henological</a:t>
            </a:r>
            <a:r>
              <a:rPr lang="en-US" sz="1800" dirty="0" smtClean="0"/>
              <a:t> </a:t>
            </a:r>
            <a:r>
              <a:rPr lang="en-US" sz="1800" dirty="0"/>
              <a:t>C</a:t>
            </a:r>
            <a:r>
              <a:rPr lang="en-US" sz="1800" dirty="0" smtClean="0"/>
              <a:t>hanges of Agricultural Crops </a:t>
            </a:r>
            <a:r>
              <a:rPr lang="en-US" dirty="0" smtClean="0">
                <a:solidFill>
                  <a:schemeClr val="bg1">
                    <a:lumMod val="75000"/>
                  </a:schemeClr>
                </a:solidFill>
              </a:rPr>
              <a:t>[</a:t>
            </a:r>
            <a:r>
              <a:rPr lang="en-US" dirty="0" err="1" smtClean="0">
                <a:solidFill>
                  <a:schemeClr val="bg1">
                    <a:lumMod val="75000"/>
                  </a:schemeClr>
                </a:solidFill>
              </a:rPr>
              <a:t>Joerg</a:t>
            </a:r>
            <a:r>
              <a:rPr lang="en-US" dirty="0" smtClean="0">
                <a:solidFill>
                  <a:schemeClr val="bg1">
                    <a:lumMod val="75000"/>
                  </a:schemeClr>
                </a:solidFill>
              </a:rPr>
              <a:t> et al., 2017]</a:t>
            </a:r>
            <a:r>
              <a:rPr lang="en-US" dirty="0" smtClean="0"/>
              <a:t> </a:t>
            </a:r>
            <a:endParaRPr lang="en-US" dirty="0"/>
          </a:p>
        </p:txBody>
      </p:sp>
      <p:grpSp>
        <p:nvGrpSpPr>
          <p:cNvPr id="24" name="Group 23"/>
          <p:cNvGrpSpPr/>
          <p:nvPr/>
        </p:nvGrpSpPr>
        <p:grpSpPr>
          <a:xfrm>
            <a:off x="7811030" y="5262452"/>
            <a:ext cx="2143274" cy="902284"/>
            <a:chOff x="9977053" y="1699951"/>
            <a:chExt cx="2291587" cy="902284"/>
          </a:xfrm>
        </p:grpSpPr>
        <p:grpSp>
          <p:nvGrpSpPr>
            <p:cNvPr id="13" name="Group 12"/>
            <p:cNvGrpSpPr/>
            <p:nvPr/>
          </p:nvGrpSpPr>
          <p:grpSpPr>
            <a:xfrm>
              <a:off x="9977053" y="2317347"/>
              <a:ext cx="2131930" cy="284888"/>
              <a:chOff x="10123177" y="2317347"/>
              <a:chExt cx="2131930" cy="284888"/>
            </a:xfrm>
          </p:grpSpPr>
          <p:pic>
            <p:nvPicPr>
              <p:cNvPr id="9" name="Picture 8"/>
              <p:cNvPicPr>
                <a:picLocks noChangeAspect="1"/>
              </p:cNvPicPr>
              <p:nvPr/>
            </p:nvPicPr>
            <p:blipFill>
              <a:blip r:embed="rId3"/>
              <a:stretch>
                <a:fillRect/>
              </a:stretch>
            </p:blipFill>
            <p:spPr>
              <a:xfrm>
                <a:off x="10327284" y="2389034"/>
                <a:ext cx="1728839" cy="144740"/>
              </a:xfrm>
              <a:prstGeom prst="rect">
                <a:avLst/>
              </a:prstGeom>
            </p:spPr>
          </p:pic>
          <p:sp>
            <p:nvSpPr>
              <p:cNvPr id="10" name="TextBox 9"/>
              <p:cNvSpPr txBox="1"/>
              <p:nvPr/>
            </p:nvSpPr>
            <p:spPr>
              <a:xfrm>
                <a:off x="10123177" y="2325236"/>
                <a:ext cx="284052" cy="276999"/>
              </a:xfrm>
              <a:prstGeom prst="rect">
                <a:avLst/>
              </a:prstGeom>
              <a:noFill/>
            </p:spPr>
            <p:txBody>
              <a:bodyPr wrap="none" rtlCol="0">
                <a:spAutoFit/>
              </a:bodyPr>
              <a:lstStyle/>
              <a:p>
                <a:r>
                  <a:rPr lang="en-US" sz="1200" b="1" dirty="0" smtClean="0">
                    <a:latin typeface="Work Sans" panose="00000500000000000000" pitchFamily="50" charset="0"/>
                  </a:rPr>
                  <a:t>0</a:t>
                </a:r>
                <a:endParaRPr lang="en-US" sz="1200" b="1" dirty="0">
                  <a:latin typeface="Work Sans" panose="00000500000000000000" pitchFamily="50" charset="0"/>
                </a:endParaRPr>
              </a:p>
            </p:txBody>
          </p:sp>
          <p:sp>
            <p:nvSpPr>
              <p:cNvPr id="43" name="TextBox 42"/>
              <p:cNvSpPr txBox="1"/>
              <p:nvPr/>
            </p:nvSpPr>
            <p:spPr>
              <a:xfrm>
                <a:off x="12003115" y="2317347"/>
                <a:ext cx="251992" cy="276999"/>
              </a:xfrm>
              <a:prstGeom prst="rect">
                <a:avLst/>
              </a:prstGeom>
              <a:noFill/>
            </p:spPr>
            <p:txBody>
              <a:bodyPr wrap="none" rtlCol="0">
                <a:spAutoFit/>
              </a:bodyPr>
              <a:lstStyle/>
              <a:p>
                <a:r>
                  <a:rPr lang="en-US" sz="1200" b="1" dirty="0">
                    <a:latin typeface="Work Sans" panose="00000500000000000000" pitchFamily="50" charset="0"/>
                  </a:rPr>
                  <a:t>1</a:t>
                </a:r>
              </a:p>
            </p:txBody>
          </p:sp>
        </p:grpSp>
        <p:sp>
          <p:nvSpPr>
            <p:cNvPr id="11" name="Rectangle 10"/>
            <p:cNvSpPr/>
            <p:nvPr/>
          </p:nvSpPr>
          <p:spPr>
            <a:xfrm>
              <a:off x="10123863" y="1699951"/>
              <a:ext cx="2144777" cy="723275"/>
            </a:xfrm>
            <a:prstGeom prst="rect">
              <a:avLst/>
            </a:prstGeom>
          </p:spPr>
          <p:txBody>
            <a:bodyPr wrap="square">
              <a:spAutoFit/>
            </a:bodyPr>
            <a:lstStyle/>
            <a:p>
              <a:r>
                <a:rPr lang="en-US" sz="1100" b="1" dirty="0" smtClean="0">
                  <a:latin typeface="Work Sans" panose="00000500000000000000" pitchFamily="50" charset="0"/>
                </a:rPr>
                <a:t>Capon</a:t>
              </a:r>
              <a:r>
                <a:rPr lang="en-US" sz="1100" b="1" dirty="0">
                  <a:latin typeface="Work Sans" panose="00000500000000000000" pitchFamily="50" charset="0"/>
                </a:rPr>
                <a:t> </a:t>
              </a:r>
              <a:r>
                <a:rPr lang="en-US" sz="1100" b="1" dirty="0" smtClean="0">
                  <a:latin typeface="Work Sans" panose="00000500000000000000" pitchFamily="50" charset="0"/>
                </a:rPr>
                <a:t>Slices</a:t>
              </a:r>
            </a:p>
            <a:p>
              <a:r>
                <a:rPr lang="en-US" sz="1000" dirty="0" smtClean="0">
                  <a:latin typeface="Work Sans" panose="00000500000000000000" pitchFamily="50" charset="0"/>
                </a:rPr>
                <a:t>multi-look </a:t>
              </a:r>
              <a:r>
                <a:rPr lang="en-US" sz="1000" dirty="0">
                  <a:latin typeface="Work Sans" panose="00000500000000000000" pitchFamily="50" charset="0"/>
                </a:rPr>
                <a:t>cell 7.5⨯7.5m</a:t>
              </a:r>
            </a:p>
            <a:p>
              <a:r>
                <a:rPr lang="en-US" sz="1000" dirty="0">
                  <a:latin typeface="Work Sans" panose="00000500000000000000" pitchFamily="50" charset="0"/>
                </a:rPr>
                <a:t>(X-/C-band: 220 looks, </a:t>
              </a:r>
              <a:endParaRPr lang="en-US" sz="1000" dirty="0" smtClean="0">
                <a:latin typeface="Work Sans" panose="00000500000000000000" pitchFamily="50" charset="0"/>
              </a:endParaRPr>
            </a:p>
            <a:p>
              <a:r>
                <a:rPr lang="en-US" sz="1000" dirty="0" smtClean="0">
                  <a:latin typeface="Work Sans" panose="00000500000000000000" pitchFamily="50" charset="0"/>
                </a:rPr>
                <a:t>L-band</a:t>
              </a:r>
              <a:r>
                <a:rPr lang="en-US" sz="1000" dirty="0">
                  <a:latin typeface="Work Sans" panose="00000500000000000000" pitchFamily="50" charset="0"/>
                </a:rPr>
                <a:t>: 100 looks)</a:t>
              </a:r>
            </a:p>
          </p:txBody>
        </p:sp>
      </p:grpSp>
      <p:sp>
        <p:nvSpPr>
          <p:cNvPr id="44" name="TextBox 43"/>
          <p:cNvSpPr txBox="1"/>
          <p:nvPr/>
        </p:nvSpPr>
        <p:spPr>
          <a:xfrm>
            <a:off x="686588" y="3830788"/>
            <a:ext cx="388248" cy="246221"/>
          </a:xfrm>
          <a:prstGeom prst="rect">
            <a:avLst/>
          </a:prstGeom>
          <a:noFill/>
        </p:spPr>
        <p:txBody>
          <a:bodyPr wrap="none" rtlCol="0">
            <a:spAutoFit/>
          </a:bodyPr>
          <a:lstStyle/>
          <a:p>
            <a:r>
              <a:rPr lang="en-US" sz="1000" b="1" dirty="0" smtClean="0">
                <a:latin typeface="Work Sans" panose="00000500000000000000" pitchFamily="50" charset="0"/>
              </a:rPr>
              <a:t>0m</a:t>
            </a:r>
            <a:endParaRPr lang="en-US" sz="1000" b="1" dirty="0">
              <a:latin typeface="Work Sans" panose="00000500000000000000" pitchFamily="50" charset="0"/>
            </a:endParaRPr>
          </a:p>
        </p:txBody>
      </p:sp>
      <p:sp>
        <p:nvSpPr>
          <p:cNvPr id="45" name="TextBox 44"/>
          <p:cNvSpPr txBox="1"/>
          <p:nvPr/>
        </p:nvSpPr>
        <p:spPr>
          <a:xfrm>
            <a:off x="686588" y="4781834"/>
            <a:ext cx="388248" cy="246221"/>
          </a:xfrm>
          <a:prstGeom prst="rect">
            <a:avLst/>
          </a:prstGeom>
          <a:noFill/>
        </p:spPr>
        <p:txBody>
          <a:bodyPr wrap="none" rtlCol="0">
            <a:spAutoFit/>
          </a:bodyPr>
          <a:lstStyle/>
          <a:p>
            <a:r>
              <a:rPr lang="en-US" sz="1000" b="1" dirty="0" smtClean="0">
                <a:latin typeface="Work Sans" panose="00000500000000000000" pitchFamily="50" charset="0"/>
              </a:rPr>
              <a:t>0m</a:t>
            </a:r>
            <a:endParaRPr lang="en-US" sz="1000" b="1" dirty="0">
              <a:latin typeface="Work Sans" panose="00000500000000000000" pitchFamily="50" charset="0"/>
            </a:endParaRPr>
          </a:p>
        </p:txBody>
      </p:sp>
      <p:sp>
        <p:nvSpPr>
          <p:cNvPr id="46" name="TextBox 45"/>
          <p:cNvSpPr txBox="1"/>
          <p:nvPr/>
        </p:nvSpPr>
        <p:spPr>
          <a:xfrm>
            <a:off x="686588" y="5732880"/>
            <a:ext cx="425116" cy="246221"/>
          </a:xfrm>
          <a:prstGeom prst="rect">
            <a:avLst/>
          </a:prstGeom>
          <a:noFill/>
        </p:spPr>
        <p:txBody>
          <a:bodyPr wrap="none" rtlCol="0">
            <a:spAutoFit/>
          </a:bodyPr>
          <a:lstStyle/>
          <a:p>
            <a:r>
              <a:rPr lang="en-US" sz="1000" b="1" dirty="0" smtClean="0">
                <a:latin typeface="Work Sans" panose="00000500000000000000" pitchFamily="50" charset="0"/>
              </a:rPr>
              <a:t> 0m</a:t>
            </a:r>
            <a:endParaRPr lang="en-US" sz="1000" b="1" dirty="0">
              <a:latin typeface="Work Sans" panose="00000500000000000000" pitchFamily="50" charset="0"/>
            </a:endParaRPr>
          </a:p>
        </p:txBody>
      </p:sp>
      <p:sp>
        <p:nvSpPr>
          <p:cNvPr id="47" name="TextBox 46"/>
          <p:cNvSpPr txBox="1"/>
          <p:nvPr/>
        </p:nvSpPr>
        <p:spPr>
          <a:xfrm>
            <a:off x="703701" y="5105711"/>
            <a:ext cx="388248" cy="246221"/>
          </a:xfrm>
          <a:prstGeom prst="rect">
            <a:avLst/>
          </a:prstGeom>
          <a:noFill/>
        </p:spPr>
        <p:txBody>
          <a:bodyPr wrap="none" rtlCol="0">
            <a:spAutoFit/>
          </a:bodyPr>
          <a:lstStyle/>
          <a:p>
            <a:r>
              <a:rPr lang="en-US" sz="1000" b="1" dirty="0" smtClean="0">
                <a:latin typeface="Work Sans" panose="00000500000000000000" pitchFamily="50" charset="0"/>
              </a:rPr>
              <a:t>4m</a:t>
            </a:r>
            <a:endParaRPr lang="en-US" sz="1000" b="1" dirty="0">
              <a:latin typeface="Work Sans" panose="00000500000000000000" pitchFamily="50" charset="0"/>
            </a:endParaRPr>
          </a:p>
        </p:txBody>
      </p:sp>
      <p:sp>
        <p:nvSpPr>
          <p:cNvPr id="48" name="TextBox 47"/>
          <p:cNvSpPr txBox="1"/>
          <p:nvPr/>
        </p:nvSpPr>
        <p:spPr>
          <a:xfrm>
            <a:off x="677183" y="4172799"/>
            <a:ext cx="388248" cy="246221"/>
          </a:xfrm>
          <a:prstGeom prst="rect">
            <a:avLst/>
          </a:prstGeom>
          <a:noFill/>
        </p:spPr>
        <p:txBody>
          <a:bodyPr wrap="none" rtlCol="0">
            <a:spAutoFit/>
          </a:bodyPr>
          <a:lstStyle/>
          <a:p>
            <a:r>
              <a:rPr lang="en-US" sz="1000" b="1" dirty="0" smtClean="0">
                <a:latin typeface="Work Sans" panose="00000500000000000000" pitchFamily="50" charset="0"/>
              </a:rPr>
              <a:t>4m</a:t>
            </a:r>
            <a:endParaRPr lang="en-US" sz="1000" b="1" dirty="0">
              <a:latin typeface="Work Sans" panose="00000500000000000000" pitchFamily="50" charset="0"/>
            </a:endParaRPr>
          </a:p>
        </p:txBody>
      </p:sp>
      <p:sp>
        <p:nvSpPr>
          <p:cNvPr id="49" name="TextBox 48"/>
          <p:cNvSpPr txBox="1"/>
          <p:nvPr/>
        </p:nvSpPr>
        <p:spPr>
          <a:xfrm>
            <a:off x="692703" y="3210640"/>
            <a:ext cx="388248" cy="246221"/>
          </a:xfrm>
          <a:prstGeom prst="rect">
            <a:avLst/>
          </a:prstGeom>
          <a:noFill/>
        </p:spPr>
        <p:txBody>
          <a:bodyPr wrap="none" rtlCol="0">
            <a:spAutoFit/>
          </a:bodyPr>
          <a:lstStyle/>
          <a:p>
            <a:r>
              <a:rPr lang="en-US" sz="1000" b="1" dirty="0" smtClean="0">
                <a:latin typeface="Work Sans" panose="00000500000000000000" pitchFamily="50" charset="0"/>
              </a:rPr>
              <a:t>4m</a:t>
            </a:r>
            <a:endParaRPr lang="en-US" sz="1000" b="1" dirty="0">
              <a:latin typeface="Work Sans" panose="00000500000000000000" pitchFamily="50" charset="0"/>
            </a:endParaRPr>
          </a:p>
        </p:txBody>
      </p:sp>
      <p:grpSp>
        <p:nvGrpSpPr>
          <p:cNvPr id="17" name="Group 16"/>
          <p:cNvGrpSpPr/>
          <p:nvPr/>
        </p:nvGrpSpPr>
        <p:grpSpPr>
          <a:xfrm>
            <a:off x="54763" y="3186581"/>
            <a:ext cx="646332" cy="2884159"/>
            <a:chOff x="-57764" y="2446254"/>
            <a:chExt cx="845172" cy="3771450"/>
          </a:xfrm>
        </p:grpSpPr>
        <p:sp>
          <p:nvSpPr>
            <p:cNvPr id="56" name="TextBox 55"/>
            <p:cNvSpPr txBox="1"/>
            <p:nvPr/>
          </p:nvSpPr>
          <p:spPr>
            <a:xfrm rot="16200000">
              <a:off x="-217070" y="2605561"/>
              <a:ext cx="1163785" cy="845171"/>
            </a:xfrm>
            <a:prstGeom prst="rect">
              <a:avLst/>
            </a:prstGeom>
            <a:noFill/>
          </p:spPr>
          <p:txBody>
            <a:bodyPr wrap="none" rtlCol="0">
              <a:spAutoFit/>
            </a:bodyPr>
            <a:lstStyle/>
            <a:p>
              <a:pPr algn="ctr"/>
              <a:r>
                <a:rPr lang="en-US" sz="1200" b="1" dirty="0" smtClean="0">
                  <a:solidFill>
                    <a:schemeClr val="accent4">
                      <a:lumMod val="75000"/>
                    </a:schemeClr>
                  </a:solidFill>
                  <a:latin typeface="Work Sans" panose="00000500000000000000" pitchFamily="50" charset="0"/>
                </a:rPr>
                <a:t>X-BAND</a:t>
              </a:r>
            </a:p>
            <a:p>
              <a:pPr algn="ctr"/>
              <a:r>
                <a:rPr lang="el-GR" sz="1200" dirty="0" smtClean="0">
                  <a:solidFill>
                    <a:schemeClr val="accent4">
                      <a:lumMod val="75000"/>
                    </a:schemeClr>
                  </a:solidFill>
                </a:rPr>
                <a:t>ρ</a:t>
              </a:r>
              <a:r>
                <a:rPr lang="en-US" sz="1200" baseline="-25000" dirty="0" smtClean="0">
                  <a:solidFill>
                    <a:schemeClr val="accent4">
                      <a:lumMod val="75000"/>
                    </a:schemeClr>
                  </a:solidFill>
                  <a:latin typeface="Work Sans" panose="00000500000000000000" pitchFamily="50" charset="0"/>
                </a:rPr>
                <a:t>z</a:t>
              </a:r>
              <a:r>
                <a:rPr lang="en-US" sz="1200" dirty="0" smtClean="0">
                  <a:solidFill>
                    <a:schemeClr val="accent4">
                      <a:lumMod val="75000"/>
                    </a:schemeClr>
                  </a:solidFill>
                  <a:latin typeface="Work Sans" panose="00000500000000000000" pitchFamily="50" charset="0"/>
                </a:rPr>
                <a:t>=0.5m  </a:t>
              </a:r>
            </a:p>
            <a:p>
              <a:pPr algn="ctr"/>
              <a:r>
                <a:rPr lang="en-US" sz="1200" dirty="0" smtClean="0">
                  <a:solidFill>
                    <a:schemeClr val="accent4">
                      <a:lumMod val="75000"/>
                    </a:schemeClr>
                  </a:solidFill>
                  <a:latin typeface="Work Sans" panose="00000500000000000000" pitchFamily="50" charset="0"/>
                </a:rPr>
                <a:t>9 tracks</a:t>
              </a:r>
              <a:endParaRPr lang="en-US" sz="1200" b="1" dirty="0">
                <a:solidFill>
                  <a:schemeClr val="accent4">
                    <a:lumMod val="75000"/>
                  </a:schemeClr>
                </a:solidFill>
                <a:latin typeface="Work Sans" panose="00000500000000000000" pitchFamily="50" charset="0"/>
              </a:endParaRPr>
            </a:p>
          </p:txBody>
        </p:sp>
        <p:sp>
          <p:nvSpPr>
            <p:cNvPr id="57" name="TextBox 56"/>
            <p:cNvSpPr txBox="1"/>
            <p:nvPr/>
          </p:nvSpPr>
          <p:spPr>
            <a:xfrm rot="16200000">
              <a:off x="-291988" y="3915520"/>
              <a:ext cx="1313619" cy="845171"/>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C-BAND</a:t>
              </a:r>
            </a:p>
            <a:p>
              <a:pPr algn="ctr"/>
              <a:r>
                <a:rPr lang="el-GR" sz="1200" dirty="0">
                  <a:solidFill>
                    <a:schemeClr val="accent4">
                      <a:lumMod val="75000"/>
                    </a:schemeClr>
                  </a:solidFill>
                </a:rPr>
                <a:t>ρ</a:t>
              </a:r>
              <a:r>
                <a:rPr lang="en-US" sz="1200" baseline="-25000" dirty="0" smtClean="0">
                  <a:solidFill>
                    <a:schemeClr val="accent4">
                      <a:lumMod val="75000"/>
                    </a:schemeClr>
                  </a:solidFill>
                  <a:latin typeface="Work Sans" panose="00000500000000000000" pitchFamily="50" charset="0"/>
                </a:rPr>
                <a:t>z</a:t>
              </a:r>
              <a:r>
                <a:rPr lang="en-US" sz="1200" dirty="0" smtClean="0">
                  <a:solidFill>
                    <a:schemeClr val="accent4">
                      <a:lumMod val="75000"/>
                    </a:schemeClr>
                  </a:solidFill>
                  <a:latin typeface="Work Sans" panose="00000500000000000000" pitchFamily="50" charset="0"/>
                </a:rPr>
                <a:t>=0.8m  </a:t>
              </a:r>
              <a:endParaRPr lang="en-US" sz="1200" dirty="0">
                <a:solidFill>
                  <a:schemeClr val="accent4">
                    <a:lumMod val="75000"/>
                  </a:schemeClr>
                </a:solidFill>
                <a:latin typeface="Work Sans" panose="00000500000000000000" pitchFamily="50" charset="0"/>
              </a:endParaRPr>
            </a:p>
            <a:p>
              <a:pPr algn="ctr"/>
              <a:r>
                <a:rPr lang="en-US" sz="1200" dirty="0">
                  <a:solidFill>
                    <a:schemeClr val="accent4">
                      <a:lumMod val="75000"/>
                    </a:schemeClr>
                  </a:solidFill>
                  <a:latin typeface="Work Sans" panose="00000500000000000000" pitchFamily="50" charset="0"/>
                </a:rPr>
                <a:t>9 </a:t>
              </a:r>
              <a:r>
                <a:rPr lang="en-US" sz="1200" dirty="0" smtClean="0">
                  <a:solidFill>
                    <a:schemeClr val="accent4">
                      <a:lumMod val="75000"/>
                    </a:schemeClr>
                  </a:solidFill>
                  <a:latin typeface="Work Sans" panose="00000500000000000000" pitchFamily="50" charset="0"/>
                </a:rPr>
                <a:t>tracks</a:t>
              </a:r>
              <a:endParaRPr lang="en-US" sz="1200" b="1" dirty="0">
                <a:solidFill>
                  <a:schemeClr val="accent4">
                    <a:lumMod val="75000"/>
                  </a:schemeClr>
                </a:solidFill>
                <a:latin typeface="Work Sans" panose="00000500000000000000" pitchFamily="50" charset="0"/>
              </a:endParaRPr>
            </a:p>
          </p:txBody>
        </p:sp>
        <p:sp>
          <p:nvSpPr>
            <p:cNvPr id="58" name="TextBox 57"/>
            <p:cNvSpPr txBox="1"/>
            <p:nvPr/>
          </p:nvSpPr>
          <p:spPr>
            <a:xfrm rot="16200000">
              <a:off x="-257401" y="5172895"/>
              <a:ext cx="1244446" cy="845171"/>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L-BAND</a:t>
              </a:r>
            </a:p>
            <a:p>
              <a:pPr algn="ctr"/>
              <a:r>
                <a:rPr lang="el-GR" sz="1200" dirty="0">
                  <a:solidFill>
                    <a:schemeClr val="accent4">
                      <a:lumMod val="75000"/>
                    </a:schemeClr>
                  </a:solidFill>
                </a:rPr>
                <a:t>ρ</a:t>
              </a:r>
              <a:r>
                <a:rPr lang="en-US" sz="1200" baseline="-25000" dirty="0" smtClean="0">
                  <a:solidFill>
                    <a:schemeClr val="accent4">
                      <a:lumMod val="75000"/>
                    </a:schemeClr>
                  </a:solidFill>
                  <a:latin typeface="Work Sans" panose="00000500000000000000" pitchFamily="50" charset="0"/>
                </a:rPr>
                <a:t>z</a:t>
              </a:r>
              <a:r>
                <a:rPr lang="en-US" sz="1200" dirty="0" smtClean="0">
                  <a:solidFill>
                    <a:schemeClr val="accent4">
                      <a:lumMod val="75000"/>
                    </a:schemeClr>
                  </a:solidFill>
                  <a:latin typeface="Work Sans" panose="00000500000000000000" pitchFamily="50" charset="0"/>
                </a:rPr>
                <a:t>=1.2m  </a:t>
              </a:r>
              <a:endParaRPr lang="en-US" sz="1200" dirty="0">
                <a:solidFill>
                  <a:schemeClr val="accent4">
                    <a:lumMod val="75000"/>
                  </a:schemeClr>
                </a:solidFill>
                <a:latin typeface="Work Sans" panose="00000500000000000000" pitchFamily="50" charset="0"/>
              </a:endParaRPr>
            </a:p>
            <a:p>
              <a:pPr algn="ctr"/>
              <a:r>
                <a:rPr lang="en-US" sz="1200" dirty="0" smtClean="0">
                  <a:solidFill>
                    <a:schemeClr val="accent4">
                      <a:lumMod val="75000"/>
                    </a:schemeClr>
                  </a:solidFill>
                  <a:latin typeface="Work Sans" panose="00000500000000000000" pitchFamily="50" charset="0"/>
                </a:rPr>
                <a:t>8 tracks</a:t>
              </a:r>
              <a:endParaRPr lang="en-US" sz="1200" b="1" dirty="0">
                <a:solidFill>
                  <a:schemeClr val="accent4">
                    <a:lumMod val="75000"/>
                  </a:schemeClr>
                </a:solidFill>
                <a:latin typeface="Work Sans" panose="00000500000000000000" pitchFamily="50" charset="0"/>
              </a:endParaRPr>
            </a:p>
          </p:txBody>
        </p:sp>
      </p:grpSp>
      <p:sp>
        <p:nvSpPr>
          <p:cNvPr id="72" name="TextBox 71"/>
          <p:cNvSpPr txBox="1"/>
          <p:nvPr/>
        </p:nvSpPr>
        <p:spPr>
          <a:xfrm>
            <a:off x="117752" y="2844101"/>
            <a:ext cx="896399" cy="338554"/>
          </a:xfrm>
          <a:prstGeom prst="rect">
            <a:avLst/>
          </a:prstGeom>
          <a:noFill/>
        </p:spPr>
        <p:txBody>
          <a:bodyPr wrap="none" rtlCol="0">
            <a:spAutoFit/>
          </a:bodyPr>
          <a:lstStyle/>
          <a:p>
            <a:r>
              <a:rPr lang="en-US" sz="1600" b="1" dirty="0" smtClean="0">
                <a:latin typeface="Work Sans" panose="00000500000000000000" pitchFamily="50" charset="0"/>
              </a:rPr>
              <a:t>JULY 3</a:t>
            </a:r>
            <a:endParaRPr lang="en-US" sz="1600" b="1" dirty="0">
              <a:latin typeface="Work Sans" panose="00000500000000000000" pitchFamily="50" charset="0"/>
            </a:endParaRPr>
          </a:p>
        </p:txBody>
      </p:sp>
      <p:pic>
        <p:nvPicPr>
          <p:cNvPr id="3" name="Picture 2"/>
          <p:cNvPicPr>
            <a:picLocks noChangeAspect="1"/>
          </p:cNvPicPr>
          <p:nvPr/>
        </p:nvPicPr>
        <p:blipFill>
          <a:blip r:embed="rId4"/>
          <a:stretch>
            <a:fillRect/>
          </a:stretch>
        </p:blipFill>
        <p:spPr>
          <a:xfrm>
            <a:off x="999376" y="3299231"/>
            <a:ext cx="3341705" cy="879164"/>
          </a:xfrm>
          <a:prstGeom prst="rect">
            <a:avLst/>
          </a:prstGeom>
        </p:spPr>
      </p:pic>
      <p:pic>
        <p:nvPicPr>
          <p:cNvPr id="4" name="Picture 3"/>
          <p:cNvPicPr>
            <a:picLocks noChangeAspect="1"/>
          </p:cNvPicPr>
          <p:nvPr/>
        </p:nvPicPr>
        <p:blipFill>
          <a:blip r:embed="rId5"/>
          <a:stretch>
            <a:fillRect/>
          </a:stretch>
        </p:blipFill>
        <p:spPr>
          <a:xfrm>
            <a:off x="999375" y="4245215"/>
            <a:ext cx="3361133" cy="884021"/>
          </a:xfrm>
          <a:prstGeom prst="rect">
            <a:avLst/>
          </a:prstGeom>
        </p:spPr>
      </p:pic>
      <p:pic>
        <p:nvPicPr>
          <p:cNvPr id="5" name="Picture 4"/>
          <p:cNvPicPr>
            <a:picLocks noChangeAspect="1"/>
          </p:cNvPicPr>
          <p:nvPr/>
        </p:nvPicPr>
        <p:blipFill>
          <a:blip r:embed="rId6"/>
          <a:stretch>
            <a:fillRect/>
          </a:stretch>
        </p:blipFill>
        <p:spPr>
          <a:xfrm>
            <a:off x="1018803" y="5196056"/>
            <a:ext cx="3341705" cy="879164"/>
          </a:xfrm>
          <a:prstGeom prst="rect">
            <a:avLst/>
          </a:prstGeom>
        </p:spPr>
      </p:pic>
      <p:pic>
        <p:nvPicPr>
          <p:cNvPr id="6" name="Picture 5"/>
          <p:cNvPicPr>
            <a:picLocks noChangeAspect="1"/>
          </p:cNvPicPr>
          <p:nvPr/>
        </p:nvPicPr>
        <p:blipFill>
          <a:blip r:embed="rId7"/>
          <a:stretch>
            <a:fillRect/>
          </a:stretch>
        </p:blipFill>
        <p:spPr>
          <a:xfrm>
            <a:off x="4497629" y="3299231"/>
            <a:ext cx="3341705" cy="879164"/>
          </a:xfrm>
          <a:prstGeom prst="rect">
            <a:avLst/>
          </a:prstGeom>
        </p:spPr>
      </p:pic>
      <p:pic>
        <p:nvPicPr>
          <p:cNvPr id="7" name="Picture 6"/>
          <p:cNvPicPr>
            <a:picLocks noChangeAspect="1"/>
          </p:cNvPicPr>
          <p:nvPr/>
        </p:nvPicPr>
        <p:blipFill>
          <a:blip r:embed="rId8"/>
          <a:stretch>
            <a:fillRect/>
          </a:stretch>
        </p:blipFill>
        <p:spPr>
          <a:xfrm>
            <a:off x="4497629" y="4245214"/>
            <a:ext cx="3361133" cy="884021"/>
          </a:xfrm>
          <a:prstGeom prst="rect">
            <a:avLst/>
          </a:prstGeom>
        </p:spPr>
      </p:pic>
      <p:pic>
        <p:nvPicPr>
          <p:cNvPr id="8" name="Picture 7"/>
          <p:cNvPicPr>
            <a:picLocks noChangeAspect="1"/>
          </p:cNvPicPr>
          <p:nvPr/>
        </p:nvPicPr>
        <p:blipFill>
          <a:blip r:embed="rId9"/>
          <a:stretch>
            <a:fillRect/>
          </a:stretch>
        </p:blipFill>
        <p:spPr>
          <a:xfrm>
            <a:off x="4497629" y="5196056"/>
            <a:ext cx="3341705" cy="879164"/>
          </a:xfrm>
          <a:prstGeom prst="rect">
            <a:avLst/>
          </a:prstGeom>
        </p:spPr>
      </p:pic>
      <p:sp>
        <p:nvSpPr>
          <p:cNvPr id="50" name="TextBox 49"/>
          <p:cNvSpPr txBox="1"/>
          <p:nvPr/>
        </p:nvSpPr>
        <p:spPr>
          <a:xfrm>
            <a:off x="993133" y="3289805"/>
            <a:ext cx="412292" cy="276999"/>
          </a:xfrm>
          <a:prstGeom prst="rect">
            <a:avLst/>
          </a:prstGeom>
          <a:noFill/>
        </p:spPr>
        <p:txBody>
          <a:bodyPr wrap="none" rtlCol="0">
            <a:spAutoFit/>
          </a:bodyPr>
          <a:lstStyle/>
          <a:p>
            <a:r>
              <a:rPr lang="en-US" sz="1200" b="1" dirty="0" smtClean="0">
                <a:solidFill>
                  <a:schemeClr val="bg1"/>
                </a:solidFill>
                <a:latin typeface="Work Sans" panose="00000500000000000000" pitchFamily="50" charset="0"/>
              </a:rPr>
              <a:t>HH</a:t>
            </a:r>
            <a:endParaRPr lang="en-US" sz="1200" b="1" dirty="0">
              <a:solidFill>
                <a:schemeClr val="bg1"/>
              </a:solidFill>
              <a:latin typeface="Work Sans" panose="00000500000000000000" pitchFamily="50" charset="0"/>
            </a:endParaRPr>
          </a:p>
        </p:txBody>
      </p:sp>
      <p:sp>
        <p:nvSpPr>
          <p:cNvPr id="51" name="TextBox 50"/>
          <p:cNvSpPr txBox="1"/>
          <p:nvPr/>
        </p:nvSpPr>
        <p:spPr>
          <a:xfrm>
            <a:off x="988795" y="4235278"/>
            <a:ext cx="412292" cy="276999"/>
          </a:xfrm>
          <a:prstGeom prst="rect">
            <a:avLst/>
          </a:prstGeom>
          <a:noFill/>
        </p:spPr>
        <p:txBody>
          <a:bodyPr wrap="none" rtlCol="0">
            <a:spAutoFit/>
          </a:bodyPr>
          <a:lstStyle/>
          <a:p>
            <a:r>
              <a:rPr lang="en-US" sz="1200" b="1" dirty="0" smtClean="0">
                <a:solidFill>
                  <a:schemeClr val="bg1"/>
                </a:solidFill>
                <a:latin typeface="Work Sans" panose="00000500000000000000" pitchFamily="50" charset="0"/>
              </a:rPr>
              <a:t>HH</a:t>
            </a:r>
            <a:endParaRPr lang="en-US" sz="1200" b="1" dirty="0">
              <a:solidFill>
                <a:schemeClr val="bg1"/>
              </a:solidFill>
              <a:latin typeface="Work Sans" panose="00000500000000000000" pitchFamily="50" charset="0"/>
            </a:endParaRPr>
          </a:p>
        </p:txBody>
      </p:sp>
      <p:sp>
        <p:nvSpPr>
          <p:cNvPr id="52" name="TextBox 51"/>
          <p:cNvSpPr txBox="1"/>
          <p:nvPr/>
        </p:nvSpPr>
        <p:spPr>
          <a:xfrm>
            <a:off x="999375" y="5186232"/>
            <a:ext cx="412292" cy="276999"/>
          </a:xfrm>
          <a:prstGeom prst="rect">
            <a:avLst/>
          </a:prstGeom>
          <a:noFill/>
        </p:spPr>
        <p:txBody>
          <a:bodyPr wrap="none" rtlCol="0">
            <a:spAutoFit/>
          </a:bodyPr>
          <a:lstStyle/>
          <a:p>
            <a:r>
              <a:rPr lang="en-US" sz="1200" b="1" dirty="0" smtClean="0">
                <a:solidFill>
                  <a:schemeClr val="bg1"/>
                </a:solidFill>
                <a:latin typeface="Work Sans" panose="00000500000000000000" pitchFamily="50" charset="0"/>
              </a:rPr>
              <a:t>HH</a:t>
            </a:r>
            <a:endParaRPr lang="en-US" sz="1200" b="1" dirty="0">
              <a:solidFill>
                <a:schemeClr val="bg1"/>
              </a:solidFill>
              <a:latin typeface="Work Sans" panose="00000500000000000000" pitchFamily="50" charset="0"/>
            </a:endParaRPr>
          </a:p>
        </p:txBody>
      </p:sp>
      <p:sp>
        <p:nvSpPr>
          <p:cNvPr id="53" name="TextBox 52"/>
          <p:cNvSpPr txBox="1"/>
          <p:nvPr/>
        </p:nvSpPr>
        <p:spPr>
          <a:xfrm>
            <a:off x="4476767" y="3275694"/>
            <a:ext cx="396262" cy="276999"/>
          </a:xfrm>
          <a:prstGeom prst="rect">
            <a:avLst/>
          </a:prstGeom>
          <a:noFill/>
        </p:spPr>
        <p:txBody>
          <a:bodyPr wrap="none" rtlCol="0">
            <a:spAutoFit/>
          </a:bodyPr>
          <a:lstStyle/>
          <a:p>
            <a:r>
              <a:rPr lang="en-US" sz="1200" b="1" dirty="0">
                <a:solidFill>
                  <a:schemeClr val="bg1"/>
                </a:solidFill>
                <a:latin typeface="Work Sans" panose="00000500000000000000" pitchFamily="50" charset="0"/>
              </a:rPr>
              <a:t>V</a:t>
            </a:r>
            <a:r>
              <a:rPr lang="en-US" sz="1200" b="1" dirty="0" smtClean="0">
                <a:solidFill>
                  <a:schemeClr val="bg1"/>
                </a:solidFill>
                <a:latin typeface="Work Sans" panose="00000500000000000000" pitchFamily="50" charset="0"/>
              </a:rPr>
              <a:t>V</a:t>
            </a:r>
            <a:endParaRPr lang="en-US" sz="1200" b="1" dirty="0">
              <a:solidFill>
                <a:schemeClr val="bg1"/>
              </a:solidFill>
              <a:latin typeface="Work Sans" panose="00000500000000000000" pitchFamily="50" charset="0"/>
            </a:endParaRPr>
          </a:p>
        </p:txBody>
      </p:sp>
      <p:sp>
        <p:nvSpPr>
          <p:cNvPr id="54" name="TextBox 53"/>
          <p:cNvSpPr txBox="1"/>
          <p:nvPr/>
        </p:nvSpPr>
        <p:spPr>
          <a:xfrm>
            <a:off x="4474913" y="4230828"/>
            <a:ext cx="396262" cy="276999"/>
          </a:xfrm>
          <a:prstGeom prst="rect">
            <a:avLst/>
          </a:prstGeom>
          <a:noFill/>
        </p:spPr>
        <p:txBody>
          <a:bodyPr wrap="none" rtlCol="0">
            <a:spAutoFit/>
          </a:bodyPr>
          <a:lstStyle/>
          <a:p>
            <a:r>
              <a:rPr lang="en-US" sz="1200" b="1" dirty="0">
                <a:solidFill>
                  <a:schemeClr val="bg1"/>
                </a:solidFill>
                <a:latin typeface="Work Sans" panose="00000500000000000000" pitchFamily="50" charset="0"/>
              </a:rPr>
              <a:t>V</a:t>
            </a:r>
            <a:r>
              <a:rPr lang="en-US" sz="1200" b="1" dirty="0" smtClean="0">
                <a:solidFill>
                  <a:schemeClr val="bg1"/>
                </a:solidFill>
                <a:latin typeface="Work Sans" panose="00000500000000000000" pitchFamily="50" charset="0"/>
              </a:rPr>
              <a:t>V</a:t>
            </a:r>
            <a:endParaRPr lang="en-US" sz="1200" b="1" dirty="0">
              <a:solidFill>
                <a:schemeClr val="bg1"/>
              </a:solidFill>
              <a:latin typeface="Work Sans" panose="00000500000000000000" pitchFamily="50" charset="0"/>
            </a:endParaRPr>
          </a:p>
        </p:txBody>
      </p:sp>
      <p:sp>
        <p:nvSpPr>
          <p:cNvPr id="55" name="TextBox 54"/>
          <p:cNvSpPr txBox="1"/>
          <p:nvPr/>
        </p:nvSpPr>
        <p:spPr>
          <a:xfrm>
            <a:off x="4474913" y="5175743"/>
            <a:ext cx="396262" cy="276999"/>
          </a:xfrm>
          <a:prstGeom prst="rect">
            <a:avLst/>
          </a:prstGeom>
          <a:noFill/>
        </p:spPr>
        <p:txBody>
          <a:bodyPr wrap="none" rtlCol="0">
            <a:spAutoFit/>
          </a:bodyPr>
          <a:lstStyle/>
          <a:p>
            <a:r>
              <a:rPr lang="en-US" sz="1200" b="1" dirty="0">
                <a:solidFill>
                  <a:schemeClr val="bg1"/>
                </a:solidFill>
                <a:latin typeface="Work Sans" panose="00000500000000000000" pitchFamily="50" charset="0"/>
              </a:rPr>
              <a:t>V</a:t>
            </a:r>
            <a:r>
              <a:rPr lang="en-US" sz="1200" b="1" dirty="0" smtClean="0">
                <a:solidFill>
                  <a:schemeClr val="bg1"/>
                </a:solidFill>
                <a:latin typeface="Work Sans" panose="00000500000000000000" pitchFamily="50" charset="0"/>
              </a:rPr>
              <a:t>V</a:t>
            </a:r>
            <a:endParaRPr lang="en-US" sz="1200" b="1" dirty="0">
              <a:solidFill>
                <a:schemeClr val="bg1"/>
              </a:solidFill>
              <a:latin typeface="Work Sans" panose="00000500000000000000" pitchFamily="50" charset="0"/>
            </a:endParaRPr>
          </a:p>
        </p:txBody>
      </p:sp>
      <p:cxnSp>
        <p:nvCxnSpPr>
          <p:cNvPr id="14" name="Straight Connector 13"/>
          <p:cNvCxnSpPr/>
          <p:nvPr/>
        </p:nvCxnSpPr>
        <p:spPr>
          <a:xfrm>
            <a:off x="2320158" y="3290797"/>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214258" y="3305066"/>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830246" y="3293603"/>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713940" y="3303842"/>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460235" y="3290796"/>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967643" y="3300869"/>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grpSp>
        <p:nvGrpSpPr>
          <p:cNvPr id="18" name="Gruppieren 17"/>
          <p:cNvGrpSpPr/>
          <p:nvPr/>
        </p:nvGrpSpPr>
        <p:grpSpPr>
          <a:xfrm>
            <a:off x="1396542" y="3064925"/>
            <a:ext cx="6520871" cy="277856"/>
            <a:chOff x="1534576" y="2404363"/>
            <a:chExt cx="7684586" cy="327442"/>
          </a:xfrm>
        </p:grpSpPr>
        <p:sp>
          <p:nvSpPr>
            <p:cNvPr id="64" name="TextBox 63"/>
            <p:cNvSpPr txBox="1"/>
            <p:nvPr/>
          </p:nvSpPr>
          <p:spPr>
            <a:xfrm>
              <a:off x="1534576" y="2404363"/>
              <a:ext cx="64077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Corn</a:t>
              </a:r>
              <a:endParaRPr lang="en-US" sz="1200" b="1" dirty="0">
                <a:solidFill>
                  <a:schemeClr val="accent4">
                    <a:lumMod val="75000"/>
                  </a:schemeClr>
                </a:solidFill>
                <a:latin typeface="Work Sans" panose="00000500000000000000" pitchFamily="50" charset="0"/>
              </a:endParaRPr>
            </a:p>
          </p:txBody>
        </p:sp>
        <p:sp>
          <p:nvSpPr>
            <p:cNvPr id="65" name="TextBox 64"/>
            <p:cNvSpPr txBox="1"/>
            <p:nvPr/>
          </p:nvSpPr>
          <p:spPr>
            <a:xfrm>
              <a:off x="2791272" y="2404363"/>
              <a:ext cx="80323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Wheat</a:t>
              </a:r>
              <a:endParaRPr lang="en-US" sz="1200" b="1" dirty="0">
                <a:solidFill>
                  <a:schemeClr val="accent4">
                    <a:lumMod val="75000"/>
                  </a:schemeClr>
                </a:solidFill>
                <a:latin typeface="Work Sans" panose="00000500000000000000" pitchFamily="50" charset="0"/>
              </a:endParaRPr>
            </a:p>
          </p:txBody>
        </p:sp>
        <p:sp>
          <p:nvSpPr>
            <p:cNvPr id="66" name="TextBox 65"/>
            <p:cNvSpPr txBox="1"/>
            <p:nvPr/>
          </p:nvSpPr>
          <p:spPr>
            <a:xfrm>
              <a:off x="3698670" y="2404363"/>
              <a:ext cx="793789"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Barley</a:t>
              </a:r>
              <a:endParaRPr lang="en-US" sz="1200" b="1" dirty="0">
                <a:solidFill>
                  <a:schemeClr val="accent4">
                    <a:lumMod val="75000"/>
                  </a:schemeClr>
                </a:solidFill>
                <a:latin typeface="Work Sans" panose="00000500000000000000" pitchFamily="50" charset="0"/>
              </a:endParaRPr>
            </a:p>
          </p:txBody>
        </p:sp>
        <p:sp>
          <p:nvSpPr>
            <p:cNvPr id="67" name="TextBox 66"/>
            <p:cNvSpPr txBox="1"/>
            <p:nvPr/>
          </p:nvSpPr>
          <p:spPr>
            <a:xfrm>
              <a:off x="4415638" y="2404363"/>
              <a:ext cx="64077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Corn</a:t>
              </a:r>
              <a:endParaRPr lang="en-US" sz="1200" b="1" dirty="0">
                <a:solidFill>
                  <a:schemeClr val="accent4">
                    <a:lumMod val="75000"/>
                  </a:schemeClr>
                </a:solidFill>
                <a:latin typeface="Work Sans" panose="00000500000000000000" pitchFamily="50" charset="0"/>
              </a:endParaRPr>
            </a:p>
          </p:txBody>
        </p:sp>
        <p:sp>
          <p:nvSpPr>
            <p:cNvPr id="68" name="TextBox 67"/>
            <p:cNvSpPr txBox="1"/>
            <p:nvPr/>
          </p:nvSpPr>
          <p:spPr>
            <a:xfrm>
              <a:off x="5697324" y="2405373"/>
              <a:ext cx="64077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Corn</a:t>
              </a:r>
              <a:endParaRPr lang="en-US" sz="1200" b="1" dirty="0">
                <a:solidFill>
                  <a:schemeClr val="accent4">
                    <a:lumMod val="75000"/>
                  </a:schemeClr>
                </a:solidFill>
                <a:latin typeface="Work Sans" panose="00000500000000000000" pitchFamily="50" charset="0"/>
              </a:endParaRPr>
            </a:p>
          </p:txBody>
        </p:sp>
        <p:sp>
          <p:nvSpPr>
            <p:cNvPr id="69" name="TextBox 68"/>
            <p:cNvSpPr txBox="1"/>
            <p:nvPr/>
          </p:nvSpPr>
          <p:spPr>
            <a:xfrm>
              <a:off x="6954020" y="2405373"/>
              <a:ext cx="80323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Wheat</a:t>
              </a:r>
              <a:endParaRPr lang="en-US" sz="1200" b="1" dirty="0">
                <a:solidFill>
                  <a:schemeClr val="accent4">
                    <a:lumMod val="75000"/>
                  </a:schemeClr>
                </a:solidFill>
                <a:latin typeface="Work Sans" panose="00000500000000000000" pitchFamily="50" charset="0"/>
              </a:endParaRPr>
            </a:p>
          </p:txBody>
        </p:sp>
        <p:sp>
          <p:nvSpPr>
            <p:cNvPr id="70" name="TextBox 69"/>
            <p:cNvSpPr txBox="1"/>
            <p:nvPr/>
          </p:nvSpPr>
          <p:spPr>
            <a:xfrm>
              <a:off x="7861419" y="2405373"/>
              <a:ext cx="793789"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Barley</a:t>
              </a:r>
              <a:endParaRPr lang="en-US" sz="1200" b="1" dirty="0">
                <a:solidFill>
                  <a:schemeClr val="accent4">
                    <a:lumMod val="75000"/>
                  </a:schemeClr>
                </a:solidFill>
                <a:latin typeface="Work Sans" panose="00000500000000000000" pitchFamily="50" charset="0"/>
              </a:endParaRPr>
            </a:p>
          </p:txBody>
        </p:sp>
        <p:sp>
          <p:nvSpPr>
            <p:cNvPr id="71" name="TextBox 70"/>
            <p:cNvSpPr txBox="1"/>
            <p:nvPr/>
          </p:nvSpPr>
          <p:spPr>
            <a:xfrm>
              <a:off x="8578387" y="2405373"/>
              <a:ext cx="64077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Corn</a:t>
              </a:r>
              <a:endParaRPr lang="en-US" sz="1200" b="1" dirty="0">
                <a:solidFill>
                  <a:schemeClr val="accent4">
                    <a:lumMod val="75000"/>
                  </a:schemeClr>
                </a:solidFill>
                <a:latin typeface="Work Sans" panose="00000500000000000000" pitchFamily="50" charset="0"/>
              </a:endParaRPr>
            </a:p>
          </p:txBody>
        </p:sp>
      </p:grpSp>
      <p:grpSp>
        <p:nvGrpSpPr>
          <p:cNvPr id="73" name="Group 72"/>
          <p:cNvGrpSpPr/>
          <p:nvPr/>
        </p:nvGrpSpPr>
        <p:grpSpPr>
          <a:xfrm>
            <a:off x="1018656" y="6072279"/>
            <a:ext cx="3335992" cy="215444"/>
            <a:chOff x="1266792" y="4917725"/>
            <a:chExt cx="4362287" cy="281725"/>
          </a:xfrm>
        </p:grpSpPr>
        <p:cxnSp>
          <p:nvCxnSpPr>
            <p:cNvPr id="74" name="Straight Connector 73"/>
            <p:cNvCxnSpPr/>
            <p:nvPr/>
          </p:nvCxnSpPr>
          <p:spPr>
            <a:xfrm>
              <a:off x="1266792" y="5056225"/>
              <a:ext cx="4362287" cy="0"/>
            </a:xfrm>
            <a:prstGeom prst="line">
              <a:avLst/>
            </a:prstGeom>
            <a:ln w="12700">
              <a:solidFill>
                <a:schemeClr val="bg2">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183907" y="4917725"/>
              <a:ext cx="616690" cy="281725"/>
            </a:xfrm>
            <a:prstGeom prst="rect">
              <a:avLst/>
            </a:prstGeom>
            <a:solidFill>
              <a:schemeClr val="bg1"/>
            </a:solidFill>
          </p:spPr>
          <p:txBody>
            <a:bodyPr wrap="none" rtlCol="0">
              <a:spAutoFit/>
            </a:bodyPr>
            <a:lstStyle/>
            <a:p>
              <a:r>
                <a:rPr lang="en-US" sz="800" b="1" dirty="0" smtClean="0">
                  <a:solidFill>
                    <a:schemeClr val="bg2">
                      <a:lumMod val="25000"/>
                    </a:schemeClr>
                  </a:solidFill>
                  <a:latin typeface="Work Sans" panose="00000500000000000000" pitchFamily="50" charset="0"/>
                </a:rPr>
                <a:t>450m</a:t>
              </a:r>
              <a:endParaRPr lang="en-US" sz="800" b="1" dirty="0">
                <a:solidFill>
                  <a:schemeClr val="bg2">
                    <a:lumMod val="25000"/>
                  </a:schemeClr>
                </a:solidFill>
                <a:latin typeface="Work Sans" panose="00000500000000000000" pitchFamily="50" charset="0"/>
              </a:endParaRPr>
            </a:p>
          </p:txBody>
        </p:sp>
      </p:grpSp>
      <p:grpSp>
        <p:nvGrpSpPr>
          <p:cNvPr id="76" name="Group 75"/>
          <p:cNvGrpSpPr/>
          <p:nvPr/>
        </p:nvGrpSpPr>
        <p:grpSpPr>
          <a:xfrm>
            <a:off x="4497353" y="6074298"/>
            <a:ext cx="3335992" cy="215444"/>
            <a:chOff x="1266792" y="4917725"/>
            <a:chExt cx="4362287" cy="281725"/>
          </a:xfrm>
        </p:grpSpPr>
        <p:cxnSp>
          <p:nvCxnSpPr>
            <p:cNvPr id="77" name="Straight Connector 76"/>
            <p:cNvCxnSpPr/>
            <p:nvPr/>
          </p:nvCxnSpPr>
          <p:spPr>
            <a:xfrm>
              <a:off x="1266792" y="5056225"/>
              <a:ext cx="4362287" cy="0"/>
            </a:xfrm>
            <a:prstGeom prst="line">
              <a:avLst/>
            </a:prstGeom>
            <a:ln w="12700">
              <a:solidFill>
                <a:schemeClr val="bg2">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83907" y="4917725"/>
              <a:ext cx="616690" cy="281725"/>
            </a:xfrm>
            <a:prstGeom prst="rect">
              <a:avLst/>
            </a:prstGeom>
            <a:solidFill>
              <a:schemeClr val="bg1"/>
            </a:solidFill>
          </p:spPr>
          <p:txBody>
            <a:bodyPr wrap="none" rtlCol="0">
              <a:spAutoFit/>
            </a:bodyPr>
            <a:lstStyle/>
            <a:p>
              <a:r>
                <a:rPr lang="en-US" sz="800" b="1" dirty="0" smtClean="0">
                  <a:solidFill>
                    <a:schemeClr val="bg2">
                      <a:lumMod val="25000"/>
                    </a:schemeClr>
                  </a:solidFill>
                  <a:latin typeface="Work Sans" panose="00000500000000000000" pitchFamily="50" charset="0"/>
                </a:rPr>
                <a:t>450m</a:t>
              </a:r>
              <a:endParaRPr lang="en-US" sz="800" b="1" dirty="0">
                <a:solidFill>
                  <a:schemeClr val="bg2">
                    <a:lumMod val="25000"/>
                  </a:schemeClr>
                </a:solidFill>
                <a:latin typeface="Work Sans" panose="00000500000000000000" pitchFamily="50" charset="0"/>
              </a:endParaRPr>
            </a:p>
          </p:txBody>
        </p:sp>
      </p:grpSp>
      <p:sp>
        <p:nvSpPr>
          <p:cNvPr id="25" name="Rectangle 24"/>
          <p:cNvSpPr/>
          <p:nvPr/>
        </p:nvSpPr>
        <p:spPr>
          <a:xfrm>
            <a:off x="565053" y="820289"/>
            <a:ext cx="11407628" cy="313868"/>
          </a:xfrm>
          <a:prstGeom prst="rect">
            <a:avLst/>
          </a:prstGeom>
        </p:spPr>
        <p:txBody>
          <a:bodyPr wrap="square">
            <a:spAutoFit/>
          </a:bodyPr>
          <a:lstStyle/>
          <a:p>
            <a:pPr algn="just">
              <a:lnSpc>
                <a:spcPct val="120000"/>
              </a:lnSpc>
              <a:spcAft>
                <a:spcPts val="600"/>
              </a:spcAft>
            </a:pPr>
            <a:r>
              <a:rPr lang="en-US" sz="1300" dirty="0">
                <a:latin typeface="Work Sans" panose="00000500000000000000" pitchFamily="50" charset="0"/>
              </a:rPr>
              <a:t>The study investigates the impact of changes in agriculturally vegetated areas on the scattering signatures at different frequencies</a:t>
            </a:r>
            <a:r>
              <a:rPr lang="en-US" sz="1300" dirty="0" smtClean="0">
                <a:latin typeface="Work Sans" panose="00000500000000000000" pitchFamily="50" charset="0"/>
              </a:rPr>
              <a:t>.</a:t>
            </a:r>
            <a:endParaRPr lang="en-US" sz="1300" dirty="0">
              <a:latin typeface="Work Sans" panose="00000500000000000000" pitchFamily="50" charset="0"/>
            </a:endParaRPr>
          </a:p>
        </p:txBody>
      </p:sp>
      <p:sp>
        <p:nvSpPr>
          <p:cNvPr id="26" name="Rectangle 25"/>
          <p:cNvSpPr/>
          <p:nvPr/>
        </p:nvSpPr>
        <p:spPr>
          <a:xfrm>
            <a:off x="565053" y="1248963"/>
            <a:ext cx="6910383" cy="1428020"/>
          </a:xfrm>
          <a:prstGeom prst="rect">
            <a:avLst/>
          </a:prstGeom>
        </p:spPr>
        <p:txBody>
          <a:bodyPr wrap="square">
            <a:spAutoFit/>
          </a:bodyPr>
          <a:lstStyle/>
          <a:p>
            <a:pPr>
              <a:lnSpc>
                <a:spcPct val="120000"/>
              </a:lnSpc>
              <a:spcAft>
                <a:spcPts val="1200"/>
              </a:spcAft>
            </a:pPr>
            <a:r>
              <a:rPr lang="en-US" sz="1300" dirty="0">
                <a:latin typeface="Work Sans" panose="00000500000000000000" pitchFamily="50" charset="0"/>
              </a:rPr>
              <a:t>The main challenges of monitoring of agricultural vegetation include: </a:t>
            </a:r>
            <a:endParaRPr lang="en-US" sz="1300" dirty="0" smtClean="0">
              <a:latin typeface="Work Sans" panose="00000500000000000000" pitchFamily="50" charset="0"/>
            </a:endParaRPr>
          </a:p>
          <a:p>
            <a:pPr marL="742950" lvl="1" indent="-285750">
              <a:lnSpc>
                <a:spcPct val="120000"/>
              </a:lnSpc>
              <a:buFont typeface="Arial" panose="020B0604020202020204" pitchFamily="34" charset="0"/>
              <a:buChar char="•"/>
            </a:pPr>
            <a:r>
              <a:rPr lang="en-US" sz="1300" dirty="0" smtClean="0">
                <a:latin typeface="Work Sans" panose="00000500000000000000" pitchFamily="50" charset="0"/>
              </a:rPr>
              <a:t>high </a:t>
            </a:r>
            <a:r>
              <a:rPr lang="en-US" sz="1300" dirty="0">
                <a:latin typeface="Work Sans" panose="00000500000000000000" pitchFamily="50" charset="0"/>
              </a:rPr>
              <a:t>resolution and high accuracy required </a:t>
            </a:r>
          </a:p>
          <a:p>
            <a:pPr marL="742950" lvl="1" indent="-285750">
              <a:lnSpc>
                <a:spcPct val="120000"/>
              </a:lnSpc>
              <a:buFont typeface="Arial" panose="020B0604020202020204" pitchFamily="34" charset="0"/>
              <a:buChar char="•"/>
            </a:pPr>
            <a:r>
              <a:rPr lang="en-US" sz="1300" dirty="0">
                <a:latin typeface="Work Sans" panose="00000500000000000000" pitchFamily="50" charset="0"/>
              </a:rPr>
              <a:t>many influencing </a:t>
            </a:r>
            <a:r>
              <a:rPr lang="en-US" sz="1300" dirty="0" smtClean="0">
                <a:latin typeface="Work Sans" panose="00000500000000000000" pitchFamily="50" charset="0"/>
              </a:rPr>
              <a:t>parameters, e.g. </a:t>
            </a:r>
            <a:r>
              <a:rPr lang="en-US" sz="1300" dirty="0">
                <a:latin typeface="Work Sans" panose="00000500000000000000" pitchFamily="50" charset="0"/>
              </a:rPr>
              <a:t>crop height, soil moisture &amp; roughness, vegetation water content, orientation characteristics etc..</a:t>
            </a:r>
          </a:p>
          <a:p>
            <a:pPr marL="742950" lvl="1" indent="-285750">
              <a:lnSpc>
                <a:spcPct val="120000"/>
              </a:lnSpc>
              <a:buFont typeface="Arial" panose="020B0604020202020204" pitchFamily="34" charset="0"/>
              <a:buChar char="•"/>
            </a:pPr>
            <a:r>
              <a:rPr lang="en-US" sz="1300" dirty="0">
                <a:latin typeface="Work Sans" panose="00000500000000000000" pitchFamily="50" charset="0"/>
              </a:rPr>
              <a:t>complex scattering scenario </a:t>
            </a:r>
          </a:p>
        </p:txBody>
      </p:sp>
      <p:sp>
        <p:nvSpPr>
          <p:cNvPr id="15" name="Foliennummernplatzhalter 14"/>
          <p:cNvSpPr>
            <a:spLocks noGrp="1"/>
          </p:cNvSpPr>
          <p:nvPr>
            <p:ph type="sldNum" sz="quarter" idx="12"/>
          </p:nvPr>
        </p:nvSpPr>
        <p:spPr/>
        <p:txBody>
          <a:bodyPr/>
          <a:lstStyle/>
          <a:p>
            <a:fld id="{0E5F5BB8-B058-4CAF-94F1-C60B474C680F}" type="slidenum">
              <a:rPr lang="de-DE" smtClean="0"/>
              <a:pPr/>
              <a:t>51</a:t>
            </a:fld>
            <a:endParaRPr lang="de-DE"/>
          </a:p>
        </p:txBody>
      </p:sp>
      <p:sp>
        <p:nvSpPr>
          <p:cNvPr id="136" name="Rectangle 15"/>
          <p:cNvSpPr/>
          <p:nvPr/>
        </p:nvSpPr>
        <p:spPr>
          <a:xfrm>
            <a:off x="196468" y="5937862"/>
            <a:ext cx="936475" cy="400110"/>
          </a:xfrm>
          <a:prstGeom prst="rect">
            <a:avLst/>
          </a:prstGeom>
        </p:spPr>
        <p:txBody>
          <a:bodyPr wrap="none">
            <a:spAutoFit/>
          </a:bodyPr>
          <a:lstStyle/>
          <a:p>
            <a:r>
              <a:rPr lang="el-GR" sz="1000" dirty="0" smtClean="0">
                <a:solidFill>
                  <a:schemeClr val="tx1">
                    <a:lumMod val="65000"/>
                    <a:lumOff val="35000"/>
                  </a:schemeClr>
                </a:solidFill>
                <a:latin typeface="Arial" panose="020B0604020202020204" pitchFamily="34" charset="0"/>
              </a:rPr>
              <a:t>ρ</a:t>
            </a:r>
            <a:r>
              <a:rPr lang="en-US" sz="1000" baseline="-25000" dirty="0" smtClean="0">
                <a:solidFill>
                  <a:schemeClr val="tx1">
                    <a:lumMod val="65000"/>
                    <a:lumOff val="35000"/>
                  </a:schemeClr>
                </a:solidFill>
                <a:latin typeface="Work Sans" panose="00000500000000000000" pitchFamily="50" charset="0"/>
              </a:rPr>
              <a:t>z</a:t>
            </a:r>
            <a:r>
              <a:rPr lang="en-US" sz="1000" dirty="0" smtClean="0">
                <a:solidFill>
                  <a:schemeClr val="tx1">
                    <a:lumMod val="65000"/>
                    <a:lumOff val="35000"/>
                  </a:schemeClr>
                </a:solidFill>
                <a:latin typeface="Work Sans" panose="00000500000000000000" pitchFamily="50" charset="0"/>
              </a:rPr>
              <a:t> : vertical </a:t>
            </a:r>
          </a:p>
          <a:p>
            <a:r>
              <a:rPr lang="en-US" sz="1000" dirty="0" smtClean="0">
                <a:solidFill>
                  <a:schemeClr val="tx1">
                    <a:lumMod val="65000"/>
                    <a:lumOff val="35000"/>
                  </a:schemeClr>
                </a:solidFill>
                <a:latin typeface="Work Sans" panose="00000500000000000000" pitchFamily="50" charset="0"/>
              </a:rPr>
              <a:t>resolution</a:t>
            </a:r>
            <a:endParaRPr lang="en-US" sz="1000" dirty="0">
              <a:solidFill>
                <a:schemeClr val="tx1">
                  <a:lumMod val="65000"/>
                  <a:lumOff val="35000"/>
                </a:schemeClr>
              </a:solidFill>
              <a:latin typeface="Work Sans" panose="00000500000000000000" pitchFamily="50" charset="0"/>
            </a:endParaRPr>
          </a:p>
        </p:txBody>
      </p:sp>
      <p:sp>
        <p:nvSpPr>
          <p:cNvPr id="175" name="Rechteck 19"/>
          <p:cNvSpPr/>
          <p:nvPr/>
        </p:nvSpPr>
        <p:spPr>
          <a:xfrm>
            <a:off x="10215636" y="4909008"/>
            <a:ext cx="1976364" cy="1255728"/>
          </a:xfrm>
          <a:prstGeom prst="rect">
            <a:avLst/>
          </a:prstGeom>
        </p:spPr>
        <p:txBody>
          <a:bodyPr wrap="square">
            <a:spAutoFit/>
          </a:bodyPr>
          <a:lstStyle/>
          <a:p>
            <a:pPr>
              <a:lnSpc>
                <a:spcPct val="120000"/>
              </a:lnSpc>
            </a:pPr>
            <a:r>
              <a:rPr lang="en-US" sz="105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study area: </a:t>
            </a:r>
          </a:p>
          <a:p>
            <a:pPr>
              <a:lnSpc>
                <a:spcPct val="120000"/>
              </a:lnSpc>
            </a:pPr>
            <a:r>
              <a:rPr lang="de-DE" sz="1050" dirty="0" smtClean="0">
                <a:solidFill>
                  <a:schemeClr val="bg2">
                    <a:lumMod val="50000"/>
                  </a:schemeClr>
                </a:solidFill>
                <a:latin typeface="Work Sans" panose="00000500000000000000" pitchFamily="50" charset="0"/>
              </a:rPr>
              <a:t>Wallerfing</a:t>
            </a:r>
            <a:r>
              <a:rPr lang="de-DE" sz="1050" dirty="0">
                <a:solidFill>
                  <a:schemeClr val="bg2">
                    <a:lumMod val="50000"/>
                  </a:schemeClr>
                </a:solidFill>
                <a:latin typeface="Work Sans" panose="00000500000000000000" pitchFamily="50" charset="0"/>
              </a:rPr>
              <a:t>, </a:t>
            </a:r>
            <a:r>
              <a:rPr lang="de-DE" sz="1050" dirty="0" smtClean="0">
                <a:solidFill>
                  <a:schemeClr val="bg2">
                    <a:lumMod val="50000"/>
                  </a:schemeClr>
                </a:solidFill>
                <a:latin typeface="Work Sans" panose="00000500000000000000" pitchFamily="50" charset="0"/>
              </a:rPr>
              <a:t>Germany</a:t>
            </a:r>
          </a:p>
          <a:p>
            <a:pPr algn="just">
              <a:lnSpc>
                <a:spcPct val="120000"/>
              </a:lnSpc>
            </a:pPr>
            <a:r>
              <a:rPr lang="en-US" sz="105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dataset: </a:t>
            </a:r>
          </a:p>
          <a:p>
            <a:pPr algn="just">
              <a:lnSpc>
                <a:spcPct val="120000"/>
              </a:lnSpc>
            </a:pPr>
            <a:r>
              <a:rPr lang="en-US" sz="1050" dirty="0" smtClean="0">
                <a:solidFill>
                  <a:schemeClr val="bg2">
                    <a:lumMod val="50000"/>
                  </a:schemeClr>
                </a:solidFill>
                <a:latin typeface="Work Sans" panose="00000500000000000000" pitchFamily="50" charset="0"/>
              </a:rPr>
              <a:t>Airborne X, C-,L-band </a:t>
            </a:r>
          </a:p>
          <a:p>
            <a:pPr algn="just">
              <a:lnSpc>
                <a:spcPct val="120000"/>
              </a:lnSpc>
            </a:pPr>
            <a:r>
              <a:rPr lang="en-US" sz="1050" dirty="0" smtClean="0">
                <a:solidFill>
                  <a:schemeClr val="bg2">
                    <a:lumMod val="50000"/>
                  </a:schemeClr>
                </a:solidFill>
                <a:latin typeface="Work Sans" panose="00000500000000000000" pitchFamily="50" charset="0"/>
              </a:rPr>
              <a:t>F-SAR data in </a:t>
            </a:r>
          </a:p>
          <a:p>
            <a:pPr algn="just">
              <a:lnSpc>
                <a:spcPct val="120000"/>
              </a:lnSpc>
            </a:pPr>
            <a:r>
              <a:rPr lang="en-US" sz="1050" dirty="0" smtClean="0">
                <a:solidFill>
                  <a:schemeClr val="bg2">
                    <a:lumMod val="50000"/>
                  </a:schemeClr>
                </a:solidFill>
                <a:latin typeface="Work Sans" panose="00000500000000000000" pitchFamily="50" charset="0"/>
              </a:rPr>
              <a:t>Quad polarization</a:t>
            </a:r>
          </a:p>
        </p:txBody>
      </p:sp>
      <p:grpSp>
        <p:nvGrpSpPr>
          <p:cNvPr id="176" name="Gruppieren 175"/>
          <p:cNvGrpSpPr/>
          <p:nvPr/>
        </p:nvGrpSpPr>
        <p:grpSpPr>
          <a:xfrm>
            <a:off x="8265131" y="1356724"/>
            <a:ext cx="3656273" cy="1853012"/>
            <a:chOff x="9368963" y="937235"/>
            <a:chExt cx="2765609" cy="1401619"/>
          </a:xfrm>
          <a:effectLst/>
        </p:grpSpPr>
        <p:grpSp>
          <p:nvGrpSpPr>
            <p:cNvPr id="177" name="Gruppieren 176"/>
            <p:cNvGrpSpPr/>
            <p:nvPr/>
          </p:nvGrpSpPr>
          <p:grpSpPr>
            <a:xfrm>
              <a:off x="9368963" y="937235"/>
              <a:ext cx="2522308" cy="1185061"/>
              <a:chOff x="9242865" y="1024698"/>
              <a:chExt cx="2892588" cy="1359029"/>
            </a:xfrm>
          </p:grpSpPr>
          <p:grpSp>
            <p:nvGrpSpPr>
              <p:cNvPr id="179" name="Gruppieren 178"/>
              <p:cNvGrpSpPr/>
              <p:nvPr/>
            </p:nvGrpSpPr>
            <p:grpSpPr>
              <a:xfrm>
                <a:off x="9242865" y="1024698"/>
                <a:ext cx="2892588" cy="1359029"/>
                <a:chOff x="9514770" y="2369181"/>
                <a:chExt cx="2410223" cy="1132402"/>
              </a:xfrm>
            </p:grpSpPr>
            <p:pic>
              <p:nvPicPr>
                <p:cNvPr id="181" name="Picture 7" descr="\\Client\D$\HR-RKO\Pol-InSAR\Wallerfing_campaign_May_August_2014\Data\picture\2014_07_03\Biomass\C2\C2.2\CIMG5348.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63217" y="2502050"/>
                  <a:ext cx="746192" cy="999533"/>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pic>
              <p:nvPicPr>
                <p:cNvPr id="182"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1875" r="31875"/>
                <a:stretch/>
              </p:blipFill>
              <p:spPr bwMode="auto">
                <a:xfrm>
                  <a:off x="10419713" y="2502050"/>
                  <a:ext cx="746192" cy="999533"/>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pic>
              <p:nvPicPr>
                <p:cNvPr id="183" name="Picture 8" descr="\\Client\D$\HR-RKO\Pol-InSAR\Wallerfing_campaign_May_August_2014\Data\picture\2014_07_03\Biomass\B1\B1.1\CIMG5370.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6875" r="26875"/>
                <a:stretch/>
              </p:blipFill>
              <p:spPr bwMode="auto">
                <a:xfrm>
                  <a:off x="11176209" y="2502050"/>
                  <a:ext cx="748784" cy="999533"/>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sp>
              <p:nvSpPr>
                <p:cNvPr id="184" name="TextBox 10"/>
                <p:cNvSpPr txBox="1"/>
                <p:nvPr/>
              </p:nvSpPr>
              <p:spPr>
                <a:xfrm>
                  <a:off x="9820722" y="2369181"/>
                  <a:ext cx="360000" cy="121815"/>
                </a:xfrm>
                <a:prstGeom prst="rect">
                  <a:avLst/>
                </a:prstGeom>
                <a:noFill/>
              </p:spPr>
              <p:txBody>
                <a:bodyPr wrap="square" lIns="0" tIns="0" rIns="0" bIns="0" rtlCol="0">
                  <a:spAutoFit/>
                </a:bodyPr>
                <a:lstStyle/>
                <a:p>
                  <a:r>
                    <a:rPr lang="de-DE" sz="950" b="1" dirty="0" err="1">
                      <a:solidFill>
                        <a:schemeClr val="accent4">
                          <a:lumMod val="75000"/>
                        </a:schemeClr>
                      </a:solidFill>
                      <a:latin typeface="Work Sans" panose="00000500000000000000" pitchFamily="50" charset="0"/>
                      <a:cs typeface="Arial" pitchFamily="34" charset="0"/>
                    </a:rPr>
                    <a:t>C</a:t>
                  </a:r>
                  <a:r>
                    <a:rPr lang="de-DE" sz="950" b="1" dirty="0" err="1" smtClean="0">
                      <a:solidFill>
                        <a:schemeClr val="accent4">
                          <a:lumMod val="75000"/>
                        </a:schemeClr>
                      </a:solidFill>
                      <a:latin typeface="Work Sans" panose="00000500000000000000" pitchFamily="50" charset="0"/>
                      <a:cs typeface="Arial" pitchFamily="34" charset="0"/>
                    </a:rPr>
                    <a:t>orn</a:t>
                  </a:r>
                  <a:r>
                    <a:rPr lang="de-DE" sz="950" b="1" dirty="0" smtClean="0">
                      <a:solidFill>
                        <a:schemeClr val="accent4">
                          <a:lumMod val="75000"/>
                        </a:schemeClr>
                      </a:solidFill>
                      <a:latin typeface="Work Sans" panose="00000500000000000000" pitchFamily="50" charset="0"/>
                      <a:cs typeface="Arial" pitchFamily="34" charset="0"/>
                    </a:rPr>
                    <a:t> </a:t>
                  </a:r>
                  <a:endParaRPr lang="en-US" sz="950" b="1" dirty="0" smtClean="0">
                    <a:solidFill>
                      <a:schemeClr val="accent4">
                        <a:lumMod val="75000"/>
                      </a:schemeClr>
                    </a:solidFill>
                    <a:latin typeface="Work Sans" panose="00000500000000000000" pitchFamily="50" charset="0"/>
                    <a:cs typeface="Arial" pitchFamily="34" charset="0"/>
                  </a:endParaRPr>
                </a:p>
              </p:txBody>
            </p:sp>
            <p:sp>
              <p:nvSpPr>
                <p:cNvPr id="185" name="TextBox 11"/>
                <p:cNvSpPr txBox="1"/>
                <p:nvPr/>
              </p:nvSpPr>
              <p:spPr>
                <a:xfrm>
                  <a:off x="10576786" y="2369181"/>
                  <a:ext cx="432048" cy="121815"/>
                </a:xfrm>
                <a:prstGeom prst="rect">
                  <a:avLst/>
                </a:prstGeom>
                <a:noFill/>
              </p:spPr>
              <p:txBody>
                <a:bodyPr wrap="square" lIns="0" tIns="0" rIns="0" bIns="0" rtlCol="0">
                  <a:spAutoFit/>
                </a:bodyPr>
                <a:lstStyle/>
                <a:p>
                  <a:r>
                    <a:rPr lang="de-DE" sz="950" b="1" dirty="0" err="1" smtClean="0">
                      <a:solidFill>
                        <a:schemeClr val="accent4">
                          <a:lumMod val="75000"/>
                        </a:schemeClr>
                      </a:solidFill>
                      <a:latin typeface="Work Sans" panose="00000500000000000000" pitchFamily="50" charset="0"/>
                      <a:cs typeface="Arial" pitchFamily="34" charset="0"/>
                    </a:rPr>
                    <a:t>Wheat</a:t>
                  </a:r>
                  <a:endParaRPr lang="en-US" sz="950" b="1" dirty="0" smtClean="0">
                    <a:solidFill>
                      <a:schemeClr val="accent4">
                        <a:lumMod val="75000"/>
                      </a:schemeClr>
                    </a:solidFill>
                    <a:latin typeface="Work Sans" panose="00000500000000000000" pitchFamily="50" charset="0"/>
                    <a:cs typeface="Arial" pitchFamily="34" charset="0"/>
                  </a:endParaRPr>
                </a:p>
              </p:txBody>
            </p:sp>
            <p:sp>
              <p:nvSpPr>
                <p:cNvPr id="186" name="TextBox 12"/>
                <p:cNvSpPr txBox="1"/>
                <p:nvPr/>
              </p:nvSpPr>
              <p:spPr>
                <a:xfrm>
                  <a:off x="11348217" y="2369181"/>
                  <a:ext cx="432048" cy="121815"/>
                </a:xfrm>
                <a:prstGeom prst="rect">
                  <a:avLst/>
                </a:prstGeom>
                <a:noFill/>
              </p:spPr>
              <p:txBody>
                <a:bodyPr wrap="square" lIns="0" tIns="0" rIns="0" bIns="0" rtlCol="0">
                  <a:spAutoFit/>
                </a:bodyPr>
                <a:lstStyle/>
                <a:p>
                  <a:r>
                    <a:rPr lang="de-DE" sz="950" b="1" dirty="0" err="1" smtClean="0">
                      <a:solidFill>
                        <a:schemeClr val="accent4">
                          <a:lumMod val="75000"/>
                        </a:schemeClr>
                      </a:solidFill>
                      <a:latin typeface="Work Sans" panose="00000500000000000000" pitchFamily="50" charset="0"/>
                      <a:cs typeface="Arial" pitchFamily="34" charset="0"/>
                    </a:rPr>
                    <a:t>Barley</a:t>
                  </a:r>
                  <a:endParaRPr lang="en-US" sz="950" b="1" dirty="0" smtClean="0">
                    <a:solidFill>
                      <a:schemeClr val="accent4">
                        <a:lumMod val="75000"/>
                      </a:schemeClr>
                    </a:solidFill>
                    <a:latin typeface="Work Sans" panose="00000500000000000000" pitchFamily="50" charset="0"/>
                    <a:cs typeface="Arial" pitchFamily="34" charset="0"/>
                  </a:endParaRPr>
                </a:p>
              </p:txBody>
            </p:sp>
            <p:sp>
              <p:nvSpPr>
                <p:cNvPr id="187" name="TextBox 13"/>
                <p:cNvSpPr txBox="1"/>
                <p:nvPr/>
              </p:nvSpPr>
              <p:spPr>
                <a:xfrm rot="16200000">
                  <a:off x="9359654" y="2887542"/>
                  <a:ext cx="432048" cy="121815"/>
                </a:xfrm>
                <a:prstGeom prst="rect">
                  <a:avLst/>
                </a:prstGeom>
                <a:noFill/>
              </p:spPr>
              <p:txBody>
                <a:bodyPr wrap="square" lIns="0" tIns="0" rIns="0" bIns="0" rtlCol="0">
                  <a:spAutoFit/>
                </a:bodyPr>
                <a:lstStyle/>
                <a:p>
                  <a:r>
                    <a:rPr lang="de-DE" sz="950" b="1" dirty="0" err="1" smtClean="0">
                      <a:latin typeface="Work Sans" panose="00000500000000000000" pitchFamily="50" charset="0"/>
                      <a:cs typeface="Arial" pitchFamily="34" charset="0"/>
                    </a:rPr>
                    <a:t>July</a:t>
                  </a:r>
                  <a:r>
                    <a:rPr lang="de-DE" sz="950" b="1" dirty="0" smtClean="0">
                      <a:latin typeface="Work Sans" panose="00000500000000000000" pitchFamily="50" charset="0"/>
                      <a:cs typeface="Arial" pitchFamily="34" charset="0"/>
                    </a:rPr>
                    <a:t> 03</a:t>
                  </a:r>
                  <a:endParaRPr lang="en-US" sz="950" b="1" dirty="0" smtClean="0">
                    <a:latin typeface="Work Sans" panose="00000500000000000000" pitchFamily="50" charset="0"/>
                    <a:cs typeface="Arial" pitchFamily="34" charset="0"/>
                  </a:endParaRPr>
                </a:p>
              </p:txBody>
            </p:sp>
          </p:grpSp>
          <mc:AlternateContent xmlns:mc="http://schemas.openxmlformats.org/markup-compatibility/2006" xmlns:a14="http://schemas.microsoft.com/office/drawing/2010/main">
            <mc:Choice Requires="a14">
              <p:sp>
                <p:nvSpPr>
                  <p:cNvPr id="180" name="TextBox 15"/>
                  <p:cNvSpPr txBox="1"/>
                  <p:nvPr/>
                </p:nvSpPr>
                <p:spPr>
                  <a:xfrm>
                    <a:off x="9920128" y="2235835"/>
                    <a:ext cx="2202761" cy="140164"/>
                  </a:xfrm>
                  <a:prstGeom prst="rect">
                    <a:avLst/>
                  </a:prstGeom>
                  <a:noFill/>
                </p:spPr>
                <p:txBody>
                  <a:bodyPr wrap="square" lIns="0" tIns="0" rIns="0" bIns="0" rtlCol="0">
                    <a:spAutoFit/>
                  </a:bodyPr>
                  <a:lstStyle/>
                  <a:p>
                    <a14:m>
                      <m:oMath xmlns:m="http://schemas.openxmlformats.org/officeDocument/2006/math">
                        <m:r>
                          <a:rPr lang="de-DE" sz="1050" b="1" i="1" dirty="0" smtClean="0">
                            <a:solidFill>
                              <a:schemeClr val="bg1">
                                <a:lumMod val="95000"/>
                              </a:schemeClr>
                            </a:solidFill>
                            <a:effectLst>
                              <a:outerShdw blurRad="38100" dist="38100" dir="2700000" algn="tl">
                                <a:srgbClr val="000000">
                                  <a:alpha val="43137"/>
                                </a:srgbClr>
                              </a:outerShdw>
                            </a:effectLst>
                            <a:latin typeface="Cambria Math" panose="02040503050406030204" pitchFamily="18" charset="0"/>
                            <a:ea typeface="Cambria Math" charset="0"/>
                            <a:cs typeface="Cambria Math" charset="0"/>
                          </a:rPr>
                          <m:t> </m:t>
                        </m:r>
                        <m:r>
                          <a:rPr lang="en-US"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𝟏</m:t>
                        </m:r>
                        <m:r>
                          <a:rPr lang="de-DE"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𝟗</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𝐦</m:t>
                        </m:r>
                      </m:oMath>
                    </a14:m>
                    <a:r>
                      <a:rPr lang="en-US" sz="1050" b="1" dirty="0" smtClean="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14:m>
                      <m:oMath xmlns:m="http://schemas.openxmlformats.org/officeDocument/2006/math">
                        <m:r>
                          <a:rPr lang="de-DE" sz="1050" b="1" i="0" dirty="0" smtClean="0">
                            <a:solidFill>
                              <a:schemeClr val="bg1">
                                <a:lumMod val="95000"/>
                              </a:schemeClr>
                            </a:solidFill>
                            <a:effectLst>
                              <a:outerShdw blurRad="38100" dist="38100" dir="2700000" algn="tl">
                                <a:srgbClr val="000000">
                                  <a:alpha val="43137"/>
                                </a:srgbClr>
                              </a:outerShdw>
                            </a:effectLst>
                            <a:latin typeface="Cambria Math" panose="02040503050406030204" pitchFamily="18" charset="0"/>
                            <a:ea typeface="Cambria Math" charset="0"/>
                            <a:cs typeface="Cambria Math" charset="0"/>
                          </a:rPr>
                          <m:t>        </m:t>
                        </m:r>
                        <m:r>
                          <a:rPr lang="en-US" sz="1050" b="1" i="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𝟎</m:t>
                        </m:r>
                        <m:r>
                          <a:rPr lang="de-DE" sz="1050" b="1" i="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𝟗</m:t>
                        </m:r>
                        <m:r>
                          <a:rPr lang="de-DE" sz="1050" b="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𝐦</m:t>
                        </m:r>
                      </m:oMath>
                    </a14:m>
                    <a:r>
                      <a:rPr lang="en-US" sz="1050" b="1" dirty="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r>
                      <a:rPr lang="en-US" sz="1050" b="1" dirty="0" smtClean="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14:m>
                      <m:oMath xmlns:m="http://schemas.openxmlformats.org/officeDocument/2006/math">
                        <m:r>
                          <a:rPr lang="de-DE" sz="1050" b="1" i="0" dirty="0" smtClean="0">
                            <a:solidFill>
                              <a:schemeClr val="bg1">
                                <a:lumMod val="95000"/>
                              </a:schemeClr>
                            </a:solidFill>
                            <a:effectLst>
                              <a:outerShdw blurRad="38100" dist="38100" dir="2700000" algn="tl">
                                <a:srgbClr val="000000">
                                  <a:alpha val="43137"/>
                                </a:srgbClr>
                              </a:outerShdw>
                            </a:effectLst>
                            <a:latin typeface="Cambria Math" panose="02040503050406030204" pitchFamily="18" charset="0"/>
                            <a:ea typeface="Cambria Math" charset="0"/>
                            <a:cs typeface="Cambria Math" charset="0"/>
                          </a:rPr>
                          <m:t>     </m:t>
                        </m:r>
                        <m:r>
                          <a:rPr lang="en-US" sz="1050" b="1" i="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𝟎</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𝟖𝐦</m:t>
                        </m:r>
                      </m:oMath>
                    </a14:m>
                    <a:r>
                      <a:rPr lang="en-US" sz="1050" b="1" dirty="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p>
                </p:txBody>
              </p:sp>
            </mc:Choice>
            <mc:Fallback xmlns="">
              <p:sp>
                <p:nvSpPr>
                  <p:cNvPr id="180" name="TextBox 15"/>
                  <p:cNvSpPr txBox="1">
                    <a:spLocks noRot="1" noChangeAspect="1" noMove="1" noResize="1" noEditPoints="1" noAdjustHandles="1" noChangeArrowheads="1" noChangeShapeType="1" noTextEdit="1"/>
                  </p:cNvSpPr>
                  <p:nvPr/>
                </p:nvSpPr>
                <p:spPr>
                  <a:xfrm>
                    <a:off x="9920128" y="2235835"/>
                    <a:ext cx="2202761" cy="140164"/>
                  </a:xfrm>
                  <a:prstGeom prst="rect">
                    <a:avLst/>
                  </a:prstGeom>
                  <a:blipFill>
                    <a:blip r:embed="rId13"/>
                    <a:stretch>
                      <a:fillRect l="-481" r="-1442" b="-23077"/>
                    </a:stretch>
                  </a:blipFill>
                </p:spPr>
                <p:txBody>
                  <a:bodyPr/>
                  <a:lstStyle/>
                  <a:p>
                    <a:r>
                      <a:rPr lang="de-DE">
                        <a:noFill/>
                      </a:rPr>
                      <a:t> </a:t>
                    </a:r>
                  </a:p>
                </p:txBody>
              </p:sp>
            </mc:Fallback>
          </mc:AlternateContent>
        </p:grpSp>
        <p:sp>
          <p:nvSpPr>
            <p:cNvPr id="178" name="Rectangle 10"/>
            <p:cNvSpPr/>
            <p:nvPr/>
          </p:nvSpPr>
          <p:spPr>
            <a:xfrm>
              <a:off x="9432703" y="2152612"/>
              <a:ext cx="2701869" cy="186242"/>
            </a:xfrm>
            <a:prstGeom prst="rect">
              <a:avLst/>
            </a:prstGeom>
          </p:spPr>
          <p:txBody>
            <a:bodyPr wrap="square">
              <a:spAutoFit/>
            </a:bodyPr>
            <a:lstStyle/>
            <a:p>
              <a:pPr algn="ctr"/>
              <a:r>
                <a:rPr lang="en-US" sz="1000" dirty="0" smtClean="0">
                  <a:solidFill>
                    <a:schemeClr val="tx1">
                      <a:lumMod val="75000"/>
                      <a:lumOff val="25000"/>
                    </a:schemeClr>
                  </a:solidFill>
                  <a:latin typeface="Work Sans" panose="00000500000000000000" pitchFamily="50" charset="0"/>
                </a:rPr>
                <a:t>Crop Height [m] at data acquisition</a:t>
              </a:r>
              <a:endParaRPr lang="en-US" sz="1000" dirty="0">
                <a:solidFill>
                  <a:schemeClr val="tx1">
                    <a:lumMod val="75000"/>
                    <a:lumOff val="25000"/>
                  </a:schemeClr>
                </a:solidFill>
                <a:latin typeface="Work Sans" panose="00000500000000000000" pitchFamily="50" charset="0"/>
              </a:endParaRPr>
            </a:p>
          </p:txBody>
        </p:sp>
      </p:grpSp>
    </p:spTree>
    <p:extLst>
      <p:ext uri="{BB962C8B-B14F-4D97-AF65-F5344CB8AC3E}">
        <p14:creationId xmlns:p14="http://schemas.microsoft.com/office/powerpoint/2010/main" val="22545568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18"/>
          <p:cNvPicPr>
            <a:picLocks noChangeAspect="1"/>
          </p:cNvPicPr>
          <p:nvPr/>
        </p:nvPicPr>
        <p:blipFill>
          <a:blip r:embed="rId3"/>
          <a:stretch>
            <a:fillRect/>
          </a:stretch>
        </p:blipFill>
        <p:spPr>
          <a:xfrm>
            <a:off x="1021487" y="5210670"/>
            <a:ext cx="3333161" cy="878573"/>
          </a:xfrm>
          <a:prstGeom prst="rect">
            <a:avLst/>
          </a:prstGeom>
        </p:spPr>
      </p:pic>
      <p:pic>
        <p:nvPicPr>
          <p:cNvPr id="80" name="Picture 17"/>
          <p:cNvPicPr>
            <a:picLocks noChangeAspect="1"/>
          </p:cNvPicPr>
          <p:nvPr/>
        </p:nvPicPr>
        <p:blipFill>
          <a:blip r:embed="rId4"/>
          <a:stretch>
            <a:fillRect/>
          </a:stretch>
        </p:blipFill>
        <p:spPr>
          <a:xfrm>
            <a:off x="1010570" y="4243721"/>
            <a:ext cx="3364946" cy="891909"/>
          </a:xfrm>
          <a:prstGeom prst="rect">
            <a:avLst/>
          </a:prstGeom>
        </p:spPr>
      </p:pic>
      <p:pic>
        <p:nvPicPr>
          <p:cNvPr id="79" name="Picture 14"/>
          <p:cNvPicPr>
            <a:picLocks noChangeAspect="1"/>
          </p:cNvPicPr>
          <p:nvPr/>
        </p:nvPicPr>
        <p:blipFill>
          <a:blip r:embed="rId5"/>
          <a:stretch>
            <a:fillRect/>
          </a:stretch>
        </p:blipFill>
        <p:spPr>
          <a:xfrm>
            <a:off x="1002431" y="3300232"/>
            <a:ext cx="3338650" cy="878573"/>
          </a:xfrm>
          <a:prstGeom prst="rect">
            <a:avLst/>
          </a:prstGeom>
        </p:spPr>
      </p:pic>
      <p:pic>
        <p:nvPicPr>
          <p:cNvPr id="85" name="Picture 21"/>
          <p:cNvPicPr>
            <a:picLocks noChangeAspect="1"/>
          </p:cNvPicPr>
          <p:nvPr/>
        </p:nvPicPr>
        <p:blipFill>
          <a:blip r:embed="rId6"/>
          <a:stretch>
            <a:fillRect/>
          </a:stretch>
        </p:blipFill>
        <p:spPr>
          <a:xfrm>
            <a:off x="4508675" y="5211163"/>
            <a:ext cx="3351699" cy="877956"/>
          </a:xfrm>
          <a:prstGeom prst="rect">
            <a:avLst/>
          </a:prstGeom>
        </p:spPr>
      </p:pic>
      <p:pic>
        <p:nvPicPr>
          <p:cNvPr id="84" name="Picture 20"/>
          <p:cNvPicPr>
            <a:picLocks noChangeAspect="1"/>
          </p:cNvPicPr>
          <p:nvPr/>
        </p:nvPicPr>
        <p:blipFill>
          <a:blip r:embed="rId7"/>
          <a:stretch>
            <a:fillRect/>
          </a:stretch>
        </p:blipFill>
        <p:spPr>
          <a:xfrm>
            <a:off x="4497745" y="4252204"/>
            <a:ext cx="3362630" cy="891295"/>
          </a:xfrm>
          <a:prstGeom prst="rect">
            <a:avLst/>
          </a:prstGeom>
        </p:spPr>
      </p:pic>
      <p:pic>
        <p:nvPicPr>
          <p:cNvPr id="83" name="Picture 19"/>
          <p:cNvPicPr>
            <a:picLocks noChangeAspect="1"/>
          </p:cNvPicPr>
          <p:nvPr/>
        </p:nvPicPr>
        <p:blipFill>
          <a:blip r:embed="rId8"/>
          <a:stretch>
            <a:fillRect/>
          </a:stretch>
        </p:blipFill>
        <p:spPr>
          <a:xfrm>
            <a:off x="4501266" y="3298841"/>
            <a:ext cx="3329421" cy="886057"/>
          </a:xfrm>
          <a:prstGeom prst="rect">
            <a:avLst/>
          </a:prstGeom>
        </p:spPr>
      </p:pic>
      <p:sp>
        <p:nvSpPr>
          <p:cNvPr id="2" name="Titel 1"/>
          <p:cNvSpPr>
            <a:spLocks noGrp="1"/>
          </p:cNvSpPr>
          <p:nvPr>
            <p:ph type="title"/>
          </p:nvPr>
        </p:nvSpPr>
        <p:spPr>
          <a:xfrm>
            <a:off x="801238" y="15195"/>
            <a:ext cx="11390762" cy="541110"/>
          </a:xfrm>
        </p:spPr>
        <p:txBody>
          <a:bodyPr>
            <a:normAutofit fontScale="90000"/>
          </a:bodyPr>
          <a:lstStyle/>
          <a:p>
            <a:r>
              <a:rPr lang="en-US" dirty="0" smtClean="0"/>
              <a:t>Agriculture Imaging: </a:t>
            </a:r>
            <a:r>
              <a:rPr lang="en-US" sz="1800" dirty="0" err="1" smtClean="0"/>
              <a:t>Polarimetric</a:t>
            </a:r>
            <a:r>
              <a:rPr lang="en-US" sz="1800" dirty="0" smtClean="0"/>
              <a:t> Tomography for </a:t>
            </a:r>
            <a:r>
              <a:rPr lang="en-US" sz="1800" dirty="0" err="1"/>
              <a:t>P</a:t>
            </a:r>
            <a:r>
              <a:rPr lang="en-US" sz="1800" dirty="0" err="1" smtClean="0"/>
              <a:t>henological</a:t>
            </a:r>
            <a:r>
              <a:rPr lang="en-US" sz="1800" dirty="0" smtClean="0"/>
              <a:t> </a:t>
            </a:r>
            <a:r>
              <a:rPr lang="en-US" sz="1800" dirty="0"/>
              <a:t>C</a:t>
            </a:r>
            <a:r>
              <a:rPr lang="en-US" sz="1800" dirty="0" smtClean="0"/>
              <a:t>hanges of Agricultural Crops </a:t>
            </a:r>
            <a:r>
              <a:rPr lang="en-US" dirty="0" smtClean="0">
                <a:solidFill>
                  <a:schemeClr val="bg1">
                    <a:lumMod val="75000"/>
                  </a:schemeClr>
                </a:solidFill>
              </a:rPr>
              <a:t>[</a:t>
            </a:r>
            <a:r>
              <a:rPr lang="en-US" dirty="0" err="1" smtClean="0">
                <a:solidFill>
                  <a:schemeClr val="bg1">
                    <a:lumMod val="75000"/>
                  </a:schemeClr>
                </a:solidFill>
              </a:rPr>
              <a:t>Joerg</a:t>
            </a:r>
            <a:r>
              <a:rPr lang="en-US" dirty="0" smtClean="0">
                <a:solidFill>
                  <a:schemeClr val="bg1">
                    <a:lumMod val="75000"/>
                  </a:schemeClr>
                </a:solidFill>
              </a:rPr>
              <a:t> et al., 2017]</a:t>
            </a:r>
            <a:r>
              <a:rPr lang="en-US" dirty="0" smtClean="0"/>
              <a:t> </a:t>
            </a:r>
            <a:endParaRPr lang="en-US" dirty="0"/>
          </a:p>
        </p:txBody>
      </p:sp>
      <p:grpSp>
        <p:nvGrpSpPr>
          <p:cNvPr id="24" name="Group 23"/>
          <p:cNvGrpSpPr/>
          <p:nvPr/>
        </p:nvGrpSpPr>
        <p:grpSpPr>
          <a:xfrm>
            <a:off x="7811030" y="5262452"/>
            <a:ext cx="2143274" cy="902284"/>
            <a:chOff x="9977053" y="1699951"/>
            <a:chExt cx="2291587" cy="902284"/>
          </a:xfrm>
        </p:grpSpPr>
        <p:grpSp>
          <p:nvGrpSpPr>
            <p:cNvPr id="13" name="Group 12"/>
            <p:cNvGrpSpPr/>
            <p:nvPr/>
          </p:nvGrpSpPr>
          <p:grpSpPr>
            <a:xfrm>
              <a:off x="9977053" y="2317347"/>
              <a:ext cx="2131930" cy="284888"/>
              <a:chOff x="10123177" y="2317347"/>
              <a:chExt cx="2131930" cy="284888"/>
            </a:xfrm>
          </p:grpSpPr>
          <p:pic>
            <p:nvPicPr>
              <p:cNvPr id="9" name="Picture 8"/>
              <p:cNvPicPr>
                <a:picLocks noChangeAspect="1"/>
              </p:cNvPicPr>
              <p:nvPr/>
            </p:nvPicPr>
            <p:blipFill>
              <a:blip r:embed="rId9"/>
              <a:stretch>
                <a:fillRect/>
              </a:stretch>
            </p:blipFill>
            <p:spPr>
              <a:xfrm>
                <a:off x="10327284" y="2389034"/>
                <a:ext cx="1728839" cy="144740"/>
              </a:xfrm>
              <a:prstGeom prst="rect">
                <a:avLst/>
              </a:prstGeom>
            </p:spPr>
          </p:pic>
          <p:sp>
            <p:nvSpPr>
              <p:cNvPr id="10" name="TextBox 9"/>
              <p:cNvSpPr txBox="1"/>
              <p:nvPr/>
            </p:nvSpPr>
            <p:spPr>
              <a:xfrm>
                <a:off x="10123177" y="2325236"/>
                <a:ext cx="284052" cy="276999"/>
              </a:xfrm>
              <a:prstGeom prst="rect">
                <a:avLst/>
              </a:prstGeom>
              <a:noFill/>
            </p:spPr>
            <p:txBody>
              <a:bodyPr wrap="none" rtlCol="0">
                <a:spAutoFit/>
              </a:bodyPr>
              <a:lstStyle/>
              <a:p>
                <a:r>
                  <a:rPr lang="en-US" sz="1200" b="1" dirty="0" smtClean="0">
                    <a:latin typeface="Work Sans" panose="00000500000000000000" pitchFamily="50" charset="0"/>
                  </a:rPr>
                  <a:t>0</a:t>
                </a:r>
                <a:endParaRPr lang="en-US" sz="1200" b="1" dirty="0">
                  <a:latin typeface="Work Sans" panose="00000500000000000000" pitchFamily="50" charset="0"/>
                </a:endParaRPr>
              </a:p>
            </p:txBody>
          </p:sp>
          <p:sp>
            <p:nvSpPr>
              <p:cNvPr id="43" name="TextBox 42"/>
              <p:cNvSpPr txBox="1"/>
              <p:nvPr/>
            </p:nvSpPr>
            <p:spPr>
              <a:xfrm>
                <a:off x="12003115" y="2317347"/>
                <a:ext cx="251992" cy="276999"/>
              </a:xfrm>
              <a:prstGeom prst="rect">
                <a:avLst/>
              </a:prstGeom>
              <a:noFill/>
            </p:spPr>
            <p:txBody>
              <a:bodyPr wrap="none" rtlCol="0">
                <a:spAutoFit/>
              </a:bodyPr>
              <a:lstStyle/>
              <a:p>
                <a:r>
                  <a:rPr lang="en-US" sz="1200" b="1" dirty="0">
                    <a:latin typeface="Work Sans" panose="00000500000000000000" pitchFamily="50" charset="0"/>
                  </a:rPr>
                  <a:t>1</a:t>
                </a:r>
              </a:p>
            </p:txBody>
          </p:sp>
        </p:grpSp>
        <p:sp>
          <p:nvSpPr>
            <p:cNvPr id="11" name="Rectangle 10"/>
            <p:cNvSpPr/>
            <p:nvPr/>
          </p:nvSpPr>
          <p:spPr>
            <a:xfrm>
              <a:off x="10123863" y="1699951"/>
              <a:ext cx="2144777" cy="723275"/>
            </a:xfrm>
            <a:prstGeom prst="rect">
              <a:avLst/>
            </a:prstGeom>
          </p:spPr>
          <p:txBody>
            <a:bodyPr wrap="square">
              <a:spAutoFit/>
            </a:bodyPr>
            <a:lstStyle/>
            <a:p>
              <a:r>
                <a:rPr lang="en-US" sz="1100" b="1" dirty="0" smtClean="0">
                  <a:latin typeface="Work Sans" panose="00000500000000000000" pitchFamily="50" charset="0"/>
                </a:rPr>
                <a:t>Capon</a:t>
              </a:r>
              <a:r>
                <a:rPr lang="en-US" sz="1100" b="1" dirty="0">
                  <a:latin typeface="Work Sans" panose="00000500000000000000" pitchFamily="50" charset="0"/>
                </a:rPr>
                <a:t> </a:t>
              </a:r>
              <a:r>
                <a:rPr lang="en-US" sz="1100" b="1" dirty="0" smtClean="0">
                  <a:latin typeface="Work Sans" panose="00000500000000000000" pitchFamily="50" charset="0"/>
                </a:rPr>
                <a:t>Slices</a:t>
              </a:r>
            </a:p>
            <a:p>
              <a:r>
                <a:rPr lang="en-US" sz="1000" dirty="0" smtClean="0">
                  <a:latin typeface="Work Sans" panose="00000500000000000000" pitchFamily="50" charset="0"/>
                </a:rPr>
                <a:t>multi-look </a:t>
              </a:r>
              <a:r>
                <a:rPr lang="en-US" sz="1000" dirty="0">
                  <a:latin typeface="Work Sans" panose="00000500000000000000" pitchFamily="50" charset="0"/>
                </a:rPr>
                <a:t>cell 7.5⨯7.5m</a:t>
              </a:r>
            </a:p>
            <a:p>
              <a:r>
                <a:rPr lang="en-US" sz="1000" dirty="0">
                  <a:latin typeface="Work Sans" panose="00000500000000000000" pitchFamily="50" charset="0"/>
                </a:rPr>
                <a:t>(X-/C-band: 220 looks, </a:t>
              </a:r>
              <a:endParaRPr lang="en-US" sz="1000" dirty="0" smtClean="0">
                <a:latin typeface="Work Sans" panose="00000500000000000000" pitchFamily="50" charset="0"/>
              </a:endParaRPr>
            </a:p>
            <a:p>
              <a:r>
                <a:rPr lang="en-US" sz="1000" dirty="0" smtClean="0">
                  <a:latin typeface="Work Sans" panose="00000500000000000000" pitchFamily="50" charset="0"/>
                </a:rPr>
                <a:t>L-band</a:t>
              </a:r>
              <a:r>
                <a:rPr lang="en-US" sz="1000" dirty="0">
                  <a:latin typeface="Work Sans" panose="00000500000000000000" pitchFamily="50" charset="0"/>
                </a:rPr>
                <a:t>: 100 looks)</a:t>
              </a:r>
            </a:p>
          </p:txBody>
        </p:sp>
      </p:grpSp>
      <p:sp>
        <p:nvSpPr>
          <p:cNvPr id="44" name="TextBox 43"/>
          <p:cNvSpPr txBox="1"/>
          <p:nvPr/>
        </p:nvSpPr>
        <p:spPr>
          <a:xfrm>
            <a:off x="686588" y="3830788"/>
            <a:ext cx="388248" cy="246221"/>
          </a:xfrm>
          <a:prstGeom prst="rect">
            <a:avLst/>
          </a:prstGeom>
          <a:noFill/>
        </p:spPr>
        <p:txBody>
          <a:bodyPr wrap="none" rtlCol="0">
            <a:spAutoFit/>
          </a:bodyPr>
          <a:lstStyle/>
          <a:p>
            <a:r>
              <a:rPr lang="en-US" sz="1000" b="1" dirty="0" smtClean="0">
                <a:latin typeface="Work Sans" panose="00000500000000000000" pitchFamily="50" charset="0"/>
              </a:rPr>
              <a:t>0m</a:t>
            </a:r>
            <a:endParaRPr lang="en-US" sz="1000" b="1" dirty="0">
              <a:latin typeface="Work Sans" panose="00000500000000000000" pitchFamily="50" charset="0"/>
            </a:endParaRPr>
          </a:p>
        </p:txBody>
      </p:sp>
      <p:sp>
        <p:nvSpPr>
          <p:cNvPr id="45" name="TextBox 44"/>
          <p:cNvSpPr txBox="1"/>
          <p:nvPr/>
        </p:nvSpPr>
        <p:spPr>
          <a:xfrm>
            <a:off x="686588" y="4781834"/>
            <a:ext cx="388248" cy="246221"/>
          </a:xfrm>
          <a:prstGeom prst="rect">
            <a:avLst/>
          </a:prstGeom>
          <a:noFill/>
        </p:spPr>
        <p:txBody>
          <a:bodyPr wrap="none" rtlCol="0">
            <a:spAutoFit/>
          </a:bodyPr>
          <a:lstStyle/>
          <a:p>
            <a:r>
              <a:rPr lang="en-US" sz="1000" b="1" dirty="0" smtClean="0">
                <a:latin typeface="Work Sans" panose="00000500000000000000" pitchFamily="50" charset="0"/>
              </a:rPr>
              <a:t>0m</a:t>
            </a:r>
            <a:endParaRPr lang="en-US" sz="1000" b="1" dirty="0">
              <a:latin typeface="Work Sans" panose="00000500000000000000" pitchFamily="50" charset="0"/>
            </a:endParaRPr>
          </a:p>
        </p:txBody>
      </p:sp>
      <p:sp>
        <p:nvSpPr>
          <p:cNvPr id="46" name="TextBox 45"/>
          <p:cNvSpPr txBox="1"/>
          <p:nvPr/>
        </p:nvSpPr>
        <p:spPr>
          <a:xfrm>
            <a:off x="686588" y="5732880"/>
            <a:ext cx="425116" cy="246221"/>
          </a:xfrm>
          <a:prstGeom prst="rect">
            <a:avLst/>
          </a:prstGeom>
          <a:noFill/>
        </p:spPr>
        <p:txBody>
          <a:bodyPr wrap="none" rtlCol="0">
            <a:spAutoFit/>
          </a:bodyPr>
          <a:lstStyle/>
          <a:p>
            <a:r>
              <a:rPr lang="en-US" sz="1000" b="1" dirty="0" smtClean="0">
                <a:latin typeface="Work Sans" panose="00000500000000000000" pitchFamily="50" charset="0"/>
              </a:rPr>
              <a:t> 0m</a:t>
            </a:r>
            <a:endParaRPr lang="en-US" sz="1000" b="1" dirty="0">
              <a:latin typeface="Work Sans" panose="00000500000000000000" pitchFamily="50" charset="0"/>
            </a:endParaRPr>
          </a:p>
        </p:txBody>
      </p:sp>
      <p:sp>
        <p:nvSpPr>
          <p:cNvPr id="47" name="TextBox 46"/>
          <p:cNvSpPr txBox="1"/>
          <p:nvPr/>
        </p:nvSpPr>
        <p:spPr>
          <a:xfrm>
            <a:off x="703701" y="5105711"/>
            <a:ext cx="388248" cy="246221"/>
          </a:xfrm>
          <a:prstGeom prst="rect">
            <a:avLst/>
          </a:prstGeom>
          <a:noFill/>
        </p:spPr>
        <p:txBody>
          <a:bodyPr wrap="none" rtlCol="0">
            <a:spAutoFit/>
          </a:bodyPr>
          <a:lstStyle/>
          <a:p>
            <a:r>
              <a:rPr lang="en-US" sz="1000" b="1" dirty="0" smtClean="0">
                <a:latin typeface="Work Sans" panose="00000500000000000000" pitchFamily="50" charset="0"/>
              </a:rPr>
              <a:t>4m</a:t>
            </a:r>
            <a:endParaRPr lang="en-US" sz="1000" b="1" dirty="0">
              <a:latin typeface="Work Sans" panose="00000500000000000000" pitchFamily="50" charset="0"/>
            </a:endParaRPr>
          </a:p>
        </p:txBody>
      </p:sp>
      <p:sp>
        <p:nvSpPr>
          <p:cNvPr id="48" name="TextBox 47"/>
          <p:cNvSpPr txBox="1"/>
          <p:nvPr/>
        </p:nvSpPr>
        <p:spPr>
          <a:xfrm>
            <a:off x="677183" y="4172799"/>
            <a:ext cx="388248" cy="246221"/>
          </a:xfrm>
          <a:prstGeom prst="rect">
            <a:avLst/>
          </a:prstGeom>
          <a:noFill/>
        </p:spPr>
        <p:txBody>
          <a:bodyPr wrap="none" rtlCol="0">
            <a:spAutoFit/>
          </a:bodyPr>
          <a:lstStyle/>
          <a:p>
            <a:r>
              <a:rPr lang="en-US" sz="1000" b="1" dirty="0" smtClean="0">
                <a:latin typeface="Work Sans" panose="00000500000000000000" pitchFamily="50" charset="0"/>
              </a:rPr>
              <a:t>4m</a:t>
            </a:r>
            <a:endParaRPr lang="en-US" sz="1000" b="1" dirty="0">
              <a:latin typeface="Work Sans" panose="00000500000000000000" pitchFamily="50" charset="0"/>
            </a:endParaRPr>
          </a:p>
        </p:txBody>
      </p:sp>
      <p:sp>
        <p:nvSpPr>
          <p:cNvPr id="49" name="TextBox 48"/>
          <p:cNvSpPr txBox="1"/>
          <p:nvPr/>
        </p:nvSpPr>
        <p:spPr>
          <a:xfrm>
            <a:off x="692703" y="3210640"/>
            <a:ext cx="388248" cy="246221"/>
          </a:xfrm>
          <a:prstGeom prst="rect">
            <a:avLst/>
          </a:prstGeom>
          <a:noFill/>
        </p:spPr>
        <p:txBody>
          <a:bodyPr wrap="none" rtlCol="0">
            <a:spAutoFit/>
          </a:bodyPr>
          <a:lstStyle/>
          <a:p>
            <a:r>
              <a:rPr lang="en-US" sz="1000" b="1" dirty="0" smtClean="0">
                <a:latin typeface="Work Sans" panose="00000500000000000000" pitchFamily="50" charset="0"/>
              </a:rPr>
              <a:t>4m</a:t>
            </a:r>
            <a:endParaRPr lang="en-US" sz="1000" b="1" dirty="0">
              <a:latin typeface="Work Sans" panose="00000500000000000000" pitchFamily="50" charset="0"/>
            </a:endParaRPr>
          </a:p>
        </p:txBody>
      </p:sp>
      <p:grpSp>
        <p:nvGrpSpPr>
          <p:cNvPr id="17" name="Group 16"/>
          <p:cNvGrpSpPr/>
          <p:nvPr/>
        </p:nvGrpSpPr>
        <p:grpSpPr>
          <a:xfrm>
            <a:off x="54763" y="3186581"/>
            <a:ext cx="646332" cy="2884159"/>
            <a:chOff x="-57764" y="2446254"/>
            <a:chExt cx="845172" cy="3771450"/>
          </a:xfrm>
        </p:grpSpPr>
        <p:sp>
          <p:nvSpPr>
            <p:cNvPr id="56" name="TextBox 55"/>
            <p:cNvSpPr txBox="1"/>
            <p:nvPr/>
          </p:nvSpPr>
          <p:spPr>
            <a:xfrm rot="16200000">
              <a:off x="-217070" y="2605561"/>
              <a:ext cx="1163785" cy="845171"/>
            </a:xfrm>
            <a:prstGeom prst="rect">
              <a:avLst/>
            </a:prstGeom>
            <a:noFill/>
          </p:spPr>
          <p:txBody>
            <a:bodyPr wrap="none" rtlCol="0">
              <a:spAutoFit/>
            </a:bodyPr>
            <a:lstStyle/>
            <a:p>
              <a:pPr algn="ctr"/>
              <a:r>
                <a:rPr lang="en-US" sz="1200" b="1" dirty="0" smtClean="0">
                  <a:solidFill>
                    <a:schemeClr val="accent4">
                      <a:lumMod val="75000"/>
                    </a:schemeClr>
                  </a:solidFill>
                  <a:latin typeface="Work Sans" panose="00000500000000000000" pitchFamily="50" charset="0"/>
                </a:rPr>
                <a:t>X-BAND</a:t>
              </a:r>
            </a:p>
            <a:p>
              <a:pPr algn="ctr"/>
              <a:r>
                <a:rPr lang="el-GR" sz="1200" dirty="0" smtClean="0">
                  <a:solidFill>
                    <a:schemeClr val="accent4">
                      <a:lumMod val="75000"/>
                    </a:schemeClr>
                  </a:solidFill>
                </a:rPr>
                <a:t>ρ</a:t>
              </a:r>
              <a:r>
                <a:rPr lang="en-US" sz="1200" baseline="-25000" dirty="0" smtClean="0">
                  <a:solidFill>
                    <a:schemeClr val="accent4">
                      <a:lumMod val="75000"/>
                    </a:schemeClr>
                  </a:solidFill>
                  <a:latin typeface="Work Sans" panose="00000500000000000000" pitchFamily="50" charset="0"/>
                </a:rPr>
                <a:t>z</a:t>
              </a:r>
              <a:r>
                <a:rPr lang="en-US" sz="1200" dirty="0" smtClean="0">
                  <a:solidFill>
                    <a:schemeClr val="accent4">
                      <a:lumMod val="75000"/>
                    </a:schemeClr>
                  </a:solidFill>
                  <a:latin typeface="Work Sans" panose="00000500000000000000" pitchFamily="50" charset="0"/>
                </a:rPr>
                <a:t>=0.5m  </a:t>
              </a:r>
            </a:p>
            <a:p>
              <a:pPr algn="ctr"/>
              <a:r>
                <a:rPr lang="en-US" sz="1200" dirty="0" smtClean="0">
                  <a:solidFill>
                    <a:schemeClr val="accent4">
                      <a:lumMod val="75000"/>
                    </a:schemeClr>
                  </a:solidFill>
                  <a:latin typeface="Work Sans" panose="00000500000000000000" pitchFamily="50" charset="0"/>
                </a:rPr>
                <a:t>9 tracks</a:t>
              </a:r>
              <a:endParaRPr lang="en-US" sz="1200" b="1" dirty="0">
                <a:solidFill>
                  <a:schemeClr val="accent4">
                    <a:lumMod val="75000"/>
                  </a:schemeClr>
                </a:solidFill>
                <a:latin typeface="Work Sans" panose="00000500000000000000" pitchFamily="50" charset="0"/>
              </a:endParaRPr>
            </a:p>
          </p:txBody>
        </p:sp>
        <p:sp>
          <p:nvSpPr>
            <p:cNvPr id="57" name="TextBox 56"/>
            <p:cNvSpPr txBox="1"/>
            <p:nvPr/>
          </p:nvSpPr>
          <p:spPr>
            <a:xfrm rot="16200000">
              <a:off x="-291988" y="3915520"/>
              <a:ext cx="1313619" cy="845171"/>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C-BAND</a:t>
              </a:r>
            </a:p>
            <a:p>
              <a:pPr algn="ctr"/>
              <a:r>
                <a:rPr lang="el-GR" sz="1200" dirty="0">
                  <a:solidFill>
                    <a:schemeClr val="accent4">
                      <a:lumMod val="75000"/>
                    </a:schemeClr>
                  </a:solidFill>
                </a:rPr>
                <a:t>ρ</a:t>
              </a:r>
              <a:r>
                <a:rPr lang="en-US" sz="1200" baseline="-25000" dirty="0" smtClean="0">
                  <a:solidFill>
                    <a:schemeClr val="accent4">
                      <a:lumMod val="75000"/>
                    </a:schemeClr>
                  </a:solidFill>
                  <a:latin typeface="Work Sans" panose="00000500000000000000" pitchFamily="50" charset="0"/>
                </a:rPr>
                <a:t>z</a:t>
              </a:r>
              <a:r>
                <a:rPr lang="en-US" sz="1200" dirty="0" smtClean="0">
                  <a:solidFill>
                    <a:schemeClr val="accent4">
                      <a:lumMod val="75000"/>
                    </a:schemeClr>
                  </a:solidFill>
                  <a:latin typeface="Work Sans" panose="00000500000000000000" pitchFamily="50" charset="0"/>
                </a:rPr>
                <a:t>=0.8m  </a:t>
              </a:r>
              <a:endParaRPr lang="en-US" sz="1200" dirty="0">
                <a:solidFill>
                  <a:schemeClr val="accent4">
                    <a:lumMod val="75000"/>
                  </a:schemeClr>
                </a:solidFill>
                <a:latin typeface="Work Sans" panose="00000500000000000000" pitchFamily="50" charset="0"/>
              </a:endParaRPr>
            </a:p>
            <a:p>
              <a:pPr algn="ctr"/>
              <a:r>
                <a:rPr lang="en-US" sz="1200" dirty="0">
                  <a:solidFill>
                    <a:schemeClr val="accent4">
                      <a:lumMod val="75000"/>
                    </a:schemeClr>
                  </a:solidFill>
                  <a:latin typeface="Work Sans" panose="00000500000000000000" pitchFamily="50" charset="0"/>
                </a:rPr>
                <a:t>9 </a:t>
              </a:r>
              <a:r>
                <a:rPr lang="en-US" sz="1200" dirty="0" smtClean="0">
                  <a:solidFill>
                    <a:schemeClr val="accent4">
                      <a:lumMod val="75000"/>
                    </a:schemeClr>
                  </a:solidFill>
                  <a:latin typeface="Work Sans" panose="00000500000000000000" pitchFamily="50" charset="0"/>
                </a:rPr>
                <a:t>tracks</a:t>
              </a:r>
              <a:endParaRPr lang="en-US" sz="1200" b="1" dirty="0">
                <a:solidFill>
                  <a:schemeClr val="accent4">
                    <a:lumMod val="75000"/>
                  </a:schemeClr>
                </a:solidFill>
                <a:latin typeface="Work Sans" panose="00000500000000000000" pitchFamily="50" charset="0"/>
              </a:endParaRPr>
            </a:p>
          </p:txBody>
        </p:sp>
        <p:sp>
          <p:nvSpPr>
            <p:cNvPr id="58" name="TextBox 57"/>
            <p:cNvSpPr txBox="1"/>
            <p:nvPr/>
          </p:nvSpPr>
          <p:spPr>
            <a:xfrm rot="16200000">
              <a:off x="-257401" y="5172895"/>
              <a:ext cx="1244446" cy="845171"/>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L-BAND</a:t>
              </a:r>
            </a:p>
            <a:p>
              <a:pPr algn="ctr"/>
              <a:r>
                <a:rPr lang="el-GR" sz="1200" dirty="0">
                  <a:solidFill>
                    <a:schemeClr val="accent4">
                      <a:lumMod val="75000"/>
                    </a:schemeClr>
                  </a:solidFill>
                </a:rPr>
                <a:t>ρ</a:t>
              </a:r>
              <a:r>
                <a:rPr lang="en-US" sz="1200" baseline="-25000" dirty="0" smtClean="0">
                  <a:solidFill>
                    <a:schemeClr val="accent4">
                      <a:lumMod val="75000"/>
                    </a:schemeClr>
                  </a:solidFill>
                  <a:latin typeface="Work Sans" panose="00000500000000000000" pitchFamily="50" charset="0"/>
                </a:rPr>
                <a:t>z</a:t>
              </a:r>
              <a:r>
                <a:rPr lang="en-US" sz="1200" dirty="0" smtClean="0">
                  <a:solidFill>
                    <a:schemeClr val="accent4">
                      <a:lumMod val="75000"/>
                    </a:schemeClr>
                  </a:solidFill>
                  <a:latin typeface="Work Sans" panose="00000500000000000000" pitchFamily="50" charset="0"/>
                </a:rPr>
                <a:t>=1.2m  </a:t>
              </a:r>
              <a:endParaRPr lang="en-US" sz="1200" dirty="0">
                <a:solidFill>
                  <a:schemeClr val="accent4">
                    <a:lumMod val="75000"/>
                  </a:schemeClr>
                </a:solidFill>
                <a:latin typeface="Work Sans" panose="00000500000000000000" pitchFamily="50" charset="0"/>
              </a:endParaRPr>
            </a:p>
            <a:p>
              <a:pPr algn="ctr"/>
              <a:r>
                <a:rPr lang="en-US" sz="1200" dirty="0" smtClean="0">
                  <a:solidFill>
                    <a:schemeClr val="accent4">
                      <a:lumMod val="75000"/>
                    </a:schemeClr>
                  </a:solidFill>
                  <a:latin typeface="Work Sans" panose="00000500000000000000" pitchFamily="50" charset="0"/>
                </a:rPr>
                <a:t>8 tracks</a:t>
              </a:r>
              <a:endParaRPr lang="en-US" sz="1200" b="1" dirty="0">
                <a:solidFill>
                  <a:schemeClr val="accent4">
                    <a:lumMod val="75000"/>
                  </a:schemeClr>
                </a:solidFill>
                <a:latin typeface="Work Sans" panose="00000500000000000000" pitchFamily="50" charset="0"/>
              </a:endParaRPr>
            </a:p>
          </p:txBody>
        </p:sp>
      </p:grpSp>
      <p:sp>
        <p:nvSpPr>
          <p:cNvPr id="72" name="TextBox 71"/>
          <p:cNvSpPr txBox="1"/>
          <p:nvPr/>
        </p:nvSpPr>
        <p:spPr>
          <a:xfrm>
            <a:off x="117752" y="2844101"/>
            <a:ext cx="1029449" cy="338554"/>
          </a:xfrm>
          <a:prstGeom prst="rect">
            <a:avLst/>
          </a:prstGeom>
          <a:noFill/>
        </p:spPr>
        <p:txBody>
          <a:bodyPr wrap="none" rtlCol="0">
            <a:spAutoFit/>
          </a:bodyPr>
          <a:lstStyle/>
          <a:p>
            <a:r>
              <a:rPr lang="en-US" sz="1600" b="1" dirty="0" smtClean="0">
                <a:latin typeface="Work Sans" panose="00000500000000000000" pitchFamily="50" charset="0"/>
              </a:rPr>
              <a:t>JULY 24</a:t>
            </a:r>
            <a:endParaRPr lang="en-US" sz="1600" b="1" dirty="0">
              <a:latin typeface="Work Sans" panose="00000500000000000000" pitchFamily="50" charset="0"/>
            </a:endParaRPr>
          </a:p>
        </p:txBody>
      </p:sp>
      <p:sp>
        <p:nvSpPr>
          <p:cNvPr id="50" name="TextBox 49"/>
          <p:cNvSpPr txBox="1"/>
          <p:nvPr/>
        </p:nvSpPr>
        <p:spPr>
          <a:xfrm>
            <a:off x="993133" y="3289805"/>
            <a:ext cx="412292" cy="276999"/>
          </a:xfrm>
          <a:prstGeom prst="rect">
            <a:avLst/>
          </a:prstGeom>
          <a:noFill/>
        </p:spPr>
        <p:txBody>
          <a:bodyPr wrap="none" rtlCol="0">
            <a:spAutoFit/>
          </a:bodyPr>
          <a:lstStyle/>
          <a:p>
            <a:r>
              <a:rPr lang="en-US" sz="1200" b="1" dirty="0" smtClean="0">
                <a:solidFill>
                  <a:schemeClr val="bg1"/>
                </a:solidFill>
                <a:latin typeface="Work Sans" panose="00000500000000000000" pitchFamily="50" charset="0"/>
              </a:rPr>
              <a:t>HH</a:t>
            </a:r>
            <a:endParaRPr lang="en-US" sz="1200" b="1" dirty="0">
              <a:solidFill>
                <a:schemeClr val="bg1"/>
              </a:solidFill>
              <a:latin typeface="Work Sans" panose="00000500000000000000" pitchFamily="50" charset="0"/>
            </a:endParaRPr>
          </a:p>
        </p:txBody>
      </p:sp>
      <p:sp>
        <p:nvSpPr>
          <p:cNvPr id="51" name="TextBox 50"/>
          <p:cNvSpPr txBox="1"/>
          <p:nvPr/>
        </p:nvSpPr>
        <p:spPr>
          <a:xfrm>
            <a:off x="988795" y="4235278"/>
            <a:ext cx="412292" cy="276999"/>
          </a:xfrm>
          <a:prstGeom prst="rect">
            <a:avLst/>
          </a:prstGeom>
          <a:noFill/>
        </p:spPr>
        <p:txBody>
          <a:bodyPr wrap="none" rtlCol="0">
            <a:spAutoFit/>
          </a:bodyPr>
          <a:lstStyle/>
          <a:p>
            <a:r>
              <a:rPr lang="en-US" sz="1200" b="1" dirty="0" smtClean="0">
                <a:solidFill>
                  <a:schemeClr val="bg1"/>
                </a:solidFill>
                <a:latin typeface="Work Sans" panose="00000500000000000000" pitchFamily="50" charset="0"/>
              </a:rPr>
              <a:t>HH</a:t>
            </a:r>
            <a:endParaRPr lang="en-US" sz="1200" b="1" dirty="0">
              <a:solidFill>
                <a:schemeClr val="bg1"/>
              </a:solidFill>
              <a:latin typeface="Work Sans" panose="00000500000000000000" pitchFamily="50" charset="0"/>
            </a:endParaRPr>
          </a:p>
        </p:txBody>
      </p:sp>
      <p:sp>
        <p:nvSpPr>
          <p:cNvPr id="52" name="TextBox 51"/>
          <p:cNvSpPr txBox="1"/>
          <p:nvPr/>
        </p:nvSpPr>
        <p:spPr>
          <a:xfrm>
            <a:off x="999375" y="5186232"/>
            <a:ext cx="412292" cy="276999"/>
          </a:xfrm>
          <a:prstGeom prst="rect">
            <a:avLst/>
          </a:prstGeom>
          <a:noFill/>
        </p:spPr>
        <p:txBody>
          <a:bodyPr wrap="none" rtlCol="0">
            <a:spAutoFit/>
          </a:bodyPr>
          <a:lstStyle/>
          <a:p>
            <a:r>
              <a:rPr lang="en-US" sz="1200" b="1" dirty="0" smtClean="0">
                <a:solidFill>
                  <a:schemeClr val="bg1"/>
                </a:solidFill>
                <a:latin typeface="Work Sans" panose="00000500000000000000" pitchFamily="50" charset="0"/>
              </a:rPr>
              <a:t>HH</a:t>
            </a:r>
            <a:endParaRPr lang="en-US" sz="1200" b="1" dirty="0">
              <a:solidFill>
                <a:schemeClr val="bg1"/>
              </a:solidFill>
              <a:latin typeface="Work Sans" panose="00000500000000000000" pitchFamily="50" charset="0"/>
            </a:endParaRPr>
          </a:p>
        </p:txBody>
      </p:sp>
      <p:sp>
        <p:nvSpPr>
          <p:cNvPr id="53" name="TextBox 52"/>
          <p:cNvSpPr txBox="1"/>
          <p:nvPr/>
        </p:nvSpPr>
        <p:spPr>
          <a:xfrm>
            <a:off x="4476767" y="3275694"/>
            <a:ext cx="396262" cy="276999"/>
          </a:xfrm>
          <a:prstGeom prst="rect">
            <a:avLst/>
          </a:prstGeom>
          <a:noFill/>
        </p:spPr>
        <p:txBody>
          <a:bodyPr wrap="none" rtlCol="0">
            <a:spAutoFit/>
          </a:bodyPr>
          <a:lstStyle/>
          <a:p>
            <a:r>
              <a:rPr lang="en-US" sz="1200" b="1" dirty="0">
                <a:solidFill>
                  <a:schemeClr val="bg1"/>
                </a:solidFill>
                <a:latin typeface="Work Sans" panose="00000500000000000000" pitchFamily="50" charset="0"/>
              </a:rPr>
              <a:t>V</a:t>
            </a:r>
            <a:r>
              <a:rPr lang="en-US" sz="1200" b="1" dirty="0" smtClean="0">
                <a:solidFill>
                  <a:schemeClr val="bg1"/>
                </a:solidFill>
                <a:latin typeface="Work Sans" panose="00000500000000000000" pitchFamily="50" charset="0"/>
              </a:rPr>
              <a:t>V</a:t>
            </a:r>
            <a:endParaRPr lang="en-US" sz="1200" b="1" dirty="0">
              <a:solidFill>
                <a:schemeClr val="bg1"/>
              </a:solidFill>
              <a:latin typeface="Work Sans" panose="00000500000000000000" pitchFamily="50" charset="0"/>
            </a:endParaRPr>
          </a:p>
        </p:txBody>
      </p:sp>
      <p:sp>
        <p:nvSpPr>
          <p:cNvPr id="54" name="TextBox 53"/>
          <p:cNvSpPr txBox="1"/>
          <p:nvPr/>
        </p:nvSpPr>
        <p:spPr>
          <a:xfrm>
            <a:off x="4474913" y="4230828"/>
            <a:ext cx="396262" cy="276999"/>
          </a:xfrm>
          <a:prstGeom prst="rect">
            <a:avLst/>
          </a:prstGeom>
          <a:noFill/>
        </p:spPr>
        <p:txBody>
          <a:bodyPr wrap="none" rtlCol="0">
            <a:spAutoFit/>
          </a:bodyPr>
          <a:lstStyle/>
          <a:p>
            <a:r>
              <a:rPr lang="en-US" sz="1200" b="1" dirty="0">
                <a:solidFill>
                  <a:schemeClr val="bg1"/>
                </a:solidFill>
                <a:latin typeface="Work Sans" panose="00000500000000000000" pitchFamily="50" charset="0"/>
              </a:rPr>
              <a:t>V</a:t>
            </a:r>
            <a:r>
              <a:rPr lang="en-US" sz="1200" b="1" dirty="0" smtClean="0">
                <a:solidFill>
                  <a:schemeClr val="bg1"/>
                </a:solidFill>
                <a:latin typeface="Work Sans" panose="00000500000000000000" pitchFamily="50" charset="0"/>
              </a:rPr>
              <a:t>V</a:t>
            </a:r>
            <a:endParaRPr lang="en-US" sz="1200" b="1" dirty="0">
              <a:solidFill>
                <a:schemeClr val="bg1"/>
              </a:solidFill>
              <a:latin typeface="Work Sans" panose="00000500000000000000" pitchFamily="50" charset="0"/>
            </a:endParaRPr>
          </a:p>
        </p:txBody>
      </p:sp>
      <p:sp>
        <p:nvSpPr>
          <p:cNvPr id="55" name="TextBox 54"/>
          <p:cNvSpPr txBox="1"/>
          <p:nvPr/>
        </p:nvSpPr>
        <p:spPr>
          <a:xfrm>
            <a:off x="4474913" y="5175743"/>
            <a:ext cx="396262" cy="276999"/>
          </a:xfrm>
          <a:prstGeom prst="rect">
            <a:avLst/>
          </a:prstGeom>
          <a:noFill/>
        </p:spPr>
        <p:txBody>
          <a:bodyPr wrap="none" rtlCol="0">
            <a:spAutoFit/>
          </a:bodyPr>
          <a:lstStyle/>
          <a:p>
            <a:r>
              <a:rPr lang="en-US" sz="1200" b="1" dirty="0">
                <a:solidFill>
                  <a:schemeClr val="bg1"/>
                </a:solidFill>
                <a:latin typeface="Work Sans" panose="00000500000000000000" pitchFamily="50" charset="0"/>
              </a:rPr>
              <a:t>V</a:t>
            </a:r>
            <a:r>
              <a:rPr lang="en-US" sz="1200" b="1" dirty="0" smtClean="0">
                <a:solidFill>
                  <a:schemeClr val="bg1"/>
                </a:solidFill>
                <a:latin typeface="Work Sans" panose="00000500000000000000" pitchFamily="50" charset="0"/>
              </a:rPr>
              <a:t>V</a:t>
            </a:r>
            <a:endParaRPr lang="en-US" sz="1200" b="1" dirty="0">
              <a:solidFill>
                <a:schemeClr val="bg1"/>
              </a:solidFill>
              <a:latin typeface="Work Sans" panose="00000500000000000000" pitchFamily="50" charset="0"/>
            </a:endParaRPr>
          </a:p>
        </p:txBody>
      </p:sp>
      <p:cxnSp>
        <p:nvCxnSpPr>
          <p:cNvPr id="14" name="Straight Connector 13"/>
          <p:cNvCxnSpPr/>
          <p:nvPr/>
        </p:nvCxnSpPr>
        <p:spPr>
          <a:xfrm>
            <a:off x="2320158" y="3290797"/>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214258" y="3305066"/>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830246" y="3293603"/>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713940" y="3303842"/>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460235" y="3290796"/>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967643" y="3300869"/>
            <a:ext cx="30402" cy="2797094"/>
          </a:xfrm>
          <a:prstGeom prst="line">
            <a:avLst/>
          </a:prstGeom>
          <a:ln w="25400">
            <a:solidFill>
              <a:srgbClr val="FAFAFA"/>
            </a:solidFill>
            <a:prstDash val="dash"/>
          </a:ln>
        </p:spPr>
        <p:style>
          <a:lnRef idx="1">
            <a:schemeClr val="accent1"/>
          </a:lnRef>
          <a:fillRef idx="0">
            <a:schemeClr val="accent1"/>
          </a:fillRef>
          <a:effectRef idx="0">
            <a:schemeClr val="accent1"/>
          </a:effectRef>
          <a:fontRef idx="minor">
            <a:schemeClr val="tx1"/>
          </a:fontRef>
        </p:style>
      </p:cxnSp>
      <p:grpSp>
        <p:nvGrpSpPr>
          <p:cNvPr id="18" name="Gruppieren 17"/>
          <p:cNvGrpSpPr/>
          <p:nvPr/>
        </p:nvGrpSpPr>
        <p:grpSpPr>
          <a:xfrm>
            <a:off x="1396542" y="3064925"/>
            <a:ext cx="6520871" cy="277856"/>
            <a:chOff x="1534576" y="2404363"/>
            <a:chExt cx="7684586" cy="327442"/>
          </a:xfrm>
        </p:grpSpPr>
        <p:sp>
          <p:nvSpPr>
            <p:cNvPr id="64" name="TextBox 63"/>
            <p:cNvSpPr txBox="1"/>
            <p:nvPr/>
          </p:nvSpPr>
          <p:spPr>
            <a:xfrm>
              <a:off x="1534576" y="2404363"/>
              <a:ext cx="64077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Corn</a:t>
              </a:r>
              <a:endParaRPr lang="en-US" sz="1200" b="1" dirty="0">
                <a:solidFill>
                  <a:schemeClr val="accent4">
                    <a:lumMod val="75000"/>
                  </a:schemeClr>
                </a:solidFill>
                <a:latin typeface="Work Sans" panose="00000500000000000000" pitchFamily="50" charset="0"/>
              </a:endParaRPr>
            </a:p>
          </p:txBody>
        </p:sp>
        <p:sp>
          <p:nvSpPr>
            <p:cNvPr id="65" name="TextBox 64"/>
            <p:cNvSpPr txBox="1"/>
            <p:nvPr/>
          </p:nvSpPr>
          <p:spPr>
            <a:xfrm>
              <a:off x="2791272" y="2404363"/>
              <a:ext cx="80323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Wheat</a:t>
              </a:r>
              <a:endParaRPr lang="en-US" sz="1200" b="1" dirty="0">
                <a:solidFill>
                  <a:schemeClr val="accent4">
                    <a:lumMod val="75000"/>
                  </a:schemeClr>
                </a:solidFill>
                <a:latin typeface="Work Sans" panose="00000500000000000000" pitchFamily="50" charset="0"/>
              </a:endParaRPr>
            </a:p>
          </p:txBody>
        </p:sp>
        <p:sp>
          <p:nvSpPr>
            <p:cNvPr id="66" name="TextBox 65"/>
            <p:cNvSpPr txBox="1"/>
            <p:nvPr/>
          </p:nvSpPr>
          <p:spPr>
            <a:xfrm>
              <a:off x="3698670" y="2404363"/>
              <a:ext cx="793789"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Barley</a:t>
              </a:r>
              <a:endParaRPr lang="en-US" sz="1200" b="1" dirty="0">
                <a:solidFill>
                  <a:schemeClr val="accent4">
                    <a:lumMod val="75000"/>
                  </a:schemeClr>
                </a:solidFill>
                <a:latin typeface="Work Sans" panose="00000500000000000000" pitchFamily="50" charset="0"/>
              </a:endParaRPr>
            </a:p>
          </p:txBody>
        </p:sp>
        <p:sp>
          <p:nvSpPr>
            <p:cNvPr id="67" name="TextBox 66"/>
            <p:cNvSpPr txBox="1"/>
            <p:nvPr/>
          </p:nvSpPr>
          <p:spPr>
            <a:xfrm>
              <a:off x="4415638" y="2404363"/>
              <a:ext cx="64077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Corn</a:t>
              </a:r>
              <a:endParaRPr lang="en-US" sz="1200" b="1" dirty="0">
                <a:solidFill>
                  <a:schemeClr val="accent4">
                    <a:lumMod val="75000"/>
                  </a:schemeClr>
                </a:solidFill>
                <a:latin typeface="Work Sans" panose="00000500000000000000" pitchFamily="50" charset="0"/>
              </a:endParaRPr>
            </a:p>
          </p:txBody>
        </p:sp>
        <p:sp>
          <p:nvSpPr>
            <p:cNvPr id="68" name="TextBox 67"/>
            <p:cNvSpPr txBox="1"/>
            <p:nvPr/>
          </p:nvSpPr>
          <p:spPr>
            <a:xfrm>
              <a:off x="5697324" y="2405373"/>
              <a:ext cx="64077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Corn</a:t>
              </a:r>
              <a:endParaRPr lang="en-US" sz="1200" b="1" dirty="0">
                <a:solidFill>
                  <a:schemeClr val="accent4">
                    <a:lumMod val="75000"/>
                  </a:schemeClr>
                </a:solidFill>
                <a:latin typeface="Work Sans" panose="00000500000000000000" pitchFamily="50" charset="0"/>
              </a:endParaRPr>
            </a:p>
          </p:txBody>
        </p:sp>
        <p:sp>
          <p:nvSpPr>
            <p:cNvPr id="69" name="TextBox 68"/>
            <p:cNvSpPr txBox="1"/>
            <p:nvPr/>
          </p:nvSpPr>
          <p:spPr>
            <a:xfrm>
              <a:off x="6954020" y="2405373"/>
              <a:ext cx="80323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Wheat</a:t>
              </a:r>
              <a:endParaRPr lang="en-US" sz="1200" b="1" dirty="0">
                <a:solidFill>
                  <a:schemeClr val="accent4">
                    <a:lumMod val="75000"/>
                  </a:schemeClr>
                </a:solidFill>
                <a:latin typeface="Work Sans" panose="00000500000000000000" pitchFamily="50" charset="0"/>
              </a:endParaRPr>
            </a:p>
          </p:txBody>
        </p:sp>
        <p:sp>
          <p:nvSpPr>
            <p:cNvPr id="70" name="TextBox 69"/>
            <p:cNvSpPr txBox="1"/>
            <p:nvPr/>
          </p:nvSpPr>
          <p:spPr>
            <a:xfrm>
              <a:off x="7861419" y="2405373"/>
              <a:ext cx="793789"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Barley</a:t>
              </a:r>
              <a:endParaRPr lang="en-US" sz="1200" b="1" dirty="0">
                <a:solidFill>
                  <a:schemeClr val="accent4">
                    <a:lumMod val="75000"/>
                  </a:schemeClr>
                </a:solidFill>
                <a:latin typeface="Work Sans" panose="00000500000000000000" pitchFamily="50" charset="0"/>
              </a:endParaRPr>
            </a:p>
          </p:txBody>
        </p:sp>
        <p:sp>
          <p:nvSpPr>
            <p:cNvPr id="71" name="TextBox 70"/>
            <p:cNvSpPr txBox="1"/>
            <p:nvPr/>
          </p:nvSpPr>
          <p:spPr>
            <a:xfrm>
              <a:off x="8578387" y="2405373"/>
              <a:ext cx="640775" cy="326432"/>
            </a:xfrm>
            <a:prstGeom prst="rect">
              <a:avLst/>
            </a:prstGeom>
            <a:noFill/>
          </p:spPr>
          <p:txBody>
            <a:bodyPr wrap="none" rtlCol="0">
              <a:spAutoFit/>
            </a:bodyPr>
            <a:lstStyle/>
            <a:p>
              <a:r>
                <a:rPr lang="en-US" sz="1200" b="1" dirty="0" smtClean="0">
                  <a:solidFill>
                    <a:schemeClr val="accent4">
                      <a:lumMod val="75000"/>
                    </a:schemeClr>
                  </a:solidFill>
                  <a:latin typeface="Work Sans" panose="00000500000000000000" pitchFamily="50" charset="0"/>
                </a:rPr>
                <a:t>Corn</a:t>
              </a:r>
              <a:endParaRPr lang="en-US" sz="1200" b="1" dirty="0">
                <a:solidFill>
                  <a:schemeClr val="accent4">
                    <a:lumMod val="75000"/>
                  </a:schemeClr>
                </a:solidFill>
                <a:latin typeface="Work Sans" panose="00000500000000000000" pitchFamily="50" charset="0"/>
              </a:endParaRPr>
            </a:p>
          </p:txBody>
        </p:sp>
      </p:grpSp>
      <p:grpSp>
        <p:nvGrpSpPr>
          <p:cNvPr id="73" name="Group 72"/>
          <p:cNvGrpSpPr/>
          <p:nvPr/>
        </p:nvGrpSpPr>
        <p:grpSpPr>
          <a:xfrm>
            <a:off x="1018656" y="6072279"/>
            <a:ext cx="3335992" cy="215444"/>
            <a:chOff x="1266792" y="4917725"/>
            <a:chExt cx="4362287" cy="281725"/>
          </a:xfrm>
        </p:grpSpPr>
        <p:cxnSp>
          <p:nvCxnSpPr>
            <p:cNvPr id="74" name="Straight Connector 73"/>
            <p:cNvCxnSpPr/>
            <p:nvPr/>
          </p:nvCxnSpPr>
          <p:spPr>
            <a:xfrm>
              <a:off x="1266792" y="5056225"/>
              <a:ext cx="4362287" cy="0"/>
            </a:xfrm>
            <a:prstGeom prst="line">
              <a:avLst/>
            </a:prstGeom>
            <a:ln w="12700">
              <a:solidFill>
                <a:schemeClr val="bg2">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183907" y="4917725"/>
              <a:ext cx="616690" cy="281725"/>
            </a:xfrm>
            <a:prstGeom prst="rect">
              <a:avLst/>
            </a:prstGeom>
            <a:solidFill>
              <a:schemeClr val="bg1"/>
            </a:solidFill>
          </p:spPr>
          <p:txBody>
            <a:bodyPr wrap="none" rtlCol="0">
              <a:spAutoFit/>
            </a:bodyPr>
            <a:lstStyle/>
            <a:p>
              <a:r>
                <a:rPr lang="en-US" sz="800" b="1" dirty="0" smtClean="0">
                  <a:solidFill>
                    <a:schemeClr val="bg2">
                      <a:lumMod val="25000"/>
                    </a:schemeClr>
                  </a:solidFill>
                  <a:latin typeface="Work Sans" panose="00000500000000000000" pitchFamily="50" charset="0"/>
                </a:rPr>
                <a:t>450m</a:t>
              </a:r>
              <a:endParaRPr lang="en-US" sz="800" b="1" dirty="0">
                <a:solidFill>
                  <a:schemeClr val="bg2">
                    <a:lumMod val="25000"/>
                  </a:schemeClr>
                </a:solidFill>
                <a:latin typeface="Work Sans" panose="00000500000000000000" pitchFamily="50" charset="0"/>
              </a:endParaRPr>
            </a:p>
          </p:txBody>
        </p:sp>
      </p:grpSp>
      <p:grpSp>
        <p:nvGrpSpPr>
          <p:cNvPr id="76" name="Group 75"/>
          <p:cNvGrpSpPr/>
          <p:nvPr/>
        </p:nvGrpSpPr>
        <p:grpSpPr>
          <a:xfrm>
            <a:off x="4497353" y="6074298"/>
            <a:ext cx="3335992" cy="215444"/>
            <a:chOff x="1266792" y="4917725"/>
            <a:chExt cx="4362287" cy="281725"/>
          </a:xfrm>
        </p:grpSpPr>
        <p:cxnSp>
          <p:nvCxnSpPr>
            <p:cNvPr id="77" name="Straight Connector 76"/>
            <p:cNvCxnSpPr/>
            <p:nvPr/>
          </p:nvCxnSpPr>
          <p:spPr>
            <a:xfrm>
              <a:off x="1266792" y="5056225"/>
              <a:ext cx="4362287" cy="0"/>
            </a:xfrm>
            <a:prstGeom prst="line">
              <a:avLst/>
            </a:prstGeom>
            <a:ln w="12700">
              <a:solidFill>
                <a:schemeClr val="bg2">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83907" y="4917725"/>
              <a:ext cx="616690" cy="281725"/>
            </a:xfrm>
            <a:prstGeom prst="rect">
              <a:avLst/>
            </a:prstGeom>
            <a:solidFill>
              <a:schemeClr val="bg1"/>
            </a:solidFill>
          </p:spPr>
          <p:txBody>
            <a:bodyPr wrap="none" rtlCol="0">
              <a:spAutoFit/>
            </a:bodyPr>
            <a:lstStyle/>
            <a:p>
              <a:r>
                <a:rPr lang="en-US" sz="800" b="1" dirty="0" smtClean="0">
                  <a:solidFill>
                    <a:schemeClr val="bg2">
                      <a:lumMod val="25000"/>
                    </a:schemeClr>
                  </a:solidFill>
                  <a:latin typeface="Work Sans" panose="00000500000000000000" pitchFamily="50" charset="0"/>
                </a:rPr>
                <a:t>450m</a:t>
              </a:r>
              <a:endParaRPr lang="en-US" sz="800" b="1" dirty="0">
                <a:solidFill>
                  <a:schemeClr val="bg2">
                    <a:lumMod val="25000"/>
                  </a:schemeClr>
                </a:solidFill>
                <a:latin typeface="Work Sans" panose="00000500000000000000" pitchFamily="50" charset="0"/>
              </a:endParaRPr>
            </a:p>
          </p:txBody>
        </p:sp>
      </p:grpSp>
      <p:sp>
        <p:nvSpPr>
          <p:cNvPr id="81" name="Rechteck 19"/>
          <p:cNvSpPr/>
          <p:nvPr/>
        </p:nvSpPr>
        <p:spPr>
          <a:xfrm>
            <a:off x="10215636" y="4909008"/>
            <a:ext cx="1976364" cy="1255728"/>
          </a:xfrm>
          <a:prstGeom prst="rect">
            <a:avLst/>
          </a:prstGeom>
        </p:spPr>
        <p:txBody>
          <a:bodyPr wrap="square">
            <a:spAutoFit/>
          </a:bodyPr>
          <a:lstStyle/>
          <a:p>
            <a:pPr>
              <a:lnSpc>
                <a:spcPct val="120000"/>
              </a:lnSpc>
            </a:pPr>
            <a:r>
              <a:rPr lang="en-US" sz="105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study area: </a:t>
            </a:r>
          </a:p>
          <a:p>
            <a:pPr>
              <a:lnSpc>
                <a:spcPct val="120000"/>
              </a:lnSpc>
            </a:pPr>
            <a:r>
              <a:rPr lang="de-DE" sz="1050" dirty="0" smtClean="0">
                <a:solidFill>
                  <a:schemeClr val="bg2">
                    <a:lumMod val="50000"/>
                  </a:schemeClr>
                </a:solidFill>
                <a:latin typeface="Work Sans" panose="00000500000000000000" pitchFamily="50" charset="0"/>
              </a:rPr>
              <a:t>Wallerfing</a:t>
            </a:r>
            <a:r>
              <a:rPr lang="de-DE" sz="1050" dirty="0">
                <a:solidFill>
                  <a:schemeClr val="bg2">
                    <a:lumMod val="50000"/>
                  </a:schemeClr>
                </a:solidFill>
                <a:latin typeface="Work Sans" panose="00000500000000000000" pitchFamily="50" charset="0"/>
              </a:rPr>
              <a:t>, </a:t>
            </a:r>
            <a:r>
              <a:rPr lang="de-DE" sz="1050" dirty="0" smtClean="0">
                <a:solidFill>
                  <a:schemeClr val="bg2">
                    <a:lumMod val="50000"/>
                  </a:schemeClr>
                </a:solidFill>
                <a:latin typeface="Work Sans" panose="00000500000000000000" pitchFamily="50" charset="0"/>
              </a:rPr>
              <a:t>Germany</a:t>
            </a:r>
          </a:p>
          <a:p>
            <a:pPr algn="just">
              <a:lnSpc>
                <a:spcPct val="120000"/>
              </a:lnSpc>
            </a:pPr>
            <a:r>
              <a:rPr lang="en-US" sz="1050" dirty="0" smtClean="0">
                <a:solidFill>
                  <a:schemeClr val="bg2">
                    <a:lumMod val="50000"/>
                  </a:schemeClr>
                </a:solidFill>
                <a:effectLst>
                  <a:outerShdw blurRad="38100" dist="38100" dir="2700000" algn="tl">
                    <a:srgbClr val="000000">
                      <a:alpha val="43137"/>
                    </a:srgbClr>
                  </a:outerShdw>
                </a:effectLst>
                <a:latin typeface="Work Sans" panose="00000500000000000000" pitchFamily="50" charset="0"/>
              </a:rPr>
              <a:t>dataset: </a:t>
            </a:r>
          </a:p>
          <a:p>
            <a:pPr algn="just">
              <a:lnSpc>
                <a:spcPct val="120000"/>
              </a:lnSpc>
            </a:pPr>
            <a:r>
              <a:rPr lang="en-US" sz="1050" dirty="0" smtClean="0">
                <a:solidFill>
                  <a:schemeClr val="bg2">
                    <a:lumMod val="50000"/>
                  </a:schemeClr>
                </a:solidFill>
                <a:latin typeface="Work Sans" panose="00000500000000000000" pitchFamily="50" charset="0"/>
              </a:rPr>
              <a:t>Airborne X, C-,L-band </a:t>
            </a:r>
          </a:p>
          <a:p>
            <a:pPr algn="just">
              <a:lnSpc>
                <a:spcPct val="120000"/>
              </a:lnSpc>
            </a:pPr>
            <a:r>
              <a:rPr lang="en-US" sz="1050" dirty="0" smtClean="0">
                <a:solidFill>
                  <a:schemeClr val="bg2">
                    <a:lumMod val="50000"/>
                  </a:schemeClr>
                </a:solidFill>
                <a:latin typeface="Work Sans" panose="00000500000000000000" pitchFamily="50" charset="0"/>
              </a:rPr>
              <a:t>F-SAR data in </a:t>
            </a:r>
          </a:p>
          <a:p>
            <a:pPr algn="just">
              <a:lnSpc>
                <a:spcPct val="120000"/>
              </a:lnSpc>
            </a:pPr>
            <a:r>
              <a:rPr lang="en-US" sz="1050" dirty="0" smtClean="0">
                <a:solidFill>
                  <a:schemeClr val="bg2">
                    <a:lumMod val="50000"/>
                  </a:schemeClr>
                </a:solidFill>
                <a:latin typeface="Work Sans" panose="00000500000000000000" pitchFamily="50" charset="0"/>
              </a:rPr>
              <a:t>Quad polarization</a:t>
            </a:r>
          </a:p>
        </p:txBody>
      </p:sp>
      <p:sp>
        <p:nvSpPr>
          <p:cNvPr id="15" name="Foliennummernplatzhalter 14"/>
          <p:cNvSpPr>
            <a:spLocks noGrp="1"/>
          </p:cNvSpPr>
          <p:nvPr>
            <p:ph type="sldNum" sz="quarter" idx="12"/>
          </p:nvPr>
        </p:nvSpPr>
        <p:spPr/>
        <p:txBody>
          <a:bodyPr/>
          <a:lstStyle/>
          <a:p>
            <a:fld id="{0E5F5BB8-B058-4CAF-94F1-C60B474C680F}" type="slidenum">
              <a:rPr lang="de-DE" smtClean="0"/>
              <a:pPr/>
              <a:t>52</a:t>
            </a:fld>
            <a:endParaRPr lang="de-DE"/>
          </a:p>
        </p:txBody>
      </p:sp>
      <p:sp>
        <p:nvSpPr>
          <p:cNvPr id="136" name="Rectangle 15"/>
          <p:cNvSpPr/>
          <p:nvPr/>
        </p:nvSpPr>
        <p:spPr>
          <a:xfrm>
            <a:off x="196468" y="5937862"/>
            <a:ext cx="936475" cy="400110"/>
          </a:xfrm>
          <a:prstGeom prst="rect">
            <a:avLst/>
          </a:prstGeom>
        </p:spPr>
        <p:txBody>
          <a:bodyPr wrap="none">
            <a:spAutoFit/>
          </a:bodyPr>
          <a:lstStyle/>
          <a:p>
            <a:r>
              <a:rPr lang="el-GR" sz="1000" dirty="0" smtClean="0">
                <a:solidFill>
                  <a:schemeClr val="tx1">
                    <a:lumMod val="65000"/>
                    <a:lumOff val="35000"/>
                  </a:schemeClr>
                </a:solidFill>
                <a:latin typeface="Arial" panose="020B0604020202020204" pitchFamily="34" charset="0"/>
              </a:rPr>
              <a:t>ρ</a:t>
            </a:r>
            <a:r>
              <a:rPr lang="en-US" sz="1000" baseline="-25000" dirty="0" smtClean="0">
                <a:solidFill>
                  <a:schemeClr val="tx1">
                    <a:lumMod val="65000"/>
                    <a:lumOff val="35000"/>
                  </a:schemeClr>
                </a:solidFill>
                <a:latin typeface="Work Sans" panose="00000500000000000000" pitchFamily="50" charset="0"/>
              </a:rPr>
              <a:t>z</a:t>
            </a:r>
            <a:r>
              <a:rPr lang="en-US" sz="1000" dirty="0" smtClean="0">
                <a:solidFill>
                  <a:schemeClr val="tx1">
                    <a:lumMod val="65000"/>
                    <a:lumOff val="35000"/>
                  </a:schemeClr>
                </a:solidFill>
                <a:latin typeface="Work Sans" panose="00000500000000000000" pitchFamily="50" charset="0"/>
              </a:rPr>
              <a:t> : vertical </a:t>
            </a:r>
          </a:p>
          <a:p>
            <a:r>
              <a:rPr lang="en-US" sz="1000" dirty="0" smtClean="0">
                <a:solidFill>
                  <a:schemeClr val="tx1">
                    <a:lumMod val="65000"/>
                    <a:lumOff val="35000"/>
                  </a:schemeClr>
                </a:solidFill>
                <a:latin typeface="Work Sans" panose="00000500000000000000" pitchFamily="50" charset="0"/>
              </a:rPr>
              <a:t>resolution</a:t>
            </a:r>
            <a:endParaRPr lang="en-US" sz="1000" dirty="0">
              <a:solidFill>
                <a:schemeClr val="tx1">
                  <a:lumMod val="65000"/>
                  <a:lumOff val="35000"/>
                </a:schemeClr>
              </a:solidFill>
              <a:latin typeface="Work Sans" panose="00000500000000000000" pitchFamily="50" charset="0"/>
            </a:endParaRPr>
          </a:p>
        </p:txBody>
      </p:sp>
      <p:grpSp>
        <p:nvGrpSpPr>
          <p:cNvPr id="158" name="Gruppieren 157"/>
          <p:cNvGrpSpPr/>
          <p:nvPr/>
        </p:nvGrpSpPr>
        <p:grpSpPr>
          <a:xfrm>
            <a:off x="8247684" y="1356724"/>
            <a:ext cx="3572006" cy="3351552"/>
            <a:chOff x="9355766" y="937236"/>
            <a:chExt cx="2701869" cy="2535115"/>
          </a:xfrm>
          <a:effectLst/>
        </p:grpSpPr>
        <p:grpSp>
          <p:nvGrpSpPr>
            <p:cNvPr id="159" name="Gruppieren 158"/>
            <p:cNvGrpSpPr/>
            <p:nvPr/>
          </p:nvGrpSpPr>
          <p:grpSpPr>
            <a:xfrm>
              <a:off x="9368963" y="937236"/>
              <a:ext cx="2522308" cy="2281658"/>
              <a:chOff x="9242865" y="1024699"/>
              <a:chExt cx="2892588" cy="2616607"/>
            </a:xfrm>
          </p:grpSpPr>
          <p:grpSp>
            <p:nvGrpSpPr>
              <p:cNvPr id="161" name="Gruppieren 160"/>
              <p:cNvGrpSpPr/>
              <p:nvPr/>
            </p:nvGrpSpPr>
            <p:grpSpPr>
              <a:xfrm>
                <a:off x="9242865" y="1024699"/>
                <a:ext cx="2892588" cy="2616607"/>
                <a:chOff x="9514770" y="2369181"/>
                <a:chExt cx="2410223" cy="2180270"/>
              </a:xfrm>
            </p:grpSpPr>
            <p:pic>
              <p:nvPicPr>
                <p:cNvPr id="164" name="Picture 7" descr="\\Client\D$\HR-RKO\Pol-InSAR\Wallerfing_campaign_May_August_2014\Data\picture\2014_07_03\Biomass\C2\C2.2\CIMG5348.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63217" y="2502050"/>
                  <a:ext cx="746192" cy="999533"/>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pic>
              <p:nvPicPr>
                <p:cNvPr id="165"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1875" r="31875"/>
                <a:stretch/>
              </p:blipFill>
              <p:spPr bwMode="auto">
                <a:xfrm>
                  <a:off x="10419713" y="2502050"/>
                  <a:ext cx="746192" cy="999533"/>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pic>
              <p:nvPicPr>
                <p:cNvPr id="166" name="Picture 8" descr="\\Client\D$\HR-RKO\Pol-InSAR\Wallerfing_campaign_May_August_2014\Data\picture\2014_07_03\Biomass\B1\B1.1\CIMG5370.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6875" r="26875"/>
                <a:stretch/>
              </p:blipFill>
              <p:spPr bwMode="auto">
                <a:xfrm>
                  <a:off x="11176209" y="2502050"/>
                  <a:ext cx="748784" cy="999533"/>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sp>
              <p:nvSpPr>
                <p:cNvPr id="167" name="TextBox 10"/>
                <p:cNvSpPr txBox="1"/>
                <p:nvPr/>
              </p:nvSpPr>
              <p:spPr>
                <a:xfrm>
                  <a:off x="9820722" y="2369181"/>
                  <a:ext cx="360000" cy="121815"/>
                </a:xfrm>
                <a:prstGeom prst="rect">
                  <a:avLst/>
                </a:prstGeom>
                <a:noFill/>
              </p:spPr>
              <p:txBody>
                <a:bodyPr wrap="square" lIns="0" tIns="0" rIns="0" bIns="0" rtlCol="0">
                  <a:spAutoFit/>
                </a:bodyPr>
                <a:lstStyle/>
                <a:p>
                  <a:r>
                    <a:rPr lang="de-DE" sz="950" b="1" dirty="0" err="1">
                      <a:solidFill>
                        <a:schemeClr val="accent4">
                          <a:lumMod val="75000"/>
                        </a:schemeClr>
                      </a:solidFill>
                      <a:latin typeface="Work Sans" panose="00000500000000000000" pitchFamily="50" charset="0"/>
                      <a:cs typeface="Arial" pitchFamily="34" charset="0"/>
                    </a:rPr>
                    <a:t>C</a:t>
                  </a:r>
                  <a:r>
                    <a:rPr lang="de-DE" sz="950" b="1" dirty="0" err="1" smtClean="0">
                      <a:solidFill>
                        <a:schemeClr val="accent4">
                          <a:lumMod val="75000"/>
                        </a:schemeClr>
                      </a:solidFill>
                      <a:latin typeface="Work Sans" panose="00000500000000000000" pitchFamily="50" charset="0"/>
                      <a:cs typeface="Arial" pitchFamily="34" charset="0"/>
                    </a:rPr>
                    <a:t>orn</a:t>
                  </a:r>
                  <a:r>
                    <a:rPr lang="de-DE" sz="950" b="1" dirty="0" smtClean="0">
                      <a:solidFill>
                        <a:schemeClr val="accent4">
                          <a:lumMod val="75000"/>
                        </a:schemeClr>
                      </a:solidFill>
                      <a:latin typeface="Work Sans" panose="00000500000000000000" pitchFamily="50" charset="0"/>
                      <a:cs typeface="Arial" pitchFamily="34" charset="0"/>
                    </a:rPr>
                    <a:t> </a:t>
                  </a:r>
                  <a:endParaRPr lang="en-US" sz="950" b="1" dirty="0" smtClean="0">
                    <a:solidFill>
                      <a:schemeClr val="accent4">
                        <a:lumMod val="75000"/>
                      </a:schemeClr>
                    </a:solidFill>
                    <a:latin typeface="Work Sans" panose="00000500000000000000" pitchFamily="50" charset="0"/>
                    <a:cs typeface="Arial" pitchFamily="34" charset="0"/>
                  </a:endParaRPr>
                </a:p>
              </p:txBody>
            </p:sp>
            <p:sp>
              <p:nvSpPr>
                <p:cNvPr id="168" name="TextBox 11"/>
                <p:cNvSpPr txBox="1"/>
                <p:nvPr/>
              </p:nvSpPr>
              <p:spPr>
                <a:xfrm>
                  <a:off x="10576786" y="2369181"/>
                  <a:ext cx="432048" cy="121815"/>
                </a:xfrm>
                <a:prstGeom prst="rect">
                  <a:avLst/>
                </a:prstGeom>
                <a:noFill/>
              </p:spPr>
              <p:txBody>
                <a:bodyPr wrap="square" lIns="0" tIns="0" rIns="0" bIns="0" rtlCol="0">
                  <a:spAutoFit/>
                </a:bodyPr>
                <a:lstStyle/>
                <a:p>
                  <a:r>
                    <a:rPr lang="de-DE" sz="950" b="1" dirty="0" err="1" smtClean="0">
                      <a:solidFill>
                        <a:schemeClr val="accent4">
                          <a:lumMod val="75000"/>
                        </a:schemeClr>
                      </a:solidFill>
                      <a:latin typeface="Work Sans" panose="00000500000000000000" pitchFamily="50" charset="0"/>
                      <a:cs typeface="Arial" pitchFamily="34" charset="0"/>
                    </a:rPr>
                    <a:t>Wheat</a:t>
                  </a:r>
                  <a:endParaRPr lang="en-US" sz="950" b="1" dirty="0" smtClean="0">
                    <a:solidFill>
                      <a:schemeClr val="accent4">
                        <a:lumMod val="75000"/>
                      </a:schemeClr>
                    </a:solidFill>
                    <a:latin typeface="Work Sans" panose="00000500000000000000" pitchFamily="50" charset="0"/>
                    <a:cs typeface="Arial" pitchFamily="34" charset="0"/>
                  </a:endParaRPr>
                </a:p>
              </p:txBody>
            </p:sp>
            <p:sp>
              <p:nvSpPr>
                <p:cNvPr id="169" name="TextBox 12"/>
                <p:cNvSpPr txBox="1"/>
                <p:nvPr/>
              </p:nvSpPr>
              <p:spPr>
                <a:xfrm>
                  <a:off x="11348217" y="2369181"/>
                  <a:ext cx="432048" cy="121815"/>
                </a:xfrm>
                <a:prstGeom prst="rect">
                  <a:avLst/>
                </a:prstGeom>
                <a:noFill/>
              </p:spPr>
              <p:txBody>
                <a:bodyPr wrap="square" lIns="0" tIns="0" rIns="0" bIns="0" rtlCol="0">
                  <a:spAutoFit/>
                </a:bodyPr>
                <a:lstStyle/>
                <a:p>
                  <a:r>
                    <a:rPr lang="de-DE" sz="950" b="1" dirty="0" err="1" smtClean="0">
                      <a:solidFill>
                        <a:schemeClr val="accent4">
                          <a:lumMod val="75000"/>
                        </a:schemeClr>
                      </a:solidFill>
                      <a:latin typeface="Work Sans" panose="00000500000000000000" pitchFamily="50" charset="0"/>
                      <a:cs typeface="Arial" pitchFamily="34" charset="0"/>
                    </a:rPr>
                    <a:t>Barley</a:t>
                  </a:r>
                  <a:endParaRPr lang="en-US" sz="950" b="1" dirty="0" smtClean="0">
                    <a:solidFill>
                      <a:schemeClr val="accent4">
                        <a:lumMod val="75000"/>
                      </a:schemeClr>
                    </a:solidFill>
                    <a:latin typeface="Work Sans" panose="00000500000000000000" pitchFamily="50" charset="0"/>
                    <a:cs typeface="Arial" pitchFamily="34" charset="0"/>
                  </a:endParaRPr>
                </a:p>
              </p:txBody>
            </p:sp>
            <p:sp>
              <p:nvSpPr>
                <p:cNvPr id="170" name="TextBox 13"/>
                <p:cNvSpPr txBox="1"/>
                <p:nvPr/>
              </p:nvSpPr>
              <p:spPr>
                <a:xfrm rot="16200000">
                  <a:off x="9359654" y="2887542"/>
                  <a:ext cx="432048" cy="121815"/>
                </a:xfrm>
                <a:prstGeom prst="rect">
                  <a:avLst/>
                </a:prstGeom>
                <a:noFill/>
              </p:spPr>
              <p:txBody>
                <a:bodyPr wrap="square" lIns="0" tIns="0" rIns="0" bIns="0" rtlCol="0">
                  <a:spAutoFit/>
                </a:bodyPr>
                <a:lstStyle/>
                <a:p>
                  <a:r>
                    <a:rPr lang="de-DE" sz="950" b="1" dirty="0" err="1" smtClean="0">
                      <a:latin typeface="Work Sans" panose="00000500000000000000" pitchFamily="50" charset="0"/>
                      <a:cs typeface="Arial" pitchFamily="34" charset="0"/>
                    </a:rPr>
                    <a:t>July</a:t>
                  </a:r>
                  <a:r>
                    <a:rPr lang="de-DE" sz="950" b="1" dirty="0" smtClean="0">
                      <a:latin typeface="Work Sans" panose="00000500000000000000" pitchFamily="50" charset="0"/>
                      <a:cs typeface="Arial" pitchFamily="34" charset="0"/>
                    </a:rPr>
                    <a:t> 03</a:t>
                  </a:r>
                  <a:endParaRPr lang="en-US" sz="950" b="1" dirty="0" smtClean="0">
                    <a:latin typeface="Work Sans" panose="00000500000000000000" pitchFamily="50" charset="0"/>
                    <a:cs typeface="Arial" pitchFamily="34" charset="0"/>
                  </a:endParaRPr>
                </a:p>
              </p:txBody>
            </p:sp>
            <p:sp>
              <p:nvSpPr>
                <p:cNvPr id="171" name="TextBox 14"/>
                <p:cNvSpPr txBox="1"/>
                <p:nvPr/>
              </p:nvSpPr>
              <p:spPr>
                <a:xfrm rot="16200000">
                  <a:off x="9359654" y="4040190"/>
                  <a:ext cx="432048" cy="121815"/>
                </a:xfrm>
                <a:prstGeom prst="rect">
                  <a:avLst/>
                </a:prstGeom>
                <a:noFill/>
              </p:spPr>
              <p:txBody>
                <a:bodyPr wrap="square" lIns="0" tIns="0" rIns="0" bIns="0" rtlCol="0">
                  <a:spAutoFit/>
                </a:bodyPr>
                <a:lstStyle/>
                <a:p>
                  <a:r>
                    <a:rPr lang="de-DE" sz="950" b="1" dirty="0" err="1" smtClean="0">
                      <a:latin typeface="Work Sans" panose="00000500000000000000" pitchFamily="50" charset="0"/>
                      <a:cs typeface="Arial" pitchFamily="34" charset="0"/>
                    </a:rPr>
                    <a:t>July</a:t>
                  </a:r>
                  <a:r>
                    <a:rPr lang="de-DE" sz="950" b="1" dirty="0" smtClean="0">
                      <a:latin typeface="Work Sans" panose="00000500000000000000" pitchFamily="50" charset="0"/>
                      <a:cs typeface="Arial" pitchFamily="34" charset="0"/>
                    </a:rPr>
                    <a:t> 24</a:t>
                  </a:r>
                  <a:endParaRPr lang="en-US" sz="950" b="1" dirty="0" smtClean="0">
                    <a:latin typeface="Work Sans" panose="00000500000000000000" pitchFamily="50" charset="0"/>
                    <a:cs typeface="Arial" pitchFamily="34" charset="0"/>
                  </a:endParaRPr>
                </a:p>
              </p:txBody>
            </p:sp>
            <p:pic>
              <p:nvPicPr>
                <p:cNvPr id="172" name="Picture 8" descr="\\Client\D$\HR-RKO\Pol-InSAR\Wallerfing_campaign_May_August_2014\Data\picture\2014_07_24\Biomass\C2\C2.1\cimg5447.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668889" y="3549918"/>
                  <a:ext cx="746192" cy="999533"/>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pic>
              <p:nvPicPr>
                <p:cNvPr id="173" name="Picture 7"/>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423273" y="3549918"/>
                  <a:ext cx="746192" cy="999533"/>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pic>
              <p:nvPicPr>
                <p:cNvPr id="174" name="Picture 3" descr="\\Client\D$\HR-RKO\Pol-InSAR\Wallerfing_campaign_May_August_2014\Data\picture\2014_07_30\Overview\Beans (Former Barley 1)\PICT0024.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43750"/>
                <a:stretch/>
              </p:blipFill>
              <p:spPr bwMode="auto">
                <a:xfrm>
                  <a:off x="11178801" y="3549918"/>
                  <a:ext cx="746192" cy="999533"/>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162" name="TextBox 15"/>
                  <p:cNvSpPr txBox="1"/>
                  <p:nvPr/>
                </p:nvSpPr>
                <p:spPr>
                  <a:xfrm>
                    <a:off x="9920128" y="2235835"/>
                    <a:ext cx="2202761" cy="140164"/>
                  </a:xfrm>
                  <a:prstGeom prst="rect">
                    <a:avLst/>
                  </a:prstGeom>
                  <a:noFill/>
                </p:spPr>
                <p:txBody>
                  <a:bodyPr wrap="square" lIns="0" tIns="0" rIns="0" bIns="0" rtlCol="0">
                    <a:spAutoFit/>
                  </a:bodyPr>
                  <a:lstStyle/>
                  <a:p>
                    <a14:m>
                      <m:oMath xmlns:m="http://schemas.openxmlformats.org/officeDocument/2006/math">
                        <m:r>
                          <a:rPr lang="de-DE" sz="1050" b="1" i="1" dirty="0" smtClean="0">
                            <a:solidFill>
                              <a:schemeClr val="bg1">
                                <a:lumMod val="95000"/>
                              </a:schemeClr>
                            </a:solidFill>
                            <a:effectLst>
                              <a:outerShdw blurRad="38100" dist="38100" dir="2700000" algn="tl">
                                <a:srgbClr val="000000">
                                  <a:alpha val="43137"/>
                                </a:srgbClr>
                              </a:outerShdw>
                            </a:effectLst>
                            <a:latin typeface="Cambria Math" panose="02040503050406030204" pitchFamily="18" charset="0"/>
                            <a:ea typeface="Cambria Math" charset="0"/>
                            <a:cs typeface="Cambria Math" charset="0"/>
                          </a:rPr>
                          <m:t> </m:t>
                        </m:r>
                        <m:r>
                          <a:rPr lang="en-US"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𝟏</m:t>
                        </m:r>
                        <m:r>
                          <a:rPr lang="de-DE"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𝟗</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𝐦</m:t>
                        </m:r>
                      </m:oMath>
                    </a14:m>
                    <a:r>
                      <a:rPr lang="en-US" sz="1050" b="1" dirty="0" smtClean="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14:m>
                      <m:oMath xmlns:m="http://schemas.openxmlformats.org/officeDocument/2006/math">
                        <m:r>
                          <a:rPr lang="de-DE" sz="1050" b="1" i="0" dirty="0" smtClean="0">
                            <a:solidFill>
                              <a:schemeClr val="bg1">
                                <a:lumMod val="95000"/>
                              </a:schemeClr>
                            </a:solidFill>
                            <a:effectLst>
                              <a:outerShdw blurRad="38100" dist="38100" dir="2700000" algn="tl">
                                <a:srgbClr val="000000">
                                  <a:alpha val="43137"/>
                                </a:srgbClr>
                              </a:outerShdw>
                            </a:effectLst>
                            <a:latin typeface="Cambria Math" panose="02040503050406030204" pitchFamily="18" charset="0"/>
                            <a:ea typeface="Cambria Math" charset="0"/>
                            <a:cs typeface="Cambria Math" charset="0"/>
                          </a:rPr>
                          <m:t>        </m:t>
                        </m:r>
                        <m:r>
                          <a:rPr lang="en-US" sz="1050" b="1" i="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𝟎</m:t>
                        </m:r>
                        <m:r>
                          <a:rPr lang="de-DE" sz="1050" b="1" i="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𝟗</m:t>
                        </m:r>
                        <m:r>
                          <a:rPr lang="de-DE" sz="1050" b="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𝐦</m:t>
                        </m:r>
                      </m:oMath>
                    </a14:m>
                    <a:r>
                      <a:rPr lang="en-US" sz="1050" b="1" dirty="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r>
                      <a:rPr lang="en-US" sz="1050" b="1" dirty="0" smtClean="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14:m>
                      <m:oMath xmlns:m="http://schemas.openxmlformats.org/officeDocument/2006/math">
                        <m:r>
                          <a:rPr lang="de-DE" sz="1050" b="1" i="0" dirty="0" smtClean="0">
                            <a:solidFill>
                              <a:schemeClr val="bg1">
                                <a:lumMod val="95000"/>
                              </a:schemeClr>
                            </a:solidFill>
                            <a:effectLst>
                              <a:outerShdw blurRad="38100" dist="38100" dir="2700000" algn="tl">
                                <a:srgbClr val="000000">
                                  <a:alpha val="43137"/>
                                </a:srgbClr>
                              </a:outerShdw>
                            </a:effectLst>
                            <a:latin typeface="Cambria Math" panose="02040503050406030204" pitchFamily="18" charset="0"/>
                            <a:ea typeface="Cambria Math" charset="0"/>
                            <a:cs typeface="Cambria Math" charset="0"/>
                          </a:rPr>
                          <m:t>     </m:t>
                        </m:r>
                        <m:r>
                          <a:rPr lang="en-US" sz="1050" b="1" i="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𝟎</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𝟖𝐦</m:t>
                        </m:r>
                      </m:oMath>
                    </a14:m>
                    <a:r>
                      <a:rPr lang="en-US" sz="1050" b="1" dirty="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p>
                </p:txBody>
              </p:sp>
            </mc:Choice>
            <mc:Fallback xmlns="">
              <p:sp>
                <p:nvSpPr>
                  <p:cNvPr id="162" name="TextBox 15"/>
                  <p:cNvSpPr txBox="1">
                    <a:spLocks noRot="1" noChangeAspect="1" noMove="1" noResize="1" noEditPoints="1" noAdjustHandles="1" noChangeArrowheads="1" noChangeShapeType="1" noTextEdit="1"/>
                  </p:cNvSpPr>
                  <p:nvPr/>
                </p:nvSpPr>
                <p:spPr>
                  <a:xfrm>
                    <a:off x="9920128" y="2235835"/>
                    <a:ext cx="2202761" cy="140164"/>
                  </a:xfrm>
                  <a:prstGeom prst="rect">
                    <a:avLst/>
                  </a:prstGeom>
                  <a:blipFill>
                    <a:blip r:embed="rId16"/>
                    <a:stretch>
                      <a:fillRect l="-481" r="-1442" b="-2307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3" name="TextBox 16"/>
                  <p:cNvSpPr txBox="1"/>
                  <p:nvPr/>
                </p:nvSpPr>
                <p:spPr>
                  <a:xfrm>
                    <a:off x="9421021" y="3492913"/>
                    <a:ext cx="2701869" cy="140164"/>
                  </a:xfrm>
                  <a:prstGeom prst="rect">
                    <a:avLst/>
                  </a:prstGeom>
                  <a:noFill/>
                </p:spPr>
                <p:txBody>
                  <a:bodyPr wrap="square" lIns="0" tIns="0" rIns="0" bIns="0" rtlCol="0">
                    <a:spAutoFit/>
                  </a:bodyPr>
                  <a:lstStyle/>
                  <a:p>
                    <a14:m>
                      <m:oMath xmlns:m="http://schemas.openxmlformats.org/officeDocument/2006/math">
                        <m:r>
                          <a:rPr lang="de-DE" sz="1050" b="1" i="1" dirty="0" smtClean="0">
                            <a:solidFill>
                              <a:schemeClr val="bg1">
                                <a:lumMod val="95000"/>
                              </a:schemeClr>
                            </a:solidFill>
                            <a:effectLst>
                              <a:outerShdw blurRad="38100" dist="38100" dir="2700000" algn="tl">
                                <a:srgbClr val="000000">
                                  <a:alpha val="43137"/>
                                </a:srgbClr>
                              </a:outerShdw>
                            </a:effectLst>
                            <a:latin typeface="Cambria Math" panose="02040503050406030204" pitchFamily="18" charset="0"/>
                            <a:ea typeface="Cambria Math" charset="0"/>
                            <a:cs typeface="Cambria Math" charset="0"/>
                          </a:rPr>
                          <m:t>                     </m:t>
                        </m:r>
                        <m:r>
                          <a:rPr lang="en-US"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𝟑</m:t>
                        </m:r>
                        <m:r>
                          <a:rPr lang="de-DE"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𝟓𝐦</m:t>
                        </m:r>
                      </m:oMath>
                    </a14:m>
                    <a:r>
                      <a:rPr lang="en-US" sz="1050" b="1" dirty="0" smtClean="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14:m>
                      <m:oMath xmlns:m="http://schemas.openxmlformats.org/officeDocument/2006/math">
                        <m:r>
                          <a:rPr lang="en-US" sz="1050" b="1" i="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𝟎</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m:t>
                        </m:r>
                        <m:r>
                          <a:rPr lang="de-DE" sz="1050" b="1" i="0"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𝟖𝐦</m:t>
                        </m:r>
                      </m:oMath>
                    </a14:m>
                    <a:r>
                      <a:rPr lang="en-US" sz="1050" b="1" dirty="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r>
                      <a:rPr lang="en-US" sz="1050" b="1" dirty="0" smtClean="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14:m>
                      <m:oMath xmlns:m="http://schemas.openxmlformats.org/officeDocument/2006/math">
                        <m:r>
                          <a:rPr lang="en-US" sz="1050" b="1" i="1" dirty="0" smtClean="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0</m:t>
                        </m:r>
                        <m:r>
                          <a:rPr lang="de-DE" sz="1050" b="1" dirty="0">
                            <a:solidFill>
                              <a:schemeClr val="bg1">
                                <a:lumMod val="95000"/>
                              </a:schemeClr>
                            </a:solidFill>
                            <a:effectLst>
                              <a:outerShdw blurRad="38100" dist="38100" dir="2700000" algn="tl">
                                <a:srgbClr val="000000">
                                  <a:alpha val="43137"/>
                                </a:srgbClr>
                              </a:outerShdw>
                            </a:effectLst>
                            <a:latin typeface="Cambria Math" charset="0"/>
                            <a:ea typeface="Cambria Math" charset="0"/>
                            <a:cs typeface="Cambria Math" charset="0"/>
                          </a:rPr>
                          <m:t>𝐦</m:t>
                        </m:r>
                      </m:oMath>
                    </a14:m>
                    <a:r>
                      <a:rPr lang="en-US" sz="1050" b="1" dirty="0">
                        <a:solidFill>
                          <a:schemeClr val="bg1">
                            <a:lumMod val="95000"/>
                          </a:schemeClr>
                        </a:solidFill>
                        <a:effectLst>
                          <a:outerShdw blurRad="38100" dist="38100" dir="2700000" algn="tl">
                            <a:srgbClr val="000000">
                              <a:alpha val="43137"/>
                            </a:srgbClr>
                          </a:outerShdw>
                        </a:effectLst>
                        <a:latin typeface="Work Sans" panose="00000500000000000000" pitchFamily="50" charset="0"/>
                        <a:cs typeface="Arial" pitchFamily="34" charset="0"/>
                      </a:rPr>
                      <a:t>     </a:t>
                    </a:r>
                  </a:p>
                </p:txBody>
              </p:sp>
            </mc:Choice>
            <mc:Fallback xmlns="">
              <p:sp>
                <p:nvSpPr>
                  <p:cNvPr id="163" name="TextBox 16"/>
                  <p:cNvSpPr txBox="1">
                    <a:spLocks noRot="1" noChangeAspect="1" noMove="1" noResize="1" noEditPoints="1" noAdjustHandles="1" noChangeArrowheads="1" noChangeShapeType="1" noTextEdit="1"/>
                  </p:cNvSpPr>
                  <p:nvPr/>
                </p:nvSpPr>
                <p:spPr>
                  <a:xfrm>
                    <a:off x="9421021" y="3492913"/>
                    <a:ext cx="2701869" cy="140164"/>
                  </a:xfrm>
                  <a:prstGeom prst="rect">
                    <a:avLst/>
                  </a:prstGeom>
                  <a:blipFill>
                    <a:blip r:embed="rId17"/>
                    <a:stretch>
                      <a:fillRect l="-392" r="-1176" b="-22222"/>
                    </a:stretch>
                  </a:blipFill>
                </p:spPr>
                <p:txBody>
                  <a:bodyPr/>
                  <a:lstStyle/>
                  <a:p>
                    <a:r>
                      <a:rPr lang="de-DE">
                        <a:noFill/>
                      </a:rPr>
                      <a:t> </a:t>
                    </a:r>
                  </a:p>
                </p:txBody>
              </p:sp>
            </mc:Fallback>
          </mc:AlternateContent>
        </p:grpSp>
        <p:sp>
          <p:nvSpPr>
            <p:cNvPr id="160" name="Rectangle 10"/>
            <p:cNvSpPr/>
            <p:nvPr/>
          </p:nvSpPr>
          <p:spPr>
            <a:xfrm>
              <a:off x="9355766" y="3226130"/>
              <a:ext cx="2701869" cy="246221"/>
            </a:xfrm>
            <a:prstGeom prst="rect">
              <a:avLst/>
            </a:prstGeom>
          </p:spPr>
          <p:txBody>
            <a:bodyPr wrap="square">
              <a:spAutoFit/>
            </a:bodyPr>
            <a:lstStyle/>
            <a:p>
              <a:pPr algn="ctr"/>
              <a:r>
                <a:rPr lang="en-US" sz="1000" dirty="0" smtClean="0">
                  <a:solidFill>
                    <a:schemeClr val="tx1">
                      <a:lumMod val="75000"/>
                      <a:lumOff val="25000"/>
                    </a:schemeClr>
                  </a:solidFill>
                  <a:latin typeface="Work Sans" panose="00000500000000000000" pitchFamily="50" charset="0"/>
                </a:rPr>
                <a:t>Crop Height [m] at data acquisitions</a:t>
              </a:r>
              <a:endParaRPr lang="en-US" sz="1000" dirty="0">
                <a:solidFill>
                  <a:schemeClr val="tx1">
                    <a:lumMod val="75000"/>
                    <a:lumOff val="25000"/>
                  </a:schemeClr>
                </a:solidFill>
                <a:latin typeface="Work Sans" panose="00000500000000000000" pitchFamily="50" charset="0"/>
              </a:endParaRPr>
            </a:p>
          </p:txBody>
        </p:sp>
      </p:grpSp>
      <p:sp>
        <p:nvSpPr>
          <p:cNvPr id="98" name="Rechteck 20"/>
          <p:cNvSpPr/>
          <p:nvPr/>
        </p:nvSpPr>
        <p:spPr>
          <a:xfrm>
            <a:off x="565200" y="1011075"/>
            <a:ext cx="7017670" cy="572464"/>
          </a:xfrm>
          <a:prstGeom prst="rect">
            <a:avLst/>
          </a:prstGeom>
        </p:spPr>
        <p:txBody>
          <a:bodyPr wrap="square">
            <a:spAutoFit/>
          </a:bodyPr>
          <a:lstStyle/>
          <a:p>
            <a:pPr algn="just">
              <a:lnSpc>
                <a:spcPct val="120000"/>
              </a:lnSpc>
              <a:spcAft>
                <a:spcPts val="600"/>
              </a:spcAft>
            </a:pPr>
            <a:r>
              <a:rPr lang="en-US" sz="1300" dirty="0" smtClean="0">
                <a:latin typeface="Work Sans" panose="00000500000000000000" pitchFamily="50" charset="0"/>
              </a:rPr>
              <a:t>The study reports that </a:t>
            </a:r>
            <a:r>
              <a:rPr lang="en-US" sz="1300" dirty="0">
                <a:latin typeface="Work Sans" panose="00000500000000000000" pitchFamily="50" charset="0"/>
              </a:rPr>
              <a:t>even though the Rayleigh resolution in height </a:t>
            </a:r>
            <a:r>
              <a:rPr lang="en-US" sz="1300" dirty="0" smtClean="0">
                <a:latin typeface="Work Sans" panose="00000500000000000000" pitchFamily="50" charset="0"/>
              </a:rPr>
              <a:t>is </a:t>
            </a:r>
            <a:r>
              <a:rPr lang="en-US" sz="1300" dirty="0">
                <a:latin typeface="Work Sans" panose="00000500000000000000" pitchFamily="50" charset="0"/>
              </a:rPr>
              <a:t>in the range of the vegetation heights, </a:t>
            </a:r>
            <a:endParaRPr lang="en-US" sz="1300" dirty="0" smtClean="0">
              <a:latin typeface="Work Sans" panose="00000500000000000000" pitchFamily="50" charset="0"/>
            </a:endParaRPr>
          </a:p>
        </p:txBody>
      </p:sp>
      <p:sp>
        <p:nvSpPr>
          <p:cNvPr id="12" name="Rechteck 11"/>
          <p:cNvSpPr/>
          <p:nvPr/>
        </p:nvSpPr>
        <p:spPr>
          <a:xfrm>
            <a:off x="1023680" y="1418171"/>
            <a:ext cx="6559190" cy="1111073"/>
          </a:xfrm>
          <a:prstGeom prst="rect">
            <a:avLst/>
          </a:prstGeom>
        </p:spPr>
        <p:txBody>
          <a:bodyPr wrap="square">
            <a:spAutoFit/>
          </a:bodyPr>
          <a:lstStyle/>
          <a:p>
            <a:pPr algn="just">
              <a:lnSpc>
                <a:spcPct val="120000"/>
              </a:lnSpc>
              <a:spcAft>
                <a:spcPts val="600"/>
              </a:spcAft>
            </a:pPr>
            <a:endParaRPr lang="en-US" sz="1200" dirty="0">
              <a:latin typeface="Work Sans" panose="00000500000000000000" pitchFamily="50" charset="0"/>
            </a:endParaRPr>
          </a:p>
          <a:p>
            <a:pPr marL="285750" indent="-285750" algn="just">
              <a:lnSpc>
                <a:spcPct val="120000"/>
              </a:lnSpc>
              <a:buFont typeface="Arial" panose="020B0604020202020204" pitchFamily="34" charset="0"/>
              <a:buChar char="•"/>
            </a:pPr>
            <a:r>
              <a:rPr lang="en-US" sz="1300" dirty="0">
                <a:latin typeface="Work Sans" panose="00000500000000000000" pitchFamily="50" charset="0"/>
              </a:rPr>
              <a:t>changes in the scattering characteristics could be detected</a:t>
            </a:r>
          </a:p>
          <a:p>
            <a:pPr marL="285750" indent="-285750" algn="just">
              <a:lnSpc>
                <a:spcPct val="120000"/>
              </a:lnSpc>
              <a:buFont typeface="Arial" panose="020B0604020202020204" pitchFamily="34" charset="0"/>
              <a:buChar char="•"/>
            </a:pPr>
            <a:r>
              <a:rPr lang="en-US" sz="1300" dirty="0">
                <a:latin typeface="Work Sans" panose="00000500000000000000" pitchFamily="50" charset="0"/>
              </a:rPr>
              <a:t>the differences between the species and the stages of the </a:t>
            </a:r>
            <a:r>
              <a:rPr lang="en-US" sz="1300" dirty="0" err="1">
                <a:latin typeface="Work Sans" panose="00000500000000000000" pitchFamily="50" charset="0"/>
              </a:rPr>
              <a:t>phenological</a:t>
            </a:r>
            <a:r>
              <a:rPr lang="en-US" sz="1300" dirty="0">
                <a:latin typeface="Work Sans" panose="00000500000000000000" pitchFamily="50" charset="0"/>
              </a:rPr>
              <a:t> cycle, growth &amp; penetration capabilities, could be observed. </a:t>
            </a:r>
          </a:p>
        </p:txBody>
      </p:sp>
    </p:spTree>
    <p:extLst>
      <p:ext uri="{BB962C8B-B14F-4D97-AF65-F5344CB8AC3E}">
        <p14:creationId xmlns:p14="http://schemas.microsoft.com/office/powerpoint/2010/main" val="9348034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01238" y="15195"/>
            <a:ext cx="11390762" cy="541110"/>
          </a:xfrm>
        </p:spPr>
        <p:txBody>
          <a:bodyPr>
            <a:normAutofit fontScale="90000"/>
          </a:bodyPr>
          <a:lstStyle/>
          <a:p>
            <a:r>
              <a:rPr lang="en-US" dirty="0" smtClean="0"/>
              <a:t>Agriculture Imaging: </a:t>
            </a:r>
            <a:r>
              <a:rPr lang="en-US" sz="1800" dirty="0" err="1" smtClean="0"/>
              <a:t>Polarimetric</a:t>
            </a:r>
            <a:r>
              <a:rPr lang="en-US" sz="1800" dirty="0" smtClean="0"/>
              <a:t> Tomography for </a:t>
            </a:r>
            <a:r>
              <a:rPr lang="en-US" sz="1800" dirty="0" err="1"/>
              <a:t>P</a:t>
            </a:r>
            <a:r>
              <a:rPr lang="en-US" sz="1800" dirty="0" err="1" smtClean="0"/>
              <a:t>henological</a:t>
            </a:r>
            <a:r>
              <a:rPr lang="en-US" sz="1800" dirty="0" smtClean="0"/>
              <a:t> </a:t>
            </a:r>
            <a:r>
              <a:rPr lang="en-US" sz="1800" dirty="0"/>
              <a:t>C</a:t>
            </a:r>
            <a:r>
              <a:rPr lang="en-US" sz="1800" dirty="0" smtClean="0"/>
              <a:t>hanges of Agricultural Crops </a:t>
            </a:r>
            <a:r>
              <a:rPr lang="en-US" dirty="0" smtClean="0">
                <a:solidFill>
                  <a:schemeClr val="bg1">
                    <a:lumMod val="75000"/>
                  </a:schemeClr>
                </a:solidFill>
              </a:rPr>
              <a:t>[</a:t>
            </a:r>
            <a:r>
              <a:rPr lang="en-US" dirty="0" err="1" smtClean="0">
                <a:solidFill>
                  <a:schemeClr val="bg1">
                    <a:lumMod val="75000"/>
                  </a:schemeClr>
                </a:solidFill>
              </a:rPr>
              <a:t>Joerg</a:t>
            </a:r>
            <a:r>
              <a:rPr lang="en-US" dirty="0" smtClean="0">
                <a:solidFill>
                  <a:schemeClr val="bg1">
                    <a:lumMod val="75000"/>
                  </a:schemeClr>
                </a:solidFill>
              </a:rPr>
              <a:t> et al., 2017]</a:t>
            </a:r>
            <a:r>
              <a:rPr lang="en-US" dirty="0" smtClean="0"/>
              <a:t> </a:t>
            </a:r>
            <a:endParaRPr lang="en-US" dirty="0"/>
          </a:p>
        </p:txBody>
      </p:sp>
      <p:sp>
        <p:nvSpPr>
          <p:cNvPr id="3" name="Foliennummernplatzhalter 2"/>
          <p:cNvSpPr>
            <a:spLocks noGrp="1"/>
          </p:cNvSpPr>
          <p:nvPr>
            <p:ph type="sldNum" sz="quarter" idx="12"/>
          </p:nvPr>
        </p:nvSpPr>
        <p:spPr/>
        <p:txBody>
          <a:bodyPr/>
          <a:lstStyle/>
          <a:p>
            <a:fld id="{0E5F5BB8-B058-4CAF-94F1-C60B474C680F}" type="slidenum">
              <a:rPr lang="de-DE" smtClean="0"/>
              <a:pPr/>
              <a:t>53</a:t>
            </a:fld>
            <a:endParaRPr lang="de-DE"/>
          </a:p>
        </p:txBody>
      </p:sp>
      <p:sp>
        <p:nvSpPr>
          <p:cNvPr id="4" name="Rechteck 3"/>
          <p:cNvSpPr/>
          <p:nvPr/>
        </p:nvSpPr>
        <p:spPr>
          <a:xfrm>
            <a:off x="1156633" y="781933"/>
            <a:ext cx="10216647" cy="415498"/>
          </a:xfrm>
          <a:prstGeom prst="rect">
            <a:avLst/>
          </a:prstGeom>
        </p:spPr>
        <p:txBody>
          <a:bodyPr wrap="square">
            <a:spAutoFit/>
          </a:bodyPr>
          <a:lstStyle/>
          <a:p>
            <a:pPr algn="just">
              <a:lnSpc>
                <a:spcPct val="150000"/>
              </a:lnSpc>
            </a:pPr>
            <a:r>
              <a:rPr lang="en-US" sz="1400" b="1" dirty="0" smtClean="0">
                <a:solidFill>
                  <a:schemeClr val="bg2">
                    <a:lumMod val="50000"/>
                  </a:schemeClr>
                </a:solidFill>
                <a:latin typeface="Work Sans" panose="00000500000000000000" pitchFamily="50" charset="0"/>
              </a:rPr>
              <a:t>Interpretations:  </a:t>
            </a:r>
          </a:p>
        </p:txBody>
      </p:sp>
      <p:sp>
        <p:nvSpPr>
          <p:cNvPr id="6" name="Rechteck 5"/>
          <p:cNvSpPr/>
          <p:nvPr/>
        </p:nvSpPr>
        <p:spPr>
          <a:xfrm>
            <a:off x="1099484" y="3732798"/>
            <a:ext cx="10330946" cy="2225225"/>
          </a:xfrm>
          <a:prstGeom prst="rect">
            <a:avLst/>
          </a:prstGeom>
        </p:spPr>
        <p:txBody>
          <a:bodyPr wrap="square">
            <a:spAutoFit/>
          </a:bodyPr>
          <a:lstStyle/>
          <a:p>
            <a:pPr>
              <a:lnSpc>
                <a:spcPct val="150000"/>
              </a:lnSpc>
            </a:pPr>
            <a:r>
              <a:rPr lang="en-US" sz="1400" b="1" dirty="0" smtClean="0">
                <a:latin typeface="Work Sans" panose="00000500000000000000" pitchFamily="50" charset="0"/>
              </a:rPr>
              <a:t>  L-band:</a:t>
            </a:r>
          </a:p>
          <a:p>
            <a:pPr marL="742950" lvl="1" indent="-285750" algn="just">
              <a:lnSpc>
                <a:spcPct val="120000"/>
              </a:lnSpc>
              <a:buFont typeface="Arial" panose="020B0604020202020204" pitchFamily="34" charset="0"/>
              <a:buChar char="•"/>
            </a:pPr>
            <a:r>
              <a:rPr lang="en-US" sz="1400" dirty="0">
                <a:latin typeface="Work Sans" panose="00000500000000000000" pitchFamily="50" charset="0"/>
              </a:rPr>
              <a:t>In contrast to higher frequencies, L-band is not as sensitive to low vegetation and the vertical profiles are in general more ground dominated. </a:t>
            </a:r>
            <a:endParaRPr lang="en-US" sz="1400" dirty="0" smtClean="0">
              <a:latin typeface="Work Sans" panose="00000500000000000000" pitchFamily="50" charset="0"/>
            </a:endParaRPr>
          </a:p>
          <a:p>
            <a:pPr marL="742950" lvl="1" indent="-285750">
              <a:lnSpc>
                <a:spcPct val="120000"/>
              </a:lnSpc>
              <a:buFont typeface="Arial" panose="020B0604020202020204" pitchFamily="34" charset="0"/>
              <a:buChar char="•"/>
            </a:pPr>
            <a:r>
              <a:rPr lang="en-US" sz="1400" dirty="0" smtClean="0">
                <a:latin typeface="Work Sans" panose="00000500000000000000" pitchFamily="50" charset="0"/>
              </a:rPr>
              <a:t>The vertical </a:t>
            </a:r>
            <a:r>
              <a:rPr lang="en-US" sz="1400" dirty="0">
                <a:latin typeface="Work Sans" panose="00000500000000000000" pitchFamily="50" charset="0"/>
              </a:rPr>
              <a:t>resolution is lower than at the higher frequencies which makes it more difficult to distinguish between contributions at different heights, particularly for low plant height</a:t>
            </a:r>
            <a:r>
              <a:rPr lang="en-US" sz="1400" dirty="0" smtClean="0">
                <a:latin typeface="Work Sans" panose="00000500000000000000" pitchFamily="50" charset="0"/>
              </a:rPr>
              <a:t>.</a:t>
            </a:r>
          </a:p>
          <a:p>
            <a:pPr marL="742950" lvl="1" indent="-285750">
              <a:lnSpc>
                <a:spcPct val="120000"/>
              </a:lnSpc>
              <a:buFont typeface="Arial" panose="020B0604020202020204" pitchFamily="34" charset="0"/>
              <a:buChar char="•"/>
            </a:pPr>
            <a:r>
              <a:rPr lang="en-US" sz="1400" dirty="0" smtClean="0">
                <a:latin typeface="Work Sans" panose="00000500000000000000" pitchFamily="50" charset="0"/>
              </a:rPr>
              <a:t>Additionally in the corn, </a:t>
            </a:r>
            <a:r>
              <a:rPr lang="en-US" sz="1400" dirty="0">
                <a:latin typeface="Work Sans" panose="00000500000000000000" pitchFamily="50" charset="0"/>
              </a:rPr>
              <a:t>on July 24</a:t>
            </a:r>
            <a:r>
              <a:rPr lang="en-US" sz="1400" baseline="30000" dirty="0">
                <a:latin typeface="Work Sans" panose="00000500000000000000" pitchFamily="50" charset="0"/>
              </a:rPr>
              <a:t>th</a:t>
            </a:r>
            <a:r>
              <a:rPr lang="en-US" sz="1400" dirty="0">
                <a:latin typeface="Work Sans" panose="00000500000000000000" pitchFamily="50" charset="0"/>
              </a:rPr>
              <a:t>, VV has an increased sensitivity to the vegetation compared to HH where ground contribution is more dominant. </a:t>
            </a:r>
          </a:p>
          <a:p>
            <a:pPr marL="742950" lvl="1" indent="-285750">
              <a:lnSpc>
                <a:spcPct val="120000"/>
              </a:lnSpc>
              <a:buFont typeface="Arial" panose="020B0604020202020204" pitchFamily="34" charset="0"/>
              <a:buChar char="•"/>
            </a:pPr>
            <a:endParaRPr lang="en-US" sz="1400" dirty="0" smtClean="0">
              <a:latin typeface="Work Sans" panose="00000500000000000000" pitchFamily="50" charset="0"/>
            </a:endParaRPr>
          </a:p>
        </p:txBody>
      </p:sp>
      <p:grpSp>
        <p:nvGrpSpPr>
          <p:cNvPr id="27" name="Gruppieren 26"/>
          <p:cNvGrpSpPr/>
          <p:nvPr/>
        </p:nvGrpSpPr>
        <p:grpSpPr>
          <a:xfrm>
            <a:off x="31758" y="983207"/>
            <a:ext cx="1032380" cy="1382885"/>
            <a:chOff x="-1" y="1224247"/>
            <a:chExt cx="1032380" cy="1382885"/>
          </a:xfrm>
        </p:grpSpPr>
        <p:pic>
          <p:nvPicPr>
            <p:cNvPr id="13" name="Picture 7" descr="\\Client\D$\HR-RKO\Pol-InSAR\Wallerfing_campaign_May_August_2014\Data\picture\2014_07_03\Biomass\C2\C2.2\CIMG53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224247"/>
              <a:ext cx="1032380" cy="1382885"/>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sp>
          <p:nvSpPr>
            <p:cNvPr id="16" name="TextBox 10"/>
            <p:cNvSpPr txBox="1"/>
            <p:nvPr/>
          </p:nvSpPr>
          <p:spPr>
            <a:xfrm>
              <a:off x="14867" y="1233773"/>
              <a:ext cx="498071" cy="168535"/>
            </a:xfrm>
            <a:prstGeom prst="rect">
              <a:avLst/>
            </a:prstGeom>
            <a:noFill/>
          </p:spPr>
          <p:txBody>
            <a:bodyPr wrap="square" lIns="0" tIns="0" rIns="0" bIns="0" rtlCol="0">
              <a:spAutoFit/>
            </a:bodyPr>
            <a:lstStyle/>
            <a:p>
              <a:r>
                <a:rPr lang="de-DE" sz="950" b="1" dirty="0" err="1">
                  <a:solidFill>
                    <a:schemeClr val="accent4">
                      <a:lumMod val="75000"/>
                    </a:schemeClr>
                  </a:solidFill>
                  <a:latin typeface="Work Sans" panose="00000500000000000000" pitchFamily="50" charset="0"/>
                  <a:cs typeface="Arial" pitchFamily="34" charset="0"/>
                </a:rPr>
                <a:t>C</a:t>
              </a:r>
              <a:r>
                <a:rPr lang="de-DE" sz="950" b="1" dirty="0" err="1" smtClean="0">
                  <a:solidFill>
                    <a:schemeClr val="accent4">
                      <a:lumMod val="75000"/>
                    </a:schemeClr>
                  </a:solidFill>
                  <a:latin typeface="Work Sans" panose="00000500000000000000" pitchFamily="50" charset="0"/>
                  <a:cs typeface="Arial" pitchFamily="34" charset="0"/>
                </a:rPr>
                <a:t>orn</a:t>
              </a:r>
              <a:r>
                <a:rPr lang="de-DE" sz="950" b="1" dirty="0" smtClean="0">
                  <a:solidFill>
                    <a:schemeClr val="accent4">
                      <a:lumMod val="75000"/>
                    </a:schemeClr>
                  </a:solidFill>
                  <a:latin typeface="Work Sans" panose="00000500000000000000" pitchFamily="50" charset="0"/>
                  <a:cs typeface="Arial" pitchFamily="34" charset="0"/>
                </a:rPr>
                <a:t> </a:t>
              </a:r>
              <a:endParaRPr lang="en-US" sz="950" b="1" dirty="0" smtClean="0">
                <a:solidFill>
                  <a:schemeClr val="accent4">
                    <a:lumMod val="75000"/>
                  </a:schemeClr>
                </a:solidFill>
                <a:latin typeface="Work Sans" panose="00000500000000000000" pitchFamily="50" charset="0"/>
                <a:cs typeface="Arial" pitchFamily="34" charset="0"/>
              </a:endParaRPr>
            </a:p>
          </p:txBody>
        </p:sp>
      </p:grpSp>
      <p:grpSp>
        <p:nvGrpSpPr>
          <p:cNvPr id="26" name="Gruppieren 25"/>
          <p:cNvGrpSpPr/>
          <p:nvPr/>
        </p:nvGrpSpPr>
        <p:grpSpPr>
          <a:xfrm>
            <a:off x="31758" y="2762332"/>
            <a:ext cx="1032380" cy="1416566"/>
            <a:chOff x="29003" y="3033379"/>
            <a:chExt cx="1032380" cy="1416566"/>
          </a:xfrm>
        </p:grpSpPr>
        <p:pic>
          <p:nvPicPr>
            <p:cNvPr id="14"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875" r="31875"/>
            <a:stretch/>
          </p:blipFill>
          <p:spPr bwMode="auto">
            <a:xfrm>
              <a:off x="29003" y="3067060"/>
              <a:ext cx="1032380" cy="1382885"/>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sp>
          <p:nvSpPr>
            <p:cNvPr id="17" name="TextBox 11"/>
            <p:cNvSpPr txBox="1"/>
            <p:nvPr/>
          </p:nvSpPr>
          <p:spPr>
            <a:xfrm>
              <a:off x="29003" y="3033379"/>
              <a:ext cx="597752" cy="168535"/>
            </a:xfrm>
            <a:prstGeom prst="rect">
              <a:avLst/>
            </a:prstGeom>
            <a:noFill/>
          </p:spPr>
          <p:txBody>
            <a:bodyPr wrap="square" lIns="0" tIns="0" rIns="0" bIns="0" rtlCol="0">
              <a:spAutoFit/>
            </a:bodyPr>
            <a:lstStyle/>
            <a:p>
              <a:r>
                <a:rPr lang="de-DE" sz="950" b="1" dirty="0" err="1" smtClean="0">
                  <a:solidFill>
                    <a:schemeClr val="accent4">
                      <a:lumMod val="75000"/>
                    </a:schemeClr>
                  </a:solidFill>
                  <a:latin typeface="Work Sans" panose="00000500000000000000" pitchFamily="50" charset="0"/>
                  <a:cs typeface="Arial" pitchFamily="34" charset="0"/>
                </a:rPr>
                <a:t>Wheat</a:t>
              </a:r>
              <a:endParaRPr lang="en-US" sz="950" b="1" dirty="0" smtClean="0">
                <a:solidFill>
                  <a:schemeClr val="accent4">
                    <a:lumMod val="75000"/>
                  </a:schemeClr>
                </a:solidFill>
                <a:latin typeface="Work Sans" panose="00000500000000000000" pitchFamily="50" charset="0"/>
                <a:cs typeface="Arial" pitchFamily="34" charset="0"/>
              </a:endParaRPr>
            </a:p>
          </p:txBody>
        </p:sp>
      </p:grpSp>
      <p:grpSp>
        <p:nvGrpSpPr>
          <p:cNvPr id="25" name="Gruppieren 24"/>
          <p:cNvGrpSpPr/>
          <p:nvPr/>
        </p:nvGrpSpPr>
        <p:grpSpPr>
          <a:xfrm>
            <a:off x="29965" y="4575138"/>
            <a:ext cx="1035966" cy="1382885"/>
            <a:chOff x="-3587" y="4833862"/>
            <a:chExt cx="1035966" cy="1382885"/>
          </a:xfrm>
        </p:grpSpPr>
        <p:pic>
          <p:nvPicPr>
            <p:cNvPr id="15" name="Picture 8" descr="\\Client\D$\HR-RKO\Pol-InSAR\Wallerfing_campaign_May_August_2014\Data\picture\2014_07_03\Biomass\B1\B1.1\CIMG53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875" r="26875"/>
            <a:stretch/>
          </p:blipFill>
          <p:spPr bwMode="auto">
            <a:xfrm>
              <a:off x="-3587" y="4833862"/>
              <a:ext cx="1035966" cy="1382885"/>
            </a:xfrm>
            <a:prstGeom prst="rect">
              <a:avLst/>
            </a:prstGeom>
            <a:noFill/>
            <a:effectLst>
              <a:outerShdw blurRad="88900" dist="50800" dir="2700000" algn="ctr" rotWithShape="0">
                <a:schemeClr val="bg1">
                  <a:lumMod val="75000"/>
                </a:schemeClr>
              </a:outerShdw>
            </a:effectLst>
            <a:extLst>
              <a:ext uri="{909E8E84-426E-40DD-AFC4-6F175D3DCCD1}">
                <a14:hiddenFill xmlns:a14="http://schemas.microsoft.com/office/drawing/2010/main">
                  <a:solidFill>
                    <a:srgbClr val="FFFFFF"/>
                  </a:solidFill>
                </a14:hiddenFill>
              </a:ext>
            </a:extLst>
          </p:spPr>
        </p:pic>
        <p:sp>
          <p:nvSpPr>
            <p:cNvPr id="18" name="TextBox 12"/>
            <p:cNvSpPr txBox="1"/>
            <p:nvPr/>
          </p:nvSpPr>
          <p:spPr>
            <a:xfrm>
              <a:off x="14867" y="4833864"/>
              <a:ext cx="597752" cy="168535"/>
            </a:xfrm>
            <a:prstGeom prst="rect">
              <a:avLst/>
            </a:prstGeom>
            <a:noFill/>
          </p:spPr>
          <p:txBody>
            <a:bodyPr wrap="square" lIns="0" tIns="0" rIns="0" bIns="0" rtlCol="0">
              <a:spAutoFit/>
            </a:bodyPr>
            <a:lstStyle/>
            <a:p>
              <a:r>
                <a:rPr lang="de-DE" sz="950" b="1" dirty="0" err="1" smtClean="0">
                  <a:solidFill>
                    <a:schemeClr val="accent4">
                      <a:lumMod val="75000"/>
                    </a:schemeClr>
                  </a:solidFill>
                  <a:latin typeface="Work Sans" panose="00000500000000000000" pitchFamily="50" charset="0"/>
                  <a:cs typeface="Arial" pitchFamily="34" charset="0"/>
                </a:rPr>
                <a:t>Barley</a:t>
              </a:r>
              <a:endParaRPr lang="en-US" sz="950" b="1" dirty="0" smtClean="0">
                <a:solidFill>
                  <a:schemeClr val="accent4">
                    <a:lumMod val="75000"/>
                  </a:schemeClr>
                </a:solidFill>
                <a:latin typeface="Work Sans" panose="00000500000000000000" pitchFamily="50" charset="0"/>
                <a:cs typeface="Arial" pitchFamily="34" charset="0"/>
              </a:endParaRPr>
            </a:p>
          </p:txBody>
        </p:sp>
      </p:grpSp>
      <p:sp>
        <p:nvSpPr>
          <p:cNvPr id="30" name="Rechteck 29"/>
          <p:cNvSpPr/>
          <p:nvPr/>
        </p:nvSpPr>
        <p:spPr>
          <a:xfrm>
            <a:off x="1213783" y="1352502"/>
            <a:ext cx="10216647" cy="2225225"/>
          </a:xfrm>
          <a:prstGeom prst="rect">
            <a:avLst/>
          </a:prstGeom>
        </p:spPr>
        <p:txBody>
          <a:bodyPr wrap="square">
            <a:spAutoFit/>
          </a:bodyPr>
          <a:lstStyle/>
          <a:p>
            <a:pPr algn="just">
              <a:lnSpc>
                <a:spcPct val="150000"/>
              </a:lnSpc>
            </a:pPr>
            <a:r>
              <a:rPr lang="en-US" sz="1400" b="1" dirty="0">
                <a:latin typeface="Work Sans" panose="00000500000000000000" pitchFamily="50" charset="0"/>
              </a:rPr>
              <a:t>X- </a:t>
            </a:r>
            <a:r>
              <a:rPr lang="en-US" sz="1400" b="1" dirty="0" smtClean="0">
                <a:latin typeface="Work Sans" panose="00000500000000000000" pitchFamily="50" charset="0"/>
              </a:rPr>
              <a:t>and </a:t>
            </a:r>
            <a:r>
              <a:rPr lang="en-US" sz="1400" b="1" dirty="0">
                <a:latin typeface="Work Sans" panose="00000500000000000000" pitchFamily="50" charset="0"/>
              </a:rPr>
              <a:t>C-band</a:t>
            </a:r>
            <a:r>
              <a:rPr lang="en-US" sz="1400" b="1" dirty="0" smtClean="0">
                <a:latin typeface="Work Sans" panose="00000500000000000000" pitchFamily="50" charset="0"/>
              </a:rPr>
              <a:t>:</a:t>
            </a:r>
          </a:p>
          <a:p>
            <a:pPr marL="742950" lvl="1" indent="-285750" algn="just">
              <a:lnSpc>
                <a:spcPct val="120000"/>
              </a:lnSpc>
              <a:buFont typeface="Arial" panose="020B0604020202020204" pitchFamily="34" charset="0"/>
              <a:buChar char="•"/>
            </a:pPr>
            <a:r>
              <a:rPr lang="en-US" sz="1400" dirty="0">
                <a:latin typeface="Work Sans" panose="00000500000000000000" pitchFamily="50" charset="0"/>
              </a:rPr>
              <a:t>Similar characteristics are observed at X- and C-band while the profiles at X-band show more volume contribution</a:t>
            </a:r>
            <a:r>
              <a:rPr lang="en-US" sz="1400" dirty="0" smtClean="0">
                <a:latin typeface="Work Sans" panose="00000500000000000000" pitchFamily="50" charset="0"/>
              </a:rPr>
              <a:t>.</a:t>
            </a:r>
          </a:p>
          <a:p>
            <a:pPr marL="742950" lvl="1" indent="-285750" algn="just">
              <a:lnSpc>
                <a:spcPct val="120000"/>
              </a:lnSpc>
              <a:buFont typeface="Arial" panose="020B0604020202020204" pitchFamily="34" charset="0"/>
              <a:buChar char="•"/>
            </a:pPr>
            <a:r>
              <a:rPr lang="en-US" sz="1400" dirty="0">
                <a:latin typeface="Work Sans" panose="00000500000000000000" pitchFamily="50" charset="0"/>
              </a:rPr>
              <a:t>In the corn, the growth and the morphological change of the plants </a:t>
            </a:r>
            <a:r>
              <a:rPr lang="en-US" sz="1400" dirty="0" smtClean="0">
                <a:latin typeface="Work Sans" panose="00000500000000000000" pitchFamily="50" charset="0"/>
              </a:rPr>
              <a:t>are </a:t>
            </a:r>
            <a:r>
              <a:rPr lang="en-US" sz="1400" dirty="0">
                <a:latin typeface="Work Sans" panose="00000500000000000000" pitchFamily="50" charset="0"/>
              </a:rPr>
              <a:t>observed</a:t>
            </a:r>
            <a:r>
              <a:rPr lang="en-US" sz="1400" dirty="0" smtClean="0">
                <a:latin typeface="Work Sans" panose="00000500000000000000" pitchFamily="50" charset="0"/>
              </a:rPr>
              <a:t>.</a:t>
            </a:r>
          </a:p>
          <a:p>
            <a:pPr marL="742950" lvl="1" indent="-285750" algn="just">
              <a:lnSpc>
                <a:spcPct val="120000"/>
              </a:lnSpc>
              <a:buFont typeface="Arial" panose="020B0604020202020204" pitchFamily="34" charset="0"/>
              <a:buChar char="•"/>
            </a:pPr>
            <a:r>
              <a:rPr lang="en-US" sz="1400" dirty="0">
                <a:latin typeface="Work Sans" panose="00000500000000000000" pitchFamily="50" charset="0"/>
              </a:rPr>
              <a:t>In the wheat, the </a:t>
            </a:r>
            <a:r>
              <a:rPr lang="en-US" sz="1400" dirty="0" err="1">
                <a:latin typeface="Work Sans" panose="00000500000000000000" pitchFamily="50" charset="0"/>
              </a:rPr>
              <a:t>dryout</a:t>
            </a:r>
            <a:r>
              <a:rPr lang="en-US" sz="1400" dirty="0">
                <a:latin typeface="Work Sans" panose="00000500000000000000" pitchFamily="50" charset="0"/>
              </a:rPr>
              <a:t> can be observed by the main peak of the vertical profiles moving from the top of the plant closer to the ground from one date to the other. </a:t>
            </a:r>
          </a:p>
          <a:p>
            <a:pPr marL="742950" lvl="1" indent="-285750" algn="just">
              <a:lnSpc>
                <a:spcPct val="120000"/>
              </a:lnSpc>
              <a:buFont typeface="Arial" panose="020B0604020202020204" pitchFamily="34" charset="0"/>
              <a:buChar char="•"/>
            </a:pPr>
            <a:r>
              <a:rPr lang="en-US" sz="1400" dirty="0" smtClean="0">
                <a:latin typeface="Work Sans" panose="00000500000000000000" pitchFamily="50" charset="0"/>
              </a:rPr>
              <a:t>The </a:t>
            </a:r>
            <a:r>
              <a:rPr lang="en-US" sz="1400" dirty="0">
                <a:latin typeface="Work Sans" panose="00000500000000000000" pitchFamily="50" charset="0"/>
              </a:rPr>
              <a:t>extent of the vertical profiles in both dates </a:t>
            </a:r>
            <a:r>
              <a:rPr lang="en-US" sz="1400" dirty="0" smtClean="0">
                <a:latin typeface="Work Sans" panose="00000500000000000000" pitchFamily="50" charset="0"/>
              </a:rPr>
              <a:t>are, </a:t>
            </a:r>
            <a:r>
              <a:rPr lang="en-US" sz="1400" dirty="0">
                <a:latin typeface="Work Sans" panose="00000500000000000000" pitchFamily="50" charset="0"/>
              </a:rPr>
              <a:t>however, smaller than the actual plant height indicating that also high frequencies penetrate into the vegetation</a:t>
            </a:r>
            <a:r>
              <a:rPr lang="en-US" sz="1400" dirty="0" smtClean="0">
                <a:latin typeface="Work Sans" panose="00000500000000000000" pitchFamily="50" charset="0"/>
              </a:rPr>
              <a:t>.</a:t>
            </a:r>
          </a:p>
        </p:txBody>
      </p:sp>
    </p:spTree>
    <p:extLst>
      <p:ext uri="{BB962C8B-B14F-4D97-AF65-F5344CB8AC3E}">
        <p14:creationId xmlns:p14="http://schemas.microsoft.com/office/powerpoint/2010/main" val="30869034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69"/>
          <p:cNvSpPr txBox="1"/>
          <p:nvPr/>
        </p:nvSpPr>
        <p:spPr>
          <a:xfrm>
            <a:off x="0" y="2829720"/>
            <a:ext cx="12191999"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References &amp; Further Reading</a:t>
            </a:r>
            <a:endParaRPr lang="en-US" sz="2200" b="1" dirty="0">
              <a:solidFill>
                <a:srgbClr val="818266"/>
              </a:solidFill>
              <a:latin typeface="Work Sans" panose="00000500000000000000" pitchFamily="50" charset="0"/>
            </a:endParaRPr>
          </a:p>
        </p:txBody>
      </p:sp>
      <p:sp>
        <p:nvSpPr>
          <p:cNvPr id="2" name="Foliennummernplatzhalter 1"/>
          <p:cNvSpPr>
            <a:spLocks noGrp="1"/>
          </p:cNvSpPr>
          <p:nvPr>
            <p:ph type="sldNum" sz="quarter" idx="12"/>
          </p:nvPr>
        </p:nvSpPr>
        <p:spPr/>
        <p:txBody>
          <a:bodyPr/>
          <a:lstStyle/>
          <a:p>
            <a:fld id="{0E5F5BB8-B058-4CAF-94F1-C60B474C680F}" type="slidenum">
              <a:rPr lang="de-DE" smtClean="0"/>
              <a:pPr/>
              <a:t>54</a:t>
            </a:fld>
            <a:endParaRPr lang="de-DE"/>
          </a:p>
        </p:txBody>
      </p:sp>
    </p:spTree>
    <p:extLst>
      <p:ext uri="{BB962C8B-B14F-4D97-AF65-F5344CB8AC3E}">
        <p14:creationId xmlns:p14="http://schemas.microsoft.com/office/powerpoint/2010/main" val="41125802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References &amp; Further Reading</a:t>
            </a:r>
            <a:endParaRPr lang="de-DE" dirty="0"/>
          </a:p>
        </p:txBody>
      </p:sp>
      <p:sp>
        <p:nvSpPr>
          <p:cNvPr id="7" name="Textfeld 6"/>
          <p:cNvSpPr txBox="1"/>
          <p:nvPr/>
        </p:nvSpPr>
        <p:spPr>
          <a:xfrm>
            <a:off x="249438" y="1063007"/>
            <a:ext cx="11619199" cy="5096780"/>
          </a:xfrm>
          <a:prstGeom prst="rect">
            <a:avLst/>
          </a:prstGeom>
          <a:noFill/>
        </p:spPr>
        <p:txBody>
          <a:bodyPr wrap="square" rtlCol="0">
            <a:spAutoFit/>
          </a:bodyPr>
          <a:lstStyle/>
          <a:p>
            <a:pPr marL="171450" indent="-171450" algn="just">
              <a:lnSpc>
                <a:spcPct val="120000"/>
              </a:lnSpc>
              <a:spcAft>
                <a:spcPts val="600"/>
              </a:spcAft>
              <a:buFont typeface="Arial" panose="020B0604020202020204" pitchFamily="34" charset="0"/>
              <a:buChar char="•"/>
            </a:pPr>
            <a:r>
              <a:rPr lang="en-US" sz="1100" dirty="0" smtClean="0">
                <a:solidFill>
                  <a:schemeClr val="tx1">
                    <a:lumMod val="75000"/>
                    <a:lumOff val="25000"/>
                  </a:schemeClr>
                </a:solidFill>
                <a:latin typeface="Work Sans" panose="00000500000000000000" pitchFamily="50" charset="0"/>
              </a:rPr>
              <a:t>Aguilera (a), E., </a:t>
            </a:r>
            <a:r>
              <a:rPr lang="en-US" sz="1100" dirty="0" err="1" smtClean="0">
                <a:solidFill>
                  <a:schemeClr val="tx1">
                    <a:lumMod val="75000"/>
                    <a:lumOff val="25000"/>
                  </a:schemeClr>
                </a:solidFill>
                <a:latin typeface="Work Sans" panose="00000500000000000000" pitchFamily="50" charset="0"/>
              </a:rPr>
              <a:t>Nannini</a:t>
            </a:r>
            <a:r>
              <a:rPr lang="en-US" sz="1100" dirty="0" smtClean="0">
                <a:solidFill>
                  <a:schemeClr val="tx1">
                    <a:lumMod val="75000"/>
                    <a:lumOff val="25000"/>
                  </a:schemeClr>
                </a:solidFill>
                <a:latin typeface="Work Sans" panose="00000500000000000000" pitchFamily="50" charset="0"/>
              </a:rPr>
              <a:t>, M, and </a:t>
            </a:r>
            <a:r>
              <a:rPr lang="en-US" sz="1100" dirty="0" err="1" smtClean="0">
                <a:solidFill>
                  <a:schemeClr val="tx1">
                    <a:lumMod val="75000"/>
                    <a:lumOff val="25000"/>
                  </a:schemeClr>
                </a:solidFill>
                <a:latin typeface="Work Sans" panose="00000500000000000000" pitchFamily="50" charset="0"/>
              </a:rPr>
              <a:t>Reigber</a:t>
            </a:r>
            <a:r>
              <a:rPr lang="en-US" sz="1100" dirty="0" smtClean="0">
                <a:solidFill>
                  <a:schemeClr val="tx1">
                    <a:lumMod val="75000"/>
                    <a:lumOff val="25000"/>
                  </a:schemeClr>
                </a:solidFill>
                <a:latin typeface="Work Sans" panose="00000500000000000000" pitchFamily="50" charset="0"/>
              </a:rPr>
              <a:t>, A. (2013), </a:t>
            </a:r>
            <a:r>
              <a:rPr lang="en-US" sz="1100" dirty="0">
                <a:solidFill>
                  <a:schemeClr val="tx1">
                    <a:lumMod val="75000"/>
                    <a:lumOff val="25000"/>
                  </a:schemeClr>
                </a:solidFill>
                <a:latin typeface="Work Sans" panose="00000500000000000000" pitchFamily="50" charset="0"/>
              </a:rPr>
              <a:t>“A Data-Adaptive Compressed Sensing Approach to </a:t>
            </a:r>
            <a:r>
              <a:rPr lang="en-US" sz="1100" dirty="0" err="1">
                <a:solidFill>
                  <a:schemeClr val="tx1">
                    <a:lumMod val="75000"/>
                    <a:lumOff val="25000"/>
                  </a:schemeClr>
                </a:solidFill>
                <a:latin typeface="Work Sans" panose="00000500000000000000" pitchFamily="50" charset="0"/>
              </a:rPr>
              <a:t>Polarimetric</a:t>
            </a:r>
            <a:r>
              <a:rPr lang="en-US" sz="1100" dirty="0">
                <a:solidFill>
                  <a:schemeClr val="tx1">
                    <a:lumMod val="75000"/>
                    <a:lumOff val="25000"/>
                  </a:schemeClr>
                </a:solidFill>
                <a:latin typeface="Work Sans" panose="00000500000000000000" pitchFamily="50" charset="0"/>
              </a:rPr>
              <a:t> SAR Tomography of Forested Areas”. IEEE Geoscience and Remote Sensing Letters, Vol. 10, No. 3, pp. </a:t>
            </a:r>
            <a:r>
              <a:rPr lang="en-US" sz="1100" dirty="0" smtClean="0">
                <a:solidFill>
                  <a:schemeClr val="tx1">
                    <a:lumMod val="75000"/>
                    <a:lumOff val="25000"/>
                  </a:schemeClr>
                </a:solidFill>
                <a:latin typeface="Work Sans" panose="00000500000000000000" pitchFamily="50" charset="0"/>
              </a:rPr>
              <a:t>543–547</a:t>
            </a:r>
            <a:r>
              <a:rPr lang="en-US" sz="1200" dirty="0" smtClean="0">
                <a:solidFill>
                  <a:schemeClr val="tx1">
                    <a:lumMod val="75000"/>
                    <a:lumOff val="25000"/>
                  </a:schemeClr>
                </a:solidFill>
                <a:latin typeface="Work Sans" panose="00000500000000000000" pitchFamily="50" charset="0"/>
              </a:rPr>
              <a:t>.</a:t>
            </a:r>
          </a:p>
          <a:p>
            <a:pPr marL="171450" indent="-171450" algn="just">
              <a:lnSpc>
                <a:spcPct val="120000"/>
              </a:lnSpc>
              <a:spcAft>
                <a:spcPts val="600"/>
              </a:spcAft>
              <a:buFont typeface="Arial" panose="020B0604020202020204" pitchFamily="34" charset="0"/>
              <a:buChar char="•"/>
            </a:pPr>
            <a:r>
              <a:rPr lang="en-US" sz="1100" dirty="0" smtClean="0">
                <a:solidFill>
                  <a:schemeClr val="tx1">
                    <a:lumMod val="75000"/>
                    <a:lumOff val="25000"/>
                  </a:schemeClr>
                </a:solidFill>
                <a:latin typeface="Work Sans" panose="00000500000000000000" pitchFamily="50" charset="0"/>
              </a:rPr>
              <a:t>Aguilera (b), </a:t>
            </a:r>
            <a:r>
              <a:rPr lang="en-US" sz="1100" dirty="0">
                <a:solidFill>
                  <a:schemeClr val="tx1">
                    <a:lumMod val="75000"/>
                    <a:lumOff val="25000"/>
                  </a:schemeClr>
                </a:solidFill>
                <a:latin typeface="Work Sans" panose="00000500000000000000" pitchFamily="50" charset="0"/>
              </a:rPr>
              <a:t>E., </a:t>
            </a:r>
            <a:r>
              <a:rPr lang="en-US" sz="1100" dirty="0" err="1">
                <a:solidFill>
                  <a:schemeClr val="tx1">
                    <a:lumMod val="75000"/>
                    <a:lumOff val="25000"/>
                  </a:schemeClr>
                </a:solidFill>
                <a:latin typeface="Work Sans" panose="00000500000000000000" pitchFamily="50" charset="0"/>
              </a:rPr>
              <a:t>Nannini</a:t>
            </a:r>
            <a:r>
              <a:rPr lang="en-US" sz="1100" dirty="0">
                <a:solidFill>
                  <a:schemeClr val="tx1">
                    <a:lumMod val="75000"/>
                    <a:lumOff val="25000"/>
                  </a:schemeClr>
                </a:solidFill>
                <a:latin typeface="Work Sans" panose="00000500000000000000" pitchFamily="50" charset="0"/>
              </a:rPr>
              <a:t>, M, and </a:t>
            </a:r>
            <a:r>
              <a:rPr lang="en-US" sz="1100" dirty="0" err="1">
                <a:solidFill>
                  <a:schemeClr val="tx1">
                    <a:lumMod val="75000"/>
                    <a:lumOff val="25000"/>
                  </a:schemeClr>
                </a:solidFill>
                <a:latin typeface="Work Sans" panose="00000500000000000000" pitchFamily="50" charset="0"/>
              </a:rPr>
              <a:t>Reigber</a:t>
            </a:r>
            <a:r>
              <a:rPr lang="en-US" sz="1100" dirty="0">
                <a:solidFill>
                  <a:schemeClr val="tx1">
                    <a:lumMod val="75000"/>
                    <a:lumOff val="25000"/>
                  </a:schemeClr>
                </a:solidFill>
                <a:latin typeface="Work Sans" panose="00000500000000000000" pitchFamily="50" charset="0"/>
              </a:rPr>
              <a:t>, A</a:t>
            </a:r>
            <a:r>
              <a:rPr lang="en-US" sz="1100" dirty="0" smtClean="0">
                <a:solidFill>
                  <a:schemeClr val="tx1">
                    <a:lumMod val="75000"/>
                    <a:lumOff val="25000"/>
                  </a:schemeClr>
                </a:solidFill>
                <a:latin typeface="Work Sans" panose="00000500000000000000" pitchFamily="50" charset="0"/>
              </a:rPr>
              <a:t>. (2013), “Wavelet-based </a:t>
            </a:r>
            <a:r>
              <a:rPr lang="en-US" sz="1100" dirty="0">
                <a:solidFill>
                  <a:schemeClr val="tx1">
                    <a:lumMod val="75000"/>
                    <a:lumOff val="25000"/>
                  </a:schemeClr>
                </a:solidFill>
                <a:latin typeface="Work Sans" panose="00000500000000000000" pitchFamily="50" charset="0"/>
              </a:rPr>
              <a:t>compressed sensing for SAR tomography of forested areas”. </a:t>
            </a:r>
            <a:r>
              <a:rPr lang="en-US" sz="1100" i="1" dirty="0">
                <a:solidFill>
                  <a:schemeClr val="tx1">
                    <a:lumMod val="75000"/>
                    <a:lumOff val="25000"/>
                  </a:schemeClr>
                </a:solidFill>
                <a:latin typeface="Work Sans" panose="00000500000000000000" pitchFamily="50" charset="0"/>
              </a:rPr>
              <a:t>IEEE Trans. </a:t>
            </a:r>
            <a:r>
              <a:rPr lang="en-US" sz="1100" i="1" dirty="0" err="1">
                <a:solidFill>
                  <a:schemeClr val="tx1">
                    <a:lumMod val="75000"/>
                    <a:lumOff val="25000"/>
                  </a:schemeClr>
                </a:solidFill>
                <a:latin typeface="Work Sans" panose="00000500000000000000" pitchFamily="50" charset="0"/>
              </a:rPr>
              <a:t>Geosci</a:t>
            </a:r>
            <a:r>
              <a:rPr lang="en-US" sz="1100" i="1" dirty="0">
                <a:solidFill>
                  <a:schemeClr val="tx1">
                    <a:lumMod val="75000"/>
                    <a:lumOff val="25000"/>
                  </a:schemeClr>
                </a:solidFill>
                <a:latin typeface="Work Sans" panose="00000500000000000000" pitchFamily="50" charset="0"/>
              </a:rPr>
              <a:t>. Remote Sens.</a:t>
            </a:r>
            <a:r>
              <a:rPr lang="en-US" sz="1100" dirty="0">
                <a:solidFill>
                  <a:schemeClr val="tx1">
                    <a:lumMod val="75000"/>
                    <a:lumOff val="25000"/>
                  </a:schemeClr>
                </a:solidFill>
                <a:latin typeface="Work Sans" panose="00000500000000000000" pitchFamily="50" charset="0"/>
              </a:rPr>
              <a:t>, Vol. 51, No. 12, pp. </a:t>
            </a:r>
            <a:r>
              <a:rPr lang="en-US" sz="1100" dirty="0" smtClean="0">
                <a:solidFill>
                  <a:schemeClr val="tx1">
                    <a:lumMod val="75000"/>
                    <a:lumOff val="25000"/>
                  </a:schemeClr>
                </a:solidFill>
                <a:latin typeface="Work Sans" panose="00000500000000000000" pitchFamily="50" charset="0"/>
              </a:rPr>
              <a:t>5283–5295.</a:t>
            </a:r>
          </a:p>
          <a:p>
            <a:pPr marL="171450" indent="-171450" algn="just">
              <a:lnSpc>
                <a:spcPct val="120000"/>
              </a:lnSpc>
              <a:spcAft>
                <a:spcPts val="600"/>
              </a:spcAft>
              <a:buFont typeface="Arial" panose="020B0604020202020204" pitchFamily="34" charset="0"/>
              <a:buChar char="•"/>
            </a:pPr>
            <a:r>
              <a:rPr lang="en-US" sz="1100" dirty="0" err="1" smtClean="0">
                <a:solidFill>
                  <a:schemeClr val="tx1">
                    <a:lumMod val="75000"/>
                    <a:lumOff val="25000"/>
                  </a:schemeClr>
                </a:solidFill>
                <a:latin typeface="Work Sans" panose="00000500000000000000" pitchFamily="50" charset="0"/>
              </a:rPr>
              <a:t>Budillon</a:t>
            </a:r>
            <a:r>
              <a:rPr lang="en-US" sz="1100" dirty="0">
                <a:solidFill>
                  <a:schemeClr val="tx1">
                    <a:lumMod val="75000"/>
                    <a:lumOff val="25000"/>
                  </a:schemeClr>
                </a:solidFill>
                <a:latin typeface="Work Sans" panose="00000500000000000000" pitchFamily="50" charset="0"/>
              </a:rPr>
              <a:t>, </a:t>
            </a:r>
            <a:r>
              <a:rPr lang="en-US" sz="1100" dirty="0" smtClean="0">
                <a:solidFill>
                  <a:schemeClr val="tx1">
                    <a:lumMod val="75000"/>
                    <a:lumOff val="25000"/>
                  </a:schemeClr>
                </a:solidFill>
                <a:latin typeface="Work Sans" panose="00000500000000000000" pitchFamily="50" charset="0"/>
              </a:rPr>
              <a:t>A., </a:t>
            </a:r>
            <a:r>
              <a:rPr lang="en-US" sz="1100" dirty="0">
                <a:solidFill>
                  <a:schemeClr val="tx1">
                    <a:lumMod val="75000"/>
                    <a:lumOff val="25000"/>
                  </a:schemeClr>
                </a:solidFill>
                <a:latin typeface="Work Sans" panose="00000500000000000000" pitchFamily="50" charset="0"/>
              </a:rPr>
              <a:t>Evangelista</a:t>
            </a:r>
            <a:r>
              <a:rPr lang="en-US" sz="1100" dirty="0" smtClean="0">
                <a:solidFill>
                  <a:schemeClr val="tx1">
                    <a:lumMod val="75000"/>
                    <a:lumOff val="25000"/>
                  </a:schemeClr>
                </a:solidFill>
                <a:latin typeface="Work Sans" panose="00000500000000000000" pitchFamily="50" charset="0"/>
              </a:rPr>
              <a:t>, A. and </a:t>
            </a:r>
            <a:r>
              <a:rPr lang="en-US" sz="1100" dirty="0" err="1">
                <a:solidFill>
                  <a:schemeClr val="tx1">
                    <a:lumMod val="75000"/>
                    <a:lumOff val="25000"/>
                  </a:schemeClr>
                </a:solidFill>
                <a:latin typeface="Work Sans" panose="00000500000000000000" pitchFamily="50" charset="0"/>
              </a:rPr>
              <a:t>Schirinzi</a:t>
            </a:r>
            <a:r>
              <a:rPr lang="en-US" sz="1100" dirty="0" smtClean="0">
                <a:solidFill>
                  <a:schemeClr val="tx1">
                    <a:lumMod val="75000"/>
                    <a:lumOff val="25000"/>
                  </a:schemeClr>
                </a:solidFill>
                <a:latin typeface="Work Sans" panose="00000500000000000000" pitchFamily="50" charset="0"/>
              </a:rPr>
              <a:t>, G. (2011), </a:t>
            </a:r>
            <a:r>
              <a:rPr lang="en-US" sz="1100" dirty="0">
                <a:solidFill>
                  <a:schemeClr val="tx1">
                    <a:lumMod val="75000"/>
                    <a:lumOff val="25000"/>
                  </a:schemeClr>
                </a:solidFill>
                <a:latin typeface="Work Sans" panose="00000500000000000000" pitchFamily="50" charset="0"/>
              </a:rPr>
              <a:t>“Three-dimensional SAR focusing from </a:t>
            </a:r>
            <a:r>
              <a:rPr lang="en-US" sz="1100" dirty="0" err="1">
                <a:solidFill>
                  <a:schemeClr val="tx1">
                    <a:lumMod val="75000"/>
                    <a:lumOff val="25000"/>
                  </a:schemeClr>
                </a:solidFill>
                <a:latin typeface="Work Sans" panose="00000500000000000000" pitchFamily="50" charset="0"/>
              </a:rPr>
              <a:t>multipass</a:t>
            </a:r>
            <a:r>
              <a:rPr lang="en-US" sz="1100" dirty="0">
                <a:solidFill>
                  <a:schemeClr val="tx1">
                    <a:lumMod val="75000"/>
                    <a:lumOff val="25000"/>
                  </a:schemeClr>
                </a:solidFill>
                <a:latin typeface="Work Sans" panose="00000500000000000000" pitchFamily="50" charset="0"/>
              </a:rPr>
              <a:t> signals using compressive sampling,” IEEE Trans. </a:t>
            </a:r>
            <a:r>
              <a:rPr lang="en-US" sz="1100" dirty="0" err="1">
                <a:solidFill>
                  <a:schemeClr val="tx1">
                    <a:lumMod val="75000"/>
                    <a:lumOff val="25000"/>
                  </a:schemeClr>
                </a:solidFill>
                <a:latin typeface="Work Sans" panose="00000500000000000000" pitchFamily="50" charset="0"/>
              </a:rPr>
              <a:t>Geosci</a:t>
            </a:r>
            <a:r>
              <a:rPr lang="en-US" sz="1100" dirty="0">
                <a:solidFill>
                  <a:schemeClr val="tx1">
                    <a:lumMod val="75000"/>
                    <a:lumOff val="25000"/>
                  </a:schemeClr>
                </a:solidFill>
                <a:latin typeface="Work Sans" panose="00000500000000000000" pitchFamily="50" charset="0"/>
              </a:rPr>
              <a:t>. Remote Sens., vol. 49, no. 1, pp. </a:t>
            </a:r>
            <a:r>
              <a:rPr lang="en-US" sz="1100" dirty="0" smtClean="0">
                <a:solidFill>
                  <a:schemeClr val="tx1">
                    <a:lumMod val="75000"/>
                    <a:lumOff val="25000"/>
                  </a:schemeClr>
                </a:solidFill>
                <a:latin typeface="Work Sans" panose="00000500000000000000" pitchFamily="50" charset="0"/>
              </a:rPr>
              <a:t>488–499.</a:t>
            </a:r>
          </a:p>
          <a:p>
            <a:pPr marL="171450" indent="-171450" algn="just">
              <a:lnSpc>
                <a:spcPct val="120000"/>
              </a:lnSpc>
              <a:spcAft>
                <a:spcPts val="600"/>
              </a:spcAft>
              <a:buFont typeface="Arial" panose="020B0604020202020204" pitchFamily="34" charset="0"/>
              <a:buChar char="•"/>
            </a:pPr>
            <a:r>
              <a:rPr lang="en-US" sz="1100" dirty="0">
                <a:solidFill>
                  <a:schemeClr val="tx1">
                    <a:lumMod val="75000"/>
                    <a:lumOff val="25000"/>
                  </a:schemeClr>
                </a:solidFill>
                <a:latin typeface="Work Sans" panose="00000500000000000000" pitchFamily="50" charset="0"/>
              </a:rPr>
              <a:t>Capon, J</a:t>
            </a:r>
            <a:r>
              <a:rPr lang="en-US" sz="1100" dirty="0" smtClean="0">
                <a:solidFill>
                  <a:schemeClr val="tx1">
                    <a:lumMod val="75000"/>
                    <a:lumOff val="25000"/>
                  </a:schemeClr>
                </a:solidFill>
                <a:latin typeface="Work Sans" panose="00000500000000000000" pitchFamily="50" charset="0"/>
              </a:rPr>
              <a:t>. (2003). “High </a:t>
            </a:r>
            <a:r>
              <a:rPr lang="en-US" sz="1100" dirty="0">
                <a:solidFill>
                  <a:schemeClr val="tx1">
                    <a:lumMod val="75000"/>
                    <a:lumOff val="25000"/>
                  </a:schemeClr>
                </a:solidFill>
                <a:latin typeface="Work Sans" panose="00000500000000000000" pitchFamily="50" charset="0"/>
              </a:rPr>
              <a:t>resolution frequency wavenumber spectrum </a:t>
            </a:r>
            <a:r>
              <a:rPr lang="en-US" sz="1100" dirty="0" smtClean="0">
                <a:solidFill>
                  <a:schemeClr val="tx1">
                    <a:lumMod val="75000"/>
                    <a:lumOff val="25000"/>
                  </a:schemeClr>
                </a:solidFill>
                <a:latin typeface="Work Sans" panose="00000500000000000000" pitchFamily="50" charset="0"/>
              </a:rPr>
              <a:t>analysis”. </a:t>
            </a:r>
            <a:r>
              <a:rPr lang="en-US" sz="1100" dirty="0">
                <a:solidFill>
                  <a:schemeClr val="tx1">
                    <a:lumMod val="75000"/>
                    <a:lumOff val="25000"/>
                  </a:schemeClr>
                </a:solidFill>
                <a:latin typeface="Work Sans" panose="00000500000000000000" pitchFamily="50" charset="0"/>
              </a:rPr>
              <a:t>Proceedings of the IEEE, Vol. 150, No. 3, pp. </a:t>
            </a:r>
            <a:r>
              <a:rPr lang="en-US" sz="1100" dirty="0" smtClean="0">
                <a:solidFill>
                  <a:schemeClr val="tx1">
                    <a:lumMod val="75000"/>
                    <a:lumOff val="25000"/>
                  </a:schemeClr>
                </a:solidFill>
                <a:latin typeface="Work Sans" panose="00000500000000000000" pitchFamily="50" charset="0"/>
              </a:rPr>
              <a:t>125-134.</a:t>
            </a:r>
            <a:endParaRPr lang="de-DE" sz="1100" dirty="0">
              <a:solidFill>
                <a:schemeClr val="tx1">
                  <a:lumMod val="75000"/>
                  <a:lumOff val="25000"/>
                </a:schemeClr>
              </a:solidFill>
              <a:latin typeface="Work Sans" panose="00000500000000000000" pitchFamily="50" charset="0"/>
            </a:endParaRPr>
          </a:p>
          <a:p>
            <a:pPr marL="171450" indent="-171450" algn="just">
              <a:lnSpc>
                <a:spcPct val="120000"/>
              </a:lnSpc>
              <a:spcAft>
                <a:spcPts val="600"/>
              </a:spcAft>
              <a:buFont typeface="Arial" panose="020B0604020202020204" pitchFamily="34" charset="0"/>
              <a:buChar char="•"/>
            </a:pPr>
            <a:r>
              <a:rPr lang="en-US" sz="1100" dirty="0" err="1" smtClean="0">
                <a:solidFill>
                  <a:schemeClr val="tx1">
                    <a:lumMod val="75000"/>
                    <a:lumOff val="25000"/>
                  </a:schemeClr>
                </a:solidFill>
                <a:latin typeface="Work Sans" panose="00000500000000000000" pitchFamily="50" charset="0"/>
              </a:rPr>
              <a:t>Cloude</a:t>
            </a:r>
            <a:r>
              <a:rPr lang="en-US" sz="1100" dirty="0" smtClean="0">
                <a:solidFill>
                  <a:schemeClr val="tx1">
                    <a:lumMod val="75000"/>
                    <a:lumOff val="25000"/>
                  </a:schemeClr>
                </a:solidFill>
                <a:latin typeface="Work Sans" panose="00000500000000000000" pitchFamily="50" charset="0"/>
              </a:rPr>
              <a:t>, S. (2006), </a:t>
            </a:r>
            <a:r>
              <a:rPr lang="en-US" sz="1100" dirty="0">
                <a:solidFill>
                  <a:schemeClr val="tx1">
                    <a:lumMod val="75000"/>
                    <a:lumOff val="25000"/>
                  </a:schemeClr>
                </a:solidFill>
                <a:latin typeface="Work Sans" panose="00000500000000000000" pitchFamily="50" charset="0"/>
              </a:rPr>
              <a:t>“Polarization Coherence Tomography,” Radio Science, vol. 41, </a:t>
            </a:r>
            <a:r>
              <a:rPr lang="en-US" sz="1100" dirty="0" smtClean="0">
                <a:solidFill>
                  <a:schemeClr val="tx1">
                    <a:lumMod val="75000"/>
                    <a:lumOff val="25000"/>
                  </a:schemeClr>
                </a:solidFill>
                <a:latin typeface="Work Sans" panose="00000500000000000000" pitchFamily="50" charset="0"/>
              </a:rPr>
              <a:t>RS4017.</a:t>
            </a:r>
            <a:endParaRPr lang="de-DE" sz="1100" dirty="0">
              <a:solidFill>
                <a:schemeClr val="tx1">
                  <a:lumMod val="75000"/>
                  <a:lumOff val="25000"/>
                </a:schemeClr>
              </a:solidFill>
              <a:latin typeface="Work Sans" panose="00000500000000000000" pitchFamily="50" charset="0"/>
            </a:endParaRPr>
          </a:p>
          <a:p>
            <a:pPr marL="171450" indent="-171450" algn="just">
              <a:lnSpc>
                <a:spcPct val="120000"/>
              </a:lnSpc>
              <a:spcAft>
                <a:spcPts val="600"/>
              </a:spcAft>
              <a:buFont typeface="Arial" panose="020B0604020202020204" pitchFamily="34" charset="0"/>
              <a:buChar char="•"/>
            </a:pP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Danisor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C.,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Fornaro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G., &amp;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Datcu</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M. (2016).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“Inversion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Algorithms and PS Detection in SAR Tomography, Case Study of Bucharest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City”.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Telfor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Journal, 8, 1.</a:t>
            </a:r>
          </a:p>
          <a:p>
            <a:pPr marL="171450" indent="-171450" algn="just">
              <a:lnSpc>
                <a:spcPct val="120000"/>
              </a:lnSpc>
              <a:spcAft>
                <a:spcPts val="600"/>
              </a:spcAft>
              <a:buFont typeface="Arial" panose="020B0604020202020204" pitchFamily="34" charset="0"/>
              <a:buChar char="•"/>
            </a:pPr>
            <a:r>
              <a:rPr lang="en-US" altLang="de-DE" sz="1100" dirty="0" smtClean="0">
                <a:solidFill>
                  <a:schemeClr val="tx1">
                    <a:lumMod val="75000"/>
                    <a:lumOff val="25000"/>
                  </a:schemeClr>
                </a:solidFill>
                <a:latin typeface="Work Sans" panose="00000500000000000000" pitchFamily="50" charset="0"/>
              </a:rPr>
              <a:t>Ferro-</a:t>
            </a:r>
            <a:r>
              <a:rPr lang="en-US" altLang="de-DE" sz="1100" dirty="0" err="1" smtClean="0">
                <a:solidFill>
                  <a:schemeClr val="tx1">
                    <a:lumMod val="75000"/>
                    <a:lumOff val="25000"/>
                  </a:schemeClr>
                </a:solidFill>
                <a:latin typeface="Work Sans" panose="00000500000000000000" pitchFamily="50" charset="0"/>
              </a:rPr>
              <a:t>Famil</a:t>
            </a:r>
            <a:r>
              <a:rPr lang="en-US" altLang="de-DE" sz="1100" dirty="0">
                <a:solidFill>
                  <a:schemeClr val="tx1">
                    <a:lumMod val="75000"/>
                    <a:lumOff val="25000"/>
                  </a:schemeClr>
                </a:solidFill>
                <a:latin typeface="Work Sans" panose="00000500000000000000" pitchFamily="50" charset="0"/>
              </a:rPr>
              <a:t>, L. (2015). </a:t>
            </a:r>
            <a:r>
              <a:rPr lang="en-US" altLang="de-DE" sz="1100" dirty="0" err="1">
                <a:solidFill>
                  <a:schemeClr val="tx1">
                    <a:lumMod val="75000"/>
                    <a:lumOff val="25000"/>
                  </a:schemeClr>
                </a:solidFill>
                <a:latin typeface="Work Sans" panose="00000500000000000000" pitchFamily="50" charset="0"/>
              </a:rPr>
              <a:t>PolSARpro</a:t>
            </a:r>
            <a:r>
              <a:rPr lang="en-US" altLang="de-DE" sz="1100" dirty="0">
                <a:solidFill>
                  <a:schemeClr val="tx1">
                    <a:lumMod val="75000"/>
                    <a:lumOff val="25000"/>
                  </a:schemeClr>
                </a:solidFill>
                <a:latin typeface="Work Sans" panose="00000500000000000000" pitchFamily="50" charset="0"/>
              </a:rPr>
              <a:t> 2015 Lectures, ESA-ESRIN, </a:t>
            </a:r>
            <a:r>
              <a:rPr lang="en-US" altLang="de-DE" sz="1100" dirty="0" err="1">
                <a:solidFill>
                  <a:schemeClr val="tx1">
                    <a:lumMod val="75000"/>
                    <a:lumOff val="25000"/>
                  </a:schemeClr>
                </a:solidFill>
                <a:latin typeface="Work Sans" panose="00000500000000000000" pitchFamily="50" charset="0"/>
              </a:rPr>
              <a:t>Frascati</a:t>
            </a:r>
            <a:r>
              <a:rPr lang="en-US" altLang="de-DE" sz="1100" dirty="0">
                <a:solidFill>
                  <a:schemeClr val="tx1">
                    <a:lumMod val="75000"/>
                    <a:lumOff val="25000"/>
                  </a:schemeClr>
                </a:solidFill>
                <a:latin typeface="Work Sans" panose="00000500000000000000" pitchFamily="50" charset="0"/>
              </a:rPr>
              <a:t>(Rome), Italy, 19-23 January 2045.</a:t>
            </a:r>
          </a:p>
          <a:p>
            <a:pPr marL="171450" indent="-171450" algn="just">
              <a:lnSpc>
                <a:spcPct val="120000"/>
              </a:lnSpc>
              <a:spcAft>
                <a:spcPts val="600"/>
              </a:spcAft>
              <a:buFont typeface="Arial" panose="020B0604020202020204" pitchFamily="34" charset="0"/>
              <a:buChar char="•"/>
            </a:pPr>
            <a:r>
              <a:rPr lang="de-DE" sz="1100" dirty="0" err="1" smtClean="0">
                <a:solidFill>
                  <a:schemeClr val="tx1">
                    <a:lumMod val="75000"/>
                    <a:lumOff val="25000"/>
                  </a:schemeClr>
                </a:solidFill>
                <a:latin typeface="Work Sans" panose="00000500000000000000" pitchFamily="50" charset="0"/>
              </a:rPr>
              <a:t>Fornaro</a:t>
            </a:r>
            <a:r>
              <a:rPr lang="de-DE" sz="1100" dirty="0">
                <a:solidFill>
                  <a:schemeClr val="tx1">
                    <a:lumMod val="75000"/>
                    <a:lumOff val="25000"/>
                  </a:schemeClr>
                </a:solidFill>
                <a:latin typeface="Work Sans" panose="00000500000000000000" pitchFamily="50" charset="0"/>
              </a:rPr>
              <a:t>, </a:t>
            </a:r>
            <a:r>
              <a:rPr lang="de-DE" sz="1100" dirty="0" smtClean="0">
                <a:solidFill>
                  <a:schemeClr val="tx1">
                    <a:lumMod val="75000"/>
                    <a:lumOff val="25000"/>
                  </a:schemeClr>
                </a:solidFill>
                <a:latin typeface="Work Sans" panose="00000500000000000000" pitchFamily="50" charset="0"/>
              </a:rPr>
              <a:t>G. (2014). </a:t>
            </a:r>
            <a:r>
              <a:rPr lang="de-DE" sz="1100" dirty="0">
                <a:solidFill>
                  <a:schemeClr val="tx1">
                    <a:lumMod val="75000"/>
                    <a:lumOff val="25000"/>
                  </a:schemeClr>
                </a:solidFill>
                <a:latin typeface="Work Sans" panose="00000500000000000000" pitchFamily="50" charset="0"/>
              </a:rPr>
              <a:t>”</a:t>
            </a:r>
            <a:r>
              <a:rPr lang="de-DE" sz="1100" dirty="0" err="1">
                <a:solidFill>
                  <a:schemeClr val="tx1">
                    <a:lumMod val="75000"/>
                    <a:lumOff val="25000"/>
                  </a:schemeClr>
                </a:solidFill>
                <a:latin typeface="Work Sans" panose="00000500000000000000" pitchFamily="50" charset="0"/>
              </a:rPr>
              <a:t>Tomographic</a:t>
            </a:r>
            <a:r>
              <a:rPr lang="de-DE" sz="1100" dirty="0">
                <a:solidFill>
                  <a:schemeClr val="tx1">
                    <a:lumMod val="75000"/>
                    <a:lumOff val="25000"/>
                  </a:schemeClr>
                </a:solidFill>
                <a:latin typeface="Work Sans" panose="00000500000000000000" pitchFamily="50" charset="0"/>
              </a:rPr>
              <a:t> SAR</a:t>
            </a:r>
            <a:r>
              <a:rPr lang="de-DE" sz="1100" dirty="0" smtClean="0">
                <a:solidFill>
                  <a:schemeClr val="tx1">
                    <a:lumMod val="75000"/>
                    <a:lumOff val="25000"/>
                  </a:schemeClr>
                </a:solidFill>
                <a:latin typeface="Work Sans" panose="00000500000000000000" pitchFamily="50" charset="0"/>
              </a:rPr>
              <a:t>”.  </a:t>
            </a:r>
            <a:r>
              <a:rPr lang="de-DE" sz="1100" dirty="0">
                <a:solidFill>
                  <a:schemeClr val="tx1">
                    <a:lumMod val="75000"/>
                    <a:lumOff val="25000"/>
                  </a:schemeClr>
                </a:solidFill>
                <a:latin typeface="Work Sans" panose="00000500000000000000" pitchFamily="50" charset="0"/>
              </a:rPr>
              <a:t>NATO </a:t>
            </a:r>
            <a:r>
              <a:rPr lang="de-DE" sz="1100" dirty="0" smtClean="0">
                <a:solidFill>
                  <a:schemeClr val="tx1">
                    <a:lumMod val="75000"/>
                    <a:lumOff val="25000"/>
                  </a:schemeClr>
                </a:solidFill>
                <a:latin typeface="Work Sans" panose="00000500000000000000" pitchFamily="50" charset="0"/>
              </a:rPr>
              <a:t>SET-191 </a:t>
            </a:r>
            <a:r>
              <a:rPr lang="de-DE" sz="1100" dirty="0" err="1" smtClean="0">
                <a:solidFill>
                  <a:schemeClr val="tx1">
                    <a:lumMod val="75000"/>
                    <a:lumOff val="25000"/>
                  </a:schemeClr>
                </a:solidFill>
                <a:latin typeface="Work Sans" panose="00000500000000000000" pitchFamily="50" charset="0"/>
              </a:rPr>
              <a:t>Lecture</a:t>
            </a:r>
            <a:r>
              <a:rPr lang="de-DE" sz="1100" dirty="0" smtClean="0">
                <a:solidFill>
                  <a:schemeClr val="tx1">
                    <a:lumMod val="75000"/>
                    <a:lumOff val="25000"/>
                  </a:schemeClr>
                </a:solidFill>
                <a:latin typeface="Work Sans" panose="00000500000000000000" pitchFamily="50" charset="0"/>
              </a:rPr>
              <a:t> </a:t>
            </a:r>
            <a:r>
              <a:rPr lang="de-DE" sz="1100" dirty="0">
                <a:solidFill>
                  <a:schemeClr val="tx1">
                    <a:lumMod val="75000"/>
                    <a:lumOff val="25000"/>
                  </a:schemeClr>
                </a:solidFill>
                <a:latin typeface="Work Sans" panose="00000500000000000000" pitchFamily="50" charset="0"/>
              </a:rPr>
              <a:t>Series, </a:t>
            </a:r>
            <a:r>
              <a:rPr lang="de-DE" sz="1100" dirty="0" err="1" smtClean="0">
                <a:solidFill>
                  <a:schemeClr val="tx1">
                    <a:lumMod val="75000"/>
                    <a:lumOff val="25000"/>
                  </a:schemeClr>
                </a:solidFill>
                <a:latin typeface="Work Sans" panose="00000500000000000000" pitchFamily="50" charset="0"/>
              </a:rPr>
              <a:t>Bucharest</a:t>
            </a:r>
            <a:r>
              <a:rPr lang="de-DE" sz="1100" dirty="0" smtClean="0">
                <a:solidFill>
                  <a:schemeClr val="tx1">
                    <a:lumMod val="75000"/>
                    <a:lumOff val="25000"/>
                  </a:schemeClr>
                </a:solidFill>
                <a:latin typeface="Work Sans" panose="00000500000000000000" pitchFamily="50" charset="0"/>
              </a:rPr>
              <a:t>, </a:t>
            </a:r>
            <a:r>
              <a:rPr lang="de-DE" sz="1100" dirty="0">
                <a:solidFill>
                  <a:schemeClr val="tx1">
                    <a:lumMod val="75000"/>
                    <a:lumOff val="25000"/>
                  </a:schemeClr>
                </a:solidFill>
                <a:latin typeface="Work Sans" panose="00000500000000000000" pitchFamily="50" charset="0"/>
              </a:rPr>
              <a:t>10-11 </a:t>
            </a:r>
            <a:r>
              <a:rPr lang="de-DE" sz="1100" dirty="0" smtClean="0">
                <a:solidFill>
                  <a:schemeClr val="tx1">
                    <a:lumMod val="75000"/>
                    <a:lumOff val="25000"/>
                  </a:schemeClr>
                </a:solidFill>
                <a:latin typeface="Work Sans" panose="00000500000000000000" pitchFamily="50" charset="0"/>
              </a:rPr>
              <a:t>November.</a:t>
            </a:r>
          </a:p>
          <a:p>
            <a:pPr marL="171450" indent="-171450" algn="just">
              <a:lnSpc>
                <a:spcPct val="120000"/>
              </a:lnSpc>
              <a:spcAft>
                <a:spcPts val="600"/>
              </a:spcAft>
              <a:buFont typeface="Arial" panose="020B0604020202020204" pitchFamily="34" charset="0"/>
              <a:buChar char="•"/>
            </a:pPr>
            <a:r>
              <a:rPr lang="en-US" sz="1100" dirty="0" err="1">
                <a:solidFill>
                  <a:schemeClr val="tx1">
                    <a:lumMod val="75000"/>
                    <a:lumOff val="25000"/>
                  </a:schemeClr>
                </a:solidFill>
                <a:latin typeface="Work Sans" panose="00000500000000000000" pitchFamily="50" charset="0"/>
              </a:rPr>
              <a:t>Fornaro</a:t>
            </a:r>
            <a:r>
              <a:rPr lang="en-US" sz="1100" dirty="0">
                <a:solidFill>
                  <a:schemeClr val="tx1">
                    <a:lumMod val="75000"/>
                    <a:lumOff val="25000"/>
                  </a:schemeClr>
                </a:solidFill>
                <a:latin typeface="Work Sans" panose="00000500000000000000" pitchFamily="50" charset="0"/>
              </a:rPr>
              <a:t>, G. &amp; </a:t>
            </a:r>
            <a:r>
              <a:rPr lang="en-US" sz="1100" dirty="0" err="1">
                <a:solidFill>
                  <a:schemeClr val="tx1">
                    <a:lumMod val="75000"/>
                    <a:lumOff val="25000"/>
                  </a:schemeClr>
                </a:solidFill>
                <a:latin typeface="Work Sans" panose="00000500000000000000" pitchFamily="50" charset="0"/>
              </a:rPr>
              <a:t>Pascazio</a:t>
            </a:r>
            <a:r>
              <a:rPr lang="en-US" sz="1100" dirty="0">
                <a:solidFill>
                  <a:schemeClr val="tx1">
                    <a:lumMod val="75000"/>
                    <a:lumOff val="25000"/>
                  </a:schemeClr>
                </a:solidFill>
                <a:latin typeface="Work Sans" panose="00000500000000000000" pitchFamily="50" charset="0"/>
              </a:rPr>
              <a:t>, V., (2013). “SAR Interferometry and Tomography: Theory and Applications”, Academic Press Library in Signal Processing vol. 2, Elsevier Ltd. </a:t>
            </a:r>
            <a:endParaRPr lang="en-US" sz="1100" dirty="0" smtClean="0">
              <a:solidFill>
                <a:schemeClr val="tx1">
                  <a:lumMod val="75000"/>
                  <a:lumOff val="25000"/>
                </a:schemeClr>
              </a:solidFill>
              <a:latin typeface="Work Sans" panose="00000500000000000000" pitchFamily="50" charset="0"/>
            </a:endParaRPr>
          </a:p>
          <a:p>
            <a:pPr marL="171450" indent="-171450" algn="just">
              <a:lnSpc>
                <a:spcPct val="120000"/>
              </a:lnSpc>
              <a:spcAft>
                <a:spcPts val="600"/>
              </a:spcAft>
              <a:buFont typeface="Arial" panose="020B0604020202020204" pitchFamily="34" charset="0"/>
              <a:buChar char="•"/>
            </a:pPr>
            <a:r>
              <a:rPr lang="en-US" sz="1100" dirty="0" smtClean="0">
                <a:solidFill>
                  <a:schemeClr val="tx1">
                    <a:lumMod val="75000"/>
                    <a:lumOff val="25000"/>
                  </a:schemeClr>
                </a:solidFill>
                <a:latin typeface="Work Sans" panose="00000500000000000000" pitchFamily="50" charset="0"/>
              </a:rPr>
              <a:t>Gini, F., </a:t>
            </a:r>
            <a:r>
              <a:rPr lang="en-US" sz="1100" dirty="0" err="1" smtClean="0">
                <a:solidFill>
                  <a:schemeClr val="tx1">
                    <a:lumMod val="75000"/>
                    <a:lumOff val="25000"/>
                  </a:schemeClr>
                </a:solidFill>
                <a:latin typeface="Work Sans" panose="00000500000000000000" pitchFamily="50" charset="0"/>
              </a:rPr>
              <a:t>Lombardini</a:t>
            </a:r>
            <a:r>
              <a:rPr lang="en-US" sz="1100" dirty="0" smtClean="0">
                <a:solidFill>
                  <a:schemeClr val="tx1">
                    <a:lumMod val="75000"/>
                    <a:lumOff val="25000"/>
                  </a:schemeClr>
                </a:solidFill>
                <a:latin typeface="Work Sans" panose="00000500000000000000" pitchFamily="50" charset="0"/>
              </a:rPr>
              <a:t>, </a:t>
            </a:r>
            <a:r>
              <a:rPr lang="en-US" sz="1100" dirty="0">
                <a:solidFill>
                  <a:schemeClr val="tx1">
                    <a:lumMod val="75000"/>
                    <a:lumOff val="25000"/>
                  </a:schemeClr>
                </a:solidFill>
                <a:latin typeface="Work Sans" panose="00000500000000000000" pitchFamily="50" charset="0"/>
              </a:rPr>
              <a:t>F.</a:t>
            </a:r>
            <a:r>
              <a:rPr lang="en-US" sz="1100" dirty="0" smtClean="0">
                <a:solidFill>
                  <a:schemeClr val="tx1">
                    <a:lumMod val="75000"/>
                    <a:lumOff val="25000"/>
                  </a:schemeClr>
                </a:solidFill>
                <a:latin typeface="Work Sans" panose="00000500000000000000" pitchFamily="50" charset="0"/>
              </a:rPr>
              <a:t> </a:t>
            </a:r>
            <a:r>
              <a:rPr lang="en-US" sz="1100" dirty="0">
                <a:solidFill>
                  <a:schemeClr val="tx1">
                    <a:lumMod val="75000"/>
                    <a:lumOff val="25000"/>
                  </a:schemeClr>
                </a:solidFill>
                <a:latin typeface="Work Sans" panose="00000500000000000000" pitchFamily="50" charset="0"/>
              </a:rPr>
              <a:t>and </a:t>
            </a:r>
            <a:r>
              <a:rPr lang="en-US" sz="1100" dirty="0" err="1" smtClean="0">
                <a:solidFill>
                  <a:schemeClr val="tx1">
                    <a:lumMod val="75000"/>
                    <a:lumOff val="25000"/>
                  </a:schemeClr>
                </a:solidFill>
                <a:latin typeface="Work Sans" panose="00000500000000000000" pitchFamily="50" charset="0"/>
              </a:rPr>
              <a:t>Montanari</a:t>
            </a:r>
            <a:r>
              <a:rPr lang="en-US" sz="1100" dirty="0" smtClean="0">
                <a:solidFill>
                  <a:schemeClr val="tx1">
                    <a:lumMod val="75000"/>
                    <a:lumOff val="25000"/>
                  </a:schemeClr>
                </a:solidFill>
                <a:latin typeface="Work Sans" panose="00000500000000000000" pitchFamily="50" charset="0"/>
              </a:rPr>
              <a:t>, </a:t>
            </a:r>
            <a:r>
              <a:rPr lang="en-US" sz="1100" dirty="0">
                <a:solidFill>
                  <a:schemeClr val="tx1">
                    <a:lumMod val="75000"/>
                    <a:lumOff val="25000"/>
                  </a:schemeClr>
                </a:solidFill>
                <a:latin typeface="Work Sans" panose="00000500000000000000" pitchFamily="50" charset="0"/>
              </a:rPr>
              <a:t>M</a:t>
            </a:r>
            <a:r>
              <a:rPr lang="en-US" sz="1100" dirty="0" smtClean="0">
                <a:solidFill>
                  <a:schemeClr val="tx1">
                    <a:lumMod val="75000"/>
                    <a:lumOff val="25000"/>
                  </a:schemeClr>
                </a:solidFill>
                <a:latin typeface="Work Sans" panose="00000500000000000000" pitchFamily="50" charset="0"/>
              </a:rPr>
              <a:t>. (2002), </a:t>
            </a:r>
            <a:r>
              <a:rPr lang="en-US" sz="1100" dirty="0">
                <a:solidFill>
                  <a:schemeClr val="tx1">
                    <a:lumMod val="75000"/>
                    <a:lumOff val="25000"/>
                  </a:schemeClr>
                </a:solidFill>
                <a:latin typeface="Work Sans" panose="00000500000000000000" pitchFamily="50" charset="0"/>
              </a:rPr>
              <a:t>“Layover solution in </a:t>
            </a:r>
            <a:r>
              <a:rPr lang="en-US" sz="1100" dirty="0" err="1">
                <a:solidFill>
                  <a:schemeClr val="tx1">
                    <a:lumMod val="75000"/>
                    <a:lumOff val="25000"/>
                  </a:schemeClr>
                </a:solidFill>
                <a:latin typeface="Work Sans" panose="00000500000000000000" pitchFamily="50" charset="0"/>
              </a:rPr>
              <a:t>multibaseline</a:t>
            </a:r>
            <a:r>
              <a:rPr lang="en-US" sz="1100" dirty="0">
                <a:solidFill>
                  <a:schemeClr val="tx1">
                    <a:lumMod val="75000"/>
                    <a:lumOff val="25000"/>
                  </a:schemeClr>
                </a:solidFill>
                <a:latin typeface="Work Sans" panose="00000500000000000000" pitchFamily="50" charset="0"/>
              </a:rPr>
              <a:t> SAR interferometry,” IEEE Transactions on Aerospace and Electronic Systems, vol. 38, pp. </a:t>
            </a:r>
            <a:r>
              <a:rPr lang="en-US" sz="1100" dirty="0" smtClean="0">
                <a:solidFill>
                  <a:schemeClr val="tx1">
                    <a:lumMod val="75000"/>
                    <a:lumOff val="25000"/>
                  </a:schemeClr>
                </a:solidFill>
                <a:latin typeface="Work Sans" panose="00000500000000000000" pitchFamily="50" charset="0"/>
              </a:rPr>
              <a:t>1344–1356.</a:t>
            </a:r>
          </a:p>
          <a:p>
            <a:pPr marL="171450" indent="-171450" algn="just">
              <a:lnSpc>
                <a:spcPct val="120000"/>
              </a:lnSpc>
              <a:spcAft>
                <a:spcPts val="600"/>
              </a:spcAft>
              <a:buFont typeface="Arial" panose="020B0604020202020204" pitchFamily="34" charset="0"/>
              <a:buChar char="•"/>
            </a:pPr>
            <a:r>
              <a:rPr lang="en-US" sz="1100" dirty="0" smtClean="0">
                <a:solidFill>
                  <a:schemeClr val="tx1">
                    <a:lumMod val="75000"/>
                    <a:lumOff val="25000"/>
                  </a:schemeClr>
                </a:solidFill>
                <a:latin typeface="Work Sans" panose="00000500000000000000" pitchFamily="50" charset="0"/>
              </a:rPr>
              <a:t>Li</a:t>
            </a:r>
            <a:r>
              <a:rPr lang="en-US" sz="1100" dirty="0">
                <a:solidFill>
                  <a:schemeClr val="tx1">
                    <a:lumMod val="75000"/>
                    <a:lumOff val="25000"/>
                  </a:schemeClr>
                </a:solidFill>
                <a:latin typeface="Work Sans" panose="00000500000000000000" pitchFamily="50" charset="0"/>
              </a:rPr>
              <a:t>, </a:t>
            </a:r>
            <a:r>
              <a:rPr lang="en-US" sz="1100" dirty="0" smtClean="0">
                <a:solidFill>
                  <a:schemeClr val="tx1">
                    <a:lumMod val="75000"/>
                    <a:lumOff val="25000"/>
                  </a:schemeClr>
                </a:solidFill>
                <a:latin typeface="Work Sans" panose="00000500000000000000" pitchFamily="50" charset="0"/>
              </a:rPr>
              <a:t>X., Liang, L., </a:t>
            </a:r>
            <a:r>
              <a:rPr lang="en-US" sz="1100" dirty="0" err="1" smtClean="0">
                <a:solidFill>
                  <a:schemeClr val="tx1">
                    <a:lumMod val="75000"/>
                    <a:lumOff val="25000"/>
                  </a:schemeClr>
                </a:solidFill>
                <a:latin typeface="Work Sans" panose="00000500000000000000" pitchFamily="50" charset="0"/>
              </a:rPr>
              <a:t>Guo</a:t>
            </a:r>
            <a:r>
              <a:rPr lang="en-US" sz="1100" dirty="0" smtClean="0">
                <a:solidFill>
                  <a:schemeClr val="tx1">
                    <a:lumMod val="75000"/>
                    <a:lumOff val="25000"/>
                  </a:schemeClr>
                </a:solidFill>
                <a:latin typeface="Work Sans" panose="00000500000000000000" pitchFamily="50" charset="0"/>
              </a:rPr>
              <a:t>, H. </a:t>
            </a:r>
            <a:r>
              <a:rPr lang="en-US" sz="1100" dirty="0">
                <a:solidFill>
                  <a:schemeClr val="tx1">
                    <a:lumMod val="75000"/>
                    <a:lumOff val="25000"/>
                  </a:schemeClr>
                </a:solidFill>
                <a:latin typeface="Work Sans" panose="00000500000000000000" pitchFamily="50" charset="0"/>
              </a:rPr>
              <a:t>and </a:t>
            </a:r>
            <a:r>
              <a:rPr lang="en-US" sz="1100" dirty="0" smtClean="0">
                <a:solidFill>
                  <a:schemeClr val="tx1">
                    <a:lumMod val="75000"/>
                    <a:lumOff val="25000"/>
                  </a:schemeClr>
                </a:solidFill>
                <a:latin typeface="Work Sans" panose="00000500000000000000" pitchFamily="50" charset="0"/>
              </a:rPr>
              <a:t>Huang, Y. (2016). </a:t>
            </a:r>
            <a:r>
              <a:rPr lang="en-US" sz="1100" dirty="0">
                <a:solidFill>
                  <a:schemeClr val="tx1">
                    <a:lumMod val="75000"/>
                    <a:lumOff val="25000"/>
                  </a:schemeClr>
                </a:solidFill>
                <a:latin typeface="Work Sans" panose="00000500000000000000" pitchFamily="50" charset="0"/>
              </a:rPr>
              <a:t>“Compressive Sensing for </a:t>
            </a:r>
            <a:r>
              <a:rPr lang="en-US" sz="1100" dirty="0" err="1">
                <a:solidFill>
                  <a:schemeClr val="tx1">
                    <a:lumMod val="75000"/>
                    <a:lumOff val="25000"/>
                  </a:schemeClr>
                </a:solidFill>
                <a:latin typeface="Work Sans" panose="00000500000000000000" pitchFamily="50" charset="0"/>
              </a:rPr>
              <a:t>Multibaseline</a:t>
            </a:r>
            <a:r>
              <a:rPr lang="en-US" sz="1100" dirty="0">
                <a:solidFill>
                  <a:schemeClr val="tx1">
                    <a:lumMod val="75000"/>
                    <a:lumOff val="25000"/>
                  </a:schemeClr>
                </a:solidFill>
                <a:latin typeface="Work Sans" panose="00000500000000000000" pitchFamily="50" charset="0"/>
              </a:rPr>
              <a:t> </a:t>
            </a:r>
            <a:r>
              <a:rPr lang="en-US" sz="1100" dirty="0" err="1">
                <a:solidFill>
                  <a:schemeClr val="tx1">
                    <a:lumMod val="75000"/>
                    <a:lumOff val="25000"/>
                  </a:schemeClr>
                </a:solidFill>
                <a:latin typeface="Work Sans" panose="00000500000000000000" pitchFamily="50" charset="0"/>
              </a:rPr>
              <a:t>Polarimetric</a:t>
            </a:r>
            <a:r>
              <a:rPr lang="en-US" sz="1100" dirty="0">
                <a:solidFill>
                  <a:schemeClr val="tx1">
                    <a:lumMod val="75000"/>
                    <a:lumOff val="25000"/>
                  </a:schemeClr>
                </a:solidFill>
                <a:latin typeface="Work Sans" panose="00000500000000000000" pitchFamily="50" charset="0"/>
              </a:rPr>
              <a:t> SAR Tomography of Forested Areas”, IEEE Transactions on Geoscience and Remote Sensing, Vol. 54, No. 1, pp. </a:t>
            </a:r>
            <a:r>
              <a:rPr lang="en-US" sz="1100" dirty="0" smtClean="0">
                <a:solidFill>
                  <a:schemeClr val="tx1">
                    <a:lumMod val="75000"/>
                    <a:lumOff val="25000"/>
                  </a:schemeClr>
                </a:solidFill>
                <a:latin typeface="Work Sans" panose="00000500000000000000" pitchFamily="50" charset="0"/>
              </a:rPr>
              <a:t>153-166.</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sz="1100" dirty="0" err="1">
                <a:solidFill>
                  <a:schemeClr val="tx1">
                    <a:lumMod val="75000"/>
                    <a:lumOff val="25000"/>
                  </a:schemeClr>
                </a:solidFill>
                <a:latin typeface="Work Sans" panose="00000500000000000000" pitchFamily="50" charset="0"/>
              </a:rPr>
              <a:t>Lombardini</a:t>
            </a:r>
            <a:r>
              <a:rPr lang="en-US" sz="1100" dirty="0">
                <a:solidFill>
                  <a:schemeClr val="tx1">
                    <a:lumMod val="75000"/>
                    <a:lumOff val="25000"/>
                  </a:schemeClr>
                </a:solidFill>
                <a:latin typeface="Work Sans" panose="00000500000000000000" pitchFamily="50" charset="0"/>
              </a:rPr>
              <a:t>, F. and </a:t>
            </a:r>
            <a:r>
              <a:rPr lang="en-US" sz="1100" dirty="0" err="1">
                <a:solidFill>
                  <a:schemeClr val="tx1">
                    <a:lumMod val="75000"/>
                    <a:lumOff val="25000"/>
                  </a:schemeClr>
                </a:solidFill>
                <a:latin typeface="Work Sans" panose="00000500000000000000" pitchFamily="50" charset="0"/>
              </a:rPr>
              <a:t>Reigber</a:t>
            </a:r>
            <a:r>
              <a:rPr lang="en-US" sz="1100" dirty="0">
                <a:solidFill>
                  <a:schemeClr val="tx1">
                    <a:lumMod val="75000"/>
                    <a:lumOff val="25000"/>
                  </a:schemeClr>
                </a:solidFill>
                <a:latin typeface="Work Sans" panose="00000500000000000000" pitchFamily="50" charset="0"/>
              </a:rPr>
              <a:t>, A., (2003) “Adaptive spectral estimation for </a:t>
            </a:r>
            <a:r>
              <a:rPr lang="en-US" sz="1100" dirty="0" err="1">
                <a:solidFill>
                  <a:schemeClr val="tx1">
                    <a:lumMod val="75000"/>
                    <a:lumOff val="25000"/>
                  </a:schemeClr>
                </a:solidFill>
                <a:latin typeface="Work Sans" panose="00000500000000000000" pitchFamily="50" charset="0"/>
              </a:rPr>
              <a:t>multibaseline</a:t>
            </a:r>
            <a:r>
              <a:rPr lang="en-US" sz="1100" dirty="0">
                <a:solidFill>
                  <a:schemeClr val="tx1">
                    <a:lumMod val="75000"/>
                    <a:lumOff val="25000"/>
                  </a:schemeClr>
                </a:solidFill>
                <a:latin typeface="Work Sans" panose="00000500000000000000" pitchFamily="50" charset="0"/>
              </a:rPr>
              <a:t> SAR tomography with airborne L-band data,” Proceedings of International Geoscience and Remote Sensing Symposium, vol. 3, pp. 2014–2016.</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sz="1100" dirty="0" err="1">
                <a:solidFill>
                  <a:schemeClr val="tx1">
                    <a:lumMod val="75000"/>
                    <a:lumOff val="25000"/>
                  </a:schemeClr>
                </a:solidFill>
                <a:latin typeface="Work Sans" panose="00000500000000000000" pitchFamily="50" charset="0"/>
              </a:rPr>
              <a:t>Lombardini</a:t>
            </a:r>
            <a:r>
              <a:rPr lang="en-US" sz="1100" dirty="0">
                <a:solidFill>
                  <a:schemeClr val="tx1">
                    <a:lumMod val="75000"/>
                    <a:lumOff val="25000"/>
                  </a:schemeClr>
                </a:solidFill>
                <a:latin typeface="Work Sans" panose="00000500000000000000" pitchFamily="50" charset="0"/>
              </a:rPr>
              <a:t>, F., </a:t>
            </a:r>
            <a:r>
              <a:rPr lang="en-US" sz="1100" dirty="0" err="1">
                <a:solidFill>
                  <a:schemeClr val="tx1">
                    <a:lumMod val="75000"/>
                    <a:lumOff val="25000"/>
                  </a:schemeClr>
                </a:solidFill>
                <a:latin typeface="Work Sans" panose="00000500000000000000" pitchFamily="50" charset="0"/>
              </a:rPr>
              <a:t>Cai</a:t>
            </a:r>
            <a:r>
              <a:rPr lang="en-US" sz="1100" dirty="0">
                <a:solidFill>
                  <a:schemeClr val="tx1">
                    <a:lumMod val="75000"/>
                    <a:lumOff val="25000"/>
                  </a:schemeClr>
                </a:solidFill>
                <a:latin typeface="Work Sans" panose="00000500000000000000" pitchFamily="50" charset="0"/>
              </a:rPr>
              <a:t>, F. and </a:t>
            </a:r>
            <a:r>
              <a:rPr lang="en-US" sz="1100" dirty="0" err="1">
                <a:solidFill>
                  <a:schemeClr val="tx1">
                    <a:lumMod val="75000"/>
                    <a:lumOff val="25000"/>
                  </a:schemeClr>
                </a:solidFill>
                <a:latin typeface="Work Sans" panose="00000500000000000000" pitchFamily="50" charset="0"/>
              </a:rPr>
              <a:t>Pasculli</a:t>
            </a:r>
            <a:r>
              <a:rPr lang="en-US" sz="1100" dirty="0">
                <a:solidFill>
                  <a:schemeClr val="tx1">
                    <a:lumMod val="75000"/>
                    <a:lumOff val="25000"/>
                  </a:schemeClr>
                </a:solidFill>
                <a:latin typeface="Work Sans" panose="00000500000000000000" pitchFamily="50" charset="0"/>
              </a:rPr>
              <a:t>, D., (2013), “</a:t>
            </a:r>
            <a:r>
              <a:rPr lang="en-US" sz="1100" dirty="0" err="1">
                <a:solidFill>
                  <a:schemeClr val="tx1">
                    <a:lumMod val="75000"/>
                    <a:lumOff val="25000"/>
                  </a:schemeClr>
                </a:solidFill>
                <a:latin typeface="Work Sans" panose="00000500000000000000" pitchFamily="50" charset="0"/>
              </a:rPr>
              <a:t>Spaceborne</a:t>
            </a:r>
            <a:r>
              <a:rPr lang="en-US" sz="1100" dirty="0">
                <a:solidFill>
                  <a:schemeClr val="tx1">
                    <a:lumMod val="75000"/>
                    <a:lumOff val="25000"/>
                  </a:schemeClr>
                </a:solidFill>
                <a:latin typeface="Work Sans" panose="00000500000000000000" pitchFamily="50" charset="0"/>
              </a:rPr>
              <a:t> 3-D SAR Tomography for analyzing garbled urban scenarios: Single-look </a:t>
            </a:r>
            <a:r>
              <a:rPr lang="en-US" sz="1100" dirty="0" err="1">
                <a:solidFill>
                  <a:schemeClr val="tx1">
                    <a:lumMod val="75000"/>
                    <a:lumOff val="25000"/>
                  </a:schemeClr>
                </a:solidFill>
                <a:latin typeface="Work Sans" panose="00000500000000000000" pitchFamily="50" charset="0"/>
              </a:rPr>
              <a:t>superresolution</a:t>
            </a:r>
            <a:r>
              <a:rPr lang="en-US" sz="1100" dirty="0">
                <a:solidFill>
                  <a:schemeClr val="tx1">
                    <a:lumMod val="75000"/>
                    <a:lumOff val="25000"/>
                  </a:schemeClr>
                </a:solidFill>
                <a:latin typeface="Work Sans" panose="00000500000000000000" pitchFamily="50" charset="0"/>
              </a:rPr>
              <a:t> advances and experiments,” IEEE Journal of Selected Topics in Applied Earth Observations and Remote Sensing, vol. 6, no. 2, pp. 960–968</a:t>
            </a:r>
            <a:r>
              <a:rPr lang="en-US" sz="1100" dirty="0" smtClean="0">
                <a:solidFill>
                  <a:schemeClr val="tx1">
                    <a:lumMod val="75000"/>
                    <a:lumOff val="25000"/>
                  </a:schemeClr>
                </a:solidFill>
                <a:latin typeface="Work Sans" panose="00000500000000000000" pitchFamily="50" charset="0"/>
              </a:rPr>
              <a:t>.</a:t>
            </a:r>
            <a:endParaRPr lang="en-US" sz="1100" dirty="0">
              <a:solidFill>
                <a:schemeClr val="tx1">
                  <a:lumMod val="75000"/>
                  <a:lumOff val="25000"/>
                </a:schemeClr>
              </a:solidFill>
              <a:latin typeface="Work Sans" panose="00000500000000000000" pitchFamily="50" charset="0"/>
            </a:endParaRPr>
          </a:p>
        </p:txBody>
      </p:sp>
      <p:sp>
        <p:nvSpPr>
          <p:cNvPr id="8" name="Rechteck 7"/>
          <p:cNvSpPr/>
          <p:nvPr/>
        </p:nvSpPr>
        <p:spPr>
          <a:xfrm>
            <a:off x="249438" y="755230"/>
            <a:ext cx="1774845" cy="307777"/>
          </a:xfrm>
          <a:prstGeom prst="rect">
            <a:avLst/>
          </a:prstGeom>
        </p:spPr>
        <p:txBody>
          <a:bodyPr wrap="none">
            <a:spAutoFit/>
          </a:bodyPr>
          <a:lstStyle/>
          <a:p>
            <a:pPr lvl="0" eaLnBrk="0" fontAlgn="base" hangingPunct="0">
              <a:spcBef>
                <a:spcPct val="0"/>
              </a:spcBef>
              <a:spcAft>
                <a:spcPct val="0"/>
              </a:spcAft>
            </a:pPr>
            <a:r>
              <a:rPr lang="de-DE" altLang="de-DE" sz="1400" dirty="0" err="1" smtClean="0">
                <a:solidFill>
                  <a:srgbClr val="002060"/>
                </a:solidFill>
                <a:latin typeface="Work Sans" panose="00000500000000000000" pitchFamily="50" charset="0"/>
              </a:rPr>
              <a:t>TomoSAR</a:t>
            </a:r>
            <a:r>
              <a:rPr lang="de-DE" altLang="de-DE" sz="1400" dirty="0" smtClean="0">
                <a:solidFill>
                  <a:srgbClr val="002060"/>
                </a:solidFill>
                <a:latin typeface="Work Sans" panose="00000500000000000000" pitchFamily="50" charset="0"/>
              </a:rPr>
              <a:t> General</a:t>
            </a:r>
            <a:endParaRPr lang="de-DE" altLang="de-DE" sz="1400" dirty="0">
              <a:solidFill>
                <a:srgbClr val="002060"/>
              </a:solidFill>
              <a:latin typeface="Work Sans" panose="00000500000000000000" pitchFamily="50" charset="0"/>
            </a:endParaRPr>
          </a:p>
        </p:txBody>
      </p:sp>
      <p:sp>
        <p:nvSpPr>
          <p:cNvPr id="3" name="Foliennummernplatzhalter 2"/>
          <p:cNvSpPr>
            <a:spLocks noGrp="1"/>
          </p:cNvSpPr>
          <p:nvPr>
            <p:ph type="sldNum" sz="quarter" idx="12"/>
          </p:nvPr>
        </p:nvSpPr>
        <p:spPr/>
        <p:txBody>
          <a:bodyPr/>
          <a:lstStyle/>
          <a:p>
            <a:fld id="{0E5F5BB8-B058-4CAF-94F1-C60B474C680F}" type="slidenum">
              <a:rPr lang="de-DE" smtClean="0"/>
              <a:pPr/>
              <a:t>55</a:t>
            </a:fld>
            <a:endParaRPr lang="de-DE"/>
          </a:p>
        </p:txBody>
      </p:sp>
    </p:spTree>
    <p:extLst>
      <p:ext uri="{BB962C8B-B14F-4D97-AF65-F5344CB8AC3E}">
        <p14:creationId xmlns:p14="http://schemas.microsoft.com/office/powerpoint/2010/main" val="1909485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References &amp; Further Reading</a:t>
            </a:r>
            <a:endParaRPr lang="de-DE" dirty="0"/>
          </a:p>
        </p:txBody>
      </p:sp>
      <p:sp>
        <p:nvSpPr>
          <p:cNvPr id="7" name="Textfeld 6"/>
          <p:cNvSpPr txBox="1"/>
          <p:nvPr/>
        </p:nvSpPr>
        <p:spPr>
          <a:xfrm>
            <a:off x="249438" y="1063007"/>
            <a:ext cx="11619199" cy="4441216"/>
          </a:xfrm>
          <a:prstGeom prst="rect">
            <a:avLst/>
          </a:prstGeom>
          <a:noFill/>
        </p:spPr>
        <p:txBody>
          <a:bodyPr wrap="square" rtlCol="0">
            <a:spAutoFit/>
          </a:bodyPr>
          <a:lstStyle/>
          <a:p>
            <a:pPr marL="17145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Moreira</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 Prats-</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Iraola</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P.,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Younis</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M., Krieger, G.,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Hajnsek</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I., &amp; Papathanassiou, K. P. (2013). “A Tutorial on Synthetic Aperture Radar”. IEEE Geoscience and Remote Sensing Magazine, 1, pp. 6-43</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sz="1100" dirty="0" err="1" smtClean="0">
                <a:solidFill>
                  <a:schemeClr val="tx1">
                    <a:lumMod val="75000"/>
                    <a:lumOff val="25000"/>
                  </a:schemeClr>
                </a:solidFill>
                <a:latin typeface="Work Sans" panose="00000500000000000000" pitchFamily="50" charset="0"/>
              </a:rPr>
              <a:t>Nannini</a:t>
            </a:r>
            <a:r>
              <a:rPr lang="en-US" sz="1100" dirty="0">
                <a:solidFill>
                  <a:schemeClr val="tx1">
                    <a:lumMod val="75000"/>
                    <a:lumOff val="25000"/>
                  </a:schemeClr>
                </a:solidFill>
                <a:latin typeface="Work Sans" panose="00000500000000000000" pitchFamily="50" charset="0"/>
              </a:rPr>
              <a:t>, </a:t>
            </a:r>
            <a:r>
              <a:rPr lang="en-US" sz="1100" dirty="0" smtClean="0">
                <a:solidFill>
                  <a:schemeClr val="tx1">
                    <a:lumMod val="75000"/>
                    <a:lumOff val="25000"/>
                  </a:schemeClr>
                </a:solidFill>
                <a:latin typeface="Work Sans" panose="00000500000000000000" pitchFamily="50" charset="0"/>
              </a:rPr>
              <a:t>M. , </a:t>
            </a:r>
            <a:r>
              <a:rPr lang="en-US" sz="1100" dirty="0" err="1" smtClean="0">
                <a:solidFill>
                  <a:schemeClr val="tx1">
                    <a:lumMod val="75000"/>
                    <a:lumOff val="25000"/>
                  </a:schemeClr>
                </a:solidFill>
                <a:latin typeface="Work Sans" panose="00000500000000000000" pitchFamily="50" charset="0"/>
              </a:rPr>
              <a:t>Scheiber</a:t>
            </a:r>
            <a:r>
              <a:rPr lang="en-US" sz="1100" dirty="0">
                <a:solidFill>
                  <a:schemeClr val="tx1">
                    <a:lumMod val="75000"/>
                    <a:lumOff val="25000"/>
                  </a:schemeClr>
                </a:solidFill>
                <a:latin typeface="Work Sans" panose="00000500000000000000" pitchFamily="50" charset="0"/>
              </a:rPr>
              <a:t>, R. </a:t>
            </a:r>
            <a:r>
              <a:rPr lang="en-US" sz="1100" dirty="0" smtClean="0">
                <a:solidFill>
                  <a:schemeClr val="tx1">
                    <a:lumMod val="75000"/>
                    <a:lumOff val="25000"/>
                  </a:schemeClr>
                </a:solidFill>
                <a:latin typeface="Work Sans" panose="00000500000000000000" pitchFamily="50" charset="0"/>
              </a:rPr>
              <a:t>, Horn</a:t>
            </a:r>
            <a:r>
              <a:rPr lang="en-US" sz="1100" dirty="0">
                <a:solidFill>
                  <a:schemeClr val="tx1">
                    <a:lumMod val="75000"/>
                    <a:lumOff val="25000"/>
                  </a:schemeClr>
                </a:solidFill>
                <a:latin typeface="Work Sans" panose="00000500000000000000" pitchFamily="50" charset="0"/>
              </a:rPr>
              <a:t>, R. </a:t>
            </a:r>
            <a:r>
              <a:rPr lang="en-US" sz="1100" dirty="0" smtClean="0">
                <a:solidFill>
                  <a:schemeClr val="tx1">
                    <a:lumMod val="75000"/>
                    <a:lumOff val="25000"/>
                  </a:schemeClr>
                </a:solidFill>
                <a:latin typeface="Work Sans" panose="00000500000000000000" pitchFamily="50" charset="0"/>
              </a:rPr>
              <a:t>and Moreira</a:t>
            </a:r>
            <a:r>
              <a:rPr lang="en-US" sz="1100" dirty="0">
                <a:solidFill>
                  <a:schemeClr val="tx1">
                    <a:lumMod val="75000"/>
                    <a:lumOff val="25000"/>
                  </a:schemeClr>
                </a:solidFill>
                <a:latin typeface="Work Sans" panose="00000500000000000000" pitchFamily="50" charset="0"/>
              </a:rPr>
              <a:t>, A</a:t>
            </a:r>
            <a:r>
              <a:rPr lang="en-US" sz="1100" dirty="0" smtClean="0">
                <a:solidFill>
                  <a:schemeClr val="tx1">
                    <a:lumMod val="75000"/>
                    <a:lumOff val="25000"/>
                  </a:schemeClr>
                </a:solidFill>
                <a:latin typeface="Work Sans" panose="00000500000000000000" pitchFamily="50" charset="0"/>
              </a:rPr>
              <a:t>., (2012), “</a:t>
            </a:r>
            <a:r>
              <a:rPr lang="en-US" sz="1100" dirty="0">
                <a:solidFill>
                  <a:schemeClr val="tx1">
                    <a:lumMod val="75000"/>
                    <a:lumOff val="25000"/>
                  </a:schemeClr>
                </a:solidFill>
                <a:latin typeface="Work Sans" panose="00000500000000000000" pitchFamily="50" charset="0"/>
              </a:rPr>
              <a:t>First 3-D reconstructions of targets hidden beneath foliage by means of </a:t>
            </a:r>
            <a:r>
              <a:rPr lang="en-US" sz="1100" dirty="0" err="1">
                <a:solidFill>
                  <a:schemeClr val="tx1">
                    <a:lumMod val="75000"/>
                    <a:lumOff val="25000"/>
                  </a:schemeClr>
                </a:solidFill>
                <a:latin typeface="Work Sans" panose="00000500000000000000" pitchFamily="50" charset="0"/>
              </a:rPr>
              <a:t>P</a:t>
            </a:r>
            <a:r>
              <a:rPr lang="en-US" sz="1100" dirty="0" err="1" smtClean="0">
                <a:solidFill>
                  <a:schemeClr val="tx1">
                    <a:lumMod val="75000"/>
                    <a:lumOff val="25000"/>
                  </a:schemeClr>
                </a:solidFill>
                <a:latin typeface="Work Sans" panose="00000500000000000000" pitchFamily="50" charset="0"/>
              </a:rPr>
              <a:t>olarimetric</a:t>
            </a:r>
            <a:r>
              <a:rPr lang="en-US" sz="1100" dirty="0" smtClean="0">
                <a:solidFill>
                  <a:schemeClr val="tx1">
                    <a:lumMod val="75000"/>
                    <a:lumOff val="25000"/>
                  </a:schemeClr>
                </a:solidFill>
                <a:latin typeface="Work Sans" panose="00000500000000000000" pitchFamily="50" charset="0"/>
              </a:rPr>
              <a:t> SAR </a:t>
            </a:r>
            <a:r>
              <a:rPr lang="en-US" sz="1100" dirty="0">
                <a:solidFill>
                  <a:schemeClr val="tx1">
                    <a:lumMod val="75000"/>
                    <a:lumOff val="25000"/>
                  </a:schemeClr>
                </a:solidFill>
                <a:latin typeface="Work Sans" panose="00000500000000000000" pitchFamily="50" charset="0"/>
              </a:rPr>
              <a:t>T</a:t>
            </a:r>
            <a:r>
              <a:rPr lang="en-US" sz="1100" dirty="0" smtClean="0">
                <a:solidFill>
                  <a:schemeClr val="tx1">
                    <a:lumMod val="75000"/>
                    <a:lumOff val="25000"/>
                  </a:schemeClr>
                </a:solidFill>
                <a:latin typeface="Work Sans" panose="00000500000000000000" pitchFamily="50" charset="0"/>
              </a:rPr>
              <a:t>omography</a:t>
            </a:r>
            <a:r>
              <a:rPr lang="en-US" sz="1100" dirty="0">
                <a:solidFill>
                  <a:schemeClr val="tx1">
                    <a:lumMod val="75000"/>
                    <a:lumOff val="25000"/>
                  </a:schemeClr>
                </a:solidFill>
                <a:latin typeface="Work Sans" panose="00000500000000000000" pitchFamily="50" charset="0"/>
              </a:rPr>
              <a:t>,” Geoscience and Remote Sensing Letters, IEEE, vol. 9, no. 1, pp. </a:t>
            </a:r>
            <a:r>
              <a:rPr lang="en-US" sz="1100" dirty="0" smtClean="0">
                <a:solidFill>
                  <a:schemeClr val="tx1">
                    <a:lumMod val="75000"/>
                    <a:lumOff val="25000"/>
                  </a:schemeClr>
                </a:solidFill>
                <a:latin typeface="Work Sans" panose="00000500000000000000" pitchFamily="50" charset="0"/>
              </a:rPr>
              <a:t>60–64.</a:t>
            </a:r>
            <a:endPar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endParaRP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sz="1100" dirty="0">
                <a:solidFill>
                  <a:schemeClr val="tx1">
                    <a:lumMod val="75000"/>
                    <a:lumOff val="25000"/>
                  </a:schemeClr>
                </a:solidFill>
                <a:latin typeface="Work Sans" panose="00000500000000000000" pitchFamily="50" charset="0"/>
              </a:rPr>
              <a:t>Papathanassiou, K. (2013).  4th Advanced Training Course in Land Remote Sensing Slides, 01 - 05 July 2013, </a:t>
            </a:r>
            <a:r>
              <a:rPr lang="en-US" sz="1100" dirty="0" err="1">
                <a:solidFill>
                  <a:schemeClr val="tx1">
                    <a:lumMod val="75000"/>
                    <a:lumOff val="25000"/>
                  </a:schemeClr>
                </a:solidFill>
                <a:latin typeface="Work Sans" panose="00000500000000000000" pitchFamily="50" charset="0"/>
              </a:rPr>
              <a:t>Harokopio</a:t>
            </a:r>
            <a:r>
              <a:rPr lang="en-US" sz="1100" dirty="0">
                <a:solidFill>
                  <a:schemeClr val="tx1">
                    <a:lumMod val="75000"/>
                    <a:lumOff val="25000"/>
                  </a:schemeClr>
                </a:solidFill>
                <a:latin typeface="Work Sans" panose="00000500000000000000" pitchFamily="50" charset="0"/>
              </a:rPr>
              <a:t> University, Athens, </a:t>
            </a:r>
            <a:r>
              <a:rPr lang="en-US" sz="1100" dirty="0" smtClean="0">
                <a:solidFill>
                  <a:schemeClr val="tx1">
                    <a:lumMod val="75000"/>
                    <a:lumOff val="25000"/>
                  </a:schemeClr>
                </a:solidFill>
                <a:latin typeface="Work Sans" panose="00000500000000000000" pitchFamily="50" charset="0"/>
              </a:rPr>
              <a:t>Greece</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sz="1100" dirty="0" err="1" smtClean="0">
                <a:solidFill>
                  <a:schemeClr val="tx1">
                    <a:lumMod val="75000"/>
                    <a:lumOff val="25000"/>
                  </a:schemeClr>
                </a:solidFill>
                <a:latin typeface="Work Sans" panose="00000500000000000000" pitchFamily="50" charset="0"/>
              </a:rPr>
              <a:t>Pardini</a:t>
            </a:r>
            <a:r>
              <a:rPr lang="en-US" sz="1100" dirty="0" smtClean="0">
                <a:solidFill>
                  <a:schemeClr val="tx1">
                    <a:lumMod val="75000"/>
                    <a:lumOff val="25000"/>
                  </a:schemeClr>
                </a:solidFill>
                <a:latin typeface="Work Sans" panose="00000500000000000000" pitchFamily="50" charset="0"/>
              </a:rPr>
              <a:t>, M., </a:t>
            </a:r>
            <a:r>
              <a:rPr lang="en-US" sz="1100" dirty="0" err="1" smtClean="0">
                <a:solidFill>
                  <a:schemeClr val="tx1">
                    <a:lumMod val="75000"/>
                    <a:lumOff val="25000"/>
                  </a:schemeClr>
                </a:solidFill>
                <a:latin typeface="Work Sans" panose="00000500000000000000" pitchFamily="50" charset="0"/>
              </a:rPr>
              <a:t>Torano-Caicoya</a:t>
            </a:r>
            <a:r>
              <a:rPr lang="en-US" sz="1100" dirty="0">
                <a:solidFill>
                  <a:schemeClr val="tx1">
                    <a:lumMod val="75000"/>
                    <a:lumOff val="25000"/>
                  </a:schemeClr>
                </a:solidFill>
                <a:latin typeface="Work Sans" panose="00000500000000000000" pitchFamily="50" charset="0"/>
              </a:rPr>
              <a:t>, </a:t>
            </a:r>
            <a:r>
              <a:rPr lang="en-US" sz="1100" dirty="0" smtClean="0">
                <a:solidFill>
                  <a:schemeClr val="tx1">
                    <a:lumMod val="75000"/>
                    <a:lumOff val="25000"/>
                  </a:schemeClr>
                </a:solidFill>
                <a:latin typeface="Work Sans" panose="00000500000000000000" pitchFamily="50" charset="0"/>
              </a:rPr>
              <a:t>A., </a:t>
            </a:r>
            <a:r>
              <a:rPr lang="en-US" sz="1100" dirty="0" err="1" smtClean="0">
                <a:solidFill>
                  <a:schemeClr val="tx1">
                    <a:lumMod val="75000"/>
                    <a:lumOff val="25000"/>
                  </a:schemeClr>
                </a:solidFill>
                <a:latin typeface="Work Sans" panose="00000500000000000000" pitchFamily="50" charset="0"/>
              </a:rPr>
              <a:t>Kugler</a:t>
            </a:r>
            <a:r>
              <a:rPr lang="en-US" sz="1100" dirty="0">
                <a:solidFill>
                  <a:schemeClr val="tx1">
                    <a:lumMod val="75000"/>
                    <a:lumOff val="25000"/>
                  </a:schemeClr>
                </a:solidFill>
                <a:latin typeface="Work Sans" panose="00000500000000000000" pitchFamily="50" charset="0"/>
              </a:rPr>
              <a:t>, </a:t>
            </a:r>
            <a:r>
              <a:rPr lang="en-US" sz="1100" dirty="0" smtClean="0">
                <a:solidFill>
                  <a:schemeClr val="tx1">
                    <a:lumMod val="75000"/>
                    <a:lumOff val="25000"/>
                  </a:schemeClr>
                </a:solidFill>
                <a:latin typeface="Work Sans" panose="00000500000000000000" pitchFamily="50" charset="0"/>
              </a:rPr>
              <a:t>F., Lee</a:t>
            </a:r>
            <a:r>
              <a:rPr lang="en-US" sz="1100" dirty="0">
                <a:solidFill>
                  <a:schemeClr val="tx1">
                    <a:lumMod val="75000"/>
                    <a:lumOff val="25000"/>
                  </a:schemeClr>
                </a:solidFill>
                <a:latin typeface="Work Sans" panose="00000500000000000000" pitchFamily="50" charset="0"/>
              </a:rPr>
              <a:t>, S. </a:t>
            </a:r>
            <a:r>
              <a:rPr lang="en-US" sz="1100" dirty="0" smtClean="0">
                <a:solidFill>
                  <a:schemeClr val="tx1">
                    <a:lumMod val="75000"/>
                    <a:lumOff val="25000"/>
                  </a:schemeClr>
                </a:solidFill>
                <a:latin typeface="Work Sans" panose="00000500000000000000" pitchFamily="50" charset="0"/>
              </a:rPr>
              <a:t>K., </a:t>
            </a:r>
            <a:r>
              <a:rPr lang="en-US" sz="1100" dirty="0" err="1" smtClean="0">
                <a:solidFill>
                  <a:schemeClr val="tx1">
                    <a:lumMod val="75000"/>
                    <a:lumOff val="25000"/>
                  </a:schemeClr>
                </a:solidFill>
                <a:latin typeface="Work Sans" panose="00000500000000000000" pitchFamily="50" charset="0"/>
              </a:rPr>
              <a:t>Hajnsek</a:t>
            </a:r>
            <a:r>
              <a:rPr lang="en-US" sz="1100" dirty="0">
                <a:solidFill>
                  <a:schemeClr val="tx1">
                    <a:lumMod val="75000"/>
                    <a:lumOff val="25000"/>
                  </a:schemeClr>
                </a:solidFill>
                <a:latin typeface="Work Sans" panose="00000500000000000000" pitchFamily="50" charset="0"/>
              </a:rPr>
              <a:t>, </a:t>
            </a:r>
            <a:r>
              <a:rPr lang="en-US" sz="1100" dirty="0" smtClean="0">
                <a:solidFill>
                  <a:schemeClr val="tx1">
                    <a:lumMod val="75000"/>
                    <a:lumOff val="25000"/>
                  </a:schemeClr>
                </a:solidFill>
                <a:latin typeface="Work Sans" panose="00000500000000000000" pitchFamily="50" charset="0"/>
              </a:rPr>
              <a:t>I. and </a:t>
            </a:r>
            <a:r>
              <a:rPr lang="en-US" sz="1100" dirty="0">
                <a:solidFill>
                  <a:schemeClr val="tx1">
                    <a:lumMod val="75000"/>
                    <a:lumOff val="25000"/>
                  </a:schemeClr>
                </a:solidFill>
                <a:latin typeface="Work Sans" panose="00000500000000000000" pitchFamily="50" charset="0"/>
              </a:rPr>
              <a:t>K. Papathanassiou</a:t>
            </a:r>
            <a:r>
              <a:rPr lang="en-US" sz="1100" dirty="0" smtClean="0">
                <a:solidFill>
                  <a:schemeClr val="tx1">
                    <a:lumMod val="75000"/>
                    <a:lumOff val="25000"/>
                  </a:schemeClr>
                </a:solidFill>
                <a:latin typeface="Work Sans" panose="00000500000000000000" pitchFamily="50" charset="0"/>
              </a:rPr>
              <a:t>, (2012), </a:t>
            </a:r>
            <a:r>
              <a:rPr lang="en-US" sz="1100" dirty="0">
                <a:solidFill>
                  <a:schemeClr val="tx1">
                    <a:lumMod val="75000"/>
                    <a:lumOff val="25000"/>
                  </a:schemeClr>
                </a:solidFill>
                <a:latin typeface="Work Sans" panose="00000500000000000000" pitchFamily="50" charset="0"/>
              </a:rPr>
              <a:t>“On the estimation of forest vertical structure from </a:t>
            </a:r>
            <a:r>
              <a:rPr lang="en-US" sz="1100" dirty="0" err="1">
                <a:solidFill>
                  <a:schemeClr val="tx1">
                    <a:lumMod val="75000"/>
                    <a:lumOff val="25000"/>
                  </a:schemeClr>
                </a:solidFill>
                <a:latin typeface="Work Sans" panose="00000500000000000000" pitchFamily="50" charset="0"/>
              </a:rPr>
              <a:t>multibaseline</a:t>
            </a:r>
            <a:r>
              <a:rPr lang="en-US" sz="1100" dirty="0">
                <a:solidFill>
                  <a:schemeClr val="tx1">
                    <a:lumMod val="75000"/>
                    <a:lumOff val="25000"/>
                  </a:schemeClr>
                </a:solidFill>
                <a:latin typeface="Work Sans" panose="00000500000000000000" pitchFamily="50" charset="0"/>
              </a:rPr>
              <a:t> </a:t>
            </a:r>
            <a:r>
              <a:rPr lang="en-US" sz="1100" dirty="0" err="1">
                <a:solidFill>
                  <a:schemeClr val="tx1">
                    <a:lumMod val="75000"/>
                    <a:lumOff val="25000"/>
                  </a:schemeClr>
                </a:solidFill>
                <a:latin typeface="Work Sans" panose="00000500000000000000" pitchFamily="50" charset="0"/>
              </a:rPr>
              <a:t>polarimetric</a:t>
            </a:r>
            <a:r>
              <a:rPr lang="en-US" sz="1100" dirty="0">
                <a:solidFill>
                  <a:schemeClr val="tx1">
                    <a:lumMod val="75000"/>
                    <a:lumOff val="25000"/>
                  </a:schemeClr>
                </a:solidFill>
                <a:latin typeface="Work Sans" panose="00000500000000000000" pitchFamily="50" charset="0"/>
              </a:rPr>
              <a:t> SAR data,” Proceedings of International Geoscience and Remote Sensing Symposium, pp. </a:t>
            </a:r>
            <a:r>
              <a:rPr lang="en-US" sz="1100" dirty="0" smtClean="0">
                <a:solidFill>
                  <a:schemeClr val="tx1">
                    <a:lumMod val="75000"/>
                    <a:lumOff val="25000"/>
                  </a:schemeClr>
                </a:solidFill>
                <a:latin typeface="Work Sans" panose="00000500000000000000" pitchFamily="50" charset="0"/>
              </a:rPr>
              <a:t>3443–3446.</a:t>
            </a:r>
            <a:endPar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endParaRP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Reigber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 &amp; Moreira, A. (2000). “First Demonstration of Airborne SAR Tomography </a:t>
            </a:r>
            <a:r>
              <a:rPr lang="de-DE" sz="1100" dirty="0" err="1">
                <a:solidFill>
                  <a:schemeClr val="tx1">
                    <a:lumMod val="75000"/>
                    <a:lumOff val="25000"/>
                  </a:schemeClr>
                </a:solidFill>
                <a:latin typeface="Work Sans" panose="00000500000000000000" pitchFamily="50" charset="0"/>
              </a:rPr>
              <a:t>using</a:t>
            </a:r>
            <a:r>
              <a:rPr lang="de-DE" sz="1100" dirty="0">
                <a:solidFill>
                  <a:schemeClr val="tx1">
                    <a:lumMod val="75000"/>
                    <a:lumOff val="25000"/>
                  </a:schemeClr>
                </a:solidFill>
                <a:latin typeface="Work Sans" panose="00000500000000000000" pitchFamily="50" charset="0"/>
              </a:rPr>
              <a:t> </a:t>
            </a:r>
            <a:r>
              <a:rPr lang="de-DE" sz="1100" dirty="0" err="1">
                <a:solidFill>
                  <a:schemeClr val="tx1">
                    <a:lumMod val="75000"/>
                    <a:lumOff val="25000"/>
                  </a:schemeClr>
                </a:solidFill>
                <a:latin typeface="Work Sans" panose="00000500000000000000" pitchFamily="50" charset="0"/>
              </a:rPr>
              <a:t>Multibaseline</a:t>
            </a:r>
            <a:r>
              <a:rPr lang="de-DE" sz="1100" dirty="0">
                <a:solidFill>
                  <a:schemeClr val="tx1">
                    <a:lumMod val="75000"/>
                    <a:lumOff val="25000"/>
                  </a:schemeClr>
                </a:solidFill>
                <a:latin typeface="Work Sans" panose="00000500000000000000" pitchFamily="50" charset="0"/>
              </a:rPr>
              <a:t> L-band Data</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IEEE Transactions On Geoscience And Remote Sensing, 38, no. 5., pp.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2142-2152</a:t>
            </a:r>
          </a:p>
          <a:p>
            <a:pPr marL="171450" indent="-171450">
              <a:lnSpc>
                <a:spcPct val="120000"/>
              </a:lnSpc>
              <a:buFont typeface="Arial" panose="020B0604020202020204" pitchFamily="34" charset="0"/>
              <a:buChar char="•"/>
            </a:pPr>
            <a:r>
              <a:rPr lang="de-DE" sz="1100" dirty="0" err="1">
                <a:solidFill>
                  <a:schemeClr val="tx1">
                    <a:lumMod val="75000"/>
                    <a:lumOff val="25000"/>
                  </a:schemeClr>
                </a:solidFill>
                <a:latin typeface="Work Sans" panose="00000500000000000000" pitchFamily="50" charset="0"/>
              </a:rPr>
              <a:t>Reigber</a:t>
            </a:r>
            <a:r>
              <a:rPr lang="de-DE" sz="1100" dirty="0">
                <a:solidFill>
                  <a:schemeClr val="tx1">
                    <a:lumMod val="75000"/>
                    <a:lumOff val="25000"/>
                  </a:schemeClr>
                </a:solidFill>
                <a:latin typeface="Work Sans" panose="00000500000000000000" pitchFamily="50" charset="0"/>
              </a:rPr>
              <a:t>, A</a:t>
            </a:r>
            <a:r>
              <a:rPr lang="de-DE" sz="1100" dirty="0" smtClean="0">
                <a:solidFill>
                  <a:schemeClr val="tx1">
                    <a:lumMod val="75000"/>
                    <a:lumOff val="25000"/>
                  </a:schemeClr>
                </a:solidFill>
                <a:latin typeface="Work Sans" panose="00000500000000000000" pitchFamily="50" charset="0"/>
              </a:rPr>
              <a:t>., </a:t>
            </a:r>
            <a:r>
              <a:rPr lang="en-US" sz="1100" dirty="0" err="1">
                <a:solidFill>
                  <a:schemeClr val="tx1">
                    <a:lumMod val="75000"/>
                    <a:lumOff val="25000"/>
                  </a:schemeClr>
                </a:solidFill>
                <a:latin typeface="Work Sans" panose="00000500000000000000" pitchFamily="50" charset="0"/>
              </a:rPr>
              <a:t>Nannini</a:t>
            </a:r>
            <a:r>
              <a:rPr lang="en-US" sz="1100" dirty="0">
                <a:solidFill>
                  <a:schemeClr val="tx1">
                    <a:lumMod val="75000"/>
                    <a:lumOff val="25000"/>
                  </a:schemeClr>
                </a:solidFill>
                <a:latin typeface="Work Sans" panose="00000500000000000000" pitchFamily="50" charset="0"/>
              </a:rPr>
              <a:t>, M</a:t>
            </a:r>
            <a:r>
              <a:rPr lang="en-US" sz="1100" dirty="0" smtClean="0">
                <a:solidFill>
                  <a:schemeClr val="tx1">
                    <a:lumMod val="75000"/>
                    <a:lumOff val="25000"/>
                  </a:schemeClr>
                </a:solidFill>
                <a:latin typeface="Work Sans" panose="00000500000000000000" pitchFamily="50" charset="0"/>
              </a:rPr>
              <a:t>., </a:t>
            </a:r>
            <a:r>
              <a:rPr lang="es-ES" sz="1100" dirty="0" smtClean="0">
                <a:solidFill>
                  <a:schemeClr val="tx1">
                    <a:lumMod val="75000"/>
                    <a:lumOff val="25000"/>
                  </a:schemeClr>
                </a:solidFill>
                <a:latin typeface="Work Sans" panose="00000500000000000000" pitchFamily="50" charset="0"/>
              </a:rPr>
              <a:t>Martinez </a:t>
            </a:r>
            <a:r>
              <a:rPr lang="es-ES" sz="1100" dirty="0">
                <a:solidFill>
                  <a:schemeClr val="tx1">
                    <a:lumMod val="75000"/>
                    <a:lumOff val="25000"/>
                  </a:schemeClr>
                </a:solidFill>
                <a:latin typeface="Work Sans" panose="00000500000000000000" pitchFamily="50" charset="0"/>
              </a:rPr>
              <a:t>del </a:t>
            </a:r>
            <a:r>
              <a:rPr lang="es-ES" sz="1100" dirty="0" smtClean="0">
                <a:solidFill>
                  <a:schemeClr val="tx1">
                    <a:lumMod val="75000"/>
                    <a:lumOff val="25000"/>
                  </a:schemeClr>
                </a:solidFill>
                <a:latin typeface="Work Sans" panose="00000500000000000000" pitchFamily="50" charset="0"/>
              </a:rPr>
              <a:t>Hoyo, A., (</a:t>
            </a:r>
            <a:r>
              <a:rPr lang="de-DE" sz="1100" dirty="0" smtClean="0">
                <a:solidFill>
                  <a:schemeClr val="tx1">
                    <a:lumMod val="75000"/>
                    <a:lumOff val="25000"/>
                  </a:schemeClr>
                </a:solidFill>
                <a:latin typeface="Work Sans" panose="00000500000000000000" pitchFamily="50" charset="0"/>
              </a:rPr>
              <a:t>2015), </a:t>
            </a:r>
            <a:r>
              <a:rPr lang="en-US" sz="1100" dirty="0" smtClean="0">
                <a:solidFill>
                  <a:schemeClr val="tx1">
                    <a:lumMod val="75000"/>
                    <a:lumOff val="25000"/>
                  </a:schemeClr>
                </a:solidFill>
                <a:latin typeface="Work Sans" panose="00000500000000000000" pitchFamily="50" charset="0"/>
              </a:rPr>
              <a:t>“</a:t>
            </a:r>
            <a:r>
              <a:rPr lang="en-US" sz="1100" dirty="0">
                <a:solidFill>
                  <a:schemeClr val="tx1">
                    <a:lumMod val="75000"/>
                    <a:lumOff val="25000"/>
                  </a:schemeClr>
                </a:solidFill>
                <a:latin typeface="Work Sans" panose="00000500000000000000" pitchFamily="50" charset="0"/>
              </a:rPr>
              <a:t>A Comparative Study of Tomographic SAR Focusing Methods”, Proceedings on the 12</a:t>
            </a:r>
            <a:r>
              <a:rPr lang="en-US" sz="1100" baseline="30000" dirty="0">
                <a:solidFill>
                  <a:schemeClr val="tx1">
                    <a:lumMod val="75000"/>
                    <a:lumOff val="25000"/>
                  </a:schemeClr>
                </a:solidFill>
                <a:latin typeface="Work Sans" panose="00000500000000000000" pitchFamily="50" charset="0"/>
              </a:rPr>
              <a:t>th</a:t>
            </a:r>
            <a:r>
              <a:rPr lang="en-US" sz="1100" dirty="0">
                <a:solidFill>
                  <a:schemeClr val="tx1">
                    <a:lumMod val="75000"/>
                    <a:lumOff val="25000"/>
                  </a:schemeClr>
                </a:solidFill>
                <a:latin typeface="Work Sans" panose="00000500000000000000" pitchFamily="50" charset="0"/>
              </a:rPr>
              <a:t> European Radar Conference, pp. </a:t>
            </a:r>
            <a:r>
              <a:rPr lang="en-US" sz="1100" dirty="0" smtClean="0">
                <a:solidFill>
                  <a:schemeClr val="tx1">
                    <a:lumMod val="75000"/>
                    <a:lumOff val="25000"/>
                  </a:schemeClr>
                </a:solidFill>
                <a:latin typeface="Work Sans" panose="00000500000000000000" pitchFamily="50" charset="0"/>
              </a:rPr>
              <a:t>29-32</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Richards</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J. (2009). “Remote Sensing with Imaging Radar”. </a:t>
            </a:r>
            <a:r>
              <a:rPr lang="de-DE"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Springer, pp 209-217</a:t>
            </a:r>
            <a:r>
              <a:rPr lang="de-DE"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sz="1100" dirty="0">
                <a:solidFill>
                  <a:schemeClr val="tx1">
                    <a:lumMod val="75000"/>
                    <a:lumOff val="25000"/>
                  </a:schemeClr>
                </a:solidFill>
                <a:latin typeface="Work Sans" panose="00000500000000000000" pitchFamily="50" charset="0"/>
              </a:rPr>
              <a:t>Schmidt, R</a:t>
            </a:r>
            <a:r>
              <a:rPr lang="en-US" sz="1100" dirty="0" smtClean="0">
                <a:solidFill>
                  <a:schemeClr val="tx1">
                    <a:lumMod val="75000"/>
                    <a:lumOff val="25000"/>
                  </a:schemeClr>
                </a:solidFill>
                <a:latin typeface="Work Sans" panose="00000500000000000000" pitchFamily="50" charset="0"/>
              </a:rPr>
              <a:t>. (1986), “Multiple </a:t>
            </a:r>
            <a:r>
              <a:rPr lang="en-US" sz="1100" dirty="0">
                <a:solidFill>
                  <a:schemeClr val="tx1">
                    <a:lumMod val="75000"/>
                    <a:lumOff val="25000"/>
                  </a:schemeClr>
                </a:solidFill>
                <a:latin typeface="Work Sans" panose="00000500000000000000" pitchFamily="50" charset="0"/>
              </a:rPr>
              <a:t>emitter location and signal parameter </a:t>
            </a:r>
            <a:r>
              <a:rPr lang="en-US" sz="1100" dirty="0" smtClean="0">
                <a:solidFill>
                  <a:schemeClr val="tx1">
                    <a:lumMod val="75000"/>
                    <a:lumOff val="25000"/>
                  </a:schemeClr>
                </a:solidFill>
                <a:latin typeface="Work Sans" panose="00000500000000000000" pitchFamily="50" charset="0"/>
              </a:rPr>
              <a:t>estimation”. </a:t>
            </a:r>
            <a:r>
              <a:rPr lang="en-US" sz="1100" dirty="0">
                <a:solidFill>
                  <a:schemeClr val="tx1">
                    <a:lumMod val="75000"/>
                    <a:lumOff val="25000"/>
                  </a:schemeClr>
                </a:solidFill>
                <a:latin typeface="Work Sans" panose="00000500000000000000" pitchFamily="50" charset="0"/>
              </a:rPr>
              <a:t>IEEE Transactions on Antennas and Propagation, Vol. 34, No. 3, pp. </a:t>
            </a:r>
            <a:r>
              <a:rPr lang="en-US" sz="1100" dirty="0" smtClean="0">
                <a:solidFill>
                  <a:schemeClr val="tx1">
                    <a:lumMod val="75000"/>
                    <a:lumOff val="25000"/>
                  </a:schemeClr>
                </a:solidFill>
                <a:latin typeface="Work Sans" panose="00000500000000000000" pitchFamily="50" charset="0"/>
              </a:rPr>
              <a:t>279-280.</a:t>
            </a:r>
            <a:endParaRPr lang="de-DE" sz="1100" dirty="0">
              <a:solidFill>
                <a:schemeClr val="tx1">
                  <a:lumMod val="75000"/>
                  <a:lumOff val="25000"/>
                </a:schemeClr>
              </a:solidFill>
              <a:latin typeface="Work Sans" panose="00000500000000000000" pitchFamily="50" charset="0"/>
            </a:endParaRP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Tebaldini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S. (2012). “Remote Sensing of Biomass - Principles, chapter: Forest Structure Retrieval from Multi-Baseline SARs”. </a:t>
            </a:r>
            <a:r>
              <a:rPr lang="de-DE" sz="1100" dirty="0" err="1">
                <a:solidFill>
                  <a:schemeClr val="tx1">
                    <a:lumMod val="75000"/>
                    <a:lumOff val="25000"/>
                  </a:schemeClr>
                </a:solidFill>
                <a:latin typeface="Work Sans" panose="00000500000000000000" pitchFamily="50" charset="0"/>
              </a:rPr>
              <a:t>Temilola</a:t>
            </a:r>
            <a:r>
              <a:rPr lang="de-DE" sz="1100" dirty="0">
                <a:solidFill>
                  <a:schemeClr val="tx1">
                    <a:lumMod val="75000"/>
                    <a:lumOff val="25000"/>
                  </a:schemeClr>
                </a:solidFill>
                <a:latin typeface="Work Sans" panose="00000500000000000000" pitchFamily="50" charset="0"/>
              </a:rPr>
              <a:t> </a:t>
            </a:r>
            <a:r>
              <a:rPr lang="de-DE" sz="1100" dirty="0" err="1">
                <a:solidFill>
                  <a:schemeClr val="tx1">
                    <a:lumMod val="75000"/>
                    <a:lumOff val="25000"/>
                  </a:schemeClr>
                </a:solidFill>
                <a:latin typeface="Work Sans" panose="00000500000000000000" pitchFamily="50" charset="0"/>
              </a:rPr>
              <a:t>Fatoyinbo</a:t>
            </a:r>
            <a:r>
              <a:rPr lang="de-DE" sz="1100" dirty="0">
                <a:solidFill>
                  <a:schemeClr val="tx1">
                    <a:lumMod val="75000"/>
                    <a:lumOff val="25000"/>
                  </a:schemeClr>
                </a:solidFill>
                <a:latin typeface="Work Sans" panose="00000500000000000000" pitchFamily="50" charset="0"/>
              </a:rPr>
              <a:t>,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InTech</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pp.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28-58</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sz="1100" dirty="0" smtClean="0">
                <a:solidFill>
                  <a:schemeClr val="tx1">
                    <a:lumMod val="75000"/>
                    <a:lumOff val="25000"/>
                  </a:schemeClr>
                </a:solidFill>
                <a:latin typeface="Work Sans" panose="00000500000000000000" pitchFamily="50" charset="0"/>
              </a:rPr>
              <a:t>Zhu, X. and </a:t>
            </a:r>
            <a:r>
              <a:rPr lang="en-US" sz="1100" dirty="0" err="1">
                <a:solidFill>
                  <a:schemeClr val="tx1">
                    <a:lumMod val="75000"/>
                    <a:lumOff val="25000"/>
                  </a:schemeClr>
                </a:solidFill>
                <a:latin typeface="Work Sans" panose="00000500000000000000" pitchFamily="50" charset="0"/>
              </a:rPr>
              <a:t>Bamler</a:t>
            </a:r>
            <a:r>
              <a:rPr lang="en-US" sz="1100" dirty="0" smtClean="0">
                <a:solidFill>
                  <a:schemeClr val="tx1">
                    <a:lumMod val="75000"/>
                    <a:lumOff val="25000"/>
                  </a:schemeClr>
                </a:solidFill>
                <a:latin typeface="Work Sans" panose="00000500000000000000" pitchFamily="50" charset="0"/>
              </a:rPr>
              <a:t>, R., (2010), </a:t>
            </a:r>
            <a:r>
              <a:rPr lang="en-US" sz="1100" dirty="0">
                <a:solidFill>
                  <a:schemeClr val="tx1">
                    <a:lumMod val="75000"/>
                    <a:lumOff val="25000"/>
                  </a:schemeClr>
                </a:solidFill>
                <a:latin typeface="Work Sans" panose="00000500000000000000" pitchFamily="50" charset="0"/>
              </a:rPr>
              <a:t>“Tomographic SAR Inversion by L1-norm Regularization – The Compressive Sensing Approach”, IEEE Trans. on Geoscience and Remote Sensing, Vol. 48, No. 10, pp. 3839 – </a:t>
            </a:r>
            <a:r>
              <a:rPr lang="en-US" sz="1100" dirty="0" smtClean="0">
                <a:solidFill>
                  <a:schemeClr val="tx1">
                    <a:lumMod val="75000"/>
                    <a:lumOff val="25000"/>
                  </a:schemeClr>
                </a:solidFill>
                <a:latin typeface="Work Sans" panose="00000500000000000000" pitchFamily="50" charset="0"/>
              </a:rPr>
              <a:t>3846</a:t>
            </a:r>
            <a:endParaRPr lang="de-DE" dirty="0"/>
          </a:p>
          <a:p>
            <a:pPr marL="171450" indent="-171450" algn="just" eaLnBrk="0" fontAlgn="base" hangingPunct="0">
              <a:lnSpc>
                <a:spcPct val="120000"/>
              </a:lnSpc>
              <a:spcBef>
                <a:spcPct val="0"/>
              </a:spcBef>
              <a:spcAft>
                <a:spcPts val="600"/>
              </a:spcAft>
              <a:buFont typeface="Arial" panose="020B0604020202020204" pitchFamily="34" charset="0"/>
              <a:buChar char="•"/>
            </a:pPr>
            <a:endParaRPr lang="de-DE"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endParaRPr>
          </a:p>
        </p:txBody>
      </p:sp>
      <p:sp>
        <p:nvSpPr>
          <p:cNvPr id="8" name="Rechteck 7"/>
          <p:cNvSpPr/>
          <p:nvPr/>
        </p:nvSpPr>
        <p:spPr>
          <a:xfrm>
            <a:off x="249438" y="755230"/>
            <a:ext cx="1774845" cy="307777"/>
          </a:xfrm>
          <a:prstGeom prst="rect">
            <a:avLst/>
          </a:prstGeom>
        </p:spPr>
        <p:txBody>
          <a:bodyPr wrap="none">
            <a:spAutoFit/>
          </a:bodyPr>
          <a:lstStyle/>
          <a:p>
            <a:pPr lvl="0" eaLnBrk="0" fontAlgn="base" hangingPunct="0">
              <a:spcBef>
                <a:spcPct val="0"/>
              </a:spcBef>
              <a:spcAft>
                <a:spcPct val="0"/>
              </a:spcAft>
            </a:pPr>
            <a:r>
              <a:rPr lang="de-DE" altLang="de-DE" sz="1400" dirty="0" err="1" smtClean="0">
                <a:solidFill>
                  <a:srgbClr val="002060"/>
                </a:solidFill>
                <a:latin typeface="Work Sans" panose="00000500000000000000" pitchFamily="50" charset="0"/>
              </a:rPr>
              <a:t>TomoSAR</a:t>
            </a:r>
            <a:r>
              <a:rPr lang="de-DE" altLang="de-DE" sz="1400" dirty="0" smtClean="0">
                <a:solidFill>
                  <a:srgbClr val="002060"/>
                </a:solidFill>
                <a:latin typeface="Work Sans" panose="00000500000000000000" pitchFamily="50" charset="0"/>
              </a:rPr>
              <a:t> General</a:t>
            </a:r>
            <a:endParaRPr lang="de-DE" altLang="de-DE" sz="1400" dirty="0">
              <a:solidFill>
                <a:srgbClr val="002060"/>
              </a:solidFill>
              <a:latin typeface="Work Sans" panose="00000500000000000000" pitchFamily="50" charset="0"/>
            </a:endParaRPr>
          </a:p>
        </p:txBody>
      </p:sp>
      <p:sp>
        <p:nvSpPr>
          <p:cNvPr id="3" name="Foliennummernplatzhalter 2"/>
          <p:cNvSpPr>
            <a:spLocks noGrp="1"/>
          </p:cNvSpPr>
          <p:nvPr>
            <p:ph type="sldNum" sz="quarter" idx="12"/>
          </p:nvPr>
        </p:nvSpPr>
        <p:spPr/>
        <p:txBody>
          <a:bodyPr/>
          <a:lstStyle/>
          <a:p>
            <a:fld id="{0E5F5BB8-B058-4CAF-94F1-C60B474C680F}" type="slidenum">
              <a:rPr lang="de-DE" smtClean="0"/>
              <a:pPr/>
              <a:t>56</a:t>
            </a:fld>
            <a:endParaRPr lang="de-DE"/>
          </a:p>
        </p:txBody>
      </p:sp>
    </p:spTree>
    <p:extLst>
      <p:ext uri="{BB962C8B-B14F-4D97-AF65-F5344CB8AC3E}">
        <p14:creationId xmlns:p14="http://schemas.microsoft.com/office/powerpoint/2010/main" val="29300452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References &amp; Further Reading</a:t>
            </a:r>
            <a:endParaRPr lang="de-DE" dirty="0"/>
          </a:p>
        </p:txBody>
      </p:sp>
      <p:sp>
        <p:nvSpPr>
          <p:cNvPr id="7" name="Rechteck 6"/>
          <p:cNvSpPr/>
          <p:nvPr/>
        </p:nvSpPr>
        <p:spPr>
          <a:xfrm>
            <a:off x="258670" y="873767"/>
            <a:ext cx="1491114" cy="307777"/>
          </a:xfrm>
          <a:prstGeom prst="rect">
            <a:avLst/>
          </a:prstGeom>
        </p:spPr>
        <p:txBody>
          <a:bodyPr wrap="none">
            <a:spAutoFit/>
          </a:bodyPr>
          <a:lstStyle/>
          <a:p>
            <a:pPr lvl="0" eaLnBrk="0" fontAlgn="base" hangingPunct="0">
              <a:spcBef>
                <a:spcPct val="0"/>
              </a:spcBef>
              <a:spcAft>
                <a:spcPct val="0"/>
              </a:spcAft>
            </a:pPr>
            <a:r>
              <a:rPr lang="de-DE" altLang="de-DE" sz="1400" dirty="0" err="1" smtClean="0">
                <a:solidFill>
                  <a:srgbClr val="002060"/>
                </a:solidFill>
                <a:latin typeface="Work Sans" panose="00000500000000000000" pitchFamily="50" charset="0"/>
              </a:rPr>
              <a:t>Forest</a:t>
            </a:r>
            <a:r>
              <a:rPr lang="de-DE" altLang="de-DE" sz="1400" dirty="0" smtClean="0">
                <a:solidFill>
                  <a:srgbClr val="002060"/>
                </a:solidFill>
                <a:latin typeface="Work Sans" panose="00000500000000000000" pitchFamily="50" charset="0"/>
              </a:rPr>
              <a:t> </a:t>
            </a:r>
            <a:r>
              <a:rPr lang="de-DE" altLang="de-DE" sz="1400" dirty="0">
                <a:solidFill>
                  <a:srgbClr val="002060"/>
                </a:solidFill>
                <a:latin typeface="Work Sans" panose="00000500000000000000" pitchFamily="50" charset="0"/>
              </a:rPr>
              <a:t>Imaging</a:t>
            </a:r>
          </a:p>
        </p:txBody>
      </p:sp>
      <p:sp>
        <p:nvSpPr>
          <p:cNvPr id="8" name="Textfeld 7"/>
          <p:cNvSpPr txBox="1"/>
          <p:nvPr/>
        </p:nvSpPr>
        <p:spPr>
          <a:xfrm>
            <a:off x="258670" y="1316232"/>
            <a:ext cx="11637861" cy="2914644"/>
          </a:xfrm>
          <a:prstGeom prst="rect">
            <a:avLst/>
          </a:prstGeom>
          <a:noFill/>
        </p:spPr>
        <p:txBody>
          <a:bodyPr wrap="square" rtlCol="0">
            <a:spAutoFit/>
          </a:bodyPr>
          <a:lstStyle/>
          <a:p>
            <a:pPr marL="17145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Minh, D.H.T,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Toan</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T. L., Rocca, F.,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Tebaldini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S., Villard, L.,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Rejou-Mechain</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M., </a:t>
            </a:r>
            <a:r>
              <a:rPr lang="de-DE" sz="1100" dirty="0">
                <a:solidFill>
                  <a:schemeClr val="tx1">
                    <a:lumMod val="75000"/>
                    <a:lumOff val="25000"/>
                  </a:schemeClr>
                </a:solidFill>
                <a:latin typeface="Work Sans" panose="00000500000000000000" pitchFamily="50" charset="0"/>
              </a:rPr>
              <a:t>Phillips, O. L. , </a:t>
            </a:r>
            <a:r>
              <a:rPr lang="de-DE" sz="1100" dirty="0" err="1">
                <a:solidFill>
                  <a:schemeClr val="tx1">
                    <a:lumMod val="75000"/>
                    <a:lumOff val="25000"/>
                  </a:schemeClr>
                </a:solidFill>
                <a:latin typeface="Work Sans" panose="00000500000000000000" pitchFamily="50" charset="0"/>
              </a:rPr>
              <a:t>Feldpausch</a:t>
            </a:r>
            <a:r>
              <a:rPr lang="de-DE" sz="1100" dirty="0">
                <a:solidFill>
                  <a:schemeClr val="tx1">
                    <a:lumMod val="75000"/>
                    <a:lumOff val="25000"/>
                  </a:schemeClr>
                </a:solidFill>
                <a:latin typeface="Work Sans" panose="00000500000000000000" pitchFamily="50" charset="0"/>
              </a:rPr>
              <a:t>, T. R., Dubois-Fernandez, P., </a:t>
            </a:r>
            <a:r>
              <a:rPr lang="de-DE" sz="1100" dirty="0" err="1">
                <a:solidFill>
                  <a:schemeClr val="tx1">
                    <a:lumMod val="75000"/>
                    <a:lumOff val="25000"/>
                  </a:schemeClr>
                </a:solidFill>
                <a:latin typeface="Work Sans" panose="00000500000000000000" pitchFamily="50" charset="0"/>
              </a:rPr>
              <a:t>Scipal</a:t>
            </a:r>
            <a:r>
              <a:rPr lang="de-DE" sz="1100" dirty="0">
                <a:solidFill>
                  <a:schemeClr val="tx1">
                    <a:lumMod val="75000"/>
                    <a:lumOff val="25000"/>
                  </a:schemeClr>
                </a:solidFill>
                <a:latin typeface="Work Sans" panose="00000500000000000000" pitchFamily="50" charset="0"/>
              </a:rPr>
              <a:t>, K.</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Chave</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J. (2016). “SAR tomography for the retrieval of forest biomass and height: Cross-validation at two tropical forest sites in French Guiana”. Remote Sensing of Environment, 175, 138-147.</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Pardini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M.,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Cantini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Lombardini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F., &amp; Papathanassiou, K. P. (2014). 3-D Structure of Forest: First Analysis of Tomogram Changes due to Weather and Seasonal Effects at L-band. Proc. of EUSAR, June 2014, Berlin</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de-DE"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Schmitt, M., </a:t>
            </a:r>
            <a:r>
              <a:rPr lang="de-DE"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Shahzad</a:t>
            </a:r>
            <a:r>
              <a:rPr lang="de-DE"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M., &amp; Zhu, X. (2015). </a:t>
            </a:r>
            <a:r>
              <a:rPr lang="de-DE"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Reconstruction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of individual trees from multi-aspect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TomoSAR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data”.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Remote Sensing of Environment, 165, 175-185</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Tebaldini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S., &amp; Rocca, F. (2012).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Multibaseline</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Polarimetric</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SAR Tomography of a Boreal Forest at P- and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L-Bands”.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IEEE Transactions on Geoscience and Remote Sensing, 50, No.1</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Tello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M.,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Cazcarra</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-Bes, V.,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Pardini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M., &amp; Papathanassiou, K. P. (2015). “Structural Classification of Forest By Means of L-band Tomographic SAR”.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IGARSS2015,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Milan,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Italy, 26-31 July.</a:t>
            </a:r>
          </a:p>
          <a:p>
            <a:pPr marL="17145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Tello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M.,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Cazcarra</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-Bes, V.,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Pardini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M., &amp; Papathanassiou, K. P. (2016).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“Assessment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of forest structure estimation by means of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SAR Tomography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potentials and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limitations”. IGARSS2016,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Beijing,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China, 10-15 July.</a:t>
            </a:r>
          </a:p>
        </p:txBody>
      </p:sp>
      <p:sp>
        <p:nvSpPr>
          <p:cNvPr id="10" name="Textfeld 9"/>
          <p:cNvSpPr txBox="1"/>
          <p:nvPr/>
        </p:nvSpPr>
        <p:spPr>
          <a:xfrm>
            <a:off x="258670" y="4711260"/>
            <a:ext cx="11655874" cy="981807"/>
          </a:xfrm>
          <a:prstGeom prst="rect">
            <a:avLst/>
          </a:prstGeom>
          <a:noFill/>
        </p:spPr>
        <p:txBody>
          <a:bodyPr wrap="square" rtlCol="0">
            <a:spAutoFit/>
          </a:bodyPr>
          <a:lstStyle/>
          <a:p>
            <a:pPr marL="171450" indent="-171450" algn="just" eaLnBrk="0" fontAlgn="base" hangingPunct="0">
              <a:lnSpc>
                <a:spcPct val="120000"/>
              </a:lnSpc>
              <a:spcBef>
                <a:spcPct val="0"/>
              </a:spcBef>
              <a:spcAft>
                <a:spcPts val="600"/>
              </a:spcAft>
              <a:buFont typeface="Arial" panose="020B0604020202020204" pitchFamily="34" charset="0"/>
              <a:buChar char="•"/>
            </a:pPr>
            <a:r>
              <a:rPr lang="de-DE"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Banda, F., </a:t>
            </a:r>
            <a:r>
              <a:rPr lang="de-DE"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Tebaldini</a:t>
            </a:r>
            <a:r>
              <a:rPr lang="de-DE"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S., &amp; Rocca.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(2014). “Ice Penetration Depth Estimation from Super-Resolution SAR Tomography”. Proceedings of the 11th European Radar Conference, Rome, Italy, 8-10 October, 2014.</a:t>
            </a:r>
          </a:p>
          <a:p>
            <a:pPr marL="171450" lvl="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Tebaldini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S.,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Nagler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T.,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Rott</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H., &amp;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Heilig</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 (2016).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“Imaging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the Internal Structure of an Alpine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Glaicer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via L-band Airborne SAR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Tomography”.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IEEE Transactions on Geoscience and Remote Sensing, 54, No. 12</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endPar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endParaRPr>
          </a:p>
        </p:txBody>
      </p:sp>
      <p:sp>
        <p:nvSpPr>
          <p:cNvPr id="11" name="Rechteck 10"/>
          <p:cNvSpPr/>
          <p:nvPr/>
        </p:nvSpPr>
        <p:spPr>
          <a:xfrm>
            <a:off x="232212" y="4302628"/>
            <a:ext cx="1750800" cy="307777"/>
          </a:xfrm>
          <a:prstGeom prst="rect">
            <a:avLst/>
          </a:prstGeom>
        </p:spPr>
        <p:txBody>
          <a:bodyPr wrap="none">
            <a:spAutoFit/>
          </a:bodyPr>
          <a:lstStyle/>
          <a:p>
            <a:pPr lvl="0" eaLnBrk="0" fontAlgn="base" hangingPunct="0">
              <a:spcBef>
                <a:spcPct val="0"/>
              </a:spcBef>
              <a:spcAft>
                <a:spcPct val="0"/>
              </a:spcAft>
            </a:pPr>
            <a:r>
              <a:rPr lang="de-DE" altLang="de-DE" sz="1400" dirty="0" err="1" smtClean="0">
                <a:solidFill>
                  <a:srgbClr val="002060"/>
                </a:solidFill>
                <a:latin typeface="Work Sans" panose="00000500000000000000" pitchFamily="50" charset="0"/>
              </a:rPr>
              <a:t>Ice</a:t>
            </a:r>
            <a:r>
              <a:rPr lang="de-DE" altLang="de-DE" sz="1400" dirty="0" smtClean="0">
                <a:solidFill>
                  <a:srgbClr val="002060"/>
                </a:solidFill>
                <a:latin typeface="Work Sans" panose="00000500000000000000" pitchFamily="50" charset="0"/>
              </a:rPr>
              <a:t>/Snow </a:t>
            </a:r>
            <a:r>
              <a:rPr lang="de-DE" altLang="de-DE" sz="1400" dirty="0">
                <a:solidFill>
                  <a:srgbClr val="002060"/>
                </a:solidFill>
                <a:latin typeface="Work Sans" panose="00000500000000000000" pitchFamily="50" charset="0"/>
              </a:rPr>
              <a:t>Imaging</a:t>
            </a:r>
          </a:p>
        </p:txBody>
      </p:sp>
      <p:sp>
        <p:nvSpPr>
          <p:cNvPr id="3" name="Foliennummernplatzhalter 2"/>
          <p:cNvSpPr>
            <a:spLocks noGrp="1"/>
          </p:cNvSpPr>
          <p:nvPr>
            <p:ph type="sldNum" sz="quarter" idx="12"/>
          </p:nvPr>
        </p:nvSpPr>
        <p:spPr/>
        <p:txBody>
          <a:bodyPr/>
          <a:lstStyle/>
          <a:p>
            <a:fld id="{0E5F5BB8-B058-4CAF-94F1-C60B474C680F}" type="slidenum">
              <a:rPr lang="de-DE" smtClean="0"/>
              <a:pPr/>
              <a:t>57</a:t>
            </a:fld>
            <a:endParaRPr lang="de-DE"/>
          </a:p>
        </p:txBody>
      </p:sp>
    </p:spTree>
    <p:extLst>
      <p:ext uri="{BB962C8B-B14F-4D97-AF65-F5344CB8AC3E}">
        <p14:creationId xmlns:p14="http://schemas.microsoft.com/office/powerpoint/2010/main" val="31494299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References &amp; Further Reading</a:t>
            </a:r>
            <a:endParaRPr lang="de-DE" dirty="0"/>
          </a:p>
        </p:txBody>
      </p:sp>
      <p:sp>
        <p:nvSpPr>
          <p:cNvPr id="4" name="Rechteck 3"/>
          <p:cNvSpPr/>
          <p:nvPr/>
        </p:nvSpPr>
        <p:spPr>
          <a:xfrm>
            <a:off x="362055" y="686727"/>
            <a:ext cx="1454244" cy="307777"/>
          </a:xfrm>
          <a:prstGeom prst="rect">
            <a:avLst/>
          </a:prstGeom>
        </p:spPr>
        <p:txBody>
          <a:bodyPr wrap="none">
            <a:spAutoFit/>
          </a:bodyPr>
          <a:lstStyle/>
          <a:p>
            <a:pPr lvl="0" eaLnBrk="0" fontAlgn="base" hangingPunct="0">
              <a:spcBef>
                <a:spcPct val="0"/>
              </a:spcBef>
              <a:spcAft>
                <a:spcPct val="0"/>
              </a:spcAft>
            </a:pPr>
            <a:r>
              <a:rPr lang="de-DE" altLang="de-DE" sz="1400" dirty="0" smtClean="0">
                <a:solidFill>
                  <a:srgbClr val="002060"/>
                </a:solidFill>
                <a:latin typeface="Work Sans" panose="00000500000000000000" pitchFamily="50" charset="0"/>
              </a:rPr>
              <a:t>Urban </a:t>
            </a:r>
            <a:r>
              <a:rPr lang="de-DE" altLang="de-DE" sz="1400" dirty="0">
                <a:solidFill>
                  <a:srgbClr val="002060"/>
                </a:solidFill>
                <a:latin typeface="Work Sans" panose="00000500000000000000" pitchFamily="50" charset="0"/>
              </a:rPr>
              <a:t>Imaging</a:t>
            </a:r>
          </a:p>
        </p:txBody>
      </p:sp>
      <p:sp>
        <p:nvSpPr>
          <p:cNvPr id="5" name="Textfeld 4"/>
          <p:cNvSpPr txBox="1"/>
          <p:nvPr/>
        </p:nvSpPr>
        <p:spPr>
          <a:xfrm>
            <a:off x="165906" y="1007422"/>
            <a:ext cx="11933330" cy="3958007"/>
          </a:xfrm>
          <a:prstGeom prst="rect">
            <a:avLst/>
          </a:prstGeom>
          <a:noFill/>
        </p:spPr>
        <p:txBody>
          <a:bodyPr wrap="square" rtlCol="0">
            <a:spAutoFit/>
          </a:bodyPr>
          <a:lstStyle/>
          <a:p>
            <a:pPr marL="171450" indent="-171450" algn="just">
              <a:lnSpc>
                <a:spcPct val="120000"/>
              </a:lnSpc>
              <a:spcAft>
                <a:spcPts val="600"/>
              </a:spcAft>
              <a:buFont typeface="Arial" panose="020B0604020202020204" pitchFamily="34" charset="0"/>
              <a:buChar char="•"/>
            </a:pP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Fornaro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G.,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Pauciullo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Reale</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D., &amp; Verde, S. (2014).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Multilook</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SAR Tomography for 3-D Reconstruction and Monitoring of Single Structures Applied to COSMO-SKYMED Data. IEEE Journal Of Selected Topics In Applied Earth Observations And Remote Sensing, 7, 4</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p>
          <a:p>
            <a:pPr marL="171450" indent="-171450" algn="just">
              <a:lnSpc>
                <a:spcPct val="120000"/>
              </a:lnSpc>
              <a:spcAft>
                <a:spcPts val="600"/>
              </a:spcAft>
              <a:buFont typeface="Arial" panose="020B0604020202020204" pitchFamily="34" charset="0"/>
              <a:buChar char="•"/>
            </a:pP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Fornaro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G.,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Pauciullo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Reale</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D., Zhu, X., &amp;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Bamler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R. (2012). SAR Tomography: “An Advanced Tool For 4D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Spaceborne</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Radar Scanning with Application to Imaging and Monitoring Of Cities And Single Buildings”. IEEE Geoscience and Remote Sensing Society Newsletter.</a:t>
            </a:r>
          </a:p>
          <a:p>
            <a:pPr marL="171450" indent="-171450" algn="just">
              <a:lnSpc>
                <a:spcPct val="120000"/>
              </a:lnSpc>
              <a:spcAft>
                <a:spcPts val="600"/>
              </a:spcAft>
              <a:buFont typeface="Arial" panose="020B0604020202020204" pitchFamily="34" charset="0"/>
              <a:buChar char="•"/>
            </a:pPr>
            <a:r>
              <a:rPr lang="en-US" sz="1100" dirty="0" err="1" smtClean="0">
                <a:solidFill>
                  <a:schemeClr val="tx1">
                    <a:lumMod val="75000"/>
                    <a:lumOff val="25000"/>
                  </a:schemeClr>
                </a:solidFill>
                <a:latin typeface="Work Sans" panose="00000500000000000000" pitchFamily="50" charset="0"/>
              </a:rPr>
              <a:t>Fornaro</a:t>
            </a:r>
            <a:r>
              <a:rPr lang="en-US" sz="1100" dirty="0" smtClean="0">
                <a:solidFill>
                  <a:schemeClr val="tx1">
                    <a:lumMod val="75000"/>
                    <a:lumOff val="25000"/>
                  </a:schemeClr>
                </a:solidFill>
                <a:latin typeface="Work Sans" panose="00000500000000000000" pitchFamily="50" charset="0"/>
              </a:rPr>
              <a:t>, G., </a:t>
            </a:r>
            <a:r>
              <a:rPr lang="en-US" sz="1100" dirty="0" err="1" smtClean="0">
                <a:solidFill>
                  <a:schemeClr val="tx1">
                    <a:lumMod val="75000"/>
                    <a:lumOff val="25000"/>
                  </a:schemeClr>
                </a:solidFill>
                <a:latin typeface="Work Sans" panose="00000500000000000000" pitchFamily="50" charset="0"/>
              </a:rPr>
              <a:t>Reale</a:t>
            </a:r>
            <a:r>
              <a:rPr lang="en-US" sz="1100" dirty="0" smtClean="0">
                <a:solidFill>
                  <a:schemeClr val="tx1">
                    <a:lumMod val="75000"/>
                    <a:lumOff val="25000"/>
                  </a:schemeClr>
                </a:solidFill>
                <a:latin typeface="Work Sans" panose="00000500000000000000" pitchFamily="50" charset="0"/>
              </a:rPr>
              <a:t>, D., and Verde, S. (2012), “Potential of SAR for Monitoring Transportation Infrastructures: an Analysis with the Multi-Dimensional Imaging Technique,” J. </a:t>
            </a:r>
            <a:r>
              <a:rPr lang="en-US" sz="1100" dirty="0" err="1" smtClean="0">
                <a:solidFill>
                  <a:schemeClr val="tx1">
                    <a:lumMod val="75000"/>
                    <a:lumOff val="25000"/>
                  </a:schemeClr>
                </a:solidFill>
                <a:latin typeface="Work Sans" panose="00000500000000000000" pitchFamily="50" charset="0"/>
              </a:rPr>
              <a:t>Geophys</a:t>
            </a:r>
            <a:r>
              <a:rPr lang="en-US" sz="1100" dirty="0" smtClean="0">
                <a:solidFill>
                  <a:schemeClr val="tx1">
                    <a:lumMod val="75000"/>
                    <a:lumOff val="25000"/>
                  </a:schemeClr>
                </a:solidFill>
                <a:latin typeface="Work Sans" panose="00000500000000000000" pitchFamily="50" charset="0"/>
              </a:rPr>
              <a:t>. Eng. 9 S1</a:t>
            </a:r>
          </a:p>
          <a:p>
            <a:pPr marL="171450" indent="-171450" algn="just">
              <a:lnSpc>
                <a:spcPct val="120000"/>
              </a:lnSpc>
              <a:spcAft>
                <a:spcPts val="600"/>
              </a:spcAft>
              <a:buFont typeface="Arial" panose="020B0604020202020204" pitchFamily="34" charset="0"/>
              <a:buChar char="•"/>
            </a:pP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Fornaro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G., &amp;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Serafino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F. (2006). “Imaging of Single and Double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Scatterers</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in Urban Areas via SAR Tomography”. IEEE Transactions on Geoscience and Remote Sensing, 44, 12.</a:t>
            </a:r>
          </a:p>
          <a:p>
            <a:pPr marL="171450" indent="-171450" algn="just">
              <a:lnSpc>
                <a:spcPct val="120000"/>
              </a:lnSpc>
              <a:spcAft>
                <a:spcPts val="600"/>
              </a:spcAft>
              <a:buFont typeface="Arial" panose="020B0604020202020204" pitchFamily="34" charset="0"/>
              <a:buChar char="•"/>
            </a:pP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Reale</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D., &amp;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Fornaro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G. (2014).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“SAR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Tomography for 3D Reconstruction and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Monitoring”. </a:t>
            </a:r>
            <a:r>
              <a:rPr lang="de-DE" sz="1100" dirty="0" err="1" smtClean="0">
                <a:solidFill>
                  <a:schemeClr val="tx1">
                    <a:lumMod val="75000"/>
                    <a:lumOff val="25000"/>
                  </a:schemeClr>
                </a:solidFill>
                <a:latin typeface="Work Sans" panose="00000500000000000000" pitchFamily="50" charset="0"/>
              </a:rPr>
              <a:t>Encyclopedia</a:t>
            </a:r>
            <a:r>
              <a:rPr lang="de-DE" sz="1100" dirty="0" smtClean="0">
                <a:solidFill>
                  <a:schemeClr val="tx1">
                    <a:lumMod val="75000"/>
                    <a:lumOff val="25000"/>
                  </a:schemeClr>
                </a:solidFill>
                <a:latin typeface="Work Sans" panose="00000500000000000000" pitchFamily="50" charset="0"/>
              </a:rPr>
              <a:t> </a:t>
            </a:r>
            <a:r>
              <a:rPr lang="de-DE" sz="1100" dirty="0" err="1">
                <a:solidFill>
                  <a:schemeClr val="tx1">
                    <a:lumMod val="75000"/>
                    <a:lumOff val="25000"/>
                  </a:schemeClr>
                </a:solidFill>
                <a:latin typeface="Work Sans" panose="00000500000000000000" pitchFamily="50" charset="0"/>
              </a:rPr>
              <a:t>of</a:t>
            </a:r>
            <a:r>
              <a:rPr lang="de-DE" sz="1100" dirty="0">
                <a:solidFill>
                  <a:schemeClr val="tx1">
                    <a:lumMod val="75000"/>
                    <a:lumOff val="25000"/>
                  </a:schemeClr>
                </a:solidFill>
                <a:latin typeface="Work Sans" panose="00000500000000000000" pitchFamily="50" charset="0"/>
              </a:rPr>
              <a:t> </a:t>
            </a:r>
            <a:r>
              <a:rPr lang="de-DE" sz="1100" dirty="0" err="1">
                <a:solidFill>
                  <a:schemeClr val="tx1">
                    <a:lumMod val="75000"/>
                    <a:lumOff val="25000"/>
                  </a:schemeClr>
                </a:solidFill>
                <a:latin typeface="Work Sans" panose="00000500000000000000" pitchFamily="50" charset="0"/>
              </a:rPr>
              <a:t>Earthquake</a:t>
            </a:r>
            <a:r>
              <a:rPr lang="de-DE" sz="1100" dirty="0">
                <a:solidFill>
                  <a:schemeClr val="tx1">
                    <a:lumMod val="75000"/>
                    <a:lumOff val="25000"/>
                  </a:schemeClr>
                </a:solidFill>
                <a:latin typeface="Work Sans" panose="00000500000000000000" pitchFamily="50" charset="0"/>
              </a:rPr>
              <a:t> </a:t>
            </a:r>
            <a:r>
              <a:rPr lang="de-DE" sz="1100" dirty="0" smtClean="0">
                <a:solidFill>
                  <a:schemeClr val="tx1">
                    <a:lumMod val="75000"/>
                    <a:lumOff val="25000"/>
                  </a:schemeClr>
                </a:solidFill>
                <a:latin typeface="Work Sans" panose="00000500000000000000" pitchFamily="50" charset="0"/>
              </a:rPr>
              <a:t>Engineering,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Springer, pp. 1-16. </a:t>
            </a:r>
            <a:endParaRPr lang="en-US" sz="1100" dirty="0" smtClean="0">
              <a:solidFill>
                <a:schemeClr val="tx1">
                  <a:lumMod val="75000"/>
                  <a:lumOff val="25000"/>
                </a:schemeClr>
              </a:solidFill>
              <a:latin typeface="Work Sans" panose="00000500000000000000" pitchFamily="50" charset="0"/>
            </a:endParaRPr>
          </a:p>
          <a:p>
            <a:pPr marL="171450" indent="-171450" algn="just">
              <a:lnSpc>
                <a:spcPct val="120000"/>
              </a:lnSpc>
              <a:spcAft>
                <a:spcPts val="600"/>
              </a:spcAft>
              <a:buFont typeface="Arial" panose="020B0604020202020204" pitchFamily="34" charset="0"/>
              <a:buChar char="•"/>
            </a:pP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Reale</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D., </a:t>
            </a: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Fornaro</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G. and </a:t>
            </a: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Pauciullo</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 (2013). “Extension of 4-D SAR Imaging to the Monitoring of Thermally Dilating </a:t>
            </a: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Scatterers</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 IEEE Transactions on Geoscience and Remote Sensing,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51, 10.</a:t>
            </a:r>
          </a:p>
          <a:p>
            <a:pPr marL="171450" indent="-171450" algn="just">
              <a:lnSpc>
                <a:spcPct val="120000"/>
              </a:lnSpc>
              <a:spcAft>
                <a:spcPts val="600"/>
              </a:spcAft>
              <a:buFont typeface="Arial" panose="020B0604020202020204" pitchFamily="34" charset="0"/>
              <a:buChar char="•"/>
            </a:pP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Reale</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D.,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Fornaro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G.,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A.Pauciullo</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X.Zhu</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&amp;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Bamler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R. (2011).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“Tomographic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Imaging and Monitoring of Buildings With Very High Resolution SAR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Data”.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IEEE Geoscience and Remote Sensing Letters, 8, 4</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endPar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endParaRPr>
          </a:p>
          <a:p>
            <a:pPr marL="171450" indent="-171450" algn="just">
              <a:lnSpc>
                <a:spcPct val="120000"/>
              </a:lnSpc>
              <a:spcAft>
                <a:spcPts val="600"/>
              </a:spcAft>
              <a:buFont typeface="Arial" panose="020B0604020202020204" pitchFamily="34" charset="0"/>
              <a:buChar char="•"/>
            </a:pP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Zhu</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X. X., &amp;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Bamler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R. (2014).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Superresolving</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SAR Tomography for Multidimensional Imaging of Urban Areas: Compressive sensing-based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TomoSAR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inversion. IEEE Signal Processing Magazine, 31, 51-58</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p>
          <a:p>
            <a:pPr marL="171450" indent="-171450" algn="just">
              <a:lnSpc>
                <a:spcPct val="120000"/>
              </a:lnSpc>
              <a:spcAft>
                <a:spcPts val="600"/>
              </a:spcAft>
              <a:buFont typeface="Arial" panose="020B0604020202020204" pitchFamily="34" charset="0"/>
              <a:buChar char="•"/>
            </a:pP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Zhu, X. X., &amp;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Bamler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R. (2010). Very High Resolution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Spaceborne</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SAR Tomography in Urban Environment. IEEE Transactions on Geoscience and Remote Sensing, 48, 12</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p>
        </p:txBody>
      </p:sp>
      <p:sp>
        <p:nvSpPr>
          <p:cNvPr id="7" name="Textfeld 6"/>
          <p:cNvSpPr txBox="1"/>
          <p:nvPr/>
        </p:nvSpPr>
        <p:spPr>
          <a:xfrm>
            <a:off x="165906" y="5281974"/>
            <a:ext cx="11803777" cy="981807"/>
          </a:xfrm>
          <a:prstGeom prst="rect">
            <a:avLst/>
          </a:prstGeom>
          <a:noFill/>
        </p:spPr>
        <p:txBody>
          <a:bodyPr wrap="square" rtlCol="0">
            <a:spAutoFit/>
          </a:bodyPr>
          <a:lstStyle/>
          <a:p>
            <a:pPr marL="17145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Joerg</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H.,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Pardini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M.,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Hajnsek</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I., &amp; Papathanassiou, K. P. (2017). “</a:t>
            </a:r>
            <a:r>
              <a:rPr lang="en-US" sz="1100" dirty="0">
                <a:solidFill>
                  <a:schemeClr val="tx1">
                    <a:lumMod val="75000"/>
                    <a:lumOff val="25000"/>
                  </a:schemeClr>
                </a:solidFill>
                <a:latin typeface="Work Sans" panose="00000500000000000000" pitchFamily="50" charset="0"/>
              </a:rPr>
              <a:t>Fully </a:t>
            </a:r>
            <a:r>
              <a:rPr lang="en-US" sz="1100" dirty="0" err="1">
                <a:solidFill>
                  <a:schemeClr val="tx1">
                    <a:lumMod val="75000"/>
                    <a:lumOff val="25000"/>
                  </a:schemeClr>
                </a:solidFill>
                <a:latin typeface="Work Sans" panose="00000500000000000000" pitchFamily="50" charset="0"/>
              </a:rPr>
              <a:t>Polarimetric</a:t>
            </a:r>
            <a:r>
              <a:rPr lang="en-US" sz="1100" dirty="0">
                <a:solidFill>
                  <a:schemeClr val="tx1">
                    <a:lumMod val="75000"/>
                    <a:lumOff val="25000"/>
                  </a:schemeClr>
                </a:solidFill>
                <a:latin typeface="Work Sans" panose="00000500000000000000" pitchFamily="50" charset="0"/>
              </a:rPr>
              <a:t> Tomographic Time Series for Monitoring </a:t>
            </a:r>
            <a:r>
              <a:rPr lang="en-US" sz="1100" dirty="0" err="1">
                <a:solidFill>
                  <a:schemeClr val="tx1">
                    <a:lumMod val="75000"/>
                    <a:lumOff val="25000"/>
                  </a:schemeClr>
                </a:solidFill>
                <a:latin typeface="Work Sans" panose="00000500000000000000" pitchFamily="50" charset="0"/>
              </a:rPr>
              <a:t>Phenological</a:t>
            </a:r>
            <a:r>
              <a:rPr lang="en-US" sz="1100" dirty="0">
                <a:solidFill>
                  <a:schemeClr val="tx1">
                    <a:lumMod val="75000"/>
                    <a:lumOff val="25000"/>
                  </a:schemeClr>
                </a:solidFill>
                <a:latin typeface="Work Sans" panose="00000500000000000000" pitchFamily="50" charset="0"/>
              </a:rPr>
              <a:t> Changes of Agricultural Crops at Different Frequencies</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Proceedings of ESA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POLinSAR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2017,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Frascati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(Rome), Italy, 23 - 27 January.</a:t>
            </a:r>
          </a:p>
          <a:p>
            <a:pPr marL="171450" lvl="0" indent="-171450" algn="just" eaLnBrk="0" fontAlgn="base" hangingPunct="0">
              <a:lnSpc>
                <a:spcPct val="120000"/>
              </a:lnSpc>
              <a:spcBef>
                <a:spcPct val="0"/>
              </a:spcBef>
              <a:spcAft>
                <a:spcPts val="600"/>
              </a:spcAft>
              <a:buFont typeface="Arial" panose="020B0604020202020204" pitchFamily="34" charset="0"/>
              <a:buChar char="•"/>
            </a:pP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Joerg</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H.,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Pardini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M.,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Hajnsek</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I., &amp; Papathanassiou, K. P. (2015). </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“Application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Of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Polarimetric</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SAR Tomography On Agricultural Vegetation For Scattering </a:t>
            </a:r>
            <a:r>
              <a:rPr lang="en-US" altLang="de-DE" sz="1100" dirty="0" err="1"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Characterisation</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Proceedings of ESA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POLinSAR</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2015, </a:t>
            </a:r>
            <a:r>
              <a:rPr lang="en-US" altLang="de-DE" sz="1100" dirty="0" err="1">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Frascati</a:t>
            </a:r>
            <a:r>
              <a:rPr lang="en-US" altLang="de-DE" sz="1100" dirty="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 (Rome), Italy, 26 - 30 January</a:t>
            </a:r>
            <a:r>
              <a:rPr lang="en-US" altLang="de-DE" sz="1100" dirty="0" smtClean="0">
                <a:solidFill>
                  <a:schemeClr val="tx1">
                    <a:lumMod val="75000"/>
                    <a:lumOff val="25000"/>
                  </a:schemeClr>
                </a:solidFill>
                <a:latin typeface="Work Sans" panose="00000500000000000000" pitchFamily="50" charset="0"/>
                <a:ea typeface="Calibri" panose="020F0502020204030204" pitchFamily="34" charset="0"/>
                <a:cs typeface="Times New Roman" panose="02020603050405020304" pitchFamily="18" charset="0"/>
              </a:rPr>
              <a:t>.</a:t>
            </a:r>
          </a:p>
        </p:txBody>
      </p:sp>
      <p:sp>
        <p:nvSpPr>
          <p:cNvPr id="8" name="Rechteck 7"/>
          <p:cNvSpPr/>
          <p:nvPr/>
        </p:nvSpPr>
        <p:spPr>
          <a:xfrm>
            <a:off x="362055" y="4970061"/>
            <a:ext cx="1893467" cy="307777"/>
          </a:xfrm>
          <a:prstGeom prst="rect">
            <a:avLst/>
          </a:prstGeom>
        </p:spPr>
        <p:txBody>
          <a:bodyPr wrap="none">
            <a:spAutoFit/>
          </a:bodyPr>
          <a:lstStyle/>
          <a:p>
            <a:pPr lvl="0" eaLnBrk="0" fontAlgn="base" hangingPunct="0">
              <a:spcBef>
                <a:spcPct val="0"/>
              </a:spcBef>
              <a:spcAft>
                <a:spcPct val="0"/>
              </a:spcAft>
            </a:pPr>
            <a:r>
              <a:rPr lang="de-DE" altLang="de-DE" sz="1400" dirty="0" err="1" smtClean="0">
                <a:solidFill>
                  <a:srgbClr val="002060"/>
                </a:solidFill>
                <a:latin typeface="Work Sans" panose="00000500000000000000" pitchFamily="50" charset="0"/>
              </a:rPr>
              <a:t>Agriculture</a:t>
            </a:r>
            <a:r>
              <a:rPr lang="de-DE" altLang="de-DE" sz="1400" dirty="0" smtClean="0">
                <a:solidFill>
                  <a:srgbClr val="002060"/>
                </a:solidFill>
                <a:latin typeface="Work Sans" panose="00000500000000000000" pitchFamily="50" charset="0"/>
              </a:rPr>
              <a:t> </a:t>
            </a:r>
            <a:r>
              <a:rPr lang="de-DE" altLang="de-DE" sz="1400" dirty="0">
                <a:solidFill>
                  <a:srgbClr val="002060"/>
                </a:solidFill>
                <a:latin typeface="Work Sans" panose="00000500000000000000" pitchFamily="50" charset="0"/>
              </a:rPr>
              <a:t>Imaging</a:t>
            </a:r>
          </a:p>
        </p:txBody>
      </p:sp>
      <p:sp>
        <p:nvSpPr>
          <p:cNvPr id="3" name="Foliennummernplatzhalter 2"/>
          <p:cNvSpPr>
            <a:spLocks noGrp="1"/>
          </p:cNvSpPr>
          <p:nvPr>
            <p:ph type="sldNum" sz="quarter" idx="12"/>
          </p:nvPr>
        </p:nvSpPr>
        <p:spPr/>
        <p:txBody>
          <a:bodyPr/>
          <a:lstStyle/>
          <a:p>
            <a:fld id="{0E5F5BB8-B058-4CAF-94F1-C60B474C680F}" type="slidenum">
              <a:rPr lang="de-DE" smtClean="0"/>
              <a:pPr/>
              <a:t>58</a:t>
            </a:fld>
            <a:endParaRPr lang="de-DE"/>
          </a:p>
        </p:txBody>
      </p:sp>
    </p:spTree>
    <p:extLst>
      <p:ext uri="{BB962C8B-B14F-4D97-AF65-F5344CB8AC3E}">
        <p14:creationId xmlns:p14="http://schemas.microsoft.com/office/powerpoint/2010/main" val="15649485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69"/>
          <p:cNvSpPr txBox="1"/>
          <p:nvPr/>
        </p:nvSpPr>
        <p:spPr>
          <a:xfrm>
            <a:off x="0" y="1019970"/>
            <a:ext cx="12191999" cy="769441"/>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SAR-EDU </a:t>
            </a:r>
          </a:p>
          <a:p>
            <a:pPr algn="ctr"/>
            <a:r>
              <a:rPr lang="en-US" sz="2200" b="1" dirty="0" smtClean="0">
                <a:solidFill>
                  <a:srgbClr val="818266"/>
                </a:solidFill>
                <a:latin typeface="Work Sans" panose="00000500000000000000" pitchFamily="50" charset="0"/>
              </a:rPr>
              <a:t>SAR Remote Sensing Education Initiative</a:t>
            </a:r>
            <a:endParaRPr lang="en-US" sz="2200" b="1" dirty="0">
              <a:solidFill>
                <a:srgbClr val="818266"/>
              </a:solidFill>
              <a:latin typeface="Work Sans" panose="00000500000000000000" pitchFamily="50" charset="0"/>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730" y="3288588"/>
            <a:ext cx="2162175" cy="1781175"/>
          </a:xfrm>
          <a:prstGeom prst="rect">
            <a:avLst/>
          </a:prstGeom>
        </p:spPr>
      </p:pic>
      <p:sp>
        <p:nvSpPr>
          <p:cNvPr id="6" name="Foliennummernplatzhalter 5"/>
          <p:cNvSpPr>
            <a:spLocks noGrp="1"/>
          </p:cNvSpPr>
          <p:nvPr>
            <p:ph type="sldNum" sz="quarter" idx="12"/>
          </p:nvPr>
        </p:nvSpPr>
        <p:spPr/>
        <p:txBody>
          <a:bodyPr/>
          <a:lstStyle/>
          <a:p>
            <a:fld id="{0E5F5BB8-B058-4CAF-94F1-C60B474C680F}" type="slidenum">
              <a:rPr lang="de-DE" smtClean="0"/>
              <a:pPr/>
              <a:t>59</a:t>
            </a:fld>
            <a:endParaRPr lang="de-DE"/>
          </a:p>
        </p:txBody>
      </p:sp>
      <p:sp>
        <p:nvSpPr>
          <p:cNvPr id="7" name="Textfeld 69"/>
          <p:cNvSpPr txBox="1"/>
          <p:nvPr/>
        </p:nvSpPr>
        <p:spPr>
          <a:xfrm>
            <a:off x="1" y="2124870"/>
            <a:ext cx="12191998"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hlinkClick r:id="rId4"/>
              </a:rPr>
              <a:t>https://eo-college.org</a:t>
            </a:r>
            <a:endParaRPr lang="en-US" sz="2200" b="1" dirty="0">
              <a:solidFill>
                <a:srgbClr val="818266"/>
              </a:solidFill>
              <a:latin typeface="Work Sans" panose="00000500000000000000" pitchFamily="50" charset="0"/>
            </a:endParaRPr>
          </a:p>
        </p:txBody>
      </p:sp>
      <p:sp>
        <p:nvSpPr>
          <p:cNvPr id="13" name="Rechteck 12"/>
          <p:cNvSpPr/>
          <p:nvPr/>
        </p:nvSpPr>
        <p:spPr>
          <a:xfrm>
            <a:off x="0" y="5347423"/>
            <a:ext cx="12192000" cy="296748"/>
          </a:xfrm>
          <a:prstGeom prst="rect">
            <a:avLst/>
          </a:prstGeom>
        </p:spPr>
        <p:txBody>
          <a:bodyPr wrap="square">
            <a:spAutoFit/>
          </a:bodyPr>
          <a:lstStyle/>
          <a:p>
            <a:pPr algn="ctr">
              <a:lnSpc>
                <a:spcPct val="120000"/>
              </a:lnSpc>
              <a:spcAft>
                <a:spcPts val="1200"/>
              </a:spcAft>
            </a:pPr>
            <a:r>
              <a:rPr lang="en-US" sz="1200" b="1" dirty="0" smtClean="0">
                <a:solidFill>
                  <a:schemeClr val="tx1">
                    <a:lumMod val="85000"/>
                    <a:lumOff val="15000"/>
                  </a:schemeClr>
                </a:solidFill>
                <a:latin typeface="Work Sans" panose="00000500000000000000" pitchFamily="50" charset="0"/>
              </a:rPr>
              <a:t>F-SAR data for the SAR Tomography Tutorial is provided by DLR (German Aerospace Center)</a:t>
            </a:r>
          </a:p>
        </p:txBody>
      </p:sp>
      <p:pic>
        <p:nvPicPr>
          <p:cNvPr id="14" name="Picture 2" descr="E:\Robert\Dropbox\SAR-EDU\AP 2000\Corporate Design\Images\dlrlogo_schwarz.png"/>
          <p:cNvPicPr>
            <a:picLocks noChangeAspect="1"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746067" y="5644171"/>
            <a:ext cx="699863" cy="58113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274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SAR Tomography: the aperture synthesis in </a:t>
            </a:r>
            <a:r>
              <a:rPr lang="en-US" dirty="0" smtClean="0"/>
              <a:t>elevation with multiple baselines</a:t>
            </a:r>
            <a:endParaRPr lang="en-US" dirty="0"/>
          </a:p>
        </p:txBody>
      </p:sp>
      <p:sp>
        <p:nvSpPr>
          <p:cNvPr id="33" name="Textfeld 221"/>
          <p:cNvSpPr txBox="1"/>
          <p:nvPr/>
        </p:nvSpPr>
        <p:spPr>
          <a:xfrm>
            <a:off x="4835425" y="1264507"/>
            <a:ext cx="7014042" cy="867930"/>
          </a:xfrm>
          <a:prstGeom prst="rect">
            <a:avLst/>
          </a:prstGeom>
          <a:noFill/>
        </p:spPr>
        <p:txBody>
          <a:bodyPr wrap="square" rtlCol="0">
            <a:spAutoFit/>
          </a:bodyPr>
          <a:lstStyle/>
          <a:p>
            <a:pPr algn="just">
              <a:lnSpc>
                <a:spcPct val="120000"/>
              </a:lnSpc>
            </a:pPr>
            <a:r>
              <a:rPr lang="en-US" sz="1400" dirty="0" smtClean="0">
                <a:latin typeface="Work Sans" panose="00000500000000000000" pitchFamily="50" charset="0"/>
              </a:rPr>
              <a:t>If more tracks are added to form multi-baselines so </a:t>
            </a:r>
            <a:r>
              <a:rPr lang="en-US" sz="1400" dirty="0">
                <a:latin typeface="Work Sans" panose="00000500000000000000" pitchFamily="50" charset="0"/>
              </a:rPr>
              <a:t>that a new aperture in elevation </a:t>
            </a:r>
            <a:r>
              <a:rPr lang="en-US" sz="1400" dirty="0" smtClean="0">
                <a:latin typeface="Work Sans" panose="00000500000000000000" pitchFamily="50" charset="0"/>
              </a:rPr>
              <a:t>can be s</a:t>
            </a:r>
            <a:r>
              <a:rPr lang="en-US" sz="1400" dirty="0" smtClean="0">
                <a:latin typeface="Work Sans" panose="00000500000000000000" pitchFamily="50" charset="0"/>
                <a:sym typeface="Wingdings" panose="05000000000000000000" pitchFamily="2" charset="2"/>
              </a:rPr>
              <a:t>ynthesized, higher resolution in elevation can be achieved (similar to the aperture synthesis in azimuth) </a:t>
            </a:r>
          </a:p>
        </p:txBody>
      </p:sp>
      <p:sp>
        <p:nvSpPr>
          <p:cNvPr id="34" name="TextBox 36"/>
          <p:cNvSpPr txBox="1"/>
          <p:nvPr/>
        </p:nvSpPr>
        <p:spPr>
          <a:xfrm>
            <a:off x="4835424" y="4763707"/>
            <a:ext cx="7014042" cy="867930"/>
          </a:xfrm>
          <a:prstGeom prst="rect">
            <a:avLst/>
          </a:prstGeom>
          <a:noFill/>
        </p:spPr>
        <p:txBody>
          <a:bodyPr wrap="square" rtlCol="0">
            <a:spAutoFit/>
          </a:bodyPr>
          <a:lstStyle/>
          <a:p>
            <a:pPr algn="just">
              <a:lnSpc>
                <a:spcPct val="120000"/>
              </a:lnSpc>
            </a:pPr>
            <a:r>
              <a:rPr lang="en-US" sz="1400" dirty="0" smtClean="0">
                <a:latin typeface="Work Sans" panose="00000500000000000000" pitchFamily="50" charset="0"/>
              </a:rPr>
              <a:t>Since SAR signal can penetrate through canopy, soil, snow and ice, </a:t>
            </a:r>
            <a:r>
              <a:rPr lang="en-US" sz="1400" dirty="0" err="1" smtClean="0">
                <a:latin typeface="Work Sans" panose="00000500000000000000" pitchFamily="50" charset="0"/>
              </a:rPr>
              <a:t>TomoSAR</a:t>
            </a:r>
            <a:r>
              <a:rPr lang="en-US" sz="1400" dirty="0" smtClean="0">
                <a:latin typeface="Work Sans" panose="00000500000000000000" pitchFamily="50" charset="0"/>
              </a:rPr>
              <a:t> allows for the estimation of volumetric properties, e.g. biomass, ice thickness…</a:t>
            </a:r>
          </a:p>
        </p:txBody>
      </p:sp>
      <p:sp>
        <p:nvSpPr>
          <p:cNvPr id="36" name="Textfeld 221"/>
          <p:cNvSpPr txBox="1"/>
          <p:nvPr/>
        </p:nvSpPr>
        <p:spPr>
          <a:xfrm>
            <a:off x="1121423" y="5975991"/>
            <a:ext cx="2840842" cy="276999"/>
          </a:xfrm>
          <a:prstGeom prst="rect">
            <a:avLst/>
          </a:prstGeom>
          <a:noFill/>
        </p:spPr>
        <p:txBody>
          <a:bodyPr wrap="none" rtlCol="0">
            <a:spAutoFit/>
          </a:bodyPr>
          <a:lstStyle/>
          <a:p>
            <a:r>
              <a:rPr lang="en-US" sz="1200" dirty="0" smtClean="0">
                <a:solidFill>
                  <a:schemeClr val="tx1">
                    <a:lumMod val="65000"/>
                    <a:lumOff val="35000"/>
                  </a:schemeClr>
                </a:solidFill>
                <a:latin typeface="Work Sans" panose="00000500000000000000" pitchFamily="50" charset="0"/>
              </a:rPr>
              <a:t>SAR tomography imaging geometry</a:t>
            </a:r>
            <a:endParaRPr lang="en-US" sz="1200" dirty="0">
              <a:solidFill>
                <a:schemeClr val="tx1">
                  <a:lumMod val="65000"/>
                  <a:lumOff val="35000"/>
                </a:schemeClr>
              </a:solidFill>
              <a:latin typeface="Work Sans" panose="00000500000000000000" pitchFamily="50" charset="0"/>
            </a:endParaRPr>
          </a:p>
        </p:txBody>
      </p:sp>
      <p:sp>
        <p:nvSpPr>
          <p:cNvPr id="37" name="Textfeld 221"/>
          <p:cNvSpPr txBox="1"/>
          <p:nvPr/>
        </p:nvSpPr>
        <p:spPr>
          <a:xfrm>
            <a:off x="5159710" y="2702215"/>
            <a:ext cx="6365469" cy="1471172"/>
          </a:xfrm>
          <a:prstGeom prst="rect">
            <a:avLst/>
          </a:prstGeom>
          <a:noFill/>
        </p:spPr>
        <p:txBody>
          <a:bodyPr wrap="square" rtlCol="0">
            <a:spAutoFit/>
          </a:bodyPr>
          <a:lstStyle/>
          <a:p>
            <a:pPr algn="just">
              <a:lnSpc>
                <a:spcPct val="120000"/>
              </a:lnSpc>
              <a:spcAft>
                <a:spcPts val="1200"/>
              </a:spcAft>
            </a:pPr>
            <a:r>
              <a:rPr lang="en-US" sz="1400" dirty="0">
                <a:latin typeface="Work Sans" panose="00000500000000000000" pitchFamily="50" charset="0"/>
                <a:sym typeface="Wingdings" panose="05000000000000000000" pitchFamily="2" charset="2"/>
              </a:rPr>
              <a:t>The principle of aperture synthesis in </a:t>
            </a:r>
            <a:r>
              <a:rPr lang="en-US" sz="1400" dirty="0" smtClean="0">
                <a:latin typeface="Work Sans" panose="00000500000000000000" pitchFamily="50" charset="0"/>
                <a:sym typeface="Wingdings" panose="05000000000000000000" pitchFamily="2" charset="2"/>
              </a:rPr>
              <a:t>elevation (3D imaging) </a:t>
            </a:r>
            <a:r>
              <a:rPr lang="en-US" sz="1400" dirty="0">
                <a:latin typeface="Work Sans" panose="00000500000000000000" pitchFamily="50" charset="0"/>
                <a:sym typeface="Wingdings" panose="05000000000000000000" pitchFamily="2" charset="2"/>
              </a:rPr>
              <a:t>is called:</a:t>
            </a:r>
          </a:p>
          <a:p>
            <a:pPr algn="just">
              <a:lnSpc>
                <a:spcPct val="120000"/>
              </a:lnSpc>
              <a:spcAft>
                <a:spcPts val="1200"/>
              </a:spcAft>
            </a:pPr>
            <a:r>
              <a:rPr lang="en-US" sz="1400" dirty="0">
                <a:latin typeface="Work Sans" panose="00000500000000000000" pitchFamily="50" charset="0"/>
                <a:sym typeface="Wingdings" panose="05000000000000000000" pitchFamily="2" charset="2"/>
              </a:rPr>
              <a:t>		</a:t>
            </a:r>
            <a:r>
              <a:rPr lang="en-US" sz="1600" b="1" dirty="0">
                <a:solidFill>
                  <a:schemeClr val="accent4">
                    <a:lumMod val="50000"/>
                  </a:schemeClr>
                </a:solidFill>
                <a:latin typeface="Work Sans" panose="00000500000000000000" pitchFamily="50" charset="0"/>
                <a:sym typeface="Wingdings" panose="05000000000000000000" pitchFamily="2" charset="2"/>
              </a:rPr>
              <a:t>SAR Tomography (</a:t>
            </a:r>
            <a:r>
              <a:rPr lang="en-US" sz="1600" b="1" dirty="0" err="1">
                <a:solidFill>
                  <a:schemeClr val="accent4">
                    <a:lumMod val="50000"/>
                  </a:schemeClr>
                </a:solidFill>
                <a:latin typeface="Work Sans" panose="00000500000000000000" pitchFamily="50" charset="0"/>
                <a:sym typeface="Wingdings" panose="05000000000000000000" pitchFamily="2" charset="2"/>
              </a:rPr>
              <a:t>TomoSAR</a:t>
            </a:r>
            <a:r>
              <a:rPr lang="en-US" sz="1600" b="1" dirty="0" smtClean="0">
                <a:solidFill>
                  <a:schemeClr val="accent4">
                    <a:lumMod val="50000"/>
                  </a:schemeClr>
                </a:solidFill>
                <a:latin typeface="Work Sans" panose="00000500000000000000" pitchFamily="50" charset="0"/>
                <a:sym typeface="Wingdings" panose="05000000000000000000" pitchFamily="2" charset="2"/>
              </a:rPr>
              <a:t>)</a:t>
            </a:r>
            <a:endParaRPr lang="en-US" sz="1600" b="1" dirty="0" smtClean="0">
              <a:solidFill>
                <a:schemeClr val="accent4">
                  <a:lumMod val="50000"/>
                </a:schemeClr>
              </a:solidFill>
              <a:latin typeface="Work Sans" panose="00000500000000000000" pitchFamily="50" charset="0"/>
            </a:endParaRPr>
          </a:p>
          <a:p>
            <a:pPr algn="just">
              <a:lnSpc>
                <a:spcPct val="120000"/>
              </a:lnSpc>
            </a:pPr>
            <a:r>
              <a:rPr lang="en-US" sz="1400" dirty="0">
                <a:latin typeface="Work Sans" panose="00000500000000000000" pitchFamily="50" charset="0"/>
              </a:rPr>
              <a:t>w</a:t>
            </a:r>
            <a:r>
              <a:rPr lang="en-US" sz="1400" dirty="0" smtClean="0">
                <a:latin typeface="Work Sans" panose="00000500000000000000" pitchFamily="50" charset="0"/>
              </a:rPr>
              <a:t>hich uses both phase and amplitude information to locate </a:t>
            </a:r>
            <a:r>
              <a:rPr lang="en-US" sz="1400" dirty="0">
                <a:latin typeface="Work Sans" panose="00000500000000000000" pitchFamily="50" charset="0"/>
              </a:rPr>
              <a:t>the backscattering positions </a:t>
            </a:r>
            <a:r>
              <a:rPr lang="en-US" sz="1400" dirty="0" smtClean="0">
                <a:latin typeface="Work Sans" panose="00000500000000000000" pitchFamily="50" charset="0"/>
              </a:rPr>
              <a:t>in elevation. </a:t>
            </a:r>
            <a:endParaRPr lang="en-US" sz="1400" dirty="0">
              <a:latin typeface="Work Sans" panose="00000500000000000000" pitchFamily="50" charset="0"/>
            </a:endParaRPr>
          </a:p>
        </p:txBody>
      </p:sp>
      <p:sp>
        <p:nvSpPr>
          <p:cNvPr id="15" name="Foliennummernplatzhalter 14"/>
          <p:cNvSpPr>
            <a:spLocks noGrp="1"/>
          </p:cNvSpPr>
          <p:nvPr>
            <p:ph type="sldNum" sz="quarter" idx="12"/>
          </p:nvPr>
        </p:nvSpPr>
        <p:spPr/>
        <p:txBody>
          <a:bodyPr/>
          <a:lstStyle/>
          <a:p>
            <a:fld id="{0E5F5BB8-B058-4CAF-94F1-C60B474C680F}" type="slidenum">
              <a:rPr lang="de-DE" smtClean="0"/>
              <a:pPr/>
              <a:t>6</a:t>
            </a:fld>
            <a:endParaRPr lang="de-DE"/>
          </a:p>
        </p:txBody>
      </p:sp>
      <p:grpSp>
        <p:nvGrpSpPr>
          <p:cNvPr id="52" name="Gruppieren 51"/>
          <p:cNvGrpSpPr/>
          <p:nvPr/>
        </p:nvGrpSpPr>
        <p:grpSpPr>
          <a:xfrm>
            <a:off x="384414" y="1021023"/>
            <a:ext cx="4321226" cy="5007899"/>
            <a:chOff x="544699" y="1019697"/>
            <a:chExt cx="4549376" cy="5352370"/>
          </a:xfrm>
        </p:grpSpPr>
        <p:cxnSp>
          <p:nvCxnSpPr>
            <p:cNvPr id="53" name="Gerade Verbindung mit Pfeil 162"/>
            <p:cNvCxnSpPr/>
            <p:nvPr/>
          </p:nvCxnSpPr>
          <p:spPr>
            <a:xfrm flipV="1">
              <a:off x="1762255" y="1019697"/>
              <a:ext cx="1213514" cy="2548216"/>
            </a:xfrm>
            <a:prstGeom prst="straightConnector1">
              <a:avLst/>
            </a:prstGeom>
            <a:ln w="9525">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54" name="Gruppieren 119"/>
            <p:cNvGrpSpPr/>
            <p:nvPr/>
          </p:nvGrpSpPr>
          <p:grpSpPr>
            <a:xfrm>
              <a:off x="1554071" y="3543449"/>
              <a:ext cx="3540004" cy="2526911"/>
              <a:chOff x="1833924" y="3277932"/>
              <a:chExt cx="3540004" cy="2526911"/>
            </a:xfrm>
          </p:grpSpPr>
          <p:pic>
            <p:nvPicPr>
              <p:cNvPr id="78" name="Picture 4" descr="C:\Users\lilith\Downloads\windows_latex_template\Tezcim_ResimleR\ASAR_ave_map_rmli.png"/>
              <p:cNvPicPr>
                <a:picLocks noChangeAspect="1" noChangeArrowheads="1"/>
              </p:cNvPicPr>
              <p:nvPr/>
            </p:nvPicPr>
            <p:blipFill>
              <a:blip r:embed="rId3" cstate="print">
                <a:clrChange>
                  <a:clrFrom>
                    <a:srgbClr val="000000"/>
                  </a:clrFrom>
                  <a:clrTo>
                    <a:srgbClr val="000000">
                      <a:alpha val="0"/>
                    </a:srgbClr>
                  </a:clrTo>
                </a:clrChange>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p:blipFill>
            <p:spPr bwMode="auto">
              <a:xfrm rot="20860762">
                <a:off x="1833924" y="3277932"/>
                <a:ext cx="3540004" cy="2526911"/>
              </a:xfrm>
              <a:prstGeom prst="rect">
                <a:avLst/>
              </a:prstGeom>
              <a:noFill/>
              <a:effectLst>
                <a:outerShdw blurRad="228600" dist="25400" dir="5400000" algn="ctr" rotWithShape="0">
                  <a:schemeClr val="bg1">
                    <a:lumMod val="50000"/>
                  </a:schemeClr>
                </a:outerShdw>
              </a:effectLst>
              <a:scene3d>
                <a:camera prst="isometricTopUp"/>
                <a:lightRig rig="threePt" dir="t"/>
              </a:scene3d>
            </p:spPr>
          </p:pic>
          <p:pic>
            <p:nvPicPr>
              <p:cNvPr id="79" name="Picture 4" descr="C:\Users\lilith\Downloads\windows_latex_template\Tezcim_ResimleR\ASAR_ave_map_rmli.png"/>
              <p:cNvPicPr>
                <a:picLocks noChangeAspect="1" noChangeArrowheads="1"/>
              </p:cNvPicPr>
              <p:nvPr/>
            </p:nvPicPr>
            <p:blipFill rotWithShape="1">
              <a:blip r:embed="rId5" cstate="print">
                <a:clrChange>
                  <a:clrFrom>
                    <a:srgbClr val="000000"/>
                  </a:clrFrom>
                  <a:clrTo>
                    <a:srgbClr val="000000">
                      <a:alpha val="0"/>
                    </a:srgbClr>
                  </a:clrTo>
                </a:clrChange>
                <a:duotone>
                  <a:prstClr val="black"/>
                  <a:schemeClr val="tx1">
                    <a:lumMod val="75000"/>
                    <a:lumOff val="25000"/>
                    <a:tint val="45000"/>
                    <a:satMod val="400000"/>
                  </a:schemeClr>
                </a:duotone>
              </a:blip>
              <a:srcRect l="24279" r="20991"/>
              <a:stretch/>
            </p:blipFill>
            <p:spPr bwMode="auto">
              <a:xfrm rot="20860762">
                <a:off x="3301574" y="3541633"/>
                <a:ext cx="1022005" cy="1584034"/>
              </a:xfrm>
              <a:prstGeom prst="rect">
                <a:avLst/>
              </a:prstGeom>
              <a:noFill/>
              <a:scene3d>
                <a:camera prst="isometricTopUp"/>
                <a:lightRig rig="threePt" dir="t"/>
              </a:scene3d>
            </p:spPr>
          </p:pic>
        </p:grpSp>
        <p:cxnSp>
          <p:nvCxnSpPr>
            <p:cNvPr id="55" name="Gerade Verbindung 111"/>
            <p:cNvCxnSpPr>
              <a:cxnSpLocks noChangeAspect="1"/>
            </p:cNvCxnSpPr>
            <p:nvPr/>
          </p:nvCxnSpPr>
          <p:spPr>
            <a:xfrm flipH="1">
              <a:off x="1419921" y="1297577"/>
              <a:ext cx="1944965" cy="1271724"/>
            </a:xfrm>
            <a:prstGeom prst="line">
              <a:avLst/>
            </a:prstGeom>
            <a:ln w="9525">
              <a:solidFill>
                <a:schemeClr val="tx1">
                  <a:lumMod val="50000"/>
                  <a:lumOff val="50000"/>
                </a:schemeClr>
              </a:solidFill>
              <a:prstDash val="sysDot"/>
              <a:headEnd type="none"/>
              <a:tailEnd type="stealth"/>
            </a:ln>
          </p:spPr>
          <p:style>
            <a:lnRef idx="1">
              <a:schemeClr val="accent1"/>
            </a:lnRef>
            <a:fillRef idx="0">
              <a:schemeClr val="accent1"/>
            </a:fillRef>
            <a:effectRef idx="0">
              <a:schemeClr val="accent1"/>
            </a:effectRef>
            <a:fontRef idx="minor">
              <a:schemeClr val="tx1"/>
            </a:fontRef>
          </p:style>
        </p:cxnSp>
        <p:cxnSp>
          <p:nvCxnSpPr>
            <p:cNvPr id="56" name="Gerade Verbindung 110"/>
            <p:cNvCxnSpPr>
              <a:cxnSpLocks noChangeAspect="1"/>
            </p:cNvCxnSpPr>
            <p:nvPr/>
          </p:nvCxnSpPr>
          <p:spPr>
            <a:xfrm flipH="1">
              <a:off x="1168668" y="1609580"/>
              <a:ext cx="2196217" cy="1436007"/>
            </a:xfrm>
            <a:prstGeom prst="line">
              <a:avLst/>
            </a:prstGeom>
            <a:ln w="9525">
              <a:solidFill>
                <a:schemeClr val="tx1">
                  <a:lumMod val="50000"/>
                  <a:lumOff val="50000"/>
                </a:schemeClr>
              </a:solidFill>
              <a:prstDash val="sysDot"/>
              <a:headEnd type="none"/>
              <a:tailEnd type="stealth"/>
            </a:ln>
          </p:spPr>
          <p:style>
            <a:lnRef idx="1">
              <a:schemeClr val="accent1"/>
            </a:lnRef>
            <a:fillRef idx="0">
              <a:schemeClr val="accent1"/>
            </a:fillRef>
            <a:effectRef idx="0">
              <a:schemeClr val="accent1"/>
            </a:effectRef>
            <a:fontRef idx="minor">
              <a:schemeClr val="tx1"/>
            </a:fontRef>
          </p:style>
        </p:cxnSp>
        <p:cxnSp>
          <p:nvCxnSpPr>
            <p:cNvPr id="57" name="Gerade Verbindung 109"/>
            <p:cNvCxnSpPr>
              <a:cxnSpLocks noChangeAspect="1"/>
            </p:cNvCxnSpPr>
            <p:nvPr/>
          </p:nvCxnSpPr>
          <p:spPr>
            <a:xfrm flipH="1">
              <a:off x="720993" y="2302237"/>
              <a:ext cx="2643894" cy="1724763"/>
            </a:xfrm>
            <a:prstGeom prst="line">
              <a:avLst/>
            </a:prstGeom>
            <a:ln w="9525">
              <a:solidFill>
                <a:schemeClr val="tx1">
                  <a:lumMod val="50000"/>
                  <a:lumOff val="50000"/>
                </a:schemeClr>
              </a:solidFill>
              <a:prstDash val="sysDot"/>
              <a:headEnd type="none"/>
              <a:tailEnd type="stealth"/>
            </a:ln>
          </p:spPr>
          <p:style>
            <a:lnRef idx="1">
              <a:schemeClr val="accent1"/>
            </a:lnRef>
            <a:fillRef idx="0">
              <a:schemeClr val="accent1"/>
            </a:fillRef>
            <a:effectRef idx="0">
              <a:schemeClr val="accent1"/>
            </a:effectRef>
            <a:fontRef idx="minor">
              <a:schemeClr val="tx1"/>
            </a:fontRef>
          </p:style>
        </p:cxnSp>
        <p:sp>
          <p:nvSpPr>
            <p:cNvPr id="58" name="Textfeld 65"/>
            <p:cNvSpPr txBox="1"/>
            <p:nvPr/>
          </p:nvSpPr>
          <p:spPr>
            <a:xfrm rot="17718909">
              <a:off x="-61554" y="2993229"/>
              <a:ext cx="1676792" cy="464285"/>
            </a:xfrm>
            <a:prstGeom prst="rect">
              <a:avLst/>
            </a:prstGeom>
            <a:noFill/>
          </p:spPr>
          <p:txBody>
            <a:bodyPr wrap="square" rtlCol="0">
              <a:spAutoFit/>
            </a:bodyPr>
            <a:lstStyle/>
            <a:p>
              <a:pPr algn="ctr"/>
              <a:r>
                <a:rPr lang="en-US" sz="1000" dirty="0">
                  <a:solidFill>
                    <a:schemeClr val="tx1">
                      <a:lumMod val="85000"/>
                      <a:lumOff val="15000"/>
                    </a:schemeClr>
                  </a:solidFill>
                  <a:latin typeface="Work Sans Light" panose="00000400000000000000" pitchFamily="50" charset="0"/>
                  <a:cs typeface="Arial" panose="020B0604020202020204" pitchFamily="34" charset="0"/>
                </a:rPr>
                <a:t>synthetic aperture</a:t>
              </a:r>
            </a:p>
            <a:p>
              <a:pPr algn="ctr"/>
              <a:r>
                <a:rPr lang="en-US" sz="1000" dirty="0">
                  <a:solidFill>
                    <a:schemeClr val="tx1">
                      <a:lumMod val="85000"/>
                      <a:lumOff val="15000"/>
                    </a:schemeClr>
                  </a:solidFill>
                  <a:latin typeface="Work Sans Light" panose="00000400000000000000" pitchFamily="50" charset="0"/>
                  <a:cs typeface="Arial" panose="020B0604020202020204" pitchFamily="34" charset="0"/>
                </a:rPr>
                <a:t>in elevation</a:t>
              </a:r>
            </a:p>
          </p:txBody>
        </p:sp>
        <p:cxnSp>
          <p:nvCxnSpPr>
            <p:cNvPr id="59" name="Gerade Verbindung 74"/>
            <p:cNvCxnSpPr>
              <a:cxnSpLocks noChangeAspect="1"/>
            </p:cNvCxnSpPr>
            <p:nvPr/>
          </p:nvCxnSpPr>
          <p:spPr>
            <a:xfrm flipH="1">
              <a:off x="1237854" y="3670462"/>
              <a:ext cx="2615774" cy="1710334"/>
            </a:xfrm>
            <a:prstGeom prst="line">
              <a:avLst/>
            </a:prstGeom>
            <a:ln w="12700">
              <a:solidFill>
                <a:schemeClr val="tx1">
                  <a:lumMod val="85000"/>
                  <a:lumOff val="15000"/>
                </a:schemeClr>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60" name="Gerade Verbindung 75"/>
            <p:cNvCxnSpPr>
              <a:cxnSpLocks noChangeAspect="1"/>
            </p:cNvCxnSpPr>
            <p:nvPr/>
          </p:nvCxnSpPr>
          <p:spPr>
            <a:xfrm flipH="1">
              <a:off x="911493" y="1766674"/>
              <a:ext cx="2796413" cy="1828449"/>
            </a:xfrm>
            <a:prstGeom prst="line">
              <a:avLst/>
            </a:prstGeom>
            <a:ln w="12700">
              <a:solidFill>
                <a:schemeClr val="tx1">
                  <a:lumMod val="50000"/>
                  <a:lumOff val="50000"/>
                </a:schemeClr>
              </a:solidFill>
              <a:prstDash val="sysDot"/>
              <a:headEnd type="none"/>
              <a:tailEnd type="stealth"/>
            </a:ln>
          </p:spPr>
          <p:style>
            <a:lnRef idx="1">
              <a:schemeClr val="accent1"/>
            </a:lnRef>
            <a:fillRef idx="0">
              <a:schemeClr val="accent1"/>
            </a:fillRef>
            <a:effectRef idx="0">
              <a:schemeClr val="accent1"/>
            </a:effectRef>
            <a:fontRef idx="minor">
              <a:schemeClr val="tx1"/>
            </a:fontRef>
          </p:style>
        </p:cxnSp>
        <p:sp>
          <p:nvSpPr>
            <p:cNvPr id="61" name="Textfeld 79"/>
            <p:cNvSpPr txBox="1"/>
            <p:nvPr/>
          </p:nvSpPr>
          <p:spPr>
            <a:xfrm rot="19599367">
              <a:off x="990814" y="4924183"/>
              <a:ext cx="997802" cy="285713"/>
            </a:xfrm>
            <a:prstGeom prst="rect">
              <a:avLst/>
            </a:prstGeom>
            <a:noFill/>
          </p:spPr>
          <p:txBody>
            <a:bodyPr wrap="square" rtlCol="0">
              <a:spAutoFit/>
            </a:bodyPr>
            <a:lstStyle/>
            <a:p>
              <a:pPr algn="ctr"/>
              <a:r>
                <a:rPr lang="en-US" sz="1000" dirty="0">
                  <a:solidFill>
                    <a:schemeClr val="tx1">
                      <a:lumMod val="85000"/>
                      <a:lumOff val="15000"/>
                    </a:schemeClr>
                  </a:solidFill>
                  <a:latin typeface="Work Sans Light" panose="00000400000000000000" pitchFamily="50" charset="0"/>
                  <a:cs typeface="Arial" panose="020B0604020202020204" pitchFamily="34" charset="0"/>
                </a:rPr>
                <a:t>azimuth</a:t>
              </a:r>
            </a:p>
          </p:txBody>
        </p:sp>
        <p:cxnSp>
          <p:nvCxnSpPr>
            <p:cNvPr id="62" name="Gerade Verbindung mit Pfeil 80"/>
            <p:cNvCxnSpPr>
              <a:cxnSpLocks noChangeAspect="1"/>
            </p:cNvCxnSpPr>
            <p:nvPr/>
          </p:nvCxnSpPr>
          <p:spPr>
            <a:xfrm>
              <a:off x="1905309" y="4940295"/>
              <a:ext cx="1669680" cy="1039823"/>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feld 81"/>
            <p:cNvSpPr txBox="1"/>
            <p:nvPr/>
          </p:nvSpPr>
          <p:spPr>
            <a:xfrm rot="1911593">
              <a:off x="2505200" y="5729211"/>
              <a:ext cx="1265829" cy="642856"/>
            </a:xfrm>
            <a:prstGeom prst="rect">
              <a:avLst/>
            </a:prstGeom>
            <a:noFill/>
          </p:spPr>
          <p:txBody>
            <a:bodyPr wrap="square" rtlCol="0">
              <a:spAutoFit/>
            </a:bodyPr>
            <a:lstStyle/>
            <a:p>
              <a:pPr algn="ctr"/>
              <a:r>
                <a:rPr lang="en-US" sz="1000" dirty="0">
                  <a:solidFill>
                    <a:schemeClr val="tx1">
                      <a:lumMod val="85000"/>
                      <a:lumOff val="15000"/>
                    </a:schemeClr>
                  </a:solidFill>
                  <a:latin typeface="Work Sans Light" panose="00000400000000000000" pitchFamily="50" charset="0"/>
                  <a:cs typeface="Arial" panose="020B0604020202020204" pitchFamily="34" charset="0"/>
                </a:rPr>
                <a:t>ground </a:t>
              </a:r>
            </a:p>
            <a:p>
              <a:pPr algn="ctr"/>
              <a:r>
                <a:rPr lang="en-US" sz="1000" dirty="0">
                  <a:solidFill>
                    <a:schemeClr val="tx1">
                      <a:lumMod val="85000"/>
                      <a:lumOff val="15000"/>
                    </a:schemeClr>
                  </a:solidFill>
                  <a:latin typeface="Work Sans Light" panose="00000400000000000000" pitchFamily="50" charset="0"/>
                  <a:cs typeface="Arial" panose="020B0604020202020204" pitchFamily="34" charset="0"/>
                </a:rPr>
                <a:t>range</a:t>
              </a:r>
            </a:p>
            <a:p>
              <a:pPr algn="ctr"/>
              <a:endParaRPr lang="en-US" sz="1000" dirty="0">
                <a:solidFill>
                  <a:schemeClr val="tx1">
                    <a:lumMod val="85000"/>
                    <a:lumOff val="15000"/>
                  </a:schemeClr>
                </a:solidFill>
                <a:latin typeface="Work Sans Light" panose="00000400000000000000" pitchFamily="50" charset="0"/>
                <a:cs typeface="Arial" panose="020B0604020202020204" pitchFamily="34" charset="0"/>
              </a:endParaRPr>
            </a:p>
          </p:txBody>
        </p:sp>
        <p:pic>
          <p:nvPicPr>
            <p:cNvPr id="64" name="Picture 2" descr="C:\Users\vu94riz\AppData\Local\Microsoft\Windows\Temporary Internet Files\Content.IE5\29KF3V4N\airplane-309503_960_720[1].png"/>
            <p:cNvPicPr>
              <a:picLocks noChangeAspect="1" noChangeArrowheads="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rot="20246181" flipH="1">
              <a:off x="1815109" y="2633306"/>
              <a:ext cx="560848" cy="30174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Users\vu94riz\AppData\Local\Microsoft\Windows\Temporary Internet Files\Content.IE5\29KF3V4N\airplane-309503_960_720[1].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rot="20068270" flipH="1">
              <a:off x="1586547" y="3083805"/>
              <a:ext cx="560848" cy="30174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C:\Users\vu94riz\AppData\Local\Microsoft\Windows\Temporary Internet Files\Content.IE5\29KF3V4N\airplane-309503_960_720[1].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rot="20244547" flipH="1">
              <a:off x="2147556" y="2031584"/>
              <a:ext cx="560848" cy="30174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C:\Users\vu94riz\AppData\Local\Microsoft\Windows\Temporary Internet Files\Content.IE5\29KF3V4N\airplane-309503_960_720[1].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rot="20068270" flipH="1">
              <a:off x="2274747" y="1636742"/>
              <a:ext cx="560848" cy="301743"/>
            </a:xfrm>
            <a:prstGeom prst="rect">
              <a:avLst/>
            </a:prstGeom>
            <a:noFill/>
            <a:extLst>
              <a:ext uri="{909E8E84-426E-40DD-AFC4-6F175D3DCCD1}">
                <a14:hiddenFill xmlns:a14="http://schemas.microsoft.com/office/drawing/2010/main">
                  <a:solidFill>
                    <a:srgbClr val="FFFFFF"/>
                  </a:solidFill>
                </a14:hiddenFill>
              </a:ext>
            </a:extLst>
          </p:spPr>
        </p:pic>
        <p:sp>
          <p:nvSpPr>
            <p:cNvPr id="68" name="Textfeld 118"/>
            <p:cNvSpPr txBox="1"/>
            <p:nvPr/>
          </p:nvSpPr>
          <p:spPr>
            <a:xfrm rot="19599367">
              <a:off x="2698714" y="1696262"/>
              <a:ext cx="1419046" cy="285713"/>
            </a:xfrm>
            <a:prstGeom prst="rect">
              <a:avLst/>
            </a:prstGeom>
            <a:noFill/>
          </p:spPr>
          <p:txBody>
            <a:bodyPr wrap="square" rtlCol="0">
              <a:spAutoFit/>
            </a:bodyPr>
            <a:lstStyle/>
            <a:p>
              <a:pPr algn="ctr"/>
              <a:r>
                <a:rPr lang="en-US" sz="1000" dirty="0">
                  <a:solidFill>
                    <a:schemeClr val="tx1">
                      <a:lumMod val="85000"/>
                      <a:lumOff val="15000"/>
                    </a:schemeClr>
                  </a:solidFill>
                  <a:latin typeface="Work Sans Light" panose="00000400000000000000" pitchFamily="50" charset="0"/>
                  <a:cs typeface="Arial" panose="020B0604020202020204" pitchFamily="34" charset="0"/>
                </a:rPr>
                <a:t>master track</a:t>
              </a:r>
            </a:p>
          </p:txBody>
        </p:sp>
        <p:sp>
          <p:nvSpPr>
            <p:cNvPr id="69" name="Textfeld 128"/>
            <p:cNvSpPr txBox="1"/>
            <p:nvPr/>
          </p:nvSpPr>
          <p:spPr>
            <a:xfrm rot="19599367">
              <a:off x="2872273" y="2087483"/>
              <a:ext cx="903601" cy="285713"/>
            </a:xfrm>
            <a:prstGeom prst="rect">
              <a:avLst/>
            </a:prstGeom>
            <a:noFill/>
          </p:spPr>
          <p:txBody>
            <a:bodyPr wrap="square" rtlCol="0">
              <a:spAutoFit/>
            </a:bodyPr>
            <a:lstStyle/>
            <a:p>
              <a:pPr algn="ctr"/>
              <a:r>
                <a:rPr lang="en-US" sz="1000" dirty="0">
                  <a:solidFill>
                    <a:schemeClr val="tx1">
                      <a:lumMod val="85000"/>
                      <a:lumOff val="15000"/>
                    </a:schemeClr>
                  </a:solidFill>
                  <a:latin typeface="Work Sans Light" panose="00000400000000000000" pitchFamily="50" charset="0"/>
                  <a:cs typeface="Arial" panose="020B0604020202020204" pitchFamily="34" charset="0"/>
                </a:rPr>
                <a:t>track 1</a:t>
              </a:r>
            </a:p>
          </p:txBody>
        </p:sp>
        <p:sp>
          <p:nvSpPr>
            <p:cNvPr id="70" name="Textfeld 129"/>
            <p:cNvSpPr txBox="1"/>
            <p:nvPr/>
          </p:nvSpPr>
          <p:spPr>
            <a:xfrm rot="19599367">
              <a:off x="2948271" y="1343730"/>
              <a:ext cx="903601" cy="285713"/>
            </a:xfrm>
            <a:prstGeom prst="rect">
              <a:avLst/>
            </a:prstGeom>
            <a:noFill/>
          </p:spPr>
          <p:txBody>
            <a:bodyPr wrap="square" rtlCol="0">
              <a:spAutoFit/>
            </a:bodyPr>
            <a:lstStyle/>
            <a:p>
              <a:pPr algn="ctr"/>
              <a:r>
                <a:rPr lang="en-US" sz="1000" dirty="0">
                  <a:solidFill>
                    <a:schemeClr val="tx1">
                      <a:lumMod val="85000"/>
                      <a:lumOff val="15000"/>
                    </a:schemeClr>
                  </a:solidFill>
                  <a:latin typeface="Work Sans Light" panose="00000400000000000000" pitchFamily="50" charset="0"/>
                  <a:cs typeface="Arial" panose="020B0604020202020204" pitchFamily="34" charset="0"/>
                </a:rPr>
                <a:t>track n-1</a:t>
              </a:r>
            </a:p>
          </p:txBody>
        </p:sp>
        <p:sp>
          <p:nvSpPr>
            <p:cNvPr id="71" name="Textfeld 130"/>
            <p:cNvSpPr txBox="1"/>
            <p:nvPr/>
          </p:nvSpPr>
          <p:spPr>
            <a:xfrm rot="19599367">
              <a:off x="2827742" y="1127424"/>
              <a:ext cx="903601" cy="285713"/>
            </a:xfrm>
            <a:prstGeom prst="rect">
              <a:avLst/>
            </a:prstGeom>
            <a:noFill/>
          </p:spPr>
          <p:txBody>
            <a:bodyPr wrap="square" rtlCol="0">
              <a:spAutoFit/>
            </a:bodyPr>
            <a:lstStyle/>
            <a:p>
              <a:pPr algn="ctr"/>
              <a:r>
                <a:rPr lang="en-US" sz="1000" dirty="0">
                  <a:solidFill>
                    <a:schemeClr val="tx1">
                      <a:lumMod val="85000"/>
                      <a:lumOff val="15000"/>
                    </a:schemeClr>
                  </a:solidFill>
                  <a:latin typeface="Work Sans Light" panose="00000400000000000000" pitchFamily="50" charset="0"/>
                  <a:cs typeface="Arial" panose="020B0604020202020204" pitchFamily="34" charset="0"/>
                </a:rPr>
                <a:t>track n</a:t>
              </a:r>
            </a:p>
          </p:txBody>
        </p:sp>
        <p:sp>
          <p:nvSpPr>
            <p:cNvPr id="72" name="Freihandform 106"/>
            <p:cNvSpPr/>
            <p:nvPr/>
          </p:nvSpPr>
          <p:spPr>
            <a:xfrm>
              <a:off x="1866970" y="3307045"/>
              <a:ext cx="2171224" cy="15972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321915 w 2945403"/>
                <a:gd name="connsiteY4" fmla="*/ 88190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3163624"/>
                <a:gd name="connsiteY0" fmla="*/ 2395435 h 2920508"/>
                <a:gd name="connsiteX1" fmla="*/ 560555 w 3163624"/>
                <a:gd name="connsiteY1" fmla="*/ 2218709 h 2920508"/>
                <a:gd name="connsiteX2" fmla="*/ 279985 w 3163624"/>
                <a:gd name="connsiteY2" fmla="*/ 1108887 h 2920508"/>
                <a:gd name="connsiteX3" fmla="*/ 0 w 3163624"/>
                <a:gd name="connsiteY3" fmla="*/ 0 h 2920508"/>
                <a:gd name="connsiteX4" fmla="*/ 2321915 w 3163624"/>
                <a:gd name="connsiteY4" fmla="*/ 881909 h 2920508"/>
                <a:gd name="connsiteX5" fmla="*/ 3163624 w 3163624"/>
                <a:gd name="connsiteY5" fmla="*/ 1353701 h 2920508"/>
                <a:gd name="connsiteX6" fmla="*/ 1464615 w 3163624"/>
                <a:gd name="connsiteY6" fmla="*/ 2920508 h 2920508"/>
                <a:gd name="connsiteX7" fmla="*/ 606889 w 3163624"/>
                <a:gd name="connsiteY7" fmla="*/ 2395435 h 2920508"/>
                <a:gd name="connsiteX0" fmla="*/ 606889 w 3163624"/>
                <a:gd name="connsiteY0" fmla="*/ 2395435 h 2395435"/>
                <a:gd name="connsiteX1" fmla="*/ 560555 w 3163624"/>
                <a:gd name="connsiteY1" fmla="*/ 2218709 h 2395435"/>
                <a:gd name="connsiteX2" fmla="*/ 279985 w 3163624"/>
                <a:gd name="connsiteY2" fmla="*/ 1108887 h 2395435"/>
                <a:gd name="connsiteX3" fmla="*/ 0 w 3163624"/>
                <a:gd name="connsiteY3" fmla="*/ 0 h 2395435"/>
                <a:gd name="connsiteX4" fmla="*/ 2321915 w 3163624"/>
                <a:gd name="connsiteY4" fmla="*/ 881909 h 2395435"/>
                <a:gd name="connsiteX5" fmla="*/ 3163624 w 3163624"/>
                <a:gd name="connsiteY5" fmla="*/ 1353701 h 2395435"/>
                <a:gd name="connsiteX6" fmla="*/ 1791947 w 3163624"/>
                <a:gd name="connsiteY6" fmla="*/ 2381918 h 2395435"/>
                <a:gd name="connsiteX7" fmla="*/ 606889 w 3163624"/>
                <a:gd name="connsiteY7" fmla="*/ 2395435 h 2395435"/>
                <a:gd name="connsiteX0" fmla="*/ 871872 w 3163624"/>
                <a:gd name="connsiteY0" fmla="*/ 1889487 h 2381918"/>
                <a:gd name="connsiteX1" fmla="*/ 560555 w 3163624"/>
                <a:gd name="connsiteY1" fmla="*/ 2218709 h 2381918"/>
                <a:gd name="connsiteX2" fmla="*/ 279985 w 3163624"/>
                <a:gd name="connsiteY2" fmla="*/ 1108887 h 2381918"/>
                <a:gd name="connsiteX3" fmla="*/ 0 w 3163624"/>
                <a:gd name="connsiteY3" fmla="*/ 0 h 2381918"/>
                <a:gd name="connsiteX4" fmla="*/ 2321915 w 3163624"/>
                <a:gd name="connsiteY4" fmla="*/ 881909 h 2381918"/>
                <a:gd name="connsiteX5" fmla="*/ 3163624 w 3163624"/>
                <a:gd name="connsiteY5" fmla="*/ 1353701 h 2381918"/>
                <a:gd name="connsiteX6" fmla="*/ 1791947 w 3163624"/>
                <a:gd name="connsiteY6" fmla="*/ 2381918 h 2381918"/>
                <a:gd name="connsiteX7" fmla="*/ 871872 w 3163624"/>
                <a:gd name="connsiteY7" fmla="*/ 1889487 h 2381918"/>
                <a:gd name="connsiteX0" fmla="*/ 871872 w 3163624"/>
                <a:gd name="connsiteY0" fmla="*/ 1889487 h 2381918"/>
                <a:gd name="connsiteX1" fmla="*/ 279985 w 3163624"/>
                <a:gd name="connsiteY1" fmla="*/ 1108887 h 2381918"/>
                <a:gd name="connsiteX2" fmla="*/ 0 w 3163624"/>
                <a:gd name="connsiteY2" fmla="*/ 0 h 2381918"/>
                <a:gd name="connsiteX3" fmla="*/ 2321915 w 3163624"/>
                <a:gd name="connsiteY3" fmla="*/ 881909 h 2381918"/>
                <a:gd name="connsiteX4" fmla="*/ 3163624 w 3163624"/>
                <a:gd name="connsiteY4" fmla="*/ 1353701 h 2381918"/>
                <a:gd name="connsiteX5" fmla="*/ 1791947 w 3163624"/>
                <a:gd name="connsiteY5" fmla="*/ 2381918 h 2381918"/>
                <a:gd name="connsiteX6" fmla="*/ 871872 w 3163624"/>
                <a:gd name="connsiteY6" fmla="*/ 1889487 h 2381918"/>
                <a:gd name="connsiteX0" fmla="*/ 871872 w 3163624"/>
                <a:gd name="connsiteY0" fmla="*/ 1889487 h 2381918"/>
                <a:gd name="connsiteX1" fmla="*/ 0 w 3163624"/>
                <a:gd name="connsiteY1" fmla="*/ 0 h 2381918"/>
                <a:gd name="connsiteX2" fmla="*/ 2321915 w 3163624"/>
                <a:gd name="connsiteY2" fmla="*/ 881909 h 2381918"/>
                <a:gd name="connsiteX3" fmla="*/ 3163624 w 3163624"/>
                <a:gd name="connsiteY3" fmla="*/ 1353701 h 2381918"/>
                <a:gd name="connsiteX4" fmla="*/ 1791947 w 3163624"/>
                <a:gd name="connsiteY4" fmla="*/ 2381918 h 2381918"/>
                <a:gd name="connsiteX5" fmla="*/ 871872 w 3163624"/>
                <a:gd name="connsiteY5" fmla="*/ 1889487 h 2381918"/>
                <a:gd name="connsiteX0" fmla="*/ 871872 w 3163624"/>
                <a:gd name="connsiteY0" fmla="*/ 1889487 h 2430881"/>
                <a:gd name="connsiteX1" fmla="*/ 0 w 3163624"/>
                <a:gd name="connsiteY1" fmla="*/ 0 h 2430881"/>
                <a:gd name="connsiteX2" fmla="*/ 2321915 w 3163624"/>
                <a:gd name="connsiteY2" fmla="*/ 881909 h 2430881"/>
                <a:gd name="connsiteX3" fmla="*/ 3163624 w 3163624"/>
                <a:gd name="connsiteY3" fmla="*/ 1353701 h 2430881"/>
                <a:gd name="connsiteX4" fmla="*/ 1745185 w 3163624"/>
                <a:gd name="connsiteY4" fmla="*/ 2430881 h 2430881"/>
                <a:gd name="connsiteX5" fmla="*/ 871872 w 3163624"/>
                <a:gd name="connsiteY5" fmla="*/ 1889487 h 2430881"/>
                <a:gd name="connsiteX0" fmla="*/ 871872 w 3163624"/>
                <a:gd name="connsiteY0" fmla="*/ 1889487 h 1889487"/>
                <a:gd name="connsiteX1" fmla="*/ 0 w 3163624"/>
                <a:gd name="connsiteY1" fmla="*/ 0 h 1889487"/>
                <a:gd name="connsiteX2" fmla="*/ 2321915 w 3163624"/>
                <a:gd name="connsiteY2" fmla="*/ 881909 h 1889487"/>
                <a:gd name="connsiteX3" fmla="*/ 3163624 w 3163624"/>
                <a:gd name="connsiteY3" fmla="*/ 1353701 h 1889487"/>
                <a:gd name="connsiteX4" fmla="*/ 871872 w 3163624"/>
                <a:gd name="connsiteY4" fmla="*/ 1889487 h 1889487"/>
                <a:gd name="connsiteX0" fmla="*/ 871872 w 2321916"/>
                <a:gd name="connsiteY0" fmla="*/ 1889487 h 1889487"/>
                <a:gd name="connsiteX1" fmla="*/ 0 w 2321916"/>
                <a:gd name="connsiteY1" fmla="*/ 0 h 1889487"/>
                <a:gd name="connsiteX2" fmla="*/ 2321915 w 2321916"/>
                <a:gd name="connsiteY2" fmla="*/ 881909 h 1889487"/>
                <a:gd name="connsiteX3" fmla="*/ 871872 w 2321916"/>
                <a:gd name="connsiteY3" fmla="*/ 1889487 h 1889487"/>
                <a:gd name="connsiteX0" fmla="*/ 1370663 w 2321915"/>
                <a:gd name="connsiteY0" fmla="*/ 2281189 h 2281189"/>
                <a:gd name="connsiteX1" fmla="*/ 0 w 2321915"/>
                <a:gd name="connsiteY1" fmla="*/ 0 h 2281189"/>
                <a:gd name="connsiteX2" fmla="*/ 2321915 w 2321915"/>
                <a:gd name="connsiteY2" fmla="*/ 881909 h 2281189"/>
                <a:gd name="connsiteX3" fmla="*/ 1370663 w 2321915"/>
                <a:gd name="connsiteY3" fmla="*/ 2281189 h 2281189"/>
                <a:gd name="connsiteX0" fmla="*/ 1370663 w 2680422"/>
                <a:gd name="connsiteY0" fmla="*/ 2281189 h 2281189"/>
                <a:gd name="connsiteX1" fmla="*/ 0 w 2680422"/>
                <a:gd name="connsiteY1" fmla="*/ 0 h 2281189"/>
                <a:gd name="connsiteX2" fmla="*/ 2680422 w 2680422"/>
                <a:gd name="connsiteY2" fmla="*/ 1045118 h 2281189"/>
                <a:gd name="connsiteX3" fmla="*/ 1370663 w 2680422"/>
                <a:gd name="connsiteY3" fmla="*/ 2281189 h 2281189"/>
                <a:gd name="connsiteX0" fmla="*/ 1760344 w 2680422"/>
                <a:gd name="connsiteY0" fmla="*/ 2052696 h 2052696"/>
                <a:gd name="connsiteX1" fmla="*/ 0 w 2680422"/>
                <a:gd name="connsiteY1" fmla="*/ 0 h 2052696"/>
                <a:gd name="connsiteX2" fmla="*/ 2680422 w 2680422"/>
                <a:gd name="connsiteY2" fmla="*/ 1045118 h 2052696"/>
                <a:gd name="connsiteX3" fmla="*/ 1760344 w 2680422"/>
                <a:gd name="connsiteY3" fmla="*/ 2052696 h 2052696"/>
                <a:gd name="connsiteX0" fmla="*/ 1760344 w 2664835"/>
                <a:gd name="connsiteY0" fmla="*/ 2052696 h 2052696"/>
                <a:gd name="connsiteX1" fmla="*/ 0 w 2664835"/>
                <a:gd name="connsiteY1" fmla="*/ 0 h 2052696"/>
                <a:gd name="connsiteX2" fmla="*/ 2664835 w 2664835"/>
                <a:gd name="connsiteY2" fmla="*/ 1338894 h 2052696"/>
                <a:gd name="connsiteX3" fmla="*/ 1760344 w 2664835"/>
                <a:gd name="connsiteY3" fmla="*/ 2052696 h 2052696"/>
              </a:gdLst>
              <a:ahLst/>
              <a:cxnLst>
                <a:cxn ang="0">
                  <a:pos x="connsiteX0" y="connsiteY0"/>
                </a:cxn>
                <a:cxn ang="0">
                  <a:pos x="connsiteX1" y="connsiteY1"/>
                </a:cxn>
                <a:cxn ang="0">
                  <a:pos x="connsiteX2" y="connsiteY2"/>
                </a:cxn>
                <a:cxn ang="0">
                  <a:pos x="connsiteX3" y="connsiteY3"/>
                </a:cxn>
              </a:cxnLst>
              <a:rect l="l" t="t" r="r" b="b"/>
              <a:pathLst>
                <a:path w="2664835" h="2052696">
                  <a:moveTo>
                    <a:pt x="1760344" y="2052696"/>
                  </a:moveTo>
                  <a:lnTo>
                    <a:pt x="0" y="0"/>
                  </a:lnTo>
                  <a:lnTo>
                    <a:pt x="2664835" y="1338894"/>
                  </a:lnTo>
                  <a:lnTo>
                    <a:pt x="1760344" y="2052696"/>
                  </a:lnTo>
                  <a:close/>
                </a:path>
              </a:pathLst>
            </a:custGeom>
            <a:solidFill>
              <a:srgbClr val="EDEFC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sp>
          <p:nvSpPr>
            <p:cNvPr id="73" name="Freihandform 72"/>
            <p:cNvSpPr/>
            <p:nvPr/>
          </p:nvSpPr>
          <p:spPr>
            <a:xfrm>
              <a:off x="2065396" y="2898504"/>
              <a:ext cx="1968024" cy="19782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Lst>
              <a:ahLst/>
              <a:cxnLst>
                <a:cxn ang="0">
                  <a:pos x="connsiteX0" y="connsiteY0"/>
                </a:cxn>
                <a:cxn ang="0">
                  <a:pos x="connsiteX1" y="connsiteY1"/>
                </a:cxn>
                <a:cxn ang="0">
                  <a:pos x="connsiteX2" y="connsiteY2"/>
                </a:cxn>
                <a:cxn ang="0">
                  <a:pos x="connsiteX3" y="connsiteY3"/>
                </a:cxn>
              </a:cxnLst>
              <a:rect l="l" t="t" r="r" b="b"/>
              <a:pathLst>
                <a:path w="2415438" h="2542323">
                  <a:moveTo>
                    <a:pt x="1510949" y="2542323"/>
                  </a:moveTo>
                  <a:lnTo>
                    <a:pt x="0" y="0"/>
                  </a:lnTo>
                  <a:lnTo>
                    <a:pt x="2415438" y="1877485"/>
                  </a:lnTo>
                  <a:lnTo>
                    <a:pt x="1510949" y="2542323"/>
                  </a:lnTo>
                  <a:close/>
                </a:path>
              </a:pathLst>
            </a:custGeom>
            <a:solidFill>
              <a:srgbClr val="EDEFCD">
                <a:alpha val="49000"/>
              </a:srgbClr>
            </a:solidFill>
            <a:ln w="9525">
              <a:solidFill>
                <a:srgbClr val="AC8300">
                  <a:alpha val="5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cxnSp>
          <p:nvCxnSpPr>
            <p:cNvPr id="74" name="Gerade Verbindung mit Pfeil 140"/>
            <p:cNvCxnSpPr/>
            <p:nvPr/>
          </p:nvCxnSpPr>
          <p:spPr>
            <a:xfrm>
              <a:off x="2111115" y="2933499"/>
              <a:ext cx="1543911" cy="1643628"/>
            </a:xfrm>
            <a:prstGeom prst="straightConnector1">
              <a:avLst/>
            </a:prstGeom>
            <a:ln w="952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75" name="Freihandform 107"/>
            <p:cNvSpPr/>
            <p:nvPr/>
          </p:nvSpPr>
          <p:spPr>
            <a:xfrm>
              <a:off x="2451291" y="2386312"/>
              <a:ext cx="1574325" cy="24608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321915 w 2945403"/>
                <a:gd name="connsiteY4" fmla="*/ 88190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3163624"/>
                <a:gd name="connsiteY0" fmla="*/ 2395435 h 2920508"/>
                <a:gd name="connsiteX1" fmla="*/ 560555 w 3163624"/>
                <a:gd name="connsiteY1" fmla="*/ 2218709 h 2920508"/>
                <a:gd name="connsiteX2" fmla="*/ 279985 w 3163624"/>
                <a:gd name="connsiteY2" fmla="*/ 1108887 h 2920508"/>
                <a:gd name="connsiteX3" fmla="*/ 0 w 3163624"/>
                <a:gd name="connsiteY3" fmla="*/ 0 h 2920508"/>
                <a:gd name="connsiteX4" fmla="*/ 2321915 w 3163624"/>
                <a:gd name="connsiteY4" fmla="*/ 881909 h 2920508"/>
                <a:gd name="connsiteX5" fmla="*/ 3163624 w 3163624"/>
                <a:gd name="connsiteY5" fmla="*/ 1353701 h 2920508"/>
                <a:gd name="connsiteX6" fmla="*/ 1464615 w 3163624"/>
                <a:gd name="connsiteY6" fmla="*/ 2920508 h 2920508"/>
                <a:gd name="connsiteX7" fmla="*/ 606889 w 3163624"/>
                <a:gd name="connsiteY7" fmla="*/ 2395435 h 2920508"/>
                <a:gd name="connsiteX0" fmla="*/ 606889 w 3163624"/>
                <a:gd name="connsiteY0" fmla="*/ 2395435 h 2395435"/>
                <a:gd name="connsiteX1" fmla="*/ 560555 w 3163624"/>
                <a:gd name="connsiteY1" fmla="*/ 2218709 h 2395435"/>
                <a:gd name="connsiteX2" fmla="*/ 279985 w 3163624"/>
                <a:gd name="connsiteY2" fmla="*/ 1108887 h 2395435"/>
                <a:gd name="connsiteX3" fmla="*/ 0 w 3163624"/>
                <a:gd name="connsiteY3" fmla="*/ 0 h 2395435"/>
                <a:gd name="connsiteX4" fmla="*/ 2321915 w 3163624"/>
                <a:gd name="connsiteY4" fmla="*/ 881909 h 2395435"/>
                <a:gd name="connsiteX5" fmla="*/ 3163624 w 3163624"/>
                <a:gd name="connsiteY5" fmla="*/ 1353701 h 2395435"/>
                <a:gd name="connsiteX6" fmla="*/ 1791947 w 3163624"/>
                <a:gd name="connsiteY6" fmla="*/ 2381918 h 2395435"/>
                <a:gd name="connsiteX7" fmla="*/ 606889 w 3163624"/>
                <a:gd name="connsiteY7" fmla="*/ 2395435 h 2395435"/>
                <a:gd name="connsiteX0" fmla="*/ 871872 w 3163624"/>
                <a:gd name="connsiteY0" fmla="*/ 1889487 h 2381918"/>
                <a:gd name="connsiteX1" fmla="*/ 560555 w 3163624"/>
                <a:gd name="connsiteY1" fmla="*/ 2218709 h 2381918"/>
                <a:gd name="connsiteX2" fmla="*/ 279985 w 3163624"/>
                <a:gd name="connsiteY2" fmla="*/ 1108887 h 2381918"/>
                <a:gd name="connsiteX3" fmla="*/ 0 w 3163624"/>
                <a:gd name="connsiteY3" fmla="*/ 0 h 2381918"/>
                <a:gd name="connsiteX4" fmla="*/ 2321915 w 3163624"/>
                <a:gd name="connsiteY4" fmla="*/ 881909 h 2381918"/>
                <a:gd name="connsiteX5" fmla="*/ 3163624 w 3163624"/>
                <a:gd name="connsiteY5" fmla="*/ 1353701 h 2381918"/>
                <a:gd name="connsiteX6" fmla="*/ 1791947 w 3163624"/>
                <a:gd name="connsiteY6" fmla="*/ 2381918 h 2381918"/>
                <a:gd name="connsiteX7" fmla="*/ 871872 w 3163624"/>
                <a:gd name="connsiteY7" fmla="*/ 1889487 h 2381918"/>
                <a:gd name="connsiteX0" fmla="*/ 871872 w 3163624"/>
                <a:gd name="connsiteY0" fmla="*/ 1889487 h 2381918"/>
                <a:gd name="connsiteX1" fmla="*/ 279985 w 3163624"/>
                <a:gd name="connsiteY1" fmla="*/ 1108887 h 2381918"/>
                <a:gd name="connsiteX2" fmla="*/ 0 w 3163624"/>
                <a:gd name="connsiteY2" fmla="*/ 0 h 2381918"/>
                <a:gd name="connsiteX3" fmla="*/ 2321915 w 3163624"/>
                <a:gd name="connsiteY3" fmla="*/ 881909 h 2381918"/>
                <a:gd name="connsiteX4" fmla="*/ 3163624 w 3163624"/>
                <a:gd name="connsiteY4" fmla="*/ 1353701 h 2381918"/>
                <a:gd name="connsiteX5" fmla="*/ 1791947 w 3163624"/>
                <a:gd name="connsiteY5" fmla="*/ 2381918 h 2381918"/>
                <a:gd name="connsiteX6" fmla="*/ 871872 w 3163624"/>
                <a:gd name="connsiteY6" fmla="*/ 1889487 h 2381918"/>
                <a:gd name="connsiteX0" fmla="*/ 871872 w 3163624"/>
                <a:gd name="connsiteY0" fmla="*/ 1889487 h 2381918"/>
                <a:gd name="connsiteX1" fmla="*/ 0 w 3163624"/>
                <a:gd name="connsiteY1" fmla="*/ 0 h 2381918"/>
                <a:gd name="connsiteX2" fmla="*/ 2321915 w 3163624"/>
                <a:gd name="connsiteY2" fmla="*/ 881909 h 2381918"/>
                <a:gd name="connsiteX3" fmla="*/ 3163624 w 3163624"/>
                <a:gd name="connsiteY3" fmla="*/ 1353701 h 2381918"/>
                <a:gd name="connsiteX4" fmla="*/ 1791947 w 3163624"/>
                <a:gd name="connsiteY4" fmla="*/ 2381918 h 2381918"/>
                <a:gd name="connsiteX5" fmla="*/ 871872 w 3163624"/>
                <a:gd name="connsiteY5" fmla="*/ 1889487 h 2381918"/>
                <a:gd name="connsiteX0" fmla="*/ 871872 w 3163624"/>
                <a:gd name="connsiteY0" fmla="*/ 1889487 h 2430881"/>
                <a:gd name="connsiteX1" fmla="*/ 0 w 3163624"/>
                <a:gd name="connsiteY1" fmla="*/ 0 h 2430881"/>
                <a:gd name="connsiteX2" fmla="*/ 2321915 w 3163624"/>
                <a:gd name="connsiteY2" fmla="*/ 881909 h 2430881"/>
                <a:gd name="connsiteX3" fmla="*/ 3163624 w 3163624"/>
                <a:gd name="connsiteY3" fmla="*/ 1353701 h 2430881"/>
                <a:gd name="connsiteX4" fmla="*/ 1745185 w 3163624"/>
                <a:gd name="connsiteY4" fmla="*/ 2430881 h 2430881"/>
                <a:gd name="connsiteX5" fmla="*/ 871872 w 3163624"/>
                <a:gd name="connsiteY5" fmla="*/ 1889487 h 2430881"/>
                <a:gd name="connsiteX0" fmla="*/ 871872 w 3163624"/>
                <a:gd name="connsiteY0" fmla="*/ 1889487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871872 w 3163624"/>
                <a:gd name="connsiteY5" fmla="*/ 1889487 h 3589665"/>
                <a:gd name="connsiteX0" fmla="*/ 170446 w 3163624"/>
                <a:gd name="connsiteY0" fmla="*/ 3146196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3163624"/>
                <a:gd name="connsiteY0" fmla="*/ 3146196 h 3589665"/>
                <a:gd name="connsiteX1" fmla="*/ 0 w 3163624"/>
                <a:gd name="connsiteY1" fmla="*/ 0 h 3589665"/>
                <a:gd name="connsiteX2" fmla="*/ 1371094 w 3163624"/>
                <a:gd name="connsiteY2" fmla="*/ 1959088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2493373"/>
                <a:gd name="connsiteY0" fmla="*/ 3146196 h 3589665"/>
                <a:gd name="connsiteX1" fmla="*/ 0 w 2493373"/>
                <a:gd name="connsiteY1" fmla="*/ 0 h 3589665"/>
                <a:gd name="connsiteX2" fmla="*/ 1371094 w 2493373"/>
                <a:gd name="connsiteY2" fmla="*/ 1959088 h 3589665"/>
                <a:gd name="connsiteX3" fmla="*/ 2493373 w 2493373"/>
                <a:gd name="connsiteY3" fmla="*/ 2528806 h 3589665"/>
                <a:gd name="connsiteX4" fmla="*/ 1012585 w 2493373"/>
                <a:gd name="connsiteY4" fmla="*/ 3589665 h 3589665"/>
                <a:gd name="connsiteX5" fmla="*/ 170446 w 2493373"/>
                <a:gd name="connsiteY5" fmla="*/ 3146196 h 3589665"/>
                <a:gd name="connsiteX0" fmla="*/ 170446 w 2493373"/>
                <a:gd name="connsiteY0" fmla="*/ 3146196 h 3146196"/>
                <a:gd name="connsiteX1" fmla="*/ 0 w 2493373"/>
                <a:gd name="connsiteY1" fmla="*/ 0 h 3146196"/>
                <a:gd name="connsiteX2" fmla="*/ 1371094 w 2493373"/>
                <a:gd name="connsiteY2" fmla="*/ 1959088 h 3146196"/>
                <a:gd name="connsiteX3" fmla="*/ 2493373 w 2493373"/>
                <a:gd name="connsiteY3" fmla="*/ 2528806 h 3146196"/>
                <a:gd name="connsiteX4" fmla="*/ 170446 w 2493373"/>
                <a:gd name="connsiteY4" fmla="*/ 3146196 h 3146196"/>
                <a:gd name="connsiteX0" fmla="*/ 170446 w 1371094"/>
                <a:gd name="connsiteY0" fmla="*/ 3146196 h 3146196"/>
                <a:gd name="connsiteX1" fmla="*/ 0 w 1371094"/>
                <a:gd name="connsiteY1" fmla="*/ 0 h 3146196"/>
                <a:gd name="connsiteX2" fmla="*/ 1371094 w 1371094"/>
                <a:gd name="connsiteY2" fmla="*/ 1959088 h 3146196"/>
                <a:gd name="connsiteX3" fmla="*/ 170446 w 1371094"/>
                <a:gd name="connsiteY3" fmla="*/ 3146196 h 3146196"/>
                <a:gd name="connsiteX0" fmla="*/ 170446 w 1480205"/>
                <a:gd name="connsiteY0" fmla="*/ 3146196 h 3146196"/>
                <a:gd name="connsiteX1" fmla="*/ 0 w 1480205"/>
                <a:gd name="connsiteY1" fmla="*/ 0 h 3146196"/>
                <a:gd name="connsiteX2" fmla="*/ 1480205 w 1480205"/>
                <a:gd name="connsiteY2" fmla="*/ 2073334 h 3146196"/>
                <a:gd name="connsiteX3" fmla="*/ 170446 w 1480205"/>
                <a:gd name="connsiteY3" fmla="*/ 3146196 h 3146196"/>
                <a:gd name="connsiteX0" fmla="*/ 638063 w 1480205"/>
                <a:gd name="connsiteY0" fmla="*/ 3456293 h 3456293"/>
                <a:gd name="connsiteX1" fmla="*/ 0 w 1480205"/>
                <a:gd name="connsiteY1" fmla="*/ 0 h 3456293"/>
                <a:gd name="connsiteX2" fmla="*/ 1480205 w 1480205"/>
                <a:gd name="connsiteY2" fmla="*/ 2073334 h 3456293"/>
                <a:gd name="connsiteX3" fmla="*/ 638063 w 1480205"/>
                <a:gd name="connsiteY3" fmla="*/ 3456293 h 3456293"/>
                <a:gd name="connsiteX0" fmla="*/ 638063 w 1901061"/>
                <a:gd name="connsiteY0" fmla="*/ 3456293 h 3456293"/>
                <a:gd name="connsiteX1" fmla="*/ 0 w 1901061"/>
                <a:gd name="connsiteY1" fmla="*/ 0 h 3456293"/>
                <a:gd name="connsiteX2" fmla="*/ 1901061 w 1901061"/>
                <a:gd name="connsiteY2" fmla="*/ 2269185 h 3456293"/>
                <a:gd name="connsiteX3" fmla="*/ 638063 w 1901061"/>
                <a:gd name="connsiteY3" fmla="*/ 3456293 h 3456293"/>
                <a:gd name="connsiteX0" fmla="*/ 1043332 w 1901061"/>
                <a:gd name="connsiteY0" fmla="*/ 3162517 h 3162517"/>
                <a:gd name="connsiteX1" fmla="*/ 0 w 1901061"/>
                <a:gd name="connsiteY1" fmla="*/ 0 h 3162517"/>
                <a:gd name="connsiteX2" fmla="*/ 1901061 w 1901061"/>
                <a:gd name="connsiteY2" fmla="*/ 2269185 h 3162517"/>
                <a:gd name="connsiteX3" fmla="*/ 1043332 w 1901061"/>
                <a:gd name="connsiteY3" fmla="*/ 3162517 h 3162517"/>
                <a:gd name="connsiteX0" fmla="*/ 1043332 w 1932235"/>
                <a:gd name="connsiteY0" fmla="*/ 3162517 h 3162517"/>
                <a:gd name="connsiteX1" fmla="*/ 0 w 1932235"/>
                <a:gd name="connsiteY1" fmla="*/ 0 h 3162517"/>
                <a:gd name="connsiteX2" fmla="*/ 1932235 w 1932235"/>
                <a:gd name="connsiteY2" fmla="*/ 2513999 h 3162517"/>
                <a:gd name="connsiteX3" fmla="*/ 1043332 w 1932235"/>
                <a:gd name="connsiteY3" fmla="*/ 3162517 h 3162517"/>
              </a:gdLst>
              <a:ahLst/>
              <a:cxnLst>
                <a:cxn ang="0">
                  <a:pos x="connsiteX0" y="connsiteY0"/>
                </a:cxn>
                <a:cxn ang="0">
                  <a:pos x="connsiteX1" y="connsiteY1"/>
                </a:cxn>
                <a:cxn ang="0">
                  <a:pos x="connsiteX2" y="connsiteY2"/>
                </a:cxn>
                <a:cxn ang="0">
                  <a:pos x="connsiteX3" y="connsiteY3"/>
                </a:cxn>
              </a:cxnLst>
              <a:rect l="l" t="t" r="r" b="b"/>
              <a:pathLst>
                <a:path w="1932235" h="3162517">
                  <a:moveTo>
                    <a:pt x="1043332" y="3162517"/>
                  </a:moveTo>
                  <a:lnTo>
                    <a:pt x="0" y="0"/>
                  </a:lnTo>
                  <a:lnTo>
                    <a:pt x="1932235" y="2513999"/>
                  </a:lnTo>
                  <a:lnTo>
                    <a:pt x="1043332" y="3162517"/>
                  </a:lnTo>
                  <a:close/>
                </a:path>
              </a:pathLst>
            </a:custGeom>
            <a:solidFill>
              <a:srgbClr val="EDEFC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sp>
          <p:nvSpPr>
            <p:cNvPr id="76" name="Freihandform 108"/>
            <p:cNvSpPr/>
            <p:nvPr/>
          </p:nvSpPr>
          <p:spPr>
            <a:xfrm>
              <a:off x="2674718" y="1951145"/>
              <a:ext cx="1333025" cy="2905391"/>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321915 w 2945403"/>
                <a:gd name="connsiteY4" fmla="*/ 88190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3163624"/>
                <a:gd name="connsiteY0" fmla="*/ 2395435 h 2920508"/>
                <a:gd name="connsiteX1" fmla="*/ 560555 w 3163624"/>
                <a:gd name="connsiteY1" fmla="*/ 2218709 h 2920508"/>
                <a:gd name="connsiteX2" fmla="*/ 279985 w 3163624"/>
                <a:gd name="connsiteY2" fmla="*/ 1108887 h 2920508"/>
                <a:gd name="connsiteX3" fmla="*/ 0 w 3163624"/>
                <a:gd name="connsiteY3" fmla="*/ 0 h 2920508"/>
                <a:gd name="connsiteX4" fmla="*/ 2321915 w 3163624"/>
                <a:gd name="connsiteY4" fmla="*/ 881909 h 2920508"/>
                <a:gd name="connsiteX5" fmla="*/ 3163624 w 3163624"/>
                <a:gd name="connsiteY5" fmla="*/ 1353701 h 2920508"/>
                <a:gd name="connsiteX6" fmla="*/ 1464615 w 3163624"/>
                <a:gd name="connsiteY6" fmla="*/ 2920508 h 2920508"/>
                <a:gd name="connsiteX7" fmla="*/ 606889 w 3163624"/>
                <a:gd name="connsiteY7" fmla="*/ 2395435 h 2920508"/>
                <a:gd name="connsiteX0" fmla="*/ 606889 w 3163624"/>
                <a:gd name="connsiteY0" fmla="*/ 2395435 h 2395435"/>
                <a:gd name="connsiteX1" fmla="*/ 560555 w 3163624"/>
                <a:gd name="connsiteY1" fmla="*/ 2218709 h 2395435"/>
                <a:gd name="connsiteX2" fmla="*/ 279985 w 3163624"/>
                <a:gd name="connsiteY2" fmla="*/ 1108887 h 2395435"/>
                <a:gd name="connsiteX3" fmla="*/ 0 w 3163624"/>
                <a:gd name="connsiteY3" fmla="*/ 0 h 2395435"/>
                <a:gd name="connsiteX4" fmla="*/ 2321915 w 3163624"/>
                <a:gd name="connsiteY4" fmla="*/ 881909 h 2395435"/>
                <a:gd name="connsiteX5" fmla="*/ 3163624 w 3163624"/>
                <a:gd name="connsiteY5" fmla="*/ 1353701 h 2395435"/>
                <a:gd name="connsiteX6" fmla="*/ 1791947 w 3163624"/>
                <a:gd name="connsiteY6" fmla="*/ 2381918 h 2395435"/>
                <a:gd name="connsiteX7" fmla="*/ 606889 w 3163624"/>
                <a:gd name="connsiteY7" fmla="*/ 2395435 h 2395435"/>
                <a:gd name="connsiteX0" fmla="*/ 871872 w 3163624"/>
                <a:gd name="connsiteY0" fmla="*/ 1889487 h 2381918"/>
                <a:gd name="connsiteX1" fmla="*/ 560555 w 3163624"/>
                <a:gd name="connsiteY1" fmla="*/ 2218709 h 2381918"/>
                <a:gd name="connsiteX2" fmla="*/ 279985 w 3163624"/>
                <a:gd name="connsiteY2" fmla="*/ 1108887 h 2381918"/>
                <a:gd name="connsiteX3" fmla="*/ 0 w 3163624"/>
                <a:gd name="connsiteY3" fmla="*/ 0 h 2381918"/>
                <a:gd name="connsiteX4" fmla="*/ 2321915 w 3163624"/>
                <a:gd name="connsiteY4" fmla="*/ 881909 h 2381918"/>
                <a:gd name="connsiteX5" fmla="*/ 3163624 w 3163624"/>
                <a:gd name="connsiteY5" fmla="*/ 1353701 h 2381918"/>
                <a:gd name="connsiteX6" fmla="*/ 1791947 w 3163624"/>
                <a:gd name="connsiteY6" fmla="*/ 2381918 h 2381918"/>
                <a:gd name="connsiteX7" fmla="*/ 871872 w 3163624"/>
                <a:gd name="connsiteY7" fmla="*/ 1889487 h 2381918"/>
                <a:gd name="connsiteX0" fmla="*/ 871872 w 3163624"/>
                <a:gd name="connsiteY0" fmla="*/ 1889487 h 2381918"/>
                <a:gd name="connsiteX1" fmla="*/ 279985 w 3163624"/>
                <a:gd name="connsiteY1" fmla="*/ 1108887 h 2381918"/>
                <a:gd name="connsiteX2" fmla="*/ 0 w 3163624"/>
                <a:gd name="connsiteY2" fmla="*/ 0 h 2381918"/>
                <a:gd name="connsiteX3" fmla="*/ 2321915 w 3163624"/>
                <a:gd name="connsiteY3" fmla="*/ 881909 h 2381918"/>
                <a:gd name="connsiteX4" fmla="*/ 3163624 w 3163624"/>
                <a:gd name="connsiteY4" fmla="*/ 1353701 h 2381918"/>
                <a:gd name="connsiteX5" fmla="*/ 1791947 w 3163624"/>
                <a:gd name="connsiteY5" fmla="*/ 2381918 h 2381918"/>
                <a:gd name="connsiteX6" fmla="*/ 871872 w 3163624"/>
                <a:gd name="connsiteY6" fmla="*/ 1889487 h 2381918"/>
                <a:gd name="connsiteX0" fmla="*/ 871872 w 3163624"/>
                <a:gd name="connsiteY0" fmla="*/ 1889487 h 2381918"/>
                <a:gd name="connsiteX1" fmla="*/ 0 w 3163624"/>
                <a:gd name="connsiteY1" fmla="*/ 0 h 2381918"/>
                <a:gd name="connsiteX2" fmla="*/ 2321915 w 3163624"/>
                <a:gd name="connsiteY2" fmla="*/ 881909 h 2381918"/>
                <a:gd name="connsiteX3" fmla="*/ 3163624 w 3163624"/>
                <a:gd name="connsiteY3" fmla="*/ 1353701 h 2381918"/>
                <a:gd name="connsiteX4" fmla="*/ 1791947 w 3163624"/>
                <a:gd name="connsiteY4" fmla="*/ 2381918 h 2381918"/>
                <a:gd name="connsiteX5" fmla="*/ 871872 w 3163624"/>
                <a:gd name="connsiteY5" fmla="*/ 1889487 h 2381918"/>
                <a:gd name="connsiteX0" fmla="*/ 871872 w 3163624"/>
                <a:gd name="connsiteY0" fmla="*/ 1889487 h 2430881"/>
                <a:gd name="connsiteX1" fmla="*/ 0 w 3163624"/>
                <a:gd name="connsiteY1" fmla="*/ 0 h 2430881"/>
                <a:gd name="connsiteX2" fmla="*/ 2321915 w 3163624"/>
                <a:gd name="connsiteY2" fmla="*/ 881909 h 2430881"/>
                <a:gd name="connsiteX3" fmla="*/ 3163624 w 3163624"/>
                <a:gd name="connsiteY3" fmla="*/ 1353701 h 2430881"/>
                <a:gd name="connsiteX4" fmla="*/ 1745185 w 3163624"/>
                <a:gd name="connsiteY4" fmla="*/ 2430881 h 2430881"/>
                <a:gd name="connsiteX5" fmla="*/ 871872 w 3163624"/>
                <a:gd name="connsiteY5" fmla="*/ 1889487 h 2430881"/>
                <a:gd name="connsiteX0" fmla="*/ 871872 w 3163624"/>
                <a:gd name="connsiteY0" fmla="*/ 1889487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871872 w 3163624"/>
                <a:gd name="connsiteY5" fmla="*/ 1889487 h 3589665"/>
                <a:gd name="connsiteX0" fmla="*/ 170446 w 3163624"/>
                <a:gd name="connsiteY0" fmla="*/ 3146196 h 3589665"/>
                <a:gd name="connsiteX1" fmla="*/ 0 w 3163624"/>
                <a:gd name="connsiteY1" fmla="*/ 0 h 3589665"/>
                <a:gd name="connsiteX2" fmla="*/ 2321915 w 3163624"/>
                <a:gd name="connsiteY2" fmla="*/ 881909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3163624"/>
                <a:gd name="connsiteY0" fmla="*/ 3146196 h 3589665"/>
                <a:gd name="connsiteX1" fmla="*/ 0 w 3163624"/>
                <a:gd name="connsiteY1" fmla="*/ 0 h 3589665"/>
                <a:gd name="connsiteX2" fmla="*/ 1371094 w 3163624"/>
                <a:gd name="connsiteY2" fmla="*/ 1959088 h 3589665"/>
                <a:gd name="connsiteX3" fmla="*/ 3163624 w 3163624"/>
                <a:gd name="connsiteY3" fmla="*/ 1353701 h 3589665"/>
                <a:gd name="connsiteX4" fmla="*/ 1012585 w 3163624"/>
                <a:gd name="connsiteY4" fmla="*/ 3589665 h 3589665"/>
                <a:gd name="connsiteX5" fmla="*/ 170446 w 3163624"/>
                <a:gd name="connsiteY5" fmla="*/ 3146196 h 3589665"/>
                <a:gd name="connsiteX0" fmla="*/ 170446 w 2493373"/>
                <a:gd name="connsiteY0" fmla="*/ 3146196 h 3589665"/>
                <a:gd name="connsiteX1" fmla="*/ 0 w 2493373"/>
                <a:gd name="connsiteY1" fmla="*/ 0 h 3589665"/>
                <a:gd name="connsiteX2" fmla="*/ 1371094 w 2493373"/>
                <a:gd name="connsiteY2" fmla="*/ 1959088 h 3589665"/>
                <a:gd name="connsiteX3" fmla="*/ 2493373 w 2493373"/>
                <a:gd name="connsiteY3" fmla="*/ 2528806 h 3589665"/>
                <a:gd name="connsiteX4" fmla="*/ 1012585 w 2493373"/>
                <a:gd name="connsiteY4" fmla="*/ 3589665 h 3589665"/>
                <a:gd name="connsiteX5" fmla="*/ 170446 w 2493373"/>
                <a:gd name="connsiteY5" fmla="*/ 3146196 h 3589665"/>
                <a:gd name="connsiteX0" fmla="*/ 0 w 2634672"/>
                <a:gd name="connsiteY0" fmla="*/ 3635824 h 3635824"/>
                <a:gd name="connsiteX1" fmla="*/ 141299 w 2634672"/>
                <a:gd name="connsiteY1" fmla="*/ 0 h 3635824"/>
                <a:gd name="connsiteX2" fmla="*/ 1512393 w 2634672"/>
                <a:gd name="connsiteY2" fmla="*/ 1959088 h 3635824"/>
                <a:gd name="connsiteX3" fmla="*/ 2634672 w 2634672"/>
                <a:gd name="connsiteY3" fmla="*/ 2528806 h 3635824"/>
                <a:gd name="connsiteX4" fmla="*/ 1153884 w 2634672"/>
                <a:gd name="connsiteY4" fmla="*/ 3589665 h 3635824"/>
                <a:gd name="connsiteX5" fmla="*/ 0 w 2634672"/>
                <a:gd name="connsiteY5" fmla="*/ 3635824 h 3635824"/>
                <a:gd name="connsiteX0" fmla="*/ 0 w 2634672"/>
                <a:gd name="connsiteY0" fmla="*/ 3635824 h 4160897"/>
                <a:gd name="connsiteX1" fmla="*/ 141299 w 2634672"/>
                <a:gd name="connsiteY1" fmla="*/ 0 h 4160897"/>
                <a:gd name="connsiteX2" fmla="*/ 1512393 w 2634672"/>
                <a:gd name="connsiteY2" fmla="*/ 1959088 h 4160897"/>
                <a:gd name="connsiteX3" fmla="*/ 2634672 w 2634672"/>
                <a:gd name="connsiteY3" fmla="*/ 2528806 h 4160897"/>
                <a:gd name="connsiteX4" fmla="*/ 888901 w 2634672"/>
                <a:gd name="connsiteY4" fmla="*/ 4160897 h 4160897"/>
                <a:gd name="connsiteX5" fmla="*/ 0 w 2634672"/>
                <a:gd name="connsiteY5" fmla="*/ 3635824 h 4160897"/>
                <a:gd name="connsiteX0" fmla="*/ 0 w 2354102"/>
                <a:gd name="connsiteY0" fmla="*/ 3635824 h 4160897"/>
                <a:gd name="connsiteX1" fmla="*/ 141299 w 2354102"/>
                <a:gd name="connsiteY1" fmla="*/ 0 h 4160897"/>
                <a:gd name="connsiteX2" fmla="*/ 1512393 w 2354102"/>
                <a:gd name="connsiteY2" fmla="*/ 1959088 h 4160897"/>
                <a:gd name="connsiteX3" fmla="*/ 2354102 w 2354102"/>
                <a:gd name="connsiteY3" fmla="*/ 3083717 h 4160897"/>
                <a:gd name="connsiteX4" fmla="*/ 888901 w 2354102"/>
                <a:gd name="connsiteY4" fmla="*/ 4160897 h 4160897"/>
                <a:gd name="connsiteX5" fmla="*/ 0 w 2354102"/>
                <a:gd name="connsiteY5" fmla="*/ 3635824 h 4160897"/>
                <a:gd name="connsiteX0" fmla="*/ 0 w 2354102"/>
                <a:gd name="connsiteY0" fmla="*/ 3635824 h 4160897"/>
                <a:gd name="connsiteX1" fmla="*/ 141299 w 2354102"/>
                <a:gd name="connsiteY1" fmla="*/ 0 h 4160897"/>
                <a:gd name="connsiteX2" fmla="*/ 1200648 w 2354102"/>
                <a:gd name="connsiteY2" fmla="*/ 2497678 h 4160897"/>
                <a:gd name="connsiteX3" fmla="*/ 2354102 w 2354102"/>
                <a:gd name="connsiteY3" fmla="*/ 3083717 h 4160897"/>
                <a:gd name="connsiteX4" fmla="*/ 888901 w 2354102"/>
                <a:gd name="connsiteY4" fmla="*/ 4160897 h 4160897"/>
                <a:gd name="connsiteX5" fmla="*/ 0 w 2354102"/>
                <a:gd name="connsiteY5" fmla="*/ 3635824 h 4160897"/>
                <a:gd name="connsiteX0" fmla="*/ 0 w 2354102"/>
                <a:gd name="connsiteY0" fmla="*/ 3635824 h 3635824"/>
                <a:gd name="connsiteX1" fmla="*/ 141299 w 2354102"/>
                <a:gd name="connsiteY1" fmla="*/ 0 h 3635824"/>
                <a:gd name="connsiteX2" fmla="*/ 1200648 w 2354102"/>
                <a:gd name="connsiteY2" fmla="*/ 2497678 h 3635824"/>
                <a:gd name="connsiteX3" fmla="*/ 2354102 w 2354102"/>
                <a:gd name="connsiteY3" fmla="*/ 3083717 h 3635824"/>
                <a:gd name="connsiteX4" fmla="*/ 0 w 2354102"/>
                <a:gd name="connsiteY4" fmla="*/ 3635824 h 3635824"/>
                <a:gd name="connsiteX0" fmla="*/ 0 w 1200648"/>
                <a:gd name="connsiteY0" fmla="*/ 3635824 h 3635824"/>
                <a:gd name="connsiteX1" fmla="*/ 141299 w 1200648"/>
                <a:gd name="connsiteY1" fmla="*/ 0 h 3635824"/>
                <a:gd name="connsiteX2" fmla="*/ 1200648 w 1200648"/>
                <a:gd name="connsiteY2" fmla="*/ 2497678 h 3635824"/>
                <a:gd name="connsiteX3" fmla="*/ 0 w 1200648"/>
                <a:gd name="connsiteY3" fmla="*/ 3635824 h 3635824"/>
                <a:gd name="connsiteX0" fmla="*/ 0 w 1278584"/>
                <a:gd name="connsiteY0" fmla="*/ 3635824 h 3635824"/>
                <a:gd name="connsiteX1" fmla="*/ 141299 w 1278584"/>
                <a:gd name="connsiteY1" fmla="*/ 0 h 3635824"/>
                <a:gd name="connsiteX2" fmla="*/ 1278584 w 1278584"/>
                <a:gd name="connsiteY2" fmla="*/ 2595604 h 3635824"/>
                <a:gd name="connsiteX3" fmla="*/ 0 w 1278584"/>
                <a:gd name="connsiteY3" fmla="*/ 3635824 h 3635824"/>
                <a:gd name="connsiteX0" fmla="*/ 326318 w 1137285"/>
                <a:gd name="connsiteY0" fmla="*/ 3962242 h 3962242"/>
                <a:gd name="connsiteX1" fmla="*/ 0 w 1137285"/>
                <a:gd name="connsiteY1" fmla="*/ 0 h 3962242"/>
                <a:gd name="connsiteX2" fmla="*/ 1137285 w 1137285"/>
                <a:gd name="connsiteY2" fmla="*/ 2595604 h 3962242"/>
                <a:gd name="connsiteX3" fmla="*/ 326318 w 1137285"/>
                <a:gd name="connsiteY3" fmla="*/ 3962242 h 3962242"/>
                <a:gd name="connsiteX0" fmla="*/ 326318 w 1636076"/>
                <a:gd name="connsiteY0" fmla="*/ 3962242 h 3962242"/>
                <a:gd name="connsiteX1" fmla="*/ 0 w 1636076"/>
                <a:gd name="connsiteY1" fmla="*/ 0 h 3962242"/>
                <a:gd name="connsiteX2" fmla="*/ 1636076 w 1636076"/>
                <a:gd name="connsiteY2" fmla="*/ 2791455 h 3962242"/>
                <a:gd name="connsiteX3" fmla="*/ 326318 w 1636076"/>
                <a:gd name="connsiteY3" fmla="*/ 3962242 h 3962242"/>
                <a:gd name="connsiteX0" fmla="*/ 762760 w 1636076"/>
                <a:gd name="connsiteY0" fmla="*/ 3733749 h 3733749"/>
                <a:gd name="connsiteX1" fmla="*/ 0 w 1636076"/>
                <a:gd name="connsiteY1" fmla="*/ 0 h 3733749"/>
                <a:gd name="connsiteX2" fmla="*/ 1636076 w 1636076"/>
                <a:gd name="connsiteY2" fmla="*/ 2791455 h 3733749"/>
                <a:gd name="connsiteX3" fmla="*/ 762760 w 1636076"/>
                <a:gd name="connsiteY3" fmla="*/ 3733749 h 3733749"/>
                <a:gd name="connsiteX0" fmla="*/ 762760 w 1636076"/>
                <a:gd name="connsiteY0" fmla="*/ 3733749 h 3733749"/>
                <a:gd name="connsiteX1" fmla="*/ 0 w 1636076"/>
                <a:gd name="connsiteY1" fmla="*/ 0 h 3733749"/>
                <a:gd name="connsiteX2" fmla="*/ 1636076 w 1636076"/>
                <a:gd name="connsiteY2" fmla="*/ 3052590 h 3733749"/>
                <a:gd name="connsiteX3" fmla="*/ 762760 w 1636076"/>
                <a:gd name="connsiteY3" fmla="*/ 3733749 h 3733749"/>
              </a:gdLst>
              <a:ahLst/>
              <a:cxnLst>
                <a:cxn ang="0">
                  <a:pos x="connsiteX0" y="connsiteY0"/>
                </a:cxn>
                <a:cxn ang="0">
                  <a:pos x="connsiteX1" y="connsiteY1"/>
                </a:cxn>
                <a:cxn ang="0">
                  <a:pos x="connsiteX2" y="connsiteY2"/>
                </a:cxn>
                <a:cxn ang="0">
                  <a:pos x="connsiteX3" y="connsiteY3"/>
                </a:cxn>
              </a:cxnLst>
              <a:rect l="l" t="t" r="r" b="b"/>
              <a:pathLst>
                <a:path w="1636076" h="3733749">
                  <a:moveTo>
                    <a:pt x="762760" y="3733749"/>
                  </a:moveTo>
                  <a:lnTo>
                    <a:pt x="0" y="0"/>
                  </a:lnTo>
                  <a:lnTo>
                    <a:pt x="1636076" y="3052590"/>
                  </a:lnTo>
                  <a:lnTo>
                    <a:pt x="762760" y="3733749"/>
                  </a:lnTo>
                  <a:close/>
                </a:path>
              </a:pathLst>
            </a:custGeom>
            <a:solidFill>
              <a:srgbClr val="EDEFC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cxnSp>
          <p:nvCxnSpPr>
            <p:cNvPr id="77" name="Gerade Verbindung mit Pfeil 200"/>
            <p:cNvCxnSpPr/>
            <p:nvPr/>
          </p:nvCxnSpPr>
          <p:spPr>
            <a:xfrm flipV="1">
              <a:off x="596987" y="2537253"/>
              <a:ext cx="698928" cy="1489747"/>
            </a:xfrm>
            <a:prstGeom prst="straightConnector1">
              <a:avLst/>
            </a:prstGeom>
            <a:ln w="9525">
              <a:solidFill>
                <a:schemeClr val="tx1">
                  <a:lumMod val="50000"/>
                  <a:lumOff val="50000"/>
                </a:schemeClr>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7285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69"/>
          <p:cNvSpPr txBox="1"/>
          <p:nvPr/>
        </p:nvSpPr>
        <p:spPr>
          <a:xfrm>
            <a:off x="0" y="2829720"/>
            <a:ext cx="12191999" cy="430887"/>
          </a:xfrm>
          <a:prstGeom prst="rect">
            <a:avLst/>
          </a:prstGeom>
          <a:noFill/>
        </p:spPr>
        <p:txBody>
          <a:bodyPr wrap="square" rtlCol="0">
            <a:spAutoFit/>
          </a:bodyPr>
          <a:lstStyle/>
          <a:p>
            <a:pPr algn="ctr"/>
            <a:r>
              <a:rPr lang="en-US" sz="2200" b="1" dirty="0" smtClean="0">
                <a:solidFill>
                  <a:srgbClr val="818266"/>
                </a:solidFill>
                <a:latin typeface="Work Sans" panose="00000500000000000000" pitchFamily="50" charset="0"/>
              </a:rPr>
              <a:t>SAR Tomography Basics </a:t>
            </a:r>
            <a:endParaRPr lang="en-US" sz="2200" b="1" dirty="0">
              <a:solidFill>
                <a:srgbClr val="818266"/>
              </a:solidFill>
              <a:latin typeface="Work Sans" panose="00000500000000000000" pitchFamily="50" charset="0"/>
            </a:endParaRPr>
          </a:p>
        </p:txBody>
      </p:sp>
      <p:grpSp>
        <p:nvGrpSpPr>
          <p:cNvPr id="2" name="Gruppieren 1"/>
          <p:cNvGrpSpPr/>
          <p:nvPr/>
        </p:nvGrpSpPr>
        <p:grpSpPr>
          <a:xfrm>
            <a:off x="470312" y="2552700"/>
            <a:ext cx="4454114" cy="3697920"/>
            <a:chOff x="511782" y="1089262"/>
            <a:chExt cx="6415631" cy="5199458"/>
          </a:xfrm>
        </p:grpSpPr>
        <p:cxnSp>
          <p:nvCxnSpPr>
            <p:cNvPr id="17" name="Gerade Verbindung mit Pfeil 87"/>
            <p:cNvCxnSpPr/>
            <p:nvPr/>
          </p:nvCxnSpPr>
          <p:spPr>
            <a:xfrm flipV="1">
              <a:off x="511782" y="1089262"/>
              <a:ext cx="1020357" cy="1368000"/>
            </a:xfrm>
            <a:prstGeom prst="straightConnector1">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8"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99" y="3865882"/>
              <a:ext cx="6297714" cy="2267909"/>
            </a:xfrm>
            <a:prstGeom prst="rect">
              <a:avLst/>
            </a:prstGeom>
          </p:spPr>
        </p:pic>
        <p:sp>
          <p:nvSpPr>
            <p:cNvPr id="19" name="Freihandform 72"/>
            <p:cNvSpPr/>
            <p:nvPr/>
          </p:nvSpPr>
          <p:spPr>
            <a:xfrm>
              <a:off x="880305" y="1738477"/>
              <a:ext cx="5251074" cy="4497452"/>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920176 w 6669767"/>
                <a:gd name="connsiteY0" fmla="*/ 3712855 h 3712855"/>
                <a:gd name="connsiteX1" fmla="*/ 0 w 6669767"/>
                <a:gd name="connsiteY1" fmla="*/ 0 h 3712855"/>
                <a:gd name="connsiteX2" fmla="*/ 6669767 w 6669767"/>
                <a:gd name="connsiteY2" fmla="*/ 3077611 h 3712855"/>
                <a:gd name="connsiteX3" fmla="*/ 2920176 w 6669767"/>
                <a:gd name="connsiteY3" fmla="*/ 3712855 h 3712855"/>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4138387 w 6669767"/>
                <a:gd name="connsiteY3" fmla="*/ 5854141 h 5854141"/>
                <a:gd name="connsiteX0" fmla="*/ 4138387 w 6945635"/>
                <a:gd name="connsiteY0" fmla="*/ 5854141 h 6039192"/>
                <a:gd name="connsiteX1" fmla="*/ 0 w 6945635"/>
                <a:gd name="connsiteY1" fmla="*/ 0 h 6039192"/>
                <a:gd name="connsiteX2" fmla="*/ 6669767 w 6945635"/>
                <a:gd name="connsiteY2" fmla="*/ 3077611 h 6039192"/>
                <a:gd name="connsiteX3" fmla="*/ 5524551 w 6945635"/>
                <a:gd name="connsiteY3" fmla="*/ 4442265 h 6039192"/>
                <a:gd name="connsiteX4" fmla="*/ 4138387 w 6945635"/>
                <a:gd name="connsiteY4" fmla="*/ 5854141 h 6039192"/>
                <a:gd name="connsiteX0" fmla="*/ 4138387 w 6959799"/>
                <a:gd name="connsiteY0" fmla="*/ 5854141 h 6039192"/>
                <a:gd name="connsiteX1" fmla="*/ 0 w 6959799"/>
                <a:gd name="connsiteY1" fmla="*/ 0 h 6039192"/>
                <a:gd name="connsiteX2" fmla="*/ 6669767 w 6959799"/>
                <a:gd name="connsiteY2" fmla="*/ 3077611 h 6039192"/>
                <a:gd name="connsiteX3" fmla="*/ 5524551 w 6959799"/>
                <a:gd name="connsiteY3" fmla="*/ 4442265 h 6039192"/>
                <a:gd name="connsiteX4" fmla="*/ 4138387 w 6959799"/>
                <a:gd name="connsiteY4" fmla="*/ 5854141 h 6039192"/>
                <a:gd name="connsiteX0" fmla="*/ 4138387 w 7159177"/>
                <a:gd name="connsiteY0" fmla="*/ 5854141 h 6079752"/>
                <a:gd name="connsiteX1" fmla="*/ 0 w 7159177"/>
                <a:gd name="connsiteY1" fmla="*/ 0 h 6079752"/>
                <a:gd name="connsiteX2" fmla="*/ 6669767 w 7159177"/>
                <a:gd name="connsiteY2" fmla="*/ 3077611 h 6079752"/>
                <a:gd name="connsiteX3" fmla="*/ 6479628 w 7159177"/>
                <a:gd name="connsiteY3" fmla="*/ 4852082 h 6079752"/>
                <a:gd name="connsiteX4" fmla="*/ 4138387 w 7159177"/>
                <a:gd name="connsiteY4" fmla="*/ 5854141 h 6079752"/>
                <a:gd name="connsiteX0" fmla="*/ 4138387 w 6702978"/>
                <a:gd name="connsiteY0" fmla="*/ 5854141 h 6079752"/>
                <a:gd name="connsiteX1" fmla="*/ 0 w 6702978"/>
                <a:gd name="connsiteY1" fmla="*/ 0 h 6079752"/>
                <a:gd name="connsiteX2" fmla="*/ 6669767 w 6702978"/>
                <a:gd name="connsiteY2" fmla="*/ 3077611 h 6079752"/>
                <a:gd name="connsiteX3" fmla="*/ 6479628 w 6702978"/>
                <a:gd name="connsiteY3" fmla="*/ 4852082 h 6079752"/>
                <a:gd name="connsiteX4" fmla="*/ 4138387 w 6702978"/>
                <a:gd name="connsiteY4" fmla="*/ 5854141 h 6079752"/>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6038360"/>
                <a:gd name="connsiteX1" fmla="*/ 0 w 6669767"/>
                <a:gd name="connsiteY1" fmla="*/ 0 h 6038360"/>
                <a:gd name="connsiteX2" fmla="*/ 6669767 w 6669767"/>
                <a:gd name="connsiteY2" fmla="*/ 3077611 h 6038360"/>
                <a:gd name="connsiteX3" fmla="*/ 5651245 w 6669767"/>
                <a:gd name="connsiteY3" fmla="*/ 4432021 h 6038360"/>
                <a:gd name="connsiteX4" fmla="*/ 4138387 w 6669767"/>
                <a:gd name="connsiteY4" fmla="*/ 5854141 h 6038360"/>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651245 w 6669767"/>
                <a:gd name="connsiteY3" fmla="*/ 4432021 h 5854141"/>
                <a:gd name="connsiteX4" fmla="*/ 4138387 w 6669767"/>
                <a:gd name="connsiteY4" fmla="*/ 5854141 h 5854141"/>
                <a:gd name="connsiteX0" fmla="*/ 4138387 w 6669767"/>
                <a:gd name="connsiteY0" fmla="*/ 5854141 h 5854141"/>
                <a:gd name="connsiteX1" fmla="*/ 0 w 6669767"/>
                <a:gd name="connsiteY1" fmla="*/ 0 h 5854141"/>
                <a:gd name="connsiteX2" fmla="*/ 6669767 w 6669767"/>
                <a:gd name="connsiteY2" fmla="*/ 3077611 h 5854141"/>
                <a:gd name="connsiteX3" fmla="*/ 5592771 w 6669767"/>
                <a:gd name="connsiteY3" fmla="*/ 4503739 h 5854141"/>
                <a:gd name="connsiteX4" fmla="*/ 4138387 w 6669767"/>
                <a:gd name="connsiteY4" fmla="*/ 5854141 h 5854141"/>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11889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11889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 name="connsiteX0" fmla="*/ 4098215 w 6650275"/>
                <a:gd name="connsiteY0" fmla="*/ 5874632 h 5874632"/>
                <a:gd name="connsiteX1" fmla="*/ 0 w 6650275"/>
                <a:gd name="connsiteY1" fmla="*/ 0 h 5874632"/>
                <a:gd name="connsiteX2" fmla="*/ 6650275 w 6650275"/>
                <a:gd name="connsiteY2" fmla="*/ 3098102 h 5874632"/>
                <a:gd name="connsiteX3" fmla="*/ 5573279 w 6650275"/>
                <a:gd name="connsiteY3" fmla="*/ 4524230 h 5874632"/>
                <a:gd name="connsiteX4" fmla="*/ 4098215 w 6650275"/>
                <a:gd name="connsiteY4" fmla="*/ 5874632 h 587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275" h="5874632">
                  <a:moveTo>
                    <a:pt x="4098215" y="5874632"/>
                  </a:moveTo>
                  <a:cubicBezTo>
                    <a:pt x="3567221" y="5449817"/>
                    <a:pt x="1379462" y="1951380"/>
                    <a:pt x="0" y="0"/>
                  </a:cubicBezTo>
                  <a:cubicBezTo>
                    <a:pt x="1280609" y="673312"/>
                    <a:pt x="5564581" y="2271109"/>
                    <a:pt x="6650275" y="3098102"/>
                  </a:cubicBezTo>
                  <a:cubicBezTo>
                    <a:pt x="6333331" y="3613082"/>
                    <a:pt x="6004920" y="4040985"/>
                    <a:pt x="5573279" y="4524230"/>
                  </a:cubicBezTo>
                  <a:cubicBezTo>
                    <a:pt x="5151382" y="4986985"/>
                    <a:pt x="4677874" y="5375317"/>
                    <a:pt x="4098215" y="5874632"/>
                  </a:cubicBezTo>
                  <a:close/>
                </a:path>
              </a:pathLst>
            </a:custGeom>
            <a:solidFill>
              <a:srgbClr val="EDEFCD">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0" name="Arc 72"/>
            <p:cNvSpPr/>
            <p:nvPr/>
          </p:nvSpPr>
          <p:spPr>
            <a:xfrm rot="13329605" flipH="1">
              <a:off x="3876974" y="2806954"/>
              <a:ext cx="1185571"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971819 w 1166009"/>
                <a:gd name="connsiteY0" fmla="*/ 0 h 3329363"/>
                <a:gd name="connsiteX1" fmla="*/ 1165386 w 1166009"/>
                <a:gd name="connsiteY1" fmla="*/ 1675337 h 3329363"/>
                <a:gd name="connsiteX2" fmla="*/ 1057505 w 1166009"/>
                <a:gd name="connsiteY2" fmla="*/ 3032235 h 3329363"/>
                <a:gd name="connsiteX0" fmla="*/ 971819 w 1166009"/>
                <a:gd name="connsiteY0" fmla="*/ 0 h 3329363"/>
                <a:gd name="connsiteX1" fmla="*/ 1165386 w 1166009"/>
                <a:gd name="connsiteY1" fmla="*/ 1675337 h 3329363"/>
                <a:gd name="connsiteX2" fmla="*/ 981207 w 1166009"/>
                <a:gd name="connsiteY2" fmla="*/ 3329363 h 3329363"/>
                <a:gd name="connsiteX3" fmla="*/ 0 w 1166009"/>
                <a:gd name="connsiteY3" fmla="*/ 1683545 h 3329363"/>
                <a:gd name="connsiteX4" fmla="*/ 971819 w 1166009"/>
                <a:gd name="connsiteY4" fmla="*/ 0 h 3329363"/>
                <a:gd name="connsiteX0" fmla="*/ 1003592 w 1166009"/>
                <a:gd name="connsiteY0" fmla="*/ 28769 h 3329363"/>
                <a:gd name="connsiteX1" fmla="*/ 1165386 w 1166009"/>
                <a:gd name="connsiteY1" fmla="*/ 1675337 h 3329363"/>
                <a:gd name="connsiteX2" fmla="*/ 1057505 w 1166009"/>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1003592 w 1165395"/>
                <a:gd name="connsiteY0" fmla="*/ 28769 h 3329363"/>
                <a:gd name="connsiteX1" fmla="*/ 1165386 w 1165395"/>
                <a:gd name="connsiteY1" fmla="*/ 1675337 h 3329363"/>
                <a:gd name="connsiteX2" fmla="*/ 1057505 w 1165395"/>
                <a:gd name="connsiteY2" fmla="*/ 3032235 h 3329363"/>
                <a:gd name="connsiteX0" fmla="*/ 971819 w 1165395"/>
                <a:gd name="connsiteY0" fmla="*/ 0 h 3329363"/>
                <a:gd name="connsiteX1" fmla="*/ 1165386 w 1165395"/>
                <a:gd name="connsiteY1" fmla="*/ 1675337 h 3329363"/>
                <a:gd name="connsiteX2" fmla="*/ 981207 w 1165395"/>
                <a:gd name="connsiteY2" fmla="*/ 3329363 h 3329363"/>
                <a:gd name="connsiteX3" fmla="*/ 0 w 1165395"/>
                <a:gd name="connsiteY3" fmla="*/ 1683545 h 3329363"/>
                <a:gd name="connsiteX4" fmla="*/ 971819 w 1165395"/>
                <a:gd name="connsiteY4" fmla="*/ 0 h 3329363"/>
                <a:gd name="connsiteX0" fmla="*/ 998006 w 1165395"/>
                <a:gd name="connsiteY0" fmla="*/ 120084 h 3329363"/>
                <a:gd name="connsiteX1" fmla="*/ 1165386 w 1165395"/>
                <a:gd name="connsiteY1" fmla="*/ 1675337 h 3329363"/>
                <a:gd name="connsiteX2" fmla="*/ 1057505 w 1165395"/>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 name="connsiteX0" fmla="*/ 971819 w 1185571"/>
                <a:gd name="connsiteY0" fmla="*/ 0 h 3329363"/>
                <a:gd name="connsiteX1" fmla="*/ 1165386 w 1185571"/>
                <a:gd name="connsiteY1" fmla="*/ 1675337 h 3329363"/>
                <a:gd name="connsiteX2" fmla="*/ 981207 w 1185571"/>
                <a:gd name="connsiteY2" fmla="*/ 3329363 h 3329363"/>
                <a:gd name="connsiteX3" fmla="*/ 0 w 1185571"/>
                <a:gd name="connsiteY3" fmla="*/ 1683545 h 3329363"/>
                <a:gd name="connsiteX4" fmla="*/ 971819 w 1185571"/>
                <a:gd name="connsiteY4" fmla="*/ 0 h 3329363"/>
                <a:gd name="connsiteX0" fmla="*/ 998006 w 1185571"/>
                <a:gd name="connsiteY0" fmla="*/ 120084 h 3329363"/>
                <a:gd name="connsiteX1" fmla="*/ 1185566 w 1185571"/>
                <a:gd name="connsiteY1" fmla="*/ 1674336 h 3329363"/>
                <a:gd name="connsiteX2" fmla="*/ 1057505 w 1185571"/>
                <a:gd name="connsiteY2" fmla="*/ 3032235 h 3329363"/>
              </a:gdLst>
              <a:ahLst/>
              <a:cxnLst>
                <a:cxn ang="0">
                  <a:pos x="connsiteX0" y="connsiteY0"/>
                </a:cxn>
                <a:cxn ang="0">
                  <a:pos x="connsiteX1" y="connsiteY1"/>
                </a:cxn>
                <a:cxn ang="0">
                  <a:pos x="connsiteX2" y="connsiteY2"/>
                </a:cxn>
              </a:cxnLst>
              <a:rect l="l" t="t" r="r" b="b"/>
              <a:pathLst>
                <a:path w="1185571"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71" h="3329363" fill="none">
                  <a:moveTo>
                    <a:pt x="998006" y="120084"/>
                  </a:moveTo>
                  <a:cubicBezTo>
                    <a:pt x="1093896" y="628638"/>
                    <a:pt x="1154182" y="1069798"/>
                    <a:pt x="1185566" y="1674336"/>
                  </a:cubicBezTo>
                  <a:cubicBezTo>
                    <a:pt x="1186169" y="2260547"/>
                    <a:pt x="1136981" y="2520491"/>
                    <a:pt x="1057505" y="3032235"/>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32"/>
            <p:cNvSpPr/>
            <p:nvPr/>
          </p:nvSpPr>
          <p:spPr>
            <a:xfrm rot="13329605" flipH="1">
              <a:off x="4414381" y="2959357"/>
              <a:ext cx="1185580" cy="3329363"/>
            </a:xfrm>
            <a:custGeom>
              <a:avLst/>
              <a:gdLst>
                <a:gd name="connsiteX0" fmla="*/ 2137209 w 2330780"/>
                <a:gd name="connsiteY0" fmla="*/ 1366824 h 6100738"/>
                <a:gd name="connsiteX1" fmla="*/ 2330776 w 2330780"/>
                <a:gd name="connsiteY1" fmla="*/ 3042161 h 6100738"/>
                <a:gd name="connsiteX2" fmla="*/ 2146597 w 2330780"/>
                <a:gd name="connsiteY2" fmla="*/ 4696187 h 6100738"/>
                <a:gd name="connsiteX3" fmla="*/ 1165390 w 2330780"/>
                <a:gd name="connsiteY3" fmla="*/ 3050369 h 6100738"/>
                <a:gd name="connsiteX4" fmla="*/ 2137209 w 2330780"/>
                <a:gd name="connsiteY4" fmla="*/ 1366824 h 6100738"/>
                <a:gd name="connsiteX0" fmla="*/ 2137209 w 2330780"/>
                <a:gd name="connsiteY0" fmla="*/ 1366824 h 6100738"/>
                <a:gd name="connsiteX1" fmla="*/ 2330776 w 2330780"/>
                <a:gd name="connsiteY1" fmla="*/ 3042161 h 6100738"/>
                <a:gd name="connsiteX2" fmla="*/ 2146597 w 2330780"/>
                <a:gd name="connsiteY2" fmla="*/ 4696187 h 6100738"/>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971819 w 1165473"/>
                <a:gd name="connsiteY0" fmla="*/ 0 h 3329363"/>
                <a:gd name="connsiteX1" fmla="*/ 1165386 w 1165473"/>
                <a:gd name="connsiteY1" fmla="*/ 1675337 h 3329363"/>
                <a:gd name="connsiteX2" fmla="*/ 1045913 w 1165473"/>
                <a:gd name="connsiteY2" fmla="*/ 3002466 h 3329363"/>
                <a:gd name="connsiteX0" fmla="*/ 971819 w 1165473"/>
                <a:gd name="connsiteY0" fmla="*/ 0 h 3329363"/>
                <a:gd name="connsiteX1" fmla="*/ 1165386 w 1165473"/>
                <a:gd name="connsiteY1" fmla="*/ 1675337 h 3329363"/>
                <a:gd name="connsiteX2" fmla="*/ 981207 w 1165473"/>
                <a:gd name="connsiteY2" fmla="*/ 3329363 h 3329363"/>
                <a:gd name="connsiteX3" fmla="*/ 0 w 1165473"/>
                <a:gd name="connsiteY3" fmla="*/ 1683545 h 3329363"/>
                <a:gd name="connsiteX4" fmla="*/ 971819 w 1165473"/>
                <a:gd name="connsiteY4" fmla="*/ 0 h 3329363"/>
                <a:gd name="connsiteX0" fmla="*/ 1022771 w 1165473"/>
                <a:gd name="connsiteY0" fmla="*/ 7587 h 3329363"/>
                <a:gd name="connsiteX1" fmla="*/ 1165386 w 1165473"/>
                <a:gd name="connsiteY1" fmla="*/ 1675337 h 3329363"/>
                <a:gd name="connsiteX2" fmla="*/ 1045913 w 1165473"/>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 name="connsiteX0" fmla="*/ 971819 w 1185580"/>
                <a:gd name="connsiteY0" fmla="*/ 0 h 3329363"/>
                <a:gd name="connsiteX1" fmla="*/ 1165386 w 1185580"/>
                <a:gd name="connsiteY1" fmla="*/ 1675337 h 3329363"/>
                <a:gd name="connsiteX2" fmla="*/ 981207 w 1185580"/>
                <a:gd name="connsiteY2" fmla="*/ 3329363 h 3329363"/>
                <a:gd name="connsiteX3" fmla="*/ 0 w 1185580"/>
                <a:gd name="connsiteY3" fmla="*/ 1683545 h 3329363"/>
                <a:gd name="connsiteX4" fmla="*/ 971819 w 1185580"/>
                <a:gd name="connsiteY4" fmla="*/ 0 h 3329363"/>
                <a:gd name="connsiteX0" fmla="*/ 1022771 w 1185580"/>
                <a:gd name="connsiteY0" fmla="*/ 7587 h 3329363"/>
                <a:gd name="connsiteX1" fmla="*/ 1185567 w 1185580"/>
                <a:gd name="connsiteY1" fmla="*/ 1674335 h 3329363"/>
                <a:gd name="connsiteX2" fmla="*/ 1045913 w 1185580"/>
                <a:gd name="connsiteY2" fmla="*/ 3002466 h 3329363"/>
              </a:gdLst>
              <a:ahLst/>
              <a:cxnLst>
                <a:cxn ang="0">
                  <a:pos x="connsiteX0" y="connsiteY0"/>
                </a:cxn>
                <a:cxn ang="0">
                  <a:pos x="connsiteX1" y="connsiteY1"/>
                </a:cxn>
                <a:cxn ang="0">
                  <a:pos x="connsiteX2" y="connsiteY2"/>
                </a:cxn>
              </a:cxnLst>
              <a:rect l="l" t="t" r="r" b="b"/>
              <a:pathLst>
                <a:path w="1185580" h="3329363" stroke="0" extrusionOk="0">
                  <a:moveTo>
                    <a:pt x="971819" y="0"/>
                  </a:moveTo>
                  <a:cubicBezTo>
                    <a:pt x="1097480" y="496963"/>
                    <a:pt x="1164773" y="1079388"/>
                    <a:pt x="1165386" y="1675337"/>
                  </a:cubicBezTo>
                  <a:cubicBezTo>
                    <a:pt x="1165989" y="2261548"/>
                    <a:pt x="1102045" y="2835798"/>
                    <a:pt x="981207" y="3329363"/>
                  </a:cubicBezTo>
                  <a:lnTo>
                    <a:pt x="0" y="1683545"/>
                  </a:lnTo>
                  <a:lnTo>
                    <a:pt x="971819" y="0"/>
                  </a:lnTo>
                  <a:close/>
                </a:path>
                <a:path w="1185580" h="3329363" fill="none">
                  <a:moveTo>
                    <a:pt x="1022771" y="7587"/>
                  </a:moveTo>
                  <a:cubicBezTo>
                    <a:pt x="1118661" y="516142"/>
                    <a:pt x="1184954" y="1078386"/>
                    <a:pt x="1185567" y="1674335"/>
                  </a:cubicBezTo>
                  <a:cubicBezTo>
                    <a:pt x="1186170" y="2260546"/>
                    <a:pt x="1166751" y="2508901"/>
                    <a:pt x="1045913" y="3002466"/>
                  </a:cubicBezTo>
                </a:path>
              </a:pathLst>
            </a:custGeom>
            <a:ln>
              <a:solidFill>
                <a:srgbClr val="52571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Gerade Verbindung mit Pfeil 86"/>
            <p:cNvCxnSpPr/>
            <p:nvPr/>
          </p:nvCxnSpPr>
          <p:spPr>
            <a:xfrm>
              <a:off x="1000792" y="1853918"/>
              <a:ext cx="4273338" cy="3354558"/>
            </a:xfrm>
            <a:prstGeom prst="straightConnector1">
              <a:avLst/>
            </a:prstGeom>
            <a:ln>
              <a:solidFill>
                <a:srgbClr val="C0BC72"/>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7" name="Gruppieren 26"/>
            <p:cNvGrpSpPr/>
            <p:nvPr/>
          </p:nvGrpSpPr>
          <p:grpSpPr>
            <a:xfrm>
              <a:off x="3801600" y="3924000"/>
              <a:ext cx="2078003" cy="2100152"/>
              <a:chOff x="3799859" y="3924464"/>
              <a:chExt cx="2078003" cy="2100152"/>
            </a:xfrm>
          </p:grpSpPr>
          <p:sp>
            <p:nvSpPr>
              <p:cNvPr id="28" name="Würfel 177"/>
              <p:cNvSpPr>
                <a:spLocks noChangeAspect="1"/>
              </p:cNvSpPr>
              <p:nvPr/>
            </p:nvSpPr>
            <p:spPr>
              <a:xfrm rot="3081436">
                <a:off x="3931449" y="5236872"/>
                <a:ext cx="656154" cy="919334"/>
              </a:xfrm>
              <a:prstGeom prst="cube">
                <a:avLst/>
              </a:prstGeom>
              <a:solidFill>
                <a:srgbClr val="4CBC9F">
                  <a:alpha val="61000"/>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Würfel 177"/>
              <p:cNvSpPr>
                <a:spLocks noChangeAspect="1"/>
              </p:cNvSpPr>
              <p:nvPr/>
            </p:nvSpPr>
            <p:spPr>
              <a:xfrm rot="2567825">
                <a:off x="4609009" y="4633450"/>
                <a:ext cx="656154" cy="919334"/>
              </a:xfrm>
              <a:prstGeom prst="cube">
                <a:avLst/>
              </a:prstGeom>
              <a:solidFill>
                <a:srgbClr val="4CBC9F">
                  <a:alpha val="61000"/>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Würfel 177"/>
              <p:cNvSpPr>
                <a:spLocks noChangeAspect="1"/>
              </p:cNvSpPr>
              <p:nvPr/>
            </p:nvSpPr>
            <p:spPr>
              <a:xfrm rot="2071512">
                <a:off x="5221708" y="3924464"/>
                <a:ext cx="656154" cy="919334"/>
              </a:xfrm>
              <a:prstGeom prst="cube">
                <a:avLst/>
              </a:prstGeom>
              <a:solidFill>
                <a:srgbClr val="4CBC9F">
                  <a:alpha val="61000"/>
                </a:srgbClr>
              </a:solidFill>
              <a:ln>
                <a:solidFill>
                  <a:srgbClr val="4CB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Foliennummernplatzhalter 3"/>
          <p:cNvSpPr>
            <a:spLocks noGrp="1"/>
          </p:cNvSpPr>
          <p:nvPr>
            <p:ph type="sldNum" sz="quarter" idx="12"/>
          </p:nvPr>
        </p:nvSpPr>
        <p:spPr/>
        <p:txBody>
          <a:bodyPr/>
          <a:lstStyle/>
          <a:p>
            <a:fld id="{0E5F5BB8-B058-4CAF-94F1-C60B474C680F}" type="slidenum">
              <a:rPr lang="de-DE" smtClean="0"/>
              <a:pPr/>
              <a:t>7</a:t>
            </a:fld>
            <a:endParaRPr lang="de-DE"/>
          </a:p>
        </p:txBody>
      </p:sp>
      <p:pic>
        <p:nvPicPr>
          <p:cNvPr id="31" name="Grafik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055" y="2931169"/>
            <a:ext cx="399513" cy="216000"/>
          </a:xfrm>
          <a:prstGeom prst="rect">
            <a:avLst/>
          </a:prstGeom>
        </p:spPr>
      </p:pic>
      <p:pic>
        <p:nvPicPr>
          <p:cNvPr id="12" name="Grafik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349" y="2627015"/>
            <a:ext cx="399513" cy="216000"/>
          </a:xfrm>
          <a:prstGeom prst="rect">
            <a:avLst/>
          </a:prstGeom>
        </p:spPr>
      </p:pic>
      <p:pic>
        <p:nvPicPr>
          <p:cNvPr id="34" name="Grafik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375" y="3260607"/>
            <a:ext cx="399513" cy="216000"/>
          </a:xfrm>
          <a:prstGeom prst="rect">
            <a:avLst/>
          </a:prstGeom>
        </p:spPr>
      </p:pic>
    </p:spTree>
    <p:extLst>
      <p:ext uri="{BB962C8B-B14F-4D97-AF65-F5344CB8AC3E}">
        <p14:creationId xmlns:p14="http://schemas.microsoft.com/office/powerpoint/2010/main" val="1818462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SAR Tomography </a:t>
            </a:r>
            <a:r>
              <a:rPr lang="en-US" dirty="0" smtClean="0"/>
              <a:t>imaging geometry &amp; data stack</a:t>
            </a:r>
            <a:endParaRPr lang="en-US" dirty="0"/>
          </a:p>
        </p:txBody>
      </p:sp>
      <p:grpSp>
        <p:nvGrpSpPr>
          <p:cNvPr id="67" name="Group 66"/>
          <p:cNvGrpSpPr/>
          <p:nvPr/>
        </p:nvGrpSpPr>
        <p:grpSpPr>
          <a:xfrm>
            <a:off x="10009962" y="2906953"/>
            <a:ext cx="2121385" cy="2362762"/>
            <a:chOff x="1626364" y="2261815"/>
            <a:chExt cx="2121385" cy="2362762"/>
          </a:xfrm>
        </p:grpSpPr>
        <p:grpSp>
          <p:nvGrpSpPr>
            <p:cNvPr id="15" name="Group 14"/>
            <p:cNvGrpSpPr/>
            <p:nvPr/>
          </p:nvGrpSpPr>
          <p:grpSpPr>
            <a:xfrm>
              <a:off x="2195776" y="2261815"/>
              <a:ext cx="1126031" cy="2362762"/>
              <a:chOff x="4339885" y="3596253"/>
              <a:chExt cx="1694392" cy="3555360"/>
            </a:xfrm>
          </p:grpSpPr>
          <p:pic>
            <p:nvPicPr>
              <p:cNvPr id="46" name="Grafik 39"/>
              <p:cNvPicPr>
                <a:picLocks noChangeAspect="1"/>
              </p:cNvPicPr>
              <p:nvPr/>
            </p:nvPicPr>
            <p:blipFill rotWithShape="1">
              <a:blip r:embed="rId3">
                <a:extLst>
                  <a:ext uri="{28A0092B-C50C-407E-A947-70E740481C1C}">
                    <a14:useLocalDpi xmlns:a14="http://schemas.microsoft.com/office/drawing/2010/main" val="0"/>
                  </a:ext>
                </a:extLst>
              </a:blip>
              <a:srcRect t="20345" b="29035"/>
              <a:stretch/>
            </p:blipFill>
            <p:spPr>
              <a:xfrm>
                <a:off x="4339885" y="4199667"/>
                <a:ext cx="1694392" cy="2951946"/>
              </a:xfrm>
              <a:prstGeom prst="rect">
                <a:avLst/>
              </a:prstGeom>
              <a:ln w="19050">
                <a:solidFill>
                  <a:srgbClr val="000000"/>
                </a:solidFill>
              </a:ln>
              <a:effectLst>
                <a:outerShdw blurRad="190500" dist="38100" dir="2700000" algn="tl" rotWithShape="0">
                  <a:srgbClr val="333333">
                    <a:alpha val="65000"/>
                  </a:srgbClr>
                </a:outerShdw>
              </a:effectLst>
              <a:scene3d>
                <a:camera prst="isometricOffAxis1Top"/>
                <a:lightRig rig="threePt" dir="t"/>
              </a:scene3d>
            </p:spPr>
          </p:pic>
          <p:pic>
            <p:nvPicPr>
              <p:cNvPr id="47" name="Grafik 44"/>
              <p:cNvPicPr>
                <a:picLocks noChangeAspect="1"/>
              </p:cNvPicPr>
              <p:nvPr/>
            </p:nvPicPr>
            <p:blipFill rotWithShape="1">
              <a:blip r:embed="rId3">
                <a:extLst>
                  <a:ext uri="{28A0092B-C50C-407E-A947-70E740481C1C}">
                    <a14:useLocalDpi xmlns:a14="http://schemas.microsoft.com/office/drawing/2010/main" val="0"/>
                  </a:ext>
                </a:extLst>
              </a:blip>
              <a:srcRect t="20345" b="29035"/>
              <a:stretch/>
            </p:blipFill>
            <p:spPr>
              <a:xfrm>
                <a:off x="4339885" y="3998529"/>
                <a:ext cx="1694392" cy="2951946"/>
              </a:xfrm>
              <a:prstGeom prst="rect">
                <a:avLst/>
              </a:prstGeom>
              <a:ln w="19050">
                <a:solidFill>
                  <a:srgbClr val="000000"/>
                </a:solidFill>
              </a:ln>
              <a:effectLst>
                <a:outerShdw blurRad="190500" dist="38100" dir="2700000" algn="tl" rotWithShape="0">
                  <a:srgbClr val="333333">
                    <a:alpha val="65000"/>
                  </a:srgbClr>
                </a:outerShdw>
              </a:effectLst>
              <a:scene3d>
                <a:camera prst="isometricOffAxis1Top"/>
                <a:lightRig rig="threePt" dir="t"/>
              </a:scene3d>
            </p:spPr>
          </p:pic>
          <p:pic>
            <p:nvPicPr>
              <p:cNvPr id="48" name="Grafik 46"/>
              <p:cNvPicPr>
                <a:picLocks noChangeAspect="1"/>
              </p:cNvPicPr>
              <p:nvPr/>
            </p:nvPicPr>
            <p:blipFill rotWithShape="1">
              <a:blip r:embed="rId3">
                <a:extLst>
                  <a:ext uri="{28A0092B-C50C-407E-A947-70E740481C1C}">
                    <a14:useLocalDpi xmlns:a14="http://schemas.microsoft.com/office/drawing/2010/main" val="0"/>
                  </a:ext>
                </a:extLst>
              </a:blip>
              <a:srcRect t="20345" b="29035"/>
              <a:stretch/>
            </p:blipFill>
            <p:spPr>
              <a:xfrm>
                <a:off x="4339885" y="3797391"/>
                <a:ext cx="1694392" cy="2951946"/>
              </a:xfrm>
              <a:prstGeom prst="rect">
                <a:avLst/>
              </a:prstGeom>
              <a:ln w="19050">
                <a:solidFill>
                  <a:srgbClr val="000000"/>
                </a:solidFill>
              </a:ln>
              <a:effectLst>
                <a:outerShdw blurRad="190500" dist="38100" dir="2700000" algn="tl" rotWithShape="0">
                  <a:srgbClr val="333333">
                    <a:alpha val="65000"/>
                  </a:srgbClr>
                </a:outerShdw>
              </a:effectLst>
              <a:scene3d>
                <a:camera prst="isometricOffAxis1Top"/>
                <a:lightRig rig="threePt" dir="t"/>
              </a:scene3d>
            </p:spPr>
          </p:pic>
          <p:pic>
            <p:nvPicPr>
              <p:cNvPr id="49" name="Grafik 47"/>
              <p:cNvPicPr>
                <a:picLocks noChangeAspect="1"/>
              </p:cNvPicPr>
              <p:nvPr/>
            </p:nvPicPr>
            <p:blipFill rotWithShape="1">
              <a:blip r:embed="rId3">
                <a:extLst>
                  <a:ext uri="{28A0092B-C50C-407E-A947-70E740481C1C}">
                    <a14:useLocalDpi xmlns:a14="http://schemas.microsoft.com/office/drawing/2010/main" val="0"/>
                  </a:ext>
                </a:extLst>
              </a:blip>
              <a:srcRect t="20345" b="29035"/>
              <a:stretch/>
            </p:blipFill>
            <p:spPr>
              <a:xfrm>
                <a:off x="4339885" y="3596253"/>
                <a:ext cx="1694392" cy="2951946"/>
              </a:xfrm>
              <a:prstGeom prst="rect">
                <a:avLst/>
              </a:prstGeom>
              <a:ln w="19050">
                <a:solidFill>
                  <a:srgbClr val="000000"/>
                </a:solidFill>
              </a:ln>
              <a:effectLst>
                <a:outerShdw blurRad="190500" dist="38100" dir="2700000" algn="tl" rotWithShape="0">
                  <a:srgbClr val="333333">
                    <a:alpha val="65000"/>
                  </a:srgbClr>
                </a:outerShdw>
              </a:effectLst>
              <a:scene3d>
                <a:camera prst="isometricOffAxis1Top"/>
                <a:lightRig rig="threePt" dir="t"/>
              </a:scene3d>
            </p:spPr>
          </p:pic>
        </p:grpSp>
        <p:sp>
          <p:nvSpPr>
            <p:cNvPr id="66" name="Textfeld 221"/>
            <p:cNvSpPr txBox="1"/>
            <p:nvPr/>
          </p:nvSpPr>
          <p:spPr>
            <a:xfrm>
              <a:off x="1626364" y="3967544"/>
              <a:ext cx="2121385" cy="430887"/>
            </a:xfrm>
            <a:prstGeom prst="rect">
              <a:avLst/>
            </a:prstGeom>
            <a:noFill/>
          </p:spPr>
          <p:txBody>
            <a:bodyPr wrap="square" rtlCol="0">
              <a:spAutoFit/>
            </a:bodyPr>
            <a:lstStyle/>
            <a:p>
              <a:pPr algn="ctr"/>
              <a:r>
                <a:rPr lang="en-US" sz="1100" dirty="0" smtClean="0">
                  <a:solidFill>
                    <a:schemeClr val="tx1">
                      <a:lumMod val="65000"/>
                      <a:lumOff val="35000"/>
                    </a:schemeClr>
                  </a:solidFill>
                  <a:latin typeface="Work Sans" panose="00000500000000000000" pitchFamily="50" charset="0"/>
                </a:rPr>
                <a:t>stack of </a:t>
              </a:r>
            </a:p>
            <a:p>
              <a:pPr algn="ctr"/>
              <a:r>
                <a:rPr lang="en-US" sz="1100" dirty="0">
                  <a:solidFill>
                    <a:schemeClr val="tx1">
                      <a:lumMod val="65000"/>
                      <a:lumOff val="35000"/>
                    </a:schemeClr>
                  </a:solidFill>
                  <a:latin typeface="Work Sans" panose="00000500000000000000" pitchFamily="50" charset="0"/>
                </a:rPr>
                <a:t>c</a:t>
              </a:r>
              <a:r>
                <a:rPr lang="en-US" sz="1100" dirty="0" smtClean="0">
                  <a:solidFill>
                    <a:schemeClr val="tx1">
                      <a:lumMod val="65000"/>
                      <a:lumOff val="35000"/>
                    </a:schemeClr>
                  </a:solidFill>
                  <a:latin typeface="Work Sans" panose="00000500000000000000" pitchFamily="50" charset="0"/>
                </a:rPr>
                <a:t>o-registered SLCs</a:t>
              </a:r>
              <a:endParaRPr lang="en-US" sz="1100" dirty="0">
                <a:solidFill>
                  <a:schemeClr val="tx1">
                    <a:lumMod val="65000"/>
                    <a:lumOff val="35000"/>
                  </a:schemeClr>
                </a:solidFill>
                <a:latin typeface="Work Sans" panose="00000500000000000000" pitchFamily="50" charset="0"/>
              </a:endParaRPr>
            </a:p>
          </p:txBody>
        </p:sp>
      </p:grpSp>
      <p:sp>
        <p:nvSpPr>
          <p:cNvPr id="4" name="Foliennummernplatzhalter 3"/>
          <p:cNvSpPr>
            <a:spLocks noGrp="1"/>
          </p:cNvSpPr>
          <p:nvPr>
            <p:ph type="sldNum" sz="quarter" idx="12"/>
          </p:nvPr>
        </p:nvSpPr>
        <p:spPr/>
        <p:txBody>
          <a:bodyPr/>
          <a:lstStyle/>
          <a:p>
            <a:fld id="{0E5F5BB8-B058-4CAF-94F1-C60B474C680F}" type="slidenum">
              <a:rPr lang="de-DE" smtClean="0"/>
              <a:pPr/>
              <a:t>8</a:t>
            </a:fld>
            <a:endParaRPr lang="de-DE"/>
          </a:p>
        </p:txBody>
      </p:sp>
      <p:grpSp>
        <p:nvGrpSpPr>
          <p:cNvPr id="7" name="Gruppieren 6"/>
          <p:cNvGrpSpPr/>
          <p:nvPr/>
        </p:nvGrpSpPr>
        <p:grpSpPr>
          <a:xfrm>
            <a:off x="-131549" y="1110075"/>
            <a:ext cx="3912697" cy="4941094"/>
            <a:chOff x="439951" y="1100550"/>
            <a:chExt cx="3912697" cy="4941094"/>
          </a:xfrm>
        </p:grpSpPr>
        <p:pic>
          <p:nvPicPr>
            <p:cNvPr id="71"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822895" y="3216460"/>
              <a:ext cx="1152640" cy="1886177"/>
            </a:xfrm>
            <a:prstGeom prst="rect">
              <a:avLst/>
            </a:prstGeom>
          </p:spPr>
        </p:pic>
        <p:sp>
          <p:nvSpPr>
            <p:cNvPr id="72" name="Freihandform 72"/>
            <p:cNvSpPr/>
            <p:nvPr/>
          </p:nvSpPr>
          <p:spPr>
            <a:xfrm>
              <a:off x="1470933" y="2020114"/>
              <a:ext cx="2611291" cy="2696706"/>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257000 w 3824027"/>
                <a:gd name="connsiteY0" fmla="*/ 4359590 h 4359590"/>
                <a:gd name="connsiteX1" fmla="*/ 0 w 3824027"/>
                <a:gd name="connsiteY1" fmla="*/ 0 h 4359590"/>
                <a:gd name="connsiteX2" fmla="*/ 3824027 w 3824027"/>
                <a:gd name="connsiteY2" fmla="*/ 2862458 h 4359590"/>
                <a:gd name="connsiteX3" fmla="*/ 2257000 w 3824027"/>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Lst>
              <a:ahLst/>
              <a:cxnLst>
                <a:cxn ang="0">
                  <a:pos x="connsiteX0" y="connsiteY0"/>
                </a:cxn>
                <a:cxn ang="0">
                  <a:pos x="connsiteX1" y="connsiteY1"/>
                </a:cxn>
                <a:cxn ang="0">
                  <a:pos x="connsiteX2" y="connsiteY2"/>
                </a:cxn>
                <a:cxn ang="0">
                  <a:pos x="connsiteX3" y="connsiteY3"/>
                </a:cxn>
              </a:cxnLst>
              <a:rect l="l" t="t" r="r" b="b"/>
              <a:pathLst>
                <a:path w="4079094" h="4359590">
                  <a:moveTo>
                    <a:pt x="2257000" y="4359590"/>
                  </a:moveTo>
                  <a:lnTo>
                    <a:pt x="0" y="0"/>
                  </a:lnTo>
                  <a:lnTo>
                    <a:pt x="4079094" y="2598484"/>
                  </a:lnTo>
                  <a:cubicBezTo>
                    <a:pt x="3765907" y="2911902"/>
                    <a:pt x="2587724" y="4082893"/>
                    <a:pt x="2257000" y="4359590"/>
                  </a:cubicBezTo>
                  <a:close/>
                </a:path>
              </a:pathLst>
            </a:custGeom>
            <a:solidFill>
              <a:srgbClr val="E6E9B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Work Sans Light" panose="00000400000000000000" pitchFamily="50" charset="0"/>
                <a:cs typeface="Arial" panose="020B0604020202020204" pitchFamily="34" charset="0"/>
              </a:endParaRPr>
            </a:p>
          </p:txBody>
        </p:sp>
        <p:cxnSp>
          <p:nvCxnSpPr>
            <p:cNvPr id="73" name="Gerade Verbindung mit Pfeil 162"/>
            <p:cNvCxnSpPr/>
            <p:nvPr/>
          </p:nvCxnSpPr>
          <p:spPr>
            <a:xfrm flipV="1">
              <a:off x="926645" y="1211226"/>
              <a:ext cx="1346163" cy="1260014"/>
            </a:xfrm>
            <a:prstGeom prst="straightConnector1">
              <a:avLst/>
            </a:prstGeom>
            <a:ln w="9525">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4" name="Textfeld 65"/>
            <p:cNvSpPr txBox="1"/>
            <p:nvPr/>
          </p:nvSpPr>
          <p:spPr>
            <a:xfrm rot="18941885">
              <a:off x="439951" y="1560690"/>
              <a:ext cx="1676792" cy="246221"/>
            </a:xfrm>
            <a:prstGeom prst="rect">
              <a:avLst/>
            </a:prstGeom>
            <a:noFill/>
          </p:spPr>
          <p:txBody>
            <a:bodyPr wrap="square" rtlCol="0">
              <a:spAutoFit/>
            </a:bodyPr>
            <a:lstStyle/>
            <a:p>
              <a:pPr algn="ctr"/>
              <a:r>
                <a:rPr lang="en-US" sz="1000" dirty="0" smtClean="0">
                  <a:solidFill>
                    <a:schemeClr val="tx1">
                      <a:lumMod val="85000"/>
                      <a:lumOff val="15000"/>
                    </a:schemeClr>
                  </a:solidFill>
                  <a:latin typeface="Work Sans Light" panose="00000400000000000000" pitchFamily="50" charset="0"/>
                  <a:cs typeface="Arial" panose="020B0604020202020204" pitchFamily="34" charset="0"/>
                </a:rPr>
                <a:t>elevation aperture</a:t>
              </a:r>
              <a:endParaRPr lang="en-US" sz="1000" dirty="0">
                <a:solidFill>
                  <a:schemeClr val="tx1">
                    <a:lumMod val="85000"/>
                    <a:lumOff val="15000"/>
                  </a:schemeClr>
                </a:solidFill>
                <a:latin typeface="Work Sans Light" panose="00000400000000000000" pitchFamily="50" charset="0"/>
                <a:cs typeface="Arial" panose="020B0604020202020204" pitchFamily="34" charset="0"/>
              </a:endParaRPr>
            </a:p>
          </p:txBody>
        </p:sp>
        <p:cxnSp>
          <p:nvCxnSpPr>
            <p:cNvPr id="75" name="Gerade Verbindung mit Pfeil 200"/>
            <p:cNvCxnSpPr/>
            <p:nvPr/>
          </p:nvCxnSpPr>
          <p:spPr>
            <a:xfrm flipV="1">
              <a:off x="727603" y="1100550"/>
              <a:ext cx="1305158" cy="1254237"/>
            </a:xfrm>
            <a:prstGeom prst="straightConnector1">
              <a:avLst/>
            </a:prstGeom>
            <a:ln w="9525">
              <a:solidFill>
                <a:schemeClr val="bg1">
                  <a:lumMod val="65000"/>
                </a:schemeClr>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76" name="Freihandform 38"/>
            <p:cNvSpPr/>
            <p:nvPr/>
          </p:nvSpPr>
          <p:spPr>
            <a:xfrm flipH="1">
              <a:off x="1503590" y="5067111"/>
              <a:ext cx="2849058" cy="197259"/>
            </a:xfrm>
            <a:custGeom>
              <a:avLst/>
              <a:gdLst>
                <a:gd name="connsiteX0" fmla="*/ 0 w 7096836"/>
                <a:gd name="connsiteY0" fmla="*/ 327546 h 545910"/>
                <a:gd name="connsiteX1" fmla="*/ 341194 w 7096836"/>
                <a:gd name="connsiteY1" fmla="*/ 204716 h 545910"/>
                <a:gd name="connsiteX2" fmla="*/ 395785 w 7096836"/>
                <a:gd name="connsiteY2" fmla="*/ 204716 h 545910"/>
                <a:gd name="connsiteX3" fmla="*/ 736980 w 7096836"/>
                <a:gd name="connsiteY3" fmla="*/ 409433 h 545910"/>
                <a:gd name="connsiteX4" fmla="*/ 941696 w 7096836"/>
                <a:gd name="connsiteY4" fmla="*/ 504967 h 545910"/>
                <a:gd name="connsiteX5" fmla="*/ 1119117 w 7096836"/>
                <a:gd name="connsiteY5" fmla="*/ 545910 h 545910"/>
                <a:gd name="connsiteX6" fmla="*/ 1228299 w 7096836"/>
                <a:gd name="connsiteY6" fmla="*/ 518615 h 545910"/>
                <a:gd name="connsiteX7" fmla="*/ 1446663 w 7096836"/>
                <a:gd name="connsiteY7" fmla="*/ 436728 h 545910"/>
                <a:gd name="connsiteX8" fmla="*/ 1446663 w 7096836"/>
                <a:gd name="connsiteY8" fmla="*/ 436728 h 545910"/>
                <a:gd name="connsiteX9" fmla="*/ 1774209 w 7096836"/>
                <a:gd name="connsiteY9" fmla="*/ 450376 h 545910"/>
                <a:gd name="connsiteX10" fmla="*/ 1965278 w 7096836"/>
                <a:gd name="connsiteY10" fmla="*/ 327546 h 545910"/>
                <a:gd name="connsiteX11" fmla="*/ 2224585 w 7096836"/>
                <a:gd name="connsiteY11" fmla="*/ 272955 h 545910"/>
                <a:gd name="connsiteX12" fmla="*/ 2402006 w 7096836"/>
                <a:gd name="connsiteY12" fmla="*/ 177421 h 545910"/>
                <a:gd name="connsiteX13" fmla="*/ 2511188 w 7096836"/>
                <a:gd name="connsiteY13" fmla="*/ 54591 h 545910"/>
                <a:gd name="connsiteX14" fmla="*/ 2715905 w 7096836"/>
                <a:gd name="connsiteY14" fmla="*/ 0 h 545910"/>
                <a:gd name="connsiteX15" fmla="*/ 3070747 w 7096836"/>
                <a:gd name="connsiteY15" fmla="*/ 81886 h 545910"/>
                <a:gd name="connsiteX16" fmla="*/ 3316406 w 7096836"/>
                <a:gd name="connsiteY16" fmla="*/ 122830 h 545910"/>
                <a:gd name="connsiteX17" fmla="*/ 3521123 w 7096836"/>
                <a:gd name="connsiteY17" fmla="*/ 81886 h 545910"/>
                <a:gd name="connsiteX18" fmla="*/ 3821374 w 7096836"/>
                <a:gd name="connsiteY18" fmla="*/ 95534 h 545910"/>
                <a:gd name="connsiteX19" fmla="*/ 3930556 w 7096836"/>
                <a:gd name="connsiteY19" fmla="*/ 245660 h 545910"/>
                <a:gd name="connsiteX20" fmla="*/ 4230806 w 7096836"/>
                <a:gd name="connsiteY20" fmla="*/ 423080 h 545910"/>
                <a:gd name="connsiteX21" fmla="*/ 4462818 w 7096836"/>
                <a:gd name="connsiteY21" fmla="*/ 327546 h 545910"/>
                <a:gd name="connsiteX22" fmla="*/ 4626591 w 7096836"/>
                <a:gd name="connsiteY22" fmla="*/ 327546 h 545910"/>
                <a:gd name="connsiteX23" fmla="*/ 4681183 w 7096836"/>
                <a:gd name="connsiteY23" fmla="*/ 464024 h 545910"/>
                <a:gd name="connsiteX24" fmla="*/ 4885899 w 7096836"/>
                <a:gd name="connsiteY24" fmla="*/ 300251 h 545910"/>
                <a:gd name="connsiteX25" fmla="*/ 5104263 w 7096836"/>
                <a:gd name="connsiteY25" fmla="*/ 177421 h 545910"/>
                <a:gd name="connsiteX26" fmla="*/ 5486400 w 7096836"/>
                <a:gd name="connsiteY26" fmla="*/ 191068 h 545910"/>
                <a:gd name="connsiteX27" fmla="*/ 5486400 w 7096836"/>
                <a:gd name="connsiteY27" fmla="*/ 354842 h 545910"/>
                <a:gd name="connsiteX28" fmla="*/ 5554639 w 7096836"/>
                <a:gd name="connsiteY28" fmla="*/ 491319 h 545910"/>
                <a:gd name="connsiteX29" fmla="*/ 5882185 w 7096836"/>
                <a:gd name="connsiteY29" fmla="*/ 545910 h 545910"/>
                <a:gd name="connsiteX30" fmla="*/ 5950424 w 7096836"/>
                <a:gd name="connsiteY30" fmla="*/ 491319 h 545910"/>
                <a:gd name="connsiteX31" fmla="*/ 6141493 w 7096836"/>
                <a:gd name="connsiteY31" fmla="*/ 464024 h 545910"/>
                <a:gd name="connsiteX32" fmla="*/ 6400800 w 7096836"/>
                <a:gd name="connsiteY32" fmla="*/ 545910 h 545910"/>
                <a:gd name="connsiteX33" fmla="*/ 6796585 w 7096836"/>
                <a:gd name="connsiteY33" fmla="*/ 464024 h 545910"/>
                <a:gd name="connsiteX34" fmla="*/ 7096836 w 7096836"/>
                <a:gd name="connsiteY34" fmla="*/ 436728 h 545910"/>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2402006 w 7096836"/>
                <a:gd name="connsiteY12" fmla="*/ 677289 h 1045778"/>
                <a:gd name="connsiteX13" fmla="*/ 2511188 w 7096836"/>
                <a:gd name="connsiteY13" fmla="*/ 554459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2402006 w 7096836"/>
                <a:gd name="connsiteY12" fmla="*/ 677289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358492 w 7096836"/>
                <a:gd name="connsiteY10" fmla="*/ 600201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053705 w 7096836"/>
                <a:gd name="connsiteY9" fmla="*/ 498188 h 1045778"/>
                <a:gd name="connsiteX10" fmla="*/ 1774209 w 7096836"/>
                <a:gd name="connsiteY10" fmla="*/ 950244 h 1045778"/>
                <a:gd name="connsiteX11" fmla="*/ 1358492 w 7096836"/>
                <a:gd name="connsiteY11" fmla="*/ 600201 h 1045778"/>
                <a:gd name="connsiteX12" fmla="*/ 1569895 w 7096836"/>
                <a:gd name="connsiteY12" fmla="*/ 515315 h 1045778"/>
                <a:gd name="connsiteX13" fmla="*/ 1683442 w 7096836"/>
                <a:gd name="connsiteY13" fmla="*/ 419781 h 1045778"/>
                <a:gd name="connsiteX14" fmla="*/ 1872466 w 7096836"/>
                <a:gd name="connsiteY14" fmla="*/ 266656 h 1045778"/>
                <a:gd name="connsiteX15" fmla="*/ 2045247 w 7096836"/>
                <a:gd name="connsiteY15" fmla="*/ 0 h 1045778"/>
                <a:gd name="connsiteX16" fmla="*/ 3070747 w 7096836"/>
                <a:gd name="connsiteY16" fmla="*/ 581754 h 1045778"/>
                <a:gd name="connsiteX17" fmla="*/ 3316406 w 7096836"/>
                <a:gd name="connsiteY17" fmla="*/ 622698 h 1045778"/>
                <a:gd name="connsiteX18" fmla="*/ 3521123 w 7096836"/>
                <a:gd name="connsiteY18" fmla="*/ 581754 h 1045778"/>
                <a:gd name="connsiteX19" fmla="*/ 3821374 w 7096836"/>
                <a:gd name="connsiteY19" fmla="*/ 595402 h 1045778"/>
                <a:gd name="connsiteX20" fmla="*/ 3930556 w 7096836"/>
                <a:gd name="connsiteY20" fmla="*/ 745528 h 1045778"/>
                <a:gd name="connsiteX21" fmla="*/ 4230806 w 7096836"/>
                <a:gd name="connsiteY21" fmla="*/ 922948 h 1045778"/>
                <a:gd name="connsiteX22" fmla="*/ 4462818 w 7096836"/>
                <a:gd name="connsiteY22" fmla="*/ 827414 h 1045778"/>
                <a:gd name="connsiteX23" fmla="*/ 4626591 w 7096836"/>
                <a:gd name="connsiteY23" fmla="*/ 827414 h 1045778"/>
                <a:gd name="connsiteX24" fmla="*/ 4681183 w 7096836"/>
                <a:gd name="connsiteY24" fmla="*/ 963892 h 1045778"/>
                <a:gd name="connsiteX25" fmla="*/ 4885899 w 7096836"/>
                <a:gd name="connsiteY25" fmla="*/ 800119 h 1045778"/>
                <a:gd name="connsiteX26" fmla="*/ 5104263 w 7096836"/>
                <a:gd name="connsiteY26" fmla="*/ 677289 h 1045778"/>
                <a:gd name="connsiteX27" fmla="*/ 5486400 w 7096836"/>
                <a:gd name="connsiteY27" fmla="*/ 690936 h 1045778"/>
                <a:gd name="connsiteX28" fmla="*/ 5486400 w 7096836"/>
                <a:gd name="connsiteY28" fmla="*/ 854710 h 1045778"/>
                <a:gd name="connsiteX29" fmla="*/ 5554639 w 7096836"/>
                <a:gd name="connsiteY29" fmla="*/ 991187 h 1045778"/>
                <a:gd name="connsiteX30" fmla="*/ 5882185 w 7096836"/>
                <a:gd name="connsiteY30" fmla="*/ 1045778 h 1045778"/>
                <a:gd name="connsiteX31" fmla="*/ 5950424 w 7096836"/>
                <a:gd name="connsiteY31" fmla="*/ 991187 h 1045778"/>
                <a:gd name="connsiteX32" fmla="*/ 6141493 w 7096836"/>
                <a:gd name="connsiteY32" fmla="*/ 963892 h 1045778"/>
                <a:gd name="connsiteX33" fmla="*/ 6400800 w 7096836"/>
                <a:gd name="connsiteY33" fmla="*/ 1045778 h 1045778"/>
                <a:gd name="connsiteX34" fmla="*/ 6796585 w 7096836"/>
                <a:gd name="connsiteY34" fmla="*/ 963892 h 1045778"/>
                <a:gd name="connsiteX35" fmla="*/ 7096836 w 7096836"/>
                <a:gd name="connsiteY35"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807941 w 7096836"/>
                <a:gd name="connsiteY8" fmla="*/ 497318 h 1045778"/>
                <a:gd name="connsiteX9" fmla="*/ 1053705 w 7096836"/>
                <a:gd name="connsiteY9" fmla="*/ 498188 h 1045778"/>
                <a:gd name="connsiteX10" fmla="*/ 1774209 w 7096836"/>
                <a:gd name="connsiteY10" fmla="*/ 950244 h 1045778"/>
                <a:gd name="connsiteX11" fmla="*/ 1358492 w 7096836"/>
                <a:gd name="connsiteY11" fmla="*/ 600201 h 1045778"/>
                <a:gd name="connsiteX12" fmla="*/ 1569895 w 7096836"/>
                <a:gd name="connsiteY12" fmla="*/ 515315 h 1045778"/>
                <a:gd name="connsiteX13" fmla="*/ 1683442 w 7096836"/>
                <a:gd name="connsiteY13" fmla="*/ 419781 h 1045778"/>
                <a:gd name="connsiteX14" fmla="*/ 1872466 w 7096836"/>
                <a:gd name="connsiteY14" fmla="*/ 266656 h 1045778"/>
                <a:gd name="connsiteX15" fmla="*/ 2045247 w 7096836"/>
                <a:gd name="connsiteY15" fmla="*/ 0 h 1045778"/>
                <a:gd name="connsiteX16" fmla="*/ 3070747 w 7096836"/>
                <a:gd name="connsiteY16" fmla="*/ 581754 h 1045778"/>
                <a:gd name="connsiteX17" fmla="*/ 3316406 w 7096836"/>
                <a:gd name="connsiteY17" fmla="*/ 622698 h 1045778"/>
                <a:gd name="connsiteX18" fmla="*/ 3521123 w 7096836"/>
                <a:gd name="connsiteY18" fmla="*/ 581754 h 1045778"/>
                <a:gd name="connsiteX19" fmla="*/ 3821374 w 7096836"/>
                <a:gd name="connsiteY19" fmla="*/ 595402 h 1045778"/>
                <a:gd name="connsiteX20" fmla="*/ 3930556 w 7096836"/>
                <a:gd name="connsiteY20" fmla="*/ 745528 h 1045778"/>
                <a:gd name="connsiteX21" fmla="*/ 4230806 w 7096836"/>
                <a:gd name="connsiteY21" fmla="*/ 922948 h 1045778"/>
                <a:gd name="connsiteX22" fmla="*/ 4462818 w 7096836"/>
                <a:gd name="connsiteY22" fmla="*/ 827414 h 1045778"/>
                <a:gd name="connsiteX23" fmla="*/ 4626591 w 7096836"/>
                <a:gd name="connsiteY23" fmla="*/ 827414 h 1045778"/>
                <a:gd name="connsiteX24" fmla="*/ 4681183 w 7096836"/>
                <a:gd name="connsiteY24" fmla="*/ 963892 h 1045778"/>
                <a:gd name="connsiteX25" fmla="*/ 4885899 w 7096836"/>
                <a:gd name="connsiteY25" fmla="*/ 800119 h 1045778"/>
                <a:gd name="connsiteX26" fmla="*/ 5104263 w 7096836"/>
                <a:gd name="connsiteY26" fmla="*/ 677289 h 1045778"/>
                <a:gd name="connsiteX27" fmla="*/ 5486400 w 7096836"/>
                <a:gd name="connsiteY27" fmla="*/ 690936 h 1045778"/>
                <a:gd name="connsiteX28" fmla="*/ 5486400 w 7096836"/>
                <a:gd name="connsiteY28" fmla="*/ 854710 h 1045778"/>
                <a:gd name="connsiteX29" fmla="*/ 5554639 w 7096836"/>
                <a:gd name="connsiteY29" fmla="*/ 991187 h 1045778"/>
                <a:gd name="connsiteX30" fmla="*/ 5882185 w 7096836"/>
                <a:gd name="connsiteY30" fmla="*/ 1045778 h 1045778"/>
                <a:gd name="connsiteX31" fmla="*/ 5950424 w 7096836"/>
                <a:gd name="connsiteY31" fmla="*/ 991187 h 1045778"/>
                <a:gd name="connsiteX32" fmla="*/ 6141493 w 7096836"/>
                <a:gd name="connsiteY32" fmla="*/ 963892 h 1045778"/>
                <a:gd name="connsiteX33" fmla="*/ 6400800 w 7096836"/>
                <a:gd name="connsiteY33" fmla="*/ 1045778 h 1045778"/>
                <a:gd name="connsiteX34" fmla="*/ 6796585 w 7096836"/>
                <a:gd name="connsiteY34" fmla="*/ 963892 h 1045778"/>
                <a:gd name="connsiteX35" fmla="*/ 7096836 w 7096836"/>
                <a:gd name="connsiteY35"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807941 w 7096836"/>
                <a:gd name="connsiteY8" fmla="*/ 497318 h 1045778"/>
                <a:gd name="connsiteX9" fmla="*/ 1053705 w 7096836"/>
                <a:gd name="connsiteY9" fmla="*/ 498188 h 1045778"/>
                <a:gd name="connsiteX10" fmla="*/ 1358492 w 7096836"/>
                <a:gd name="connsiteY10" fmla="*/ 600201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807941 w 7096836"/>
                <a:gd name="connsiteY7" fmla="*/ 497318 h 1045778"/>
                <a:gd name="connsiteX8" fmla="*/ 1053705 w 7096836"/>
                <a:gd name="connsiteY8" fmla="*/ 498188 h 1045778"/>
                <a:gd name="connsiteX9" fmla="*/ 1358492 w 7096836"/>
                <a:gd name="connsiteY9" fmla="*/ 600201 h 1045778"/>
                <a:gd name="connsiteX10" fmla="*/ 1569895 w 7096836"/>
                <a:gd name="connsiteY10" fmla="*/ 515315 h 1045778"/>
                <a:gd name="connsiteX11" fmla="*/ 1683442 w 7096836"/>
                <a:gd name="connsiteY11" fmla="*/ 419781 h 1045778"/>
                <a:gd name="connsiteX12" fmla="*/ 1872466 w 7096836"/>
                <a:gd name="connsiteY12" fmla="*/ 266656 h 1045778"/>
                <a:gd name="connsiteX13" fmla="*/ 2045247 w 7096836"/>
                <a:gd name="connsiteY13" fmla="*/ 0 h 1045778"/>
                <a:gd name="connsiteX14" fmla="*/ 3070747 w 7096836"/>
                <a:gd name="connsiteY14" fmla="*/ 581754 h 1045778"/>
                <a:gd name="connsiteX15" fmla="*/ 3316406 w 7096836"/>
                <a:gd name="connsiteY15" fmla="*/ 622698 h 1045778"/>
                <a:gd name="connsiteX16" fmla="*/ 3521123 w 7096836"/>
                <a:gd name="connsiteY16" fmla="*/ 581754 h 1045778"/>
                <a:gd name="connsiteX17" fmla="*/ 3821374 w 7096836"/>
                <a:gd name="connsiteY17" fmla="*/ 595402 h 1045778"/>
                <a:gd name="connsiteX18" fmla="*/ 3930556 w 7096836"/>
                <a:gd name="connsiteY18" fmla="*/ 745528 h 1045778"/>
                <a:gd name="connsiteX19" fmla="*/ 4230806 w 7096836"/>
                <a:gd name="connsiteY19" fmla="*/ 922948 h 1045778"/>
                <a:gd name="connsiteX20" fmla="*/ 4462818 w 7096836"/>
                <a:gd name="connsiteY20" fmla="*/ 827414 h 1045778"/>
                <a:gd name="connsiteX21" fmla="*/ 4626591 w 7096836"/>
                <a:gd name="connsiteY21" fmla="*/ 827414 h 1045778"/>
                <a:gd name="connsiteX22" fmla="*/ 4681183 w 7096836"/>
                <a:gd name="connsiteY22" fmla="*/ 963892 h 1045778"/>
                <a:gd name="connsiteX23" fmla="*/ 4885899 w 7096836"/>
                <a:gd name="connsiteY23" fmla="*/ 800119 h 1045778"/>
                <a:gd name="connsiteX24" fmla="*/ 5104263 w 7096836"/>
                <a:gd name="connsiteY24" fmla="*/ 677289 h 1045778"/>
                <a:gd name="connsiteX25" fmla="*/ 5486400 w 7096836"/>
                <a:gd name="connsiteY25" fmla="*/ 690936 h 1045778"/>
                <a:gd name="connsiteX26" fmla="*/ 5486400 w 7096836"/>
                <a:gd name="connsiteY26" fmla="*/ 854710 h 1045778"/>
                <a:gd name="connsiteX27" fmla="*/ 5554639 w 7096836"/>
                <a:gd name="connsiteY27" fmla="*/ 991187 h 1045778"/>
                <a:gd name="connsiteX28" fmla="*/ 5882185 w 7096836"/>
                <a:gd name="connsiteY28" fmla="*/ 1045778 h 1045778"/>
                <a:gd name="connsiteX29" fmla="*/ 5950424 w 7096836"/>
                <a:gd name="connsiteY29" fmla="*/ 991187 h 1045778"/>
                <a:gd name="connsiteX30" fmla="*/ 6141493 w 7096836"/>
                <a:gd name="connsiteY30" fmla="*/ 963892 h 1045778"/>
                <a:gd name="connsiteX31" fmla="*/ 6400800 w 7096836"/>
                <a:gd name="connsiteY31" fmla="*/ 1045778 h 1045778"/>
                <a:gd name="connsiteX32" fmla="*/ 6796585 w 7096836"/>
                <a:gd name="connsiteY32" fmla="*/ 963892 h 1045778"/>
                <a:gd name="connsiteX33" fmla="*/ 7096836 w 7096836"/>
                <a:gd name="connsiteY33"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807941 w 7096836"/>
                <a:gd name="connsiteY6" fmla="*/ 497318 h 1045778"/>
                <a:gd name="connsiteX7" fmla="*/ 1053705 w 7096836"/>
                <a:gd name="connsiteY7" fmla="*/ 498188 h 1045778"/>
                <a:gd name="connsiteX8" fmla="*/ 1358492 w 7096836"/>
                <a:gd name="connsiteY8" fmla="*/ 600201 h 1045778"/>
                <a:gd name="connsiteX9" fmla="*/ 1569895 w 7096836"/>
                <a:gd name="connsiteY9" fmla="*/ 515315 h 1045778"/>
                <a:gd name="connsiteX10" fmla="*/ 1683442 w 7096836"/>
                <a:gd name="connsiteY10" fmla="*/ 419781 h 1045778"/>
                <a:gd name="connsiteX11" fmla="*/ 1872466 w 7096836"/>
                <a:gd name="connsiteY11" fmla="*/ 266656 h 1045778"/>
                <a:gd name="connsiteX12" fmla="*/ 2045247 w 7096836"/>
                <a:gd name="connsiteY12" fmla="*/ 0 h 1045778"/>
                <a:gd name="connsiteX13" fmla="*/ 3070747 w 7096836"/>
                <a:gd name="connsiteY13" fmla="*/ 581754 h 1045778"/>
                <a:gd name="connsiteX14" fmla="*/ 3316406 w 7096836"/>
                <a:gd name="connsiteY14" fmla="*/ 622698 h 1045778"/>
                <a:gd name="connsiteX15" fmla="*/ 3521123 w 7096836"/>
                <a:gd name="connsiteY15" fmla="*/ 581754 h 1045778"/>
                <a:gd name="connsiteX16" fmla="*/ 3821374 w 7096836"/>
                <a:gd name="connsiteY16" fmla="*/ 595402 h 1045778"/>
                <a:gd name="connsiteX17" fmla="*/ 3930556 w 7096836"/>
                <a:gd name="connsiteY17" fmla="*/ 745528 h 1045778"/>
                <a:gd name="connsiteX18" fmla="*/ 4230806 w 7096836"/>
                <a:gd name="connsiteY18" fmla="*/ 922948 h 1045778"/>
                <a:gd name="connsiteX19" fmla="*/ 4462818 w 7096836"/>
                <a:gd name="connsiteY19" fmla="*/ 827414 h 1045778"/>
                <a:gd name="connsiteX20" fmla="*/ 4626591 w 7096836"/>
                <a:gd name="connsiteY20" fmla="*/ 827414 h 1045778"/>
                <a:gd name="connsiteX21" fmla="*/ 4681183 w 7096836"/>
                <a:gd name="connsiteY21" fmla="*/ 963892 h 1045778"/>
                <a:gd name="connsiteX22" fmla="*/ 4885899 w 7096836"/>
                <a:gd name="connsiteY22" fmla="*/ 800119 h 1045778"/>
                <a:gd name="connsiteX23" fmla="*/ 5104263 w 7096836"/>
                <a:gd name="connsiteY23" fmla="*/ 677289 h 1045778"/>
                <a:gd name="connsiteX24" fmla="*/ 5486400 w 7096836"/>
                <a:gd name="connsiteY24" fmla="*/ 690936 h 1045778"/>
                <a:gd name="connsiteX25" fmla="*/ 5486400 w 7096836"/>
                <a:gd name="connsiteY25" fmla="*/ 854710 h 1045778"/>
                <a:gd name="connsiteX26" fmla="*/ 5554639 w 7096836"/>
                <a:gd name="connsiteY26" fmla="*/ 991187 h 1045778"/>
                <a:gd name="connsiteX27" fmla="*/ 5882185 w 7096836"/>
                <a:gd name="connsiteY27" fmla="*/ 1045778 h 1045778"/>
                <a:gd name="connsiteX28" fmla="*/ 5950424 w 7096836"/>
                <a:gd name="connsiteY28" fmla="*/ 991187 h 1045778"/>
                <a:gd name="connsiteX29" fmla="*/ 6141493 w 7096836"/>
                <a:gd name="connsiteY29" fmla="*/ 963892 h 1045778"/>
                <a:gd name="connsiteX30" fmla="*/ 6400800 w 7096836"/>
                <a:gd name="connsiteY30" fmla="*/ 1045778 h 1045778"/>
                <a:gd name="connsiteX31" fmla="*/ 6796585 w 7096836"/>
                <a:gd name="connsiteY31" fmla="*/ 963892 h 1045778"/>
                <a:gd name="connsiteX32" fmla="*/ 7096836 w 7096836"/>
                <a:gd name="connsiteY32"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807941 w 7096836"/>
                <a:gd name="connsiteY5" fmla="*/ 497318 h 1045778"/>
                <a:gd name="connsiteX6" fmla="*/ 1053705 w 7096836"/>
                <a:gd name="connsiteY6" fmla="*/ 498188 h 1045778"/>
                <a:gd name="connsiteX7" fmla="*/ 1358492 w 7096836"/>
                <a:gd name="connsiteY7" fmla="*/ 600201 h 1045778"/>
                <a:gd name="connsiteX8" fmla="*/ 1569895 w 7096836"/>
                <a:gd name="connsiteY8" fmla="*/ 515315 h 1045778"/>
                <a:gd name="connsiteX9" fmla="*/ 1683442 w 7096836"/>
                <a:gd name="connsiteY9" fmla="*/ 419781 h 1045778"/>
                <a:gd name="connsiteX10" fmla="*/ 1872466 w 7096836"/>
                <a:gd name="connsiteY10" fmla="*/ 266656 h 1045778"/>
                <a:gd name="connsiteX11" fmla="*/ 2045247 w 7096836"/>
                <a:gd name="connsiteY11" fmla="*/ 0 h 1045778"/>
                <a:gd name="connsiteX12" fmla="*/ 3070747 w 7096836"/>
                <a:gd name="connsiteY12" fmla="*/ 581754 h 1045778"/>
                <a:gd name="connsiteX13" fmla="*/ 3316406 w 7096836"/>
                <a:gd name="connsiteY13" fmla="*/ 622698 h 1045778"/>
                <a:gd name="connsiteX14" fmla="*/ 3521123 w 7096836"/>
                <a:gd name="connsiteY14" fmla="*/ 581754 h 1045778"/>
                <a:gd name="connsiteX15" fmla="*/ 3821374 w 7096836"/>
                <a:gd name="connsiteY15" fmla="*/ 595402 h 1045778"/>
                <a:gd name="connsiteX16" fmla="*/ 3930556 w 7096836"/>
                <a:gd name="connsiteY16" fmla="*/ 745528 h 1045778"/>
                <a:gd name="connsiteX17" fmla="*/ 4230806 w 7096836"/>
                <a:gd name="connsiteY17" fmla="*/ 922948 h 1045778"/>
                <a:gd name="connsiteX18" fmla="*/ 4462818 w 7096836"/>
                <a:gd name="connsiteY18" fmla="*/ 827414 h 1045778"/>
                <a:gd name="connsiteX19" fmla="*/ 4626591 w 7096836"/>
                <a:gd name="connsiteY19" fmla="*/ 827414 h 1045778"/>
                <a:gd name="connsiteX20" fmla="*/ 4681183 w 7096836"/>
                <a:gd name="connsiteY20" fmla="*/ 963892 h 1045778"/>
                <a:gd name="connsiteX21" fmla="*/ 4885899 w 7096836"/>
                <a:gd name="connsiteY21" fmla="*/ 800119 h 1045778"/>
                <a:gd name="connsiteX22" fmla="*/ 5104263 w 7096836"/>
                <a:gd name="connsiteY22" fmla="*/ 677289 h 1045778"/>
                <a:gd name="connsiteX23" fmla="*/ 5486400 w 7096836"/>
                <a:gd name="connsiteY23" fmla="*/ 690936 h 1045778"/>
                <a:gd name="connsiteX24" fmla="*/ 5486400 w 7096836"/>
                <a:gd name="connsiteY24" fmla="*/ 854710 h 1045778"/>
                <a:gd name="connsiteX25" fmla="*/ 5554639 w 7096836"/>
                <a:gd name="connsiteY25" fmla="*/ 991187 h 1045778"/>
                <a:gd name="connsiteX26" fmla="*/ 5882185 w 7096836"/>
                <a:gd name="connsiteY26" fmla="*/ 1045778 h 1045778"/>
                <a:gd name="connsiteX27" fmla="*/ 5950424 w 7096836"/>
                <a:gd name="connsiteY27" fmla="*/ 991187 h 1045778"/>
                <a:gd name="connsiteX28" fmla="*/ 6141493 w 7096836"/>
                <a:gd name="connsiteY28" fmla="*/ 963892 h 1045778"/>
                <a:gd name="connsiteX29" fmla="*/ 6400800 w 7096836"/>
                <a:gd name="connsiteY29" fmla="*/ 1045778 h 1045778"/>
                <a:gd name="connsiteX30" fmla="*/ 6796585 w 7096836"/>
                <a:gd name="connsiteY30" fmla="*/ 963892 h 1045778"/>
                <a:gd name="connsiteX31" fmla="*/ 7096836 w 7096836"/>
                <a:gd name="connsiteY31"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641172 w 7096836"/>
                <a:gd name="connsiteY3" fmla="*/ 636646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96836"/>
                <a:gd name="connsiteY0" fmla="*/ 827414 h 1045778"/>
                <a:gd name="connsiteX1" fmla="*/ 341194 w 7096836"/>
                <a:gd name="connsiteY1" fmla="*/ 704584 h 1045778"/>
                <a:gd name="connsiteX2" fmla="*/ 395785 w 7096836"/>
                <a:gd name="connsiteY2" fmla="*/ 553109 h 1045778"/>
                <a:gd name="connsiteX3" fmla="*/ 641172 w 7096836"/>
                <a:gd name="connsiteY3" fmla="*/ 636646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80869"/>
                <a:gd name="connsiteY0" fmla="*/ 554758 h 1045778"/>
                <a:gd name="connsiteX1" fmla="*/ 325227 w 7080869"/>
                <a:gd name="connsiteY1" fmla="*/ 704584 h 1045778"/>
                <a:gd name="connsiteX2" fmla="*/ 379818 w 7080869"/>
                <a:gd name="connsiteY2" fmla="*/ 553109 h 1045778"/>
                <a:gd name="connsiteX3" fmla="*/ 625205 w 7080869"/>
                <a:gd name="connsiteY3" fmla="*/ 636646 h 1045778"/>
                <a:gd name="connsiteX4" fmla="*/ 791974 w 7080869"/>
                <a:gd name="connsiteY4" fmla="*/ 497318 h 1045778"/>
                <a:gd name="connsiteX5" fmla="*/ 1037738 w 7080869"/>
                <a:gd name="connsiteY5" fmla="*/ 498188 h 1045778"/>
                <a:gd name="connsiteX6" fmla="*/ 1342525 w 7080869"/>
                <a:gd name="connsiteY6" fmla="*/ 600201 h 1045778"/>
                <a:gd name="connsiteX7" fmla="*/ 1553928 w 7080869"/>
                <a:gd name="connsiteY7" fmla="*/ 515315 h 1045778"/>
                <a:gd name="connsiteX8" fmla="*/ 1667475 w 7080869"/>
                <a:gd name="connsiteY8" fmla="*/ 419781 h 1045778"/>
                <a:gd name="connsiteX9" fmla="*/ 1856499 w 7080869"/>
                <a:gd name="connsiteY9" fmla="*/ 266656 h 1045778"/>
                <a:gd name="connsiteX10" fmla="*/ 2029280 w 7080869"/>
                <a:gd name="connsiteY10" fmla="*/ 0 h 1045778"/>
                <a:gd name="connsiteX11" fmla="*/ 3054780 w 7080869"/>
                <a:gd name="connsiteY11" fmla="*/ 581754 h 1045778"/>
                <a:gd name="connsiteX12" fmla="*/ 3300439 w 7080869"/>
                <a:gd name="connsiteY12" fmla="*/ 622698 h 1045778"/>
                <a:gd name="connsiteX13" fmla="*/ 3505156 w 7080869"/>
                <a:gd name="connsiteY13" fmla="*/ 581754 h 1045778"/>
                <a:gd name="connsiteX14" fmla="*/ 3805407 w 7080869"/>
                <a:gd name="connsiteY14" fmla="*/ 595402 h 1045778"/>
                <a:gd name="connsiteX15" fmla="*/ 3914589 w 7080869"/>
                <a:gd name="connsiteY15" fmla="*/ 745528 h 1045778"/>
                <a:gd name="connsiteX16" fmla="*/ 4214839 w 7080869"/>
                <a:gd name="connsiteY16" fmla="*/ 922948 h 1045778"/>
                <a:gd name="connsiteX17" fmla="*/ 4446851 w 7080869"/>
                <a:gd name="connsiteY17" fmla="*/ 827414 h 1045778"/>
                <a:gd name="connsiteX18" fmla="*/ 4610624 w 7080869"/>
                <a:gd name="connsiteY18" fmla="*/ 827414 h 1045778"/>
                <a:gd name="connsiteX19" fmla="*/ 4665216 w 7080869"/>
                <a:gd name="connsiteY19" fmla="*/ 963892 h 1045778"/>
                <a:gd name="connsiteX20" fmla="*/ 4869932 w 7080869"/>
                <a:gd name="connsiteY20" fmla="*/ 800119 h 1045778"/>
                <a:gd name="connsiteX21" fmla="*/ 5088296 w 7080869"/>
                <a:gd name="connsiteY21" fmla="*/ 677289 h 1045778"/>
                <a:gd name="connsiteX22" fmla="*/ 5470433 w 7080869"/>
                <a:gd name="connsiteY22" fmla="*/ 690936 h 1045778"/>
                <a:gd name="connsiteX23" fmla="*/ 5470433 w 7080869"/>
                <a:gd name="connsiteY23" fmla="*/ 854710 h 1045778"/>
                <a:gd name="connsiteX24" fmla="*/ 5538672 w 7080869"/>
                <a:gd name="connsiteY24" fmla="*/ 991187 h 1045778"/>
                <a:gd name="connsiteX25" fmla="*/ 5866218 w 7080869"/>
                <a:gd name="connsiteY25" fmla="*/ 1045778 h 1045778"/>
                <a:gd name="connsiteX26" fmla="*/ 5934457 w 7080869"/>
                <a:gd name="connsiteY26" fmla="*/ 991187 h 1045778"/>
                <a:gd name="connsiteX27" fmla="*/ 6125526 w 7080869"/>
                <a:gd name="connsiteY27" fmla="*/ 963892 h 1045778"/>
                <a:gd name="connsiteX28" fmla="*/ 6384833 w 7080869"/>
                <a:gd name="connsiteY28" fmla="*/ 1045778 h 1045778"/>
                <a:gd name="connsiteX29" fmla="*/ 6780618 w 7080869"/>
                <a:gd name="connsiteY29" fmla="*/ 963892 h 1045778"/>
                <a:gd name="connsiteX30" fmla="*/ 7080869 w 7080869"/>
                <a:gd name="connsiteY30" fmla="*/ 936596 h 1045778"/>
                <a:gd name="connsiteX0" fmla="*/ 0 w 7080869"/>
                <a:gd name="connsiteY0" fmla="*/ 554758 h 1045778"/>
                <a:gd name="connsiteX1" fmla="*/ 325227 w 7080869"/>
                <a:gd name="connsiteY1" fmla="*/ 704584 h 1045778"/>
                <a:gd name="connsiteX2" fmla="*/ 625205 w 7080869"/>
                <a:gd name="connsiteY2" fmla="*/ 636646 h 1045778"/>
                <a:gd name="connsiteX3" fmla="*/ 791974 w 7080869"/>
                <a:gd name="connsiteY3" fmla="*/ 497318 h 1045778"/>
                <a:gd name="connsiteX4" fmla="*/ 1037738 w 7080869"/>
                <a:gd name="connsiteY4" fmla="*/ 498188 h 1045778"/>
                <a:gd name="connsiteX5" fmla="*/ 1342525 w 7080869"/>
                <a:gd name="connsiteY5" fmla="*/ 600201 h 1045778"/>
                <a:gd name="connsiteX6" fmla="*/ 1553928 w 7080869"/>
                <a:gd name="connsiteY6" fmla="*/ 515315 h 1045778"/>
                <a:gd name="connsiteX7" fmla="*/ 1667475 w 7080869"/>
                <a:gd name="connsiteY7" fmla="*/ 419781 h 1045778"/>
                <a:gd name="connsiteX8" fmla="*/ 1856499 w 7080869"/>
                <a:gd name="connsiteY8" fmla="*/ 266656 h 1045778"/>
                <a:gd name="connsiteX9" fmla="*/ 2029280 w 7080869"/>
                <a:gd name="connsiteY9" fmla="*/ 0 h 1045778"/>
                <a:gd name="connsiteX10" fmla="*/ 3054780 w 7080869"/>
                <a:gd name="connsiteY10" fmla="*/ 581754 h 1045778"/>
                <a:gd name="connsiteX11" fmla="*/ 3300439 w 7080869"/>
                <a:gd name="connsiteY11" fmla="*/ 622698 h 1045778"/>
                <a:gd name="connsiteX12" fmla="*/ 3505156 w 7080869"/>
                <a:gd name="connsiteY12" fmla="*/ 581754 h 1045778"/>
                <a:gd name="connsiteX13" fmla="*/ 3805407 w 7080869"/>
                <a:gd name="connsiteY13" fmla="*/ 595402 h 1045778"/>
                <a:gd name="connsiteX14" fmla="*/ 3914589 w 7080869"/>
                <a:gd name="connsiteY14" fmla="*/ 745528 h 1045778"/>
                <a:gd name="connsiteX15" fmla="*/ 4214839 w 7080869"/>
                <a:gd name="connsiteY15" fmla="*/ 922948 h 1045778"/>
                <a:gd name="connsiteX16" fmla="*/ 4446851 w 7080869"/>
                <a:gd name="connsiteY16" fmla="*/ 827414 h 1045778"/>
                <a:gd name="connsiteX17" fmla="*/ 4610624 w 7080869"/>
                <a:gd name="connsiteY17" fmla="*/ 827414 h 1045778"/>
                <a:gd name="connsiteX18" fmla="*/ 4665216 w 7080869"/>
                <a:gd name="connsiteY18" fmla="*/ 963892 h 1045778"/>
                <a:gd name="connsiteX19" fmla="*/ 4869932 w 7080869"/>
                <a:gd name="connsiteY19" fmla="*/ 800119 h 1045778"/>
                <a:gd name="connsiteX20" fmla="*/ 5088296 w 7080869"/>
                <a:gd name="connsiteY20" fmla="*/ 677289 h 1045778"/>
                <a:gd name="connsiteX21" fmla="*/ 5470433 w 7080869"/>
                <a:gd name="connsiteY21" fmla="*/ 690936 h 1045778"/>
                <a:gd name="connsiteX22" fmla="*/ 5470433 w 7080869"/>
                <a:gd name="connsiteY22" fmla="*/ 854710 h 1045778"/>
                <a:gd name="connsiteX23" fmla="*/ 5538672 w 7080869"/>
                <a:gd name="connsiteY23" fmla="*/ 991187 h 1045778"/>
                <a:gd name="connsiteX24" fmla="*/ 5866218 w 7080869"/>
                <a:gd name="connsiteY24" fmla="*/ 1045778 h 1045778"/>
                <a:gd name="connsiteX25" fmla="*/ 5934457 w 7080869"/>
                <a:gd name="connsiteY25" fmla="*/ 991187 h 1045778"/>
                <a:gd name="connsiteX26" fmla="*/ 6125526 w 7080869"/>
                <a:gd name="connsiteY26" fmla="*/ 963892 h 1045778"/>
                <a:gd name="connsiteX27" fmla="*/ 6384833 w 7080869"/>
                <a:gd name="connsiteY27" fmla="*/ 1045778 h 1045778"/>
                <a:gd name="connsiteX28" fmla="*/ 6780618 w 7080869"/>
                <a:gd name="connsiteY28" fmla="*/ 963892 h 1045778"/>
                <a:gd name="connsiteX29" fmla="*/ 7080869 w 7080869"/>
                <a:gd name="connsiteY29" fmla="*/ 936596 h 1045778"/>
                <a:gd name="connsiteX0" fmla="*/ 0 w 7080869"/>
                <a:gd name="connsiteY0" fmla="*/ 554758 h 1045778"/>
                <a:gd name="connsiteX1" fmla="*/ 625205 w 7080869"/>
                <a:gd name="connsiteY1" fmla="*/ 636646 h 1045778"/>
                <a:gd name="connsiteX2" fmla="*/ 791974 w 7080869"/>
                <a:gd name="connsiteY2" fmla="*/ 497318 h 1045778"/>
                <a:gd name="connsiteX3" fmla="*/ 1037738 w 7080869"/>
                <a:gd name="connsiteY3" fmla="*/ 498188 h 1045778"/>
                <a:gd name="connsiteX4" fmla="*/ 1342525 w 7080869"/>
                <a:gd name="connsiteY4" fmla="*/ 600201 h 1045778"/>
                <a:gd name="connsiteX5" fmla="*/ 1553928 w 7080869"/>
                <a:gd name="connsiteY5" fmla="*/ 515315 h 1045778"/>
                <a:gd name="connsiteX6" fmla="*/ 1667475 w 7080869"/>
                <a:gd name="connsiteY6" fmla="*/ 419781 h 1045778"/>
                <a:gd name="connsiteX7" fmla="*/ 1856499 w 7080869"/>
                <a:gd name="connsiteY7" fmla="*/ 266656 h 1045778"/>
                <a:gd name="connsiteX8" fmla="*/ 2029280 w 7080869"/>
                <a:gd name="connsiteY8" fmla="*/ 0 h 1045778"/>
                <a:gd name="connsiteX9" fmla="*/ 3054780 w 7080869"/>
                <a:gd name="connsiteY9" fmla="*/ 581754 h 1045778"/>
                <a:gd name="connsiteX10" fmla="*/ 3300439 w 7080869"/>
                <a:gd name="connsiteY10" fmla="*/ 622698 h 1045778"/>
                <a:gd name="connsiteX11" fmla="*/ 3505156 w 7080869"/>
                <a:gd name="connsiteY11" fmla="*/ 581754 h 1045778"/>
                <a:gd name="connsiteX12" fmla="*/ 3805407 w 7080869"/>
                <a:gd name="connsiteY12" fmla="*/ 595402 h 1045778"/>
                <a:gd name="connsiteX13" fmla="*/ 3914589 w 7080869"/>
                <a:gd name="connsiteY13" fmla="*/ 745528 h 1045778"/>
                <a:gd name="connsiteX14" fmla="*/ 4214839 w 7080869"/>
                <a:gd name="connsiteY14" fmla="*/ 922948 h 1045778"/>
                <a:gd name="connsiteX15" fmla="*/ 4446851 w 7080869"/>
                <a:gd name="connsiteY15" fmla="*/ 827414 h 1045778"/>
                <a:gd name="connsiteX16" fmla="*/ 4610624 w 7080869"/>
                <a:gd name="connsiteY16" fmla="*/ 827414 h 1045778"/>
                <a:gd name="connsiteX17" fmla="*/ 4665216 w 7080869"/>
                <a:gd name="connsiteY17" fmla="*/ 963892 h 1045778"/>
                <a:gd name="connsiteX18" fmla="*/ 4869932 w 7080869"/>
                <a:gd name="connsiteY18" fmla="*/ 800119 h 1045778"/>
                <a:gd name="connsiteX19" fmla="*/ 5088296 w 7080869"/>
                <a:gd name="connsiteY19" fmla="*/ 677289 h 1045778"/>
                <a:gd name="connsiteX20" fmla="*/ 5470433 w 7080869"/>
                <a:gd name="connsiteY20" fmla="*/ 690936 h 1045778"/>
                <a:gd name="connsiteX21" fmla="*/ 5470433 w 7080869"/>
                <a:gd name="connsiteY21" fmla="*/ 854710 h 1045778"/>
                <a:gd name="connsiteX22" fmla="*/ 5538672 w 7080869"/>
                <a:gd name="connsiteY22" fmla="*/ 991187 h 1045778"/>
                <a:gd name="connsiteX23" fmla="*/ 5866218 w 7080869"/>
                <a:gd name="connsiteY23" fmla="*/ 1045778 h 1045778"/>
                <a:gd name="connsiteX24" fmla="*/ 5934457 w 7080869"/>
                <a:gd name="connsiteY24" fmla="*/ 991187 h 1045778"/>
                <a:gd name="connsiteX25" fmla="*/ 6125526 w 7080869"/>
                <a:gd name="connsiteY25" fmla="*/ 963892 h 1045778"/>
                <a:gd name="connsiteX26" fmla="*/ 6384833 w 7080869"/>
                <a:gd name="connsiteY26" fmla="*/ 1045778 h 1045778"/>
                <a:gd name="connsiteX27" fmla="*/ 6780618 w 7080869"/>
                <a:gd name="connsiteY27" fmla="*/ 963892 h 1045778"/>
                <a:gd name="connsiteX28" fmla="*/ 7080869 w 7080869"/>
                <a:gd name="connsiteY28" fmla="*/ 936596 h 1045778"/>
                <a:gd name="connsiteX0" fmla="*/ 1 w 6455665"/>
                <a:gd name="connsiteY0" fmla="*/ 636646 h 1045778"/>
                <a:gd name="connsiteX1" fmla="*/ 166770 w 6455665"/>
                <a:gd name="connsiteY1" fmla="*/ 497318 h 1045778"/>
                <a:gd name="connsiteX2" fmla="*/ 412534 w 6455665"/>
                <a:gd name="connsiteY2" fmla="*/ 498188 h 1045778"/>
                <a:gd name="connsiteX3" fmla="*/ 717321 w 6455665"/>
                <a:gd name="connsiteY3" fmla="*/ 600201 h 1045778"/>
                <a:gd name="connsiteX4" fmla="*/ 928724 w 6455665"/>
                <a:gd name="connsiteY4" fmla="*/ 515315 h 1045778"/>
                <a:gd name="connsiteX5" fmla="*/ 1042271 w 6455665"/>
                <a:gd name="connsiteY5" fmla="*/ 419781 h 1045778"/>
                <a:gd name="connsiteX6" fmla="*/ 1231295 w 6455665"/>
                <a:gd name="connsiteY6" fmla="*/ 266656 h 1045778"/>
                <a:gd name="connsiteX7" fmla="*/ 1404076 w 6455665"/>
                <a:gd name="connsiteY7" fmla="*/ 0 h 1045778"/>
                <a:gd name="connsiteX8" fmla="*/ 2429576 w 6455665"/>
                <a:gd name="connsiteY8" fmla="*/ 581754 h 1045778"/>
                <a:gd name="connsiteX9" fmla="*/ 2675235 w 6455665"/>
                <a:gd name="connsiteY9" fmla="*/ 622698 h 1045778"/>
                <a:gd name="connsiteX10" fmla="*/ 2879952 w 6455665"/>
                <a:gd name="connsiteY10" fmla="*/ 581754 h 1045778"/>
                <a:gd name="connsiteX11" fmla="*/ 3180203 w 6455665"/>
                <a:gd name="connsiteY11" fmla="*/ 595402 h 1045778"/>
                <a:gd name="connsiteX12" fmla="*/ 3289385 w 6455665"/>
                <a:gd name="connsiteY12" fmla="*/ 745528 h 1045778"/>
                <a:gd name="connsiteX13" fmla="*/ 3589635 w 6455665"/>
                <a:gd name="connsiteY13" fmla="*/ 922948 h 1045778"/>
                <a:gd name="connsiteX14" fmla="*/ 3821647 w 6455665"/>
                <a:gd name="connsiteY14" fmla="*/ 827414 h 1045778"/>
                <a:gd name="connsiteX15" fmla="*/ 3985420 w 6455665"/>
                <a:gd name="connsiteY15" fmla="*/ 827414 h 1045778"/>
                <a:gd name="connsiteX16" fmla="*/ 4040012 w 6455665"/>
                <a:gd name="connsiteY16" fmla="*/ 963892 h 1045778"/>
                <a:gd name="connsiteX17" fmla="*/ 4244728 w 6455665"/>
                <a:gd name="connsiteY17" fmla="*/ 800119 h 1045778"/>
                <a:gd name="connsiteX18" fmla="*/ 4463092 w 6455665"/>
                <a:gd name="connsiteY18" fmla="*/ 677289 h 1045778"/>
                <a:gd name="connsiteX19" fmla="*/ 4845229 w 6455665"/>
                <a:gd name="connsiteY19" fmla="*/ 690936 h 1045778"/>
                <a:gd name="connsiteX20" fmla="*/ 4845229 w 6455665"/>
                <a:gd name="connsiteY20" fmla="*/ 854710 h 1045778"/>
                <a:gd name="connsiteX21" fmla="*/ 4913468 w 6455665"/>
                <a:gd name="connsiteY21" fmla="*/ 991187 h 1045778"/>
                <a:gd name="connsiteX22" fmla="*/ 5241014 w 6455665"/>
                <a:gd name="connsiteY22" fmla="*/ 1045778 h 1045778"/>
                <a:gd name="connsiteX23" fmla="*/ 5309253 w 6455665"/>
                <a:gd name="connsiteY23" fmla="*/ 991187 h 1045778"/>
                <a:gd name="connsiteX24" fmla="*/ 5500322 w 6455665"/>
                <a:gd name="connsiteY24" fmla="*/ 963892 h 1045778"/>
                <a:gd name="connsiteX25" fmla="*/ 5759629 w 6455665"/>
                <a:gd name="connsiteY25" fmla="*/ 1045778 h 1045778"/>
                <a:gd name="connsiteX26" fmla="*/ 6155414 w 6455665"/>
                <a:gd name="connsiteY26" fmla="*/ 963892 h 1045778"/>
                <a:gd name="connsiteX27" fmla="*/ 6455665 w 6455665"/>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675234 w 6455664"/>
                <a:gd name="connsiteY9" fmla="*/ 622698 h 1045778"/>
                <a:gd name="connsiteX10" fmla="*/ 2879951 w 6455664"/>
                <a:gd name="connsiteY10" fmla="*/ 581754 h 1045778"/>
                <a:gd name="connsiteX11" fmla="*/ 3180202 w 6455664"/>
                <a:gd name="connsiteY11" fmla="*/ 595402 h 1045778"/>
                <a:gd name="connsiteX12" fmla="*/ 3289384 w 6455664"/>
                <a:gd name="connsiteY12" fmla="*/ 745528 h 1045778"/>
                <a:gd name="connsiteX13" fmla="*/ 3589634 w 6455664"/>
                <a:gd name="connsiteY13" fmla="*/ 922948 h 1045778"/>
                <a:gd name="connsiteX14" fmla="*/ 3821646 w 6455664"/>
                <a:gd name="connsiteY14" fmla="*/ 827414 h 1045778"/>
                <a:gd name="connsiteX15" fmla="*/ 3985419 w 6455664"/>
                <a:gd name="connsiteY15" fmla="*/ 827414 h 1045778"/>
                <a:gd name="connsiteX16" fmla="*/ 4040011 w 6455664"/>
                <a:gd name="connsiteY16" fmla="*/ 963892 h 1045778"/>
                <a:gd name="connsiteX17" fmla="*/ 4244727 w 6455664"/>
                <a:gd name="connsiteY17" fmla="*/ 800119 h 1045778"/>
                <a:gd name="connsiteX18" fmla="*/ 4463091 w 6455664"/>
                <a:gd name="connsiteY18" fmla="*/ 677289 h 1045778"/>
                <a:gd name="connsiteX19" fmla="*/ 4845228 w 6455664"/>
                <a:gd name="connsiteY19" fmla="*/ 690936 h 1045778"/>
                <a:gd name="connsiteX20" fmla="*/ 4845228 w 6455664"/>
                <a:gd name="connsiteY20" fmla="*/ 854710 h 1045778"/>
                <a:gd name="connsiteX21" fmla="*/ 4913467 w 6455664"/>
                <a:gd name="connsiteY21" fmla="*/ 991187 h 1045778"/>
                <a:gd name="connsiteX22" fmla="*/ 5241013 w 6455664"/>
                <a:gd name="connsiteY22" fmla="*/ 1045778 h 1045778"/>
                <a:gd name="connsiteX23" fmla="*/ 5309252 w 6455664"/>
                <a:gd name="connsiteY23" fmla="*/ 991187 h 1045778"/>
                <a:gd name="connsiteX24" fmla="*/ 5500321 w 6455664"/>
                <a:gd name="connsiteY24" fmla="*/ 963892 h 1045778"/>
                <a:gd name="connsiteX25" fmla="*/ 5759628 w 6455664"/>
                <a:gd name="connsiteY25" fmla="*/ 1045778 h 1045778"/>
                <a:gd name="connsiteX26" fmla="*/ 6155413 w 6455664"/>
                <a:gd name="connsiteY26" fmla="*/ 963892 h 1045778"/>
                <a:gd name="connsiteX27" fmla="*/ 6455664 w 6455664"/>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879951 w 6455664"/>
                <a:gd name="connsiteY10" fmla="*/ 581754 h 1045778"/>
                <a:gd name="connsiteX11" fmla="*/ 3180202 w 6455664"/>
                <a:gd name="connsiteY11" fmla="*/ 595402 h 1045778"/>
                <a:gd name="connsiteX12" fmla="*/ 3289384 w 6455664"/>
                <a:gd name="connsiteY12" fmla="*/ 745528 h 1045778"/>
                <a:gd name="connsiteX13" fmla="*/ 3589634 w 6455664"/>
                <a:gd name="connsiteY13" fmla="*/ 922948 h 1045778"/>
                <a:gd name="connsiteX14" fmla="*/ 3821646 w 6455664"/>
                <a:gd name="connsiteY14" fmla="*/ 827414 h 1045778"/>
                <a:gd name="connsiteX15" fmla="*/ 3985419 w 6455664"/>
                <a:gd name="connsiteY15" fmla="*/ 827414 h 1045778"/>
                <a:gd name="connsiteX16" fmla="*/ 4040011 w 6455664"/>
                <a:gd name="connsiteY16" fmla="*/ 963892 h 1045778"/>
                <a:gd name="connsiteX17" fmla="*/ 4244727 w 6455664"/>
                <a:gd name="connsiteY17" fmla="*/ 800119 h 1045778"/>
                <a:gd name="connsiteX18" fmla="*/ 4463091 w 6455664"/>
                <a:gd name="connsiteY18" fmla="*/ 677289 h 1045778"/>
                <a:gd name="connsiteX19" fmla="*/ 4845228 w 6455664"/>
                <a:gd name="connsiteY19" fmla="*/ 690936 h 1045778"/>
                <a:gd name="connsiteX20" fmla="*/ 4845228 w 6455664"/>
                <a:gd name="connsiteY20" fmla="*/ 854710 h 1045778"/>
                <a:gd name="connsiteX21" fmla="*/ 4913467 w 6455664"/>
                <a:gd name="connsiteY21" fmla="*/ 991187 h 1045778"/>
                <a:gd name="connsiteX22" fmla="*/ 5241013 w 6455664"/>
                <a:gd name="connsiteY22" fmla="*/ 1045778 h 1045778"/>
                <a:gd name="connsiteX23" fmla="*/ 5309252 w 6455664"/>
                <a:gd name="connsiteY23" fmla="*/ 991187 h 1045778"/>
                <a:gd name="connsiteX24" fmla="*/ 5500321 w 6455664"/>
                <a:gd name="connsiteY24" fmla="*/ 963892 h 1045778"/>
                <a:gd name="connsiteX25" fmla="*/ 5759628 w 6455664"/>
                <a:gd name="connsiteY25" fmla="*/ 1045778 h 1045778"/>
                <a:gd name="connsiteX26" fmla="*/ 6155413 w 6455664"/>
                <a:gd name="connsiteY26" fmla="*/ 963892 h 1045778"/>
                <a:gd name="connsiteX27" fmla="*/ 6455664 w 6455664"/>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879951 w 6455664"/>
                <a:gd name="connsiteY11" fmla="*/ 581754 h 1045778"/>
                <a:gd name="connsiteX12" fmla="*/ 3180202 w 6455664"/>
                <a:gd name="connsiteY12" fmla="*/ 595402 h 1045778"/>
                <a:gd name="connsiteX13" fmla="*/ 3289384 w 6455664"/>
                <a:gd name="connsiteY13" fmla="*/ 745528 h 1045778"/>
                <a:gd name="connsiteX14" fmla="*/ 3589634 w 6455664"/>
                <a:gd name="connsiteY14" fmla="*/ 922948 h 1045778"/>
                <a:gd name="connsiteX15" fmla="*/ 3821646 w 6455664"/>
                <a:gd name="connsiteY15" fmla="*/ 827414 h 1045778"/>
                <a:gd name="connsiteX16" fmla="*/ 3985419 w 6455664"/>
                <a:gd name="connsiteY16" fmla="*/ 827414 h 1045778"/>
                <a:gd name="connsiteX17" fmla="*/ 4040011 w 6455664"/>
                <a:gd name="connsiteY17" fmla="*/ 963892 h 1045778"/>
                <a:gd name="connsiteX18" fmla="*/ 4244727 w 6455664"/>
                <a:gd name="connsiteY18" fmla="*/ 800119 h 1045778"/>
                <a:gd name="connsiteX19" fmla="*/ 4463091 w 6455664"/>
                <a:gd name="connsiteY19" fmla="*/ 677289 h 1045778"/>
                <a:gd name="connsiteX20" fmla="*/ 4845228 w 6455664"/>
                <a:gd name="connsiteY20" fmla="*/ 690936 h 1045778"/>
                <a:gd name="connsiteX21" fmla="*/ 4845228 w 6455664"/>
                <a:gd name="connsiteY21" fmla="*/ 854710 h 1045778"/>
                <a:gd name="connsiteX22" fmla="*/ 4913467 w 6455664"/>
                <a:gd name="connsiteY22" fmla="*/ 991187 h 1045778"/>
                <a:gd name="connsiteX23" fmla="*/ 5241013 w 6455664"/>
                <a:gd name="connsiteY23" fmla="*/ 1045778 h 1045778"/>
                <a:gd name="connsiteX24" fmla="*/ 5309252 w 6455664"/>
                <a:gd name="connsiteY24" fmla="*/ 991187 h 1045778"/>
                <a:gd name="connsiteX25" fmla="*/ 5500321 w 6455664"/>
                <a:gd name="connsiteY25" fmla="*/ 963892 h 1045778"/>
                <a:gd name="connsiteX26" fmla="*/ 5759628 w 6455664"/>
                <a:gd name="connsiteY26" fmla="*/ 1045778 h 1045778"/>
                <a:gd name="connsiteX27" fmla="*/ 6155413 w 6455664"/>
                <a:gd name="connsiteY27" fmla="*/ 963892 h 1045778"/>
                <a:gd name="connsiteX28" fmla="*/ 6455664 w 6455664"/>
                <a:gd name="connsiteY28"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180202 w 6455664"/>
                <a:gd name="connsiteY12" fmla="*/ 595402 h 1045778"/>
                <a:gd name="connsiteX13" fmla="*/ 3289384 w 6455664"/>
                <a:gd name="connsiteY13" fmla="*/ 745528 h 1045778"/>
                <a:gd name="connsiteX14" fmla="*/ 3589634 w 6455664"/>
                <a:gd name="connsiteY14" fmla="*/ 922948 h 1045778"/>
                <a:gd name="connsiteX15" fmla="*/ 3821646 w 6455664"/>
                <a:gd name="connsiteY15" fmla="*/ 827414 h 1045778"/>
                <a:gd name="connsiteX16" fmla="*/ 3985419 w 6455664"/>
                <a:gd name="connsiteY16" fmla="*/ 827414 h 1045778"/>
                <a:gd name="connsiteX17" fmla="*/ 4040011 w 6455664"/>
                <a:gd name="connsiteY17" fmla="*/ 963892 h 1045778"/>
                <a:gd name="connsiteX18" fmla="*/ 4244727 w 6455664"/>
                <a:gd name="connsiteY18" fmla="*/ 800119 h 1045778"/>
                <a:gd name="connsiteX19" fmla="*/ 4463091 w 6455664"/>
                <a:gd name="connsiteY19" fmla="*/ 677289 h 1045778"/>
                <a:gd name="connsiteX20" fmla="*/ 4845228 w 6455664"/>
                <a:gd name="connsiteY20" fmla="*/ 690936 h 1045778"/>
                <a:gd name="connsiteX21" fmla="*/ 4845228 w 6455664"/>
                <a:gd name="connsiteY21" fmla="*/ 854710 h 1045778"/>
                <a:gd name="connsiteX22" fmla="*/ 4913467 w 6455664"/>
                <a:gd name="connsiteY22" fmla="*/ 991187 h 1045778"/>
                <a:gd name="connsiteX23" fmla="*/ 5241013 w 6455664"/>
                <a:gd name="connsiteY23" fmla="*/ 1045778 h 1045778"/>
                <a:gd name="connsiteX24" fmla="*/ 5309252 w 6455664"/>
                <a:gd name="connsiteY24" fmla="*/ 991187 h 1045778"/>
                <a:gd name="connsiteX25" fmla="*/ 5500321 w 6455664"/>
                <a:gd name="connsiteY25" fmla="*/ 963892 h 1045778"/>
                <a:gd name="connsiteX26" fmla="*/ 5759628 w 6455664"/>
                <a:gd name="connsiteY26" fmla="*/ 1045778 h 1045778"/>
                <a:gd name="connsiteX27" fmla="*/ 6155413 w 6455664"/>
                <a:gd name="connsiteY27" fmla="*/ 963892 h 1045778"/>
                <a:gd name="connsiteX28" fmla="*/ 6455664 w 6455664"/>
                <a:gd name="connsiteY28"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289384 w 6455664"/>
                <a:gd name="connsiteY14" fmla="*/ 745528 h 1045778"/>
                <a:gd name="connsiteX15" fmla="*/ 3589634 w 6455664"/>
                <a:gd name="connsiteY15" fmla="*/ 922948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337288 w 6455664"/>
                <a:gd name="connsiteY14" fmla="*/ 624348 h 1045778"/>
                <a:gd name="connsiteX15" fmla="*/ 3589634 w 6455664"/>
                <a:gd name="connsiteY15" fmla="*/ 922948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337288 w 6455664"/>
                <a:gd name="connsiteY14" fmla="*/ 624348 h 1045778"/>
                <a:gd name="connsiteX15" fmla="*/ 3653507 w 6455664"/>
                <a:gd name="connsiteY15" fmla="*/ 710882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576056 h 985188"/>
                <a:gd name="connsiteX1" fmla="*/ 166769 w 6455664"/>
                <a:gd name="connsiteY1" fmla="*/ 436728 h 985188"/>
                <a:gd name="connsiteX2" fmla="*/ 412533 w 6455664"/>
                <a:gd name="connsiteY2" fmla="*/ 437598 h 985188"/>
                <a:gd name="connsiteX3" fmla="*/ 717320 w 6455664"/>
                <a:gd name="connsiteY3" fmla="*/ 539611 h 985188"/>
                <a:gd name="connsiteX4" fmla="*/ 928723 w 6455664"/>
                <a:gd name="connsiteY4" fmla="*/ 454725 h 985188"/>
                <a:gd name="connsiteX5" fmla="*/ 1042270 w 6455664"/>
                <a:gd name="connsiteY5" fmla="*/ 359191 h 985188"/>
                <a:gd name="connsiteX6" fmla="*/ 1231294 w 6455664"/>
                <a:gd name="connsiteY6" fmla="*/ 206066 h 985188"/>
                <a:gd name="connsiteX7" fmla="*/ 1420042 w 6455664"/>
                <a:gd name="connsiteY7" fmla="*/ 0 h 985188"/>
                <a:gd name="connsiteX8" fmla="*/ 1854726 w 6455664"/>
                <a:gd name="connsiteY8" fmla="*/ 97033 h 985188"/>
                <a:gd name="connsiteX9" fmla="*/ 2148289 w 6455664"/>
                <a:gd name="connsiteY9" fmla="*/ 183420 h 985188"/>
                <a:gd name="connsiteX10" fmla="*/ 2600153 w 6455664"/>
                <a:gd name="connsiteY10" fmla="*/ 437598 h 985188"/>
                <a:gd name="connsiteX11" fmla="*/ 2768175 w 6455664"/>
                <a:gd name="connsiteY11" fmla="*/ 551458 h 985188"/>
                <a:gd name="connsiteX12" fmla="*/ 3015323 w 6455664"/>
                <a:gd name="connsiteY12" fmla="*/ 558778 h 985188"/>
                <a:gd name="connsiteX13" fmla="*/ 3180202 w 6455664"/>
                <a:gd name="connsiteY13" fmla="*/ 534812 h 985188"/>
                <a:gd name="connsiteX14" fmla="*/ 3337288 w 6455664"/>
                <a:gd name="connsiteY14" fmla="*/ 563758 h 985188"/>
                <a:gd name="connsiteX15" fmla="*/ 3653507 w 6455664"/>
                <a:gd name="connsiteY15" fmla="*/ 650292 h 985188"/>
                <a:gd name="connsiteX16" fmla="*/ 3821646 w 6455664"/>
                <a:gd name="connsiteY16" fmla="*/ 766824 h 985188"/>
                <a:gd name="connsiteX17" fmla="*/ 3985419 w 6455664"/>
                <a:gd name="connsiteY17" fmla="*/ 766824 h 985188"/>
                <a:gd name="connsiteX18" fmla="*/ 4040011 w 6455664"/>
                <a:gd name="connsiteY18" fmla="*/ 903302 h 985188"/>
                <a:gd name="connsiteX19" fmla="*/ 4244727 w 6455664"/>
                <a:gd name="connsiteY19" fmla="*/ 739529 h 985188"/>
                <a:gd name="connsiteX20" fmla="*/ 4463091 w 6455664"/>
                <a:gd name="connsiteY20" fmla="*/ 616699 h 985188"/>
                <a:gd name="connsiteX21" fmla="*/ 4845228 w 6455664"/>
                <a:gd name="connsiteY21" fmla="*/ 630346 h 985188"/>
                <a:gd name="connsiteX22" fmla="*/ 4845228 w 6455664"/>
                <a:gd name="connsiteY22" fmla="*/ 794120 h 985188"/>
                <a:gd name="connsiteX23" fmla="*/ 4913467 w 6455664"/>
                <a:gd name="connsiteY23" fmla="*/ 930597 h 985188"/>
                <a:gd name="connsiteX24" fmla="*/ 5241013 w 6455664"/>
                <a:gd name="connsiteY24" fmla="*/ 985188 h 985188"/>
                <a:gd name="connsiteX25" fmla="*/ 5309252 w 6455664"/>
                <a:gd name="connsiteY25" fmla="*/ 930597 h 985188"/>
                <a:gd name="connsiteX26" fmla="*/ 5500321 w 6455664"/>
                <a:gd name="connsiteY26" fmla="*/ 903302 h 985188"/>
                <a:gd name="connsiteX27" fmla="*/ 5759628 w 6455664"/>
                <a:gd name="connsiteY27" fmla="*/ 985188 h 985188"/>
                <a:gd name="connsiteX28" fmla="*/ 6155413 w 6455664"/>
                <a:gd name="connsiteY28" fmla="*/ 903302 h 985188"/>
                <a:gd name="connsiteX29" fmla="*/ 6455664 w 6455664"/>
                <a:gd name="connsiteY29" fmla="*/ 876006 h 985188"/>
                <a:gd name="connsiteX0" fmla="*/ 0 w 6934705"/>
                <a:gd name="connsiteY0" fmla="*/ 606351 h 985188"/>
                <a:gd name="connsiteX1" fmla="*/ 645810 w 6934705"/>
                <a:gd name="connsiteY1" fmla="*/ 436728 h 985188"/>
                <a:gd name="connsiteX2" fmla="*/ 891574 w 6934705"/>
                <a:gd name="connsiteY2" fmla="*/ 437598 h 985188"/>
                <a:gd name="connsiteX3" fmla="*/ 1196361 w 6934705"/>
                <a:gd name="connsiteY3" fmla="*/ 539611 h 985188"/>
                <a:gd name="connsiteX4" fmla="*/ 1407764 w 6934705"/>
                <a:gd name="connsiteY4" fmla="*/ 454725 h 985188"/>
                <a:gd name="connsiteX5" fmla="*/ 1521311 w 6934705"/>
                <a:gd name="connsiteY5" fmla="*/ 359191 h 985188"/>
                <a:gd name="connsiteX6" fmla="*/ 1710335 w 6934705"/>
                <a:gd name="connsiteY6" fmla="*/ 206066 h 985188"/>
                <a:gd name="connsiteX7" fmla="*/ 1899083 w 6934705"/>
                <a:gd name="connsiteY7" fmla="*/ 0 h 985188"/>
                <a:gd name="connsiteX8" fmla="*/ 2333767 w 6934705"/>
                <a:gd name="connsiteY8" fmla="*/ 97033 h 985188"/>
                <a:gd name="connsiteX9" fmla="*/ 2627330 w 6934705"/>
                <a:gd name="connsiteY9" fmla="*/ 183420 h 985188"/>
                <a:gd name="connsiteX10" fmla="*/ 3079194 w 6934705"/>
                <a:gd name="connsiteY10" fmla="*/ 437598 h 985188"/>
                <a:gd name="connsiteX11" fmla="*/ 3247216 w 6934705"/>
                <a:gd name="connsiteY11" fmla="*/ 551458 h 985188"/>
                <a:gd name="connsiteX12" fmla="*/ 3494364 w 6934705"/>
                <a:gd name="connsiteY12" fmla="*/ 558778 h 985188"/>
                <a:gd name="connsiteX13" fmla="*/ 3659243 w 6934705"/>
                <a:gd name="connsiteY13" fmla="*/ 534812 h 985188"/>
                <a:gd name="connsiteX14" fmla="*/ 3816329 w 6934705"/>
                <a:gd name="connsiteY14" fmla="*/ 563758 h 985188"/>
                <a:gd name="connsiteX15" fmla="*/ 4132548 w 6934705"/>
                <a:gd name="connsiteY15" fmla="*/ 650292 h 985188"/>
                <a:gd name="connsiteX16" fmla="*/ 4300687 w 6934705"/>
                <a:gd name="connsiteY16" fmla="*/ 766824 h 985188"/>
                <a:gd name="connsiteX17" fmla="*/ 4464460 w 6934705"/>
                <a:gd name="connsiteY17" fmla="*/ 766824 h 985188"/>
                <a:gd name="connsiteX18" fmla="*/ 4519052 w 6934705"/>
                <a:gd name="connsiteY18" fmla="*/ 903302 h 985188"/>
                <a:gd name="connsiteX19" fmla="*/ 4723768 w 6934705"/>
                <a:gd name="connsiteY19" fmla="*/ 739529 h 985188"/>
                <a:gd name="connsiteX20" fmla="*/ 4942132 w 6934705"/>
                <a:gd name="connsiteY20" fmla="*/ 616699 h 985188"/>
                <a:gd name="connsiteX21" fmla="*/ 5324269 w 6934705"/>
                <a:gd name="connsiteY21" fmla="*/ 630346 h 985188"/>
                <a:gd name="connsiteX22" fmla="*/ 5324269 w 6934705"/>
                <a:gd name="connsiteY22" fmla="*/ 794120 h 985188"/>
                <a:gd name="connsiteX23" fmla="*/ 5392508 w 6934705"/>
                <a:gd name="connsiteY23" fmla="*/ 930597 h 985188"/>
                <a:gd name="connsiteX24" fmla="*/ 5720054 w 6934705"/>
                <a:gd name="connsiteY24" fmla="*/ 985188 h 985188"/>
                <a:gd name="connsiteX25" fmla="*/ 5788293 w 6934705"/>
                <a:gd name="connsiteY25" fmla="*/ 930597 h 985188"/>
                <a:gd name="connsiteX26" fmla="*/ 5979362 w 6934705"/>
                <a:gd name="connsiteY26" fmla="*/ 903302 h 985188"/>
                <a:gd name="connsiteX27" fmla="*/ 6238669 w 6934705"/>
                <a:gd name="connsiteY27" fmla="*/ 985188 h 985188"/>
                <a:gd name="connsiteX28" fmla="*/ 6634454 w 6934705"/>
                <a:gd name="connsiteY28" fmla="*/ 903302 h 985188"/>
                <a:gd name="connsiteX29" fmla="*/ 6934705 w 6934705"/>
                <a:gd name="connsiteY29" fmla="*/ 876006 h 985188"/>
                <a:gd name="connsiteX0" fmla="*/ 0 w 6934705"/>
                <a:gd name="connsiteY0" fmla="*/ 606351 h 985188"/>
                <a:gd name="connsiteX1" fmla="*/ 518065 w 6934705"/>
                <a:gd name="connsiteY1" fmla="*/ 542760 h 985188"/>
                <a:gd name="connsiteX2" fmla="*/ 891574 w 6934705"/>
                <a:gd name="connsiteY2" fmla="*/ 437598 h 985188"/>
                <a:gd name="connsiteX3" fmla="*/ 1196361 w 6934705"/>
                <a:gd name="connsiteY3" fmla="*/ 539611 h 985188"/>
                <a:gd name="connsiteX4" fmla="*/ 1407764 w 6934705"/>
                <a:gd name="connsiteY4" fmla="*/ 454725 h 985188"/>
                <a:gd name="connsiteX5" fmla="*/ 1521311 w 6934705"/>
                <a:gd name="connsiteY5" fmla="*/ 359191 h 985188"/>
                <a:gd name="connsiteX6" fmla="*/ 1710335 w 6934705"/>
                <a:gd name="connsiteY6" fmla="*/ 206066 h 985188"/>
                <a:gd name="connsiteX7" fmla="*/ 1899083 w 6934705"/>
                <a:gd name="connsiteY7" fmla="*/ 0 h 985188"/>
                <a:gd name="connsiteX8" fmla="*/ 2333767 w 6934705"/>
                <a:gd name="connsiteY8" fmla="*/ 97033 h 985188"/>
                <a:gd name="connsiteX9" fmla="*/ 2627330 w 6934705"/>
                <a:gd name="connsiteY9" fmla="*/ 183420 h 985188"/>
                <a:gd name="connsiteX10" fmla="*/ 3079194 w 6934705"/>
                <a:gd name="connsiteY10" fmla="*/ 437598 h 985188"/>
                <a:gd name="connsiteX11" fmla="*/ 3247216 w 6934705"/>
                <a:gd name="connsiteY11" fmla="*/ 551458 h 985188"/>
                <a:gd name="connsiteX12" fmla="*/ 3494364 w 6934705"/>
                <a:gd name="connsiteY12" fmla="*/ 558778 h 985188"/>
                <a:gd name="connsiteX13" fmla="*/ 3659243 w 6934705"/>
                <a:gd name="connsiteY13" fmla="*/ 534812 h 985188"/>
                <a:gd name="connsiteX14" fmla="*/ 3816329 w 6934705"/>
                <a:gd name="connsiteY14" fmla="*/ 563758 h 985188"/>
                <a:gd name="connsiteX15" fmla="*/ 4132548 w 6934705"/>
                <a:gd name="connsiteY15" fmla="*/ 650292 h 985188"/>
                <a:gd name="connsiteX16" fmla="*/ 4300687 w 6934705"/>
                <a:gd name="connsiteY16" fmla="*/ 766824 h 985188"/>
                <a:gd name="connsiteX17" fmla="*/ 4464460 w 6934705"/>
                <a:gd name="connsiteY17" fmla="*/ 766824 h 985188"/>
                <a:gd name="connsiteX18" fmla="*/ 4519052 w 6934705"/>
                <a:gd name="connsiteY18" fmla="*/ 903302 h 985188"/>
                <a:gd name="connsiteX19" fmla="*/ 4723768 w 6934705"/>
                <a:gd name="connsiteY19" fmla="*/ 739529 h 985188"/>
                <a:gd name="connsiteX20" fmla="*/ 4942132 w 6934705"/>
                <a:gd name="connsiteY20" fmla="*/ 616699 h 985188"/>
                <a:gd name="connsiteX21" fmla="*/ 5324269 w 6934705"/>
                <a:gd name="connsiteY21" fmla="*/ 630346 h 985188"/>
                <a:gd name="connsiteX22" fmla="*/ 5324269 w 6934705"/>
                <a:gd name="connsiteY22" fmla="*/ 794120 h 985188"/>
                <a:gd name="connsiteX23" fmla="*/ 5392508 w 6934705"/>
                <a:gd name="connsiteY23" fmla="*/ 930597 h 985188"/>
                <a:gd name="connsiteX24" fmla="*/ 5720054 w 6934705"/>
                <a:gd name="connsiteY24" fmla="*/ 985188 h 985188"/>
                <a:gd name="connsiteX25" fmla="*/ 5788293 w 6934705"/>
                <a:gd name="connsiteY25" fmla="*/ 930597 h 985188"/>
                <a:gd name="connsiteX26" fmla="*/ 5979362 w 6934705"/>
                <a:gd name="connsiteY26" fmla="*/ 903302 h 985188"/>
                <a:gd name="connsiteX27" fmla="*/ 6238669 w 6934705"/>
                <a:gd name="connsiteY27" fmla="*/ 985188 h 985188"/>
                <a:gd name="connsiteX28" fmla="*/ 6634454 w 6934705"/>
                <a:gd name="connsiteY28" fmla="*/ 903302 h 985188"/>
                <a:gd name="connsiteX29" fmla="*/ 6934705 w 6934705"/>
                <a:gd name="connsiteY29" fmla="*/ 876006 h 985188"/>
                <a:gd name="connsiteX0" fmla="*/ 0 w 6982609"/>
                <a:gd name="connsiteY0" fmla="*/ 530613 h 985188"/>
                <a:gd name="connsiteX1" fmla="*/ 565969 w 6982609"/>
                <a:gd name="connsiteY1" fmla="*/ 542760 h 985188"/>
                <a:gd name="connsiteX2" fmla="*/ 939478 w 6982609"/>
                <a:gd name="connsiteY2" fmla="*/ 437598 h 985188"/>
                <a:gd name="connsiteX3" fmla="*/ 1244265 w 6982609"/>
                <a:gd name="connsiteY3" fmla="*/ 539611 h 985188"/>
                <a:gd name="connsiteX4" fmla="*/ 1455668 w 6982609"/>
                <a:gd name="connsiteY4" fmla="*/ 454725 h 985188"/>
                <a:gd name="connsiteX5" fmla="*/ 1569215 w 6982609"/>
                <a:gd name="connsiteY5" fmla="*/ 359191 h 985188"/>
                <a:gd name="connsiteX6" fmla="*/ 1758239 w 6982609"/>
                <a:gd name="connsiteY6" fmla="*/ 206066 h 985188"/>
                <a:gd name="connsiteX7" fmla="*/ 1946987 w 6982609"/>
                <a:gd name="connsiteY7" fmla="*/ 0 h 985188"/>
                <a:gd name="connsiteX8" fmla="*/ 2381671 w 6982609"/>
                <a:gd name="connsiteY8" fmla="*/ 97033 h 985188"/>
                <a:gd name="connsiteX9" fmla="*/ 2675234 w 6982609"/>
                <a:gd name="connsiteY9" fmla="*/ 183420 h 985188"/>
                <a:gd name="connsiteX10" fmla="*/ 3127098 w 6982609"/>
                <a:gd name="connsiteY10" fmla="*/ 437598 h 985188"/>
                <a:gd name="connsiteX11" fmla="*/ 3295120 w 6982609"/>
                <a:gd name="connsiteY11" fmla="*/ 551458 h 985188"/>
                <a:gd name="connsiteX12" fmla="*/ 3542268 w 6982609"/>
                <a:gd name="connsiteY12" fmla="*/ 558778 h 985188"/>
                <a:gd name="connsiteX13" fmla="*/ 3707147 w 6982609"/>
                <a:gd name="connsiteY13" fmla="*/ 534812 h 985188"/>
                <a:gd name="connsiteX14" fmla="*/ 3864233 w 6982609"/>
                <a:gd name="connsiteY14" fmla="*/ 563758 h 985188"/>
                <a:gd name="connsiteX15" fmla="*/ 4180452 w 6982609"/>
                <a:gd name="connsiteY15" fmla="*/ 650292 h 985188"/>
                <a:gd name="connsiteX16" fmla="*/ 4348591 w 6982609"/>
                <a:gd name="connsiteY16" fmla="*/ 766824 h 985188"/>
                <a:gd name="connsiteX17" fmla="*/ 4512364 w 6982609"/>
                <a:gd name="connsiteY17" fmla="*/ 766824 h 985188"/>
                <a:gd name="connsiteX18" fmla="*/ 4566956 w 6982609"/>
                <a:gd name="connsiteY18" fmla="*/ 903302 h 985188"/>
                <a:gd name="connsiteX19" fmla="*/ 4771672 w 6982609"/>
                <a:gd name="connsiteY19" fmla="*/ 739529 h 985188"/>
                <a:gd name="connsiteX20" fmla="*/ 4990036 w 6982609"/>
                <a:gd name="connsiteY20" fmla="*/ 616699 h 985188"/>
                <a:gd name="connsiteX21" fmla="*/ 5372173 w 6982609"/>
                <a:gd name="connsiteY21" fmla="*/ 630346 h 985188"/>
                <a:gd name="connsiteX22" fmla="*/ 5372173 w 6982609"/>
                <a:gd name="connsiteY22" fmla="*/ 794120 h 985188"/>
                <a:gd name="connsiteX23" fmla="*/ 5440412 w 6982609"/>
                <a:gd name="connsiteY23" fmla="*/ 930597 h 985188"/>
                <a:gd name="connsiteX24" fmla="*/ 5767958 w 6982609"/>
                <a:gd name="connsiteY24" fmla="*/ 985188 h 985188"/>
                <a:gd name="connsiteX25" fmla="*/ 5836197 w 6982609"/>
                <a:gd name="connsiteY25" fmla="*/ 930597 h 985188"/>
                <a:gd name="connsiteX26" fmla="*/ 6027266 w 6982609"/>
                <a:gd name="connsiteY26" fmla="*/ 903302 h 985188"/>
                <a:gd name="connsiteX27" fmla="*/ 6286573 w 6982609"/>
                <a:gd name="connsiteY27" fmla="*/ 985188 h 985188"/>
                <a:gd name="connsiteX28" fmla="*/ 6682358 w 6982609"/>
                <a:gd name="connsiteY28" fmla="*/ 903302 h 985188"/>
                <a:gd name="connsiteX29" fmla="*/ 6982609 w 6982609"/>
                <a:gd name="connsiteY29" fmla="*/ 876006 h 985188"/>
                <a:gd name="connsiteX0" fmla="*/ 0 w 6982609"/>
                <a:gd name="connsiteY0" fmla="*/ 530613 h 985188"/>
                <a:gd name="connsiteX1" fmla="*/ 565969 w 6982609"/>
                <a:gd name="connsiteY1" fmla="*/ 542760 h 985188"/>
                <a:gd name="connsiteX2" fmla="*/ 859639 w 6982609"/>
                <a:gd name="connsiteY2" fmla="*/ 452744 h 985188"/>
                <a:gd name="connsiteX3" fmla="*/ 1244265 w 6982609"/>
                <a:gd name="connsiteY3" fmla="*/ 539611 h 985188"/>
                <a:gd name="connsiteX4" fmla="*/ 1455668 w 6982609"/>
                <a:gd name="connsiteY4" fmla="*/ 454725 h 985188"/>
                <a:gd name="connsiteX5" fmla="*/ 1569215 w 6982609"/>
                <a:gd name="connsiteY5" fmla="*/ 359191 h 985188"/>
                <a:gd name="connsiteX6" fmla="*/ 1758239 w 6982609"/>
                <a:gd name="connsiteY6" fmla="*/ 206066 h 985188"/>
                <a:gd name="connsiteX7" fmla="*/ 1946987 w 6982609"/>
                <a:gd name="connsiteY7" fmla="*/ 0 h 985188"/>
                <a:gd name="connsiteX8" fmla="*/ 2381671 w 6982609"/>
                <a:gd name="connsiteY8" fmla="*/ 97033 h 985188"/>
                <a:gd name="connsiteX9" fmla="*/ 2675234 w 6982609"/>
                <a:gd name="connsiteY9" fmla="*/ 183420 h 985188"/>
                <a:gd name="connsiteX10" fmla="*/ 3127098 w 6982609"/>
                <a:gd name="connsiteY10" fmla="*/ 437598 h 985188"/>
                <a:gd name="connsiteX11" fmla="*/ 3295120 w 6982609"/>
                <a:gd name="connsiteY11" fmla="*/ 551458 h 985188"/>
                <a:gd name="connsiteX12" fmla="*/ 3542268 w 6982609"/>
                <a:gd name="connsiteY12" fmla="*/ 558778 h 985188"/>
                <a:gd name="connsiteX13" fmla="*/ 3707147 w 6982609"/>
                <a:gd name="connsiteY13" fmla="*/ 534812 h 985188"/>
                <a:gd name="connsiteX14" fmla="*/ 3864233 w 6982609"/>
                <a:gd name="connsiteY14" fmla="*/ 563758 h 985188"/>
                <a:gd name="connsiteX15" fmla="*/ 4180452 w 6982609"/>
                <a:gd name="connsiteY15" fmla="*/ 650292 h 985188"/>
                <a:gd name="connsiteX16" fmla="*/ 4348591 w 6982609"/>
                <a:gd name="connsiteY16" fmla="*/ 766824 h 985188"/>
                <a:gd name="connsiteX17" fmla="*/ 4512364 w 6982609"/>
                <a:gd name="connsiteY17" fmla="*/ 766824 h 985188"/>
                <a:gd name="connsiteX18" fmla="*/ 4566956 w 6982609"/>
                <a:gd name="connsiteY18" fmla="*/ 903302 h 985188"/>
                <a:gd name="connsiteX19" fmla="*/ 4771672 w 6982609"/>
                <a:gd name="connsiteY19" fmla="*/ 739529 h 985188"/>
                <a:gd name="connsiteX20" fmla="*/ 4990036 w 6982609"/>
                <a:gd name="connsiteY20" fmla="*/ 616699 h 985188"/>
                <a:gd name="connsiteX21" fmla="*/ 5372173 w 6982609"/>
                <a:gd name="connsiteY21" fmla="*/ 630346 h 985188"/>
                <a:gd name="connsiteX22" fmla="*/ 5372173 w 6982609"/>
                <a:gd name="connsiteY22" fmla="*/ 794120 h 985188"/>
                <a:gd name="connsiteX23" fmla="*/ 5440412 w 6982609"/>
                <a:gd name="connsiteY23" fmla="*/ 930597 h 985188"/>
                <a:gd name="connsiteX24" fmla="*/ 5767958 w 6982609"/>
                <a:gd name="connsiteY24" fmla="*/ 985188 h 985188"/>
                <a:gd name="connsiteX25" fmla="*/ 5836197 w 6982609"/>
                <a:gd name="connsiteY25" fmla="*/ 930597 h 985188"/>
                <a:gd name="connsiteX26" fmla="*/ 6027266 w 6982609"/>
                <a:gd name="connsiteY26" fmla="*/ 903302 h 985188"/>
                <a:gd name="connsiteX27" fmla="*/ 6286573 w 6982609"/>
                <a:gd name="connsiteY27" fmla="*/ 985188 h 985188"/>
                <a:gd name="connsiteX28" fmla="*/ 6682358 w 6982609"/>
                <a:gd name="connsiteY28" fmla="*/ 903302 h 985188"/>
                <a:gd name="connsiteX29" fmla="*/ 6982609 w 6982609"/>
                <a:gd name="connsiteY29" fmla="*/ 876006 h 985188"/>
                <a:gd name="connsiteX0" fmla="*/ 0 w 7413746"/>
                <a:gd name="connsiteY0" fmla="*/ 545761 h 985188"/>
                <a:gd name="connsiteX1" fmla="*/ 997106 w 7413746"/>
                <a:gd name="connsiteY1" fmla="*/ 542760 h 985188"/>
                <a:gd name="connsiteX2" fmla="*/ 1290776 w 7413746"/>
                <a:gd name="connsiteY2" fmla="*/ 452744 h 985188"/>
                <a:gd name="connsiteX3" fmla="*/ 1675402 w 7413746"/>
                <a:gd name="connsiteY3" fmla="*/ 539611 h 985188"/>
                <a:gd name="connsiteX4" fmla="*/ 1886805 w 7413746"/>
                <a:gd name="connsiteY4" fmla="*/ 454725 h 985188"/>
                <a:gd name="connsiteX5" fmla="*/ 2000352 w 7413746"/>
                <a:gd name="connsiteY5" fmla="*/ 359191 h 985188"/>
                <a:gd name="connsiteX6" fmla="*/ 2189376 w 7413746"/>
                <a:gd name="connsiteY6" fmla="*/ 206066 h 985188"/>
                <a:gd name="connsiteX7" fmla="*/ 2378124 w 7413746"/>
                <a:gd name="connsiteY7" fmla="*/ 0 h 985188"/>
                <a:gd name="connsiteX8" fmla="*/ 2812808 w 7413746"/>
                <a:gd name="connsiteY8" fmla="*/ 97033 h 985188"/>
                <a:gd name="connsiteX9" fmla="*/ 3106371 w 7413746"/>
                <a:gd name="connsiteY9" fmla="*/ 183420 h 985188"/>
                <a:gd name="connsiteX10" fmla="*/ 3558235 w 7413746"/>
                <a:gd name="connsiteY10" fmla="*/ 437598 h 985188"/>
                <a:gd name="connsiteX11" fmla="*/ 3726257 w 7413746"/>
                <a:gd name="connsiteY11" fmla="*/ 551458 h 985188"/>
                <a:gd name="connsiteX12" fmla="*/ 3973405 w 7413746"/>
                <a:gd name="connsiteY12" fmla="*/ 558778 h 985188"/>
                <a:gd name="connsiteX13" fmla="*/ 4138284 w 7413746"/>
                <a:gd name="connsiteY13" fmla="*/ 534812 h 985188"/>
                <a:gd name="connsiteX14" fmla="*/ 4295370 w 7413746"/>
                <a:gd name="connsiteY14" fmla="*/ 563758 h 985188"/>
                <a:gd name="connsiteX15" fmla="*/ 4611589 w 7413746"/>
                <a:gd name="connsiteY15" fmla="*/ 650292 h 985188"/>
                <a:gd name="connsiteX16" fmla="*/ 4779728 w 7413746"/>
                <a:gd name="connsiteY16" fmla="*/ 766824 h 985188"/>
                <a:gd name="connsiteX17" fmla="*/ 4943501 w 7413746"/>
                <a:gd name="connsiteY17" fmla="*/ 766824 h 985188"/>
                <a:gd name="connsiteX18" fmla="*/ 4998093 w 7413746"/>
                <a:gd name="connsiteY18" fmla="*/ 903302 h 985188"/>
                <a:gd name="connsiteX19" fmla="*/ 5202809 w 7413746"/>
                <a:gd name="connsiteY19" fmla="*/ 739529 h 985188"/>
                <a:gd name="connsiteX20" fmla="*/ 5421173 w 7413746"/>
                <a:gd name="connsiteY20" fmla="*/ 616699 h 985188"/>
                <a:gd name="connsiteX21" fmla="*/ 5803310 w 7413746"/>
                <a:gd name="connsiteY21" fmla="*/ 630346 h 985188"/>
                <a:gd name="connsiteX22" fmla="*/ 5803310 w 7413746"/>
                <a:gd name="connsiteY22" fmla="*/ 794120 h 985188"/>
                <a:gd name="connsiteX23" fmla="*/ 5871549 w 7413746"/>
                <a:gd name="connsiteY23" fmla="*/ 930597 h 985188"/>
                <a:gd name="connsiteX24" fmla="*/ 6199095 w 7413746"/>
                <a:gd name="connsiteY24" fmla="*/ 985188 h 985188"/>
                <a:gd name="connsiteX25" fmla="*/ 6267334 w 7413746"/>
                <a:gd name="connsiteY25" fmla="*/ 930597 h 985188"/>
                <a:gd name="connsiteX26" fmla="*/ 6458403 w 7413746"/>
                <a:gd name="connsiteY26" fmla="*/ 903302 h 985188"/>
                <a:gd name="connsiteX27" fmla="*/ 6717710 w 7413746"/>
                <a:gd name="connsiteY27" fmla="*/ 985188 h 985188"/>
                <a:gd name="connsiteX28" fmla="*/ 7113495 w 7413746"/>
                <a:gd name="connsiteY28" fmla="*/ 903302 h 985188"/>
                <a:gd name="connsiteX29" fmla="*/ 7413746 w 7413746"/>
                <a:gd name="connsiteY29" fmla="*/ 876006 h 985188"/>
                <a:gd name="connsiteX0" fmla="*/ 0 w 7413746"/>
                <a:gd name="connsiteY0" fmla="*/ 545761 h 985188"/>
                <a:gd name="connsiteX1" fmla="*/ 661777 w 7413746"/>
                <a:gd name="connsiteY1" fmla="*/ 542760 h 985188"/>
                <a:gd name="connsiteX2" fmla="*/ 1290776 w 7413746"/>
                <a:gd name="connsiteY2" fmla="*/ 452744 h 985188"/>
                <a:gd name="connsiteX3" fmla="*/ 1675402 w 7413746"/>
                <a:gd name="connsiteY3" fmla="*/ 539611 h 985188"/>
                <a:gd name="connsiteX4" fmla="*/ 1886805 w 7413746"/>
                <a:gd name="connsiteY4" fmla="*/ 454725 h 985188"/>
                <a:gd name="connsiteX5" fmla="*/ 2000352 w 7413746"/>
                <a:gd name="connsiteY5" fmla="*/ 359191 h 985188"/>
                <a:gd name="connsiteX6" fmla="*/ 2189376 w 7413746"/>
                <a:gd name="connsiteY6" fmla="*/ 206066 h 985188"/>
                <a:gd name="connsiteX7" fmla="*/ 2378124 w 7413746"/>
                <a:gd name="connsiteY7" fmla="*/ 0 h 985188"/>
                <a:gd name="connsiteX8" fmla="*/ 2812808 w 7413746"/>
                <a:gd name="connsiteY8" fmla="*/ 97033 h 985188"/>
                <a:gd name="connsiteX9" fmla="*/ 3106371 w 7413746"/>
                <a:gd name="connsiteY9" fmla="*/ 183420 h 985188"/>
                <a:gd name="connsiteX10" fmla="*/ 3558235 w 7413746"/>
                <a:gd name="connsiteY10" fmla="*/ 437598 h 985188"/>
                <a:gd name="connsiteX11" fmla="*/ 3726257 w 7413746"/>
                <a:gd name="connsiteY11" fmla="*/ 551458 h 985188"/>
                <a:gd name="connsiteX12" fmla="*/ 3973405 w 7413746"/>
                <a:gd name="connsiteY12" fmla="*/ 558778 h 985188"/>
                <a:gd name="connsiteX13" fmla="*/ 4138284 w 7413746"/>
                <a:gd name="connsiteY13" fmla="*/ 534812 h 985188"/>
                <a:gd name="connsiteX14" fmla="*/ 4295370 w 7413746"/>
                <a:gd name="connsiteY14" fmla="*/ 563758 h 985188"/>
                <a:gd name="connsiteX15" fmla="*/ 4611589 w 7413746"/>
                <a:gd name="connsiteY15" fmla="*/ 650292 h 985188"/>
                <a:gd name="connsiteX16" fmla="*/ 4779728 w 7413746"/>
                <a:gd name="connsiteY16" fmla="*/ 766824 h 985188"/>
                <a:gd name="connsiteX17" fmla="*/ 4943501 w 7413746"/>
                <a:gd name="connsiteY17" fmla="*/ 766824 h 985188"/>
                <a:gd name="connsiteX18" fmla="*/ 4998093 w 7413746"/>
                <a:gd name="connsiteY18" fmla="*/ 903302 h 985188"/>
                <a:gd name="connsiteX19" fmla="*/ 5202809 w 7413746"/>
                <a:gd name="connsiteY19" fmla="*/ 739529 h 985188"/>
                <a:gd name="connsiteX20" fmla="*/ 5421173 w 7413746"/>
                <a:gd name="connsiteY20" fmla="*/ 616699 h 985188"/>
                <a:gd name="connsiteX21" fmla="*/ 5803310 w 7413746"/>
                <a:gd name="connsiteY21" fmla="*/ 630346 h 985188"/>
                <a:gd name="connsiteX22" fmla="*/ 5803310 w 7413746"/>
                <a:gd name="connsiteY22" fmla="*/ 794120 h 985188"/>
                <a:gd name="connsiteX23" fmla="*/ 5871549 w 7413746"/>
                <a:gd name="connsiteY23" fmla="*/ 930597 h 985188"/>
                <a:gd name="connsiteX24" fmla="*/ 6199095 w 7413746"/>
                <a:gd name="connsiteY24" fmla="*/ 985188 h 985188"/>
                <a:gd name="connsiteX25" fmla="*/ 6267334 w 7413746"/>
                <a:gd name="connsiteY25" fmla="*/ 930597 h 985188"/>
                <a:gd name="connsiteX26" fmla="*/ 6458403 w 7413746"/>
                <a:gd name="connsiteY26" fmla="*/ 903302 h 985188"/>
                <a:gd name="connsiteX27" fmla="*/ 6717710 w 7413746"/>
                <a:gd name="connsiteY27" fmla="*/ 985188 h 985188"/>
                <a:gd name="connsiteX28" fmla="*/ 7113495 w 7413746"/>
                <a:gd name="connsiteY28" fmla="*/ 903302 h 985188"/>
                <a:gd name="connsiteX29" fmla="*/ 7413746 w 7413746"/>
                <a:gd name="connsiteY29"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421173 w 7413746"/>
                <a:gd name="connsiteY21" fmla="*/ 616699 h 985188"/>
                <a:gd name="connsiteX22" fmla="*/ 5803310 w 7413746"/>
                <a:gd name="connsiteY22" fmla="*/ 630346 h 985188"/>
                <a:gd name="connsiteX23" fmla="*/ 5803310 w 7413746"/>
                <a:gd name="connsiteY23" fmla="*/ 794120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421173 w 7413746"/>
                <a:gd name="connsiteY21" fmla="*/ 616699 h 985188"/>
                <a:gd name="connsiteX22" fmla="*/ 5803310 w 7413746"/>
                <a:gd name="connsiteY22" fmla="*/ 630346 h 985188"/>
                <a:gd name="connsiteX23" fmla="*/ 5915087 w 7413746"/>
                <a:gd name="connsiteY23" fmla="*/ 657792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803310 w 7413746"/>
                <a:gd name="connsiteY22" fmla="*/ 630346 h 985188"/>
                <a:gd name="connsiteX23" fmla="*/ 5915087 w 7413746"/>
                <a:gd name="connsiteY23" fmla="*/ 657792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5871549 w 7413746"/>
                <a:gd name="connsiteY25" fmla="*/ 930597 h 985188"/>
                <a:gd name="connsiteX26" fmla="*/ 6199095 w 7413746"/>
                <a:gd name="connsiteY26" fmla="*/ 985188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199095 w 7413746"/>
                <a:gd name="connsiteY26" fmla="*/ 985188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379112 w 7413746"/>
                <a:gd name="connsiteY27" fmla="*/ 779122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379112 w 7413746"/>
                <a:gd name="connsiteY27" fmla="*/ 779122 h 985188"/>
                <a:gd name="connsiteX28" fmla="*/ 6490340 w 7413746"/>
                <a:gd name="connsiteY28" fmla="*/ 797270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03302"/>
                <a:gd name="connsiteX1" fmla="*/ 661777 w 7413746"/>
                <a:gd name="connsiteY1" fmla="*/ 542760 h 903302"/>
                <a:gd name="connsiteX2" fmla="*/ 1003347 w 7413746"/>
                <a:gd name="connsiteY2" fmla="*/ 513335 h 903302"/>
                <a:gd name="connsiteX3" fmla="*/ 1290776 w 7413746"/>
                <a:gd name="connsiteY3" fmla="*/ 452744 h 903302"/>
                <a:gd name="connsiteX4" fmla="*/ 1675402 w 7413746"/>
                <a:gd name="connsiteY4" fmla="*/ 539611 h 903302"/>
                <a:gd name="connsiteX5" fmla="*/ 1886805 w 7413746"/>
                <a:gd name="connsiteY5" fmla="*/ 454725 h 903302"/>
                <a:gd name="connsiteX6" fmla="*/ 2000352 w 7413746"/>
                <a:gd name="connsiteY6" fmla="*/ 359191 h 903302"/>
                <a:gd name="connsiteX7" fmla="*/ 2189376 w 7413746"/>
                <a:gd name="connsiteY7" fmla="*/ 206066 h 903302"/>
                <a:gd name="connsiteX8" fmla="*/ 2378124 w 7413746"/>
                <a:gd name="connsiteY8" fmla="*/ 0 h 903302"/>
                <a:gd name="connsiteX9" fmla="*/ 2812808 w 7413746"/>
                <a:gd name="connsiteY9" fmla="*/ 97033 h 903302"/>
                <a:gd name="connsiteX10" fmla="*/ 3106371 w 7413746"/>
                <a:gd name="connsiteY10" fmla="*/ 183420 h 903302"/>
                <a:gd name="connsiteX11" fmla="*/ 3558235 w 7413746"/>
                <a:gd name="connsiteY11" fmla="*/ 437598 h 903302"/>
                <a:gd name="connsiteX12" fmla="*/ 3726257 w 7413746"/>
                <a:gd name="connsiteY12" fmla="*/ 551458 h 903302"/>
                <a:gd name="connsiteX13" fmla="*/ 3973405 w 7413746"/>
                <a:gd name="connsiteY13" fmla="*/ 558778 h 903302"/>
                <a:gd name="connsiteX14" fmla="*/ 4138284 w 7413746"/>
                <a:gd name="connsiteY14" fmla="*/ 534812 h 903302"/>
                <a:gd name="connsiteX15" fmla="*/ 4295370 w 7413746"/>
                <a:gd name="connsiteY15" fmla="*/ 563758 h 903302"/>
                <a:gd name="connsiteX16" fmla="*/ 4611589 w 7413746"/>
                <a:gd name="connsiteY16" fmla="*/ 650292 h 903302"/>
                <a:gd name="connsiteX17" fmla="*/ 4779728 w 7413746"/>
                <a:gd name="connsiteY17" fmla="*/ 766824 h 903302"/>
                <a:gd name="connsiteX18" fmla="*/ 4943501 w 7413746"/>
                <a:gd name="connsiteY18" fmla="*/ 766824 h 903302"/>
                <a:gd name="connsiteX19" fmla="*/ 4998093 w 7413746"/>
                <a:gd name="connsiteY19" fmla="*/ 903302 h 903302"/>
                <a:gd name="connsiteX20" fmla="*/ 5202809 w 7413746"/>
                <a:gd name="connsiteY20" fmla="*/ 739529 h 903302"/>
                <a:gd name="connsiteX21" fmla="*/ 5341333 w 7413746"/>
                <a:gd name="connsiteY21" fmla="*/ 631845 h 903302"/>
                <a:gd name="connsiteX22" fmla="*/ 5618115 w 7413746"/>
                <a:gd name="connsiteY22" fmla="*/ 649662 h 903302"/>
                <a:gd name="connsiteX23" fmla="*/ 5803310 w 7413746"/>
                <a:gd name="connsiteY23" fmla="*/ 630346 h 903302"/>
                <a:gd name="connsiteX24" fmla="*/ 5915087 w 7413746"/>
                <a:gd name="connsiteY24" fmla="*/ 657792 h 903302"/>
                <a:gd name="connsiteX25" fmla="*/ 6063166 w 7413746"/>
                <a:gd name="connsiteY25" fmla="*/ 763975 h 903302"/>
                <a:gd name="connsiteX26" fmla="*/ 6278935 w 7413746"/>
                <a:gd name="connsiteY26" fmla="*/ 833712 h 903302"/>
                <a:gd name="connsiteX27" fmla="*/ 6379112 w 7413746"/>
                <a:gd name="connsiteY27" fmla="*/ 779122 h 903302"/>
                <a:gd name="connsiteX28" fmla="*/ 6490340 w 7413746"/>
                <a:gd name="connsiteY28" fmla="*/ 797270 h 903302"/>
                <a:gd name="connsiteX29" fmla="*/ 6669806 w 7413746"/>
                <a:gd name="connsiteY29" fmla="*/ 757976 h 903302"/>
                <a:gd name="connsiteX30" fmla="*/ 7113495 w 7413746"/>
                <a:gd name="connsiteY30" fmla="*/ 903302 h 903302"/>
                <a:gd name="connsiteX31" fmla="*/ 7413746 w 7413746"/>
                <a:gd name="connsiteY31" fmla="*/ 876006 h 903302"/>
                <a:gd name="connsiteX0" fmla="*/ 0 w 7413746"/>
                <a:gd name="connsiteY0" fmla="*/ 545761 h 903302"/>
                <a:gd name="connsiteX1" fmla="*/ 661777 w 7413746"/>
                <a:gd name="connsiteY1" fmla="*/ 542760 h 903302"/>
                <a:gd name="connsiteX2" fmla="*/ 1003347 w 7413746"/>
                <a:gd name="connsiteY2" fmla="*/ 513335 h 903302"/>
                <a:gd name="connsiteX3" fmla="*/ 1290776 w 7413746"/>
                <a:gd name="connsiteY3" fmla="*/ 452744 h 903302"/>
                <a:gd name="connsiteX4" fmla="*/ 1675402 w 7413746"/>
                <a:gd name="connsiteY4" fmla="*/ 539611 h 903302"/>
                <a:gd name="connsiteX5" fmla="*/ 1886805 w 7413746"/>
                <a:gd name="connsiteY5" fmla="*/ 454725 h 903302"/>
                <a:gd name="connsiteX6" fmla="*/ 2000352 w 7413746"/>
                <a:gd name="connsiteY6" fmla="*/ 359191 h 903302"/>
                <a:gd name="connsiteX7" fmla="*/ 2189376 w 7413746"/>
                <a:gd name="connsiteY7" fmla="*/ 206066 h 903302"/>
                <a:gd name="connsiteX8" fmla="*/ 2378124 w 7413746"/>
                <a:gd name="connsiteY8" fmla="*/ 0 h 903302"/>
                <a:gd name="connsiteX9" fmla="*/ 2812808 w 7413746"/>
                <a:gd name="connsiteY9" fmla="*/ 97033 h 903302"/>
                <a:gd name="connsiteX10" fmla="*/ 3106371 w 7413746"/>
                <a:gd name="connsiteY10" fmla="*/ 183420 h 903302"/>
                <a:gd name="connsiteX11" fmla="*/ 3558235 w 7413746"/>
                <a:gd name="connsiteY11" fmla="*/ 437598 h 903302"/>
                <a:gd name="connsiteX12" fmla="*/ 3726257 w 7413746"/>
                <a:gd name="connsiteY12" fmla="*/ 551458 h 903302"/>
                <a:gd name="connsiteX13" fmla="*/ 3973405 w 7413746"/>
                <a:gd name="connsiteY13" fmla="*/ 558778 h 903302"/>
                <a:gd name="connsiteX14" fmla="*/ 4138284 w 7413746"/>
                <a:gd name="connsiteY14" fmla="*/ 534812 h 903302"/>
                <a:gd name="connsiteX15" fmla="*/ 4295370 w 7413746"/>
                <a:gd name="connsiteY15" fmla="*/ 563758 h 903302"/>
                <a:gd name="connsiteX16" fmla="*/ 4611589 w 7413746"/>
                <a:gd name="connsiteY16" fmla="*/ 650292 h 903302"/>
                <a:gd name="connsiteX17" fmla="*/ 4779728 w 7413746"/>
                <a:gd name="connsiteY17" fmla="*/ 766824 h 903302"/>
                <a:gd name="connsiteX18" fmla="*/ 4943501 w 7413746"/>
                <a:gd name="connsiteY18" fmla="*/ 766824 h 903302"/>
                <a:gd name="connsiteX19" fmla="*/ 4998093 w 7413746"/>
                <a:gd name="connsiteY19" fmla="*/ 903302 h 903302"/>
                <a:gd name="connsiteX20" fmla="*/ 5202809 w 7413746"/>
                <a:gd name="connsiteY20" fmla="*/ 739529 h 903302"/>
                <a:gd name="connsiteX21" fmla="*/ 5341333 w 7413746"/>
                <a:gd name="connsiteY21" fmla="*/ 631845 h 903302"/>
                <a:gd name="connsiteX22" fmla="*/ 5618115 w 7413746"/>
                <a:gd name="connsiteY22" fmla="*/ 649662 h 903302"/>
                <a:gd name="connsiteX23" fmla="*/ 5803310 w 7413746"/>
                <a:gd name="connsiteY23" fmla="*/ 630346 h 903302"/>
                <a:gd name="connsiteX24" fmla="*/ 5915087 w 7413746"/>
                <a:gd name="connsiteY24" fmla="*/ 657792 h 903302"/>
                <a:gd name="connsiteX25" fmla="*/ 6063166 w 7413746"/>
                <a:gd name="connsiteY25" fmla="*/ 763975 h 903302"/>
                <a:gd name="connsiteX26" fmla="*/ 6278935 w 7413746"/>
                <a:gd name="connsiteY26" fmla="*/ 833712 h 903302"/>
                <a:gd name="connsiteX27" fmla="*/ 6379112 w 7413746"/>
                <a:gd name="connsiteY27" fmla="*/ 779122 h 903302"/>
                <a:gd name="connsiteX28" fmla="*/ 6490340 w 7413746"/>
                <a:gd name="connsiteY28" fmla="*/ 797270 h 903302"/>
                <a:gd name="connsiteX29" fmla="*/ 6669806 w 7413746"/>
                <a:gd name="connsiteY29" fmla="*/ 757976 h 903302"/>
                <a:gd name="connsiteX30" fmla="*/ 6969782 w 7413746"/>
                <a:gd name="connsiteY30" fmla="*/ 782122 h 903302"/>
                <a:gd name="connsiteX31" fmla="*/ 7413746 w 7413746"/>
                <a:gd name="connsiteY31" fmla="*/ 876006 h 903302"/>
                <a:gd name="connsiteX0" fmla="*/ 0 w 7238098"/>
                <a:gd name="connsiteY0" fmla="*/ 545761 h 903302"/>
                <a:gd name="connsiteX1" fmla="*/ 661777 w 7238098"/>
                <a:gd name="connsiteY1" fmla="*/ 542760 h 903302"/>
                <a:gd name="connsiteX2" fmla="*/ 1003347 w 7238098"/>
                <a:gd name="connsiteY2" fmla="*/ 513335 h 903302"/>
                <a:gd name="connsiteX3" fmla="*/ 1290776 w 7238098"/>
                <a:gd name="connsiteY3" fmla="*/ 452744 h 903302"/>
                <a:gd name="connsiteX4" fmla="*/ 1675402 w 7238098"/>
                <a:gd name="connsiteY4" fmla="*/ 539611 h 903302"/>
                <a:gd name="connsiteX5" fmla="*/ 1886805 w 7238098"/>
                <a:gd name="connsiteY5" fmla="*/ 454725 h 903302"/>
                <a:gd name="connsiteX6" fmla="*/ 2000352 w 7238098"/>
                <a:gd name="connsiteY6" fmla="*/ 359191 h 903302"/>
                <a:gd name="connsiteX7" fmla="*/ 2189376 w 7238098"/>
                <a:gd name="connsiteY7" fmla="*/ 206066 h 903302"/>
                <a:gd name="connsiteX8" fmla="*/ 2378124 w 7238098"/>
                <a:gd name="connsiteY8" fmla="*/ 0 h 903302"/>
                <a:gd name="connsiteX9" fmla="*/ 2812808 w 7238098"/>
                <a:gd name="connsiteY9" fmla="*/ 97033 h 903302"/>
                <a:gd name="connsiteX10" fmla="*/ 3106371 w 7238098"/>
                <a:gd name="connsiteY10" fmla="*/ 183420 h 903302"/>
                <a:gd name="connsiteX11" fmla="*/ 3558235 w 7238098"/>
                <a:gd name="connsiteY11" fmla="*/ 437598 h 903302"/>
                <a:gd name="connsiteX12" fmla="*/ 3726257 w 7238098"/>
                <a:gd name="connsiteY12" fmla="*/ 551458 h 903302"/>
                <a:gd name="connsiteX13" fmla="*/ 3973405 w 7238098"/>
                <a:gd name="connsiteY13" fmla="*/ 558778 h 903302"/>
                <a:gd name="connsiteX14" fmla="*/ 4138284 w 7238098"/>
                <a:gd name="connsiteY14" fmla="*/ 534812 h 903302"/>
                <a:gd name="connsiteX15" fmla="*/ 4295370 w 7238098"/>
                <a:gd name="connsiteY15" fmla="*/ 563758 h 903302"/>
                <a:gd name="connsiteX16" fmla="*/ 4611589 w 7238098"/>
                <a:gd name="connsiteY16" fmla="*/ 650292 h 903302"/>
                <a:gd name="connsiteX17" fmla="*/ 4779728 w 7238098"/>
                <a:gd name="connsiteY17" fmla="*/ 766824 h 903302"/>
                <a:gd name="connsiteX18" fmla="*/ 4943501 w 7238098"/>
                <a:gd name="connsiteY18" fmla="*/ 766824 h 903302"/>
                <a:gd name="connsiteX19" fmla="*/ 4998093 w 7238098"/>
                <a:gd name="connsiteY19" fmla="*/ 903302 h 903302"/>
                <a:gd name="connsiteX20" fmla="*/ 5202809 w 7238098"/>
                <a:gd name="connsiteY20" fmla="*/ 739529 h 903302"/>
                <a:gd name="connsiteX21" fmla="*/ 5341333 w 7238098"/>
                <a:gd name="connsiteY21" fmla="*/ 631845 h 903302"/>
                <a:gd name="connsiteX22" fmla="*/ 5618115 w 7238098"/>
                <a:gd name="connsiteY22" fmla="*/ 649662 h 903302"/>
                <a:gd name="connsiteX23" fmla="*/ 5803310 w 7238098"/>
                <a:gd name="connsiteY23" fmla="*/ 630346 h 903302"/>
                <a:gd name="connsiteX24" fmla="*/ 5915087 w 7238098"/>
                <a:gd name="connsiteY24" fmla="*/ 657792 h 903302"/>
                <a:gd name="connsiteX25" fmla="*/ 6063166 w 7238098"/>
                <a:gd name="connsiteY25" fmla="*/ 763975 h 903302"/>
                <a:gd name="connsiteX26" fmla="*/ 6278935 w 7238098"/>
                <a:gd name="connsiteY26" fmla="*/ 833712 h 903302"/>
                <a:gd name="connsiteX27" fmla="*/ 6379112 w 7238098"/>
                <a:gd name="connsiteY27" fmla="*/ 779122 h 903302"/>
                <a:gd name="connsiteX28" fmla="*/ 6490340 w 7238098"/>
                <a:gd name="connsiteY28" fmla="*/ 797270 h 903302"/>
                <a:gd name="connsiteX29" fmla="*/ 6669806 w 7238098"/>
                <a:gd name="connsiteY29" fmla="*/ 757976 h 903302"/>
                <a:gd name="connsiteX30" fmla="*/ 6969782 w 7238098"/>
                <a:gd name="connsiteY30" fmla="*/ 782122 h 903302"/>
                <a:gd name="connsiteX31" fmla="*/ 7238098 w 7238098"/>
                <a:gd name="connsiteY31" fmla="*/ 709384 h 903302"/>
                <a:gd name="connsiteX0" fmla="*/ 0 w 7238098"/>
                <a:gd name="connsiteY0" fmla="*/ 545761 h 833712"/>
                <a:gd name="connsiteX1" fmla="*/ 661777 w 7238098"/>
                <a:gd name="connsiteY1" fmla="*/ 542760 h 833712"/>
                <a:gd name="connsiteX2" fmla="*/ 1003347 w 7238098"/>
                <a:gd name="connsiteY2" fmla="*/ 513335 h 833712"/>
                <a:gd name="connsiteX3" fmla="*/ 1290776 w 7238098"/>
                <a:gd name="connsiteY3" fmla="*/ 452744 h 833712"/>
                <a:gd name="connsiteX4" fmla="*/ 1675402 w 7238098"/>
                <a:gd name="connsiteY4" fmla="*/ 539611 h 833712"/>
                <a:gd name="connsiteX5" fmla="*/ 1886805 w 7238098"/>
                <a:gd name="connsiteY5" fmla="*/ 454725 h 833712"/>
                <a:gd name="connsiteX6" fmla="*/ 2000352 w 7238098"/>
                <a:gd name="connsiteY6" fmla="*/ 359191 h 833712"/>
                <a:gd name="connsiteX7" fmla="*/ 2189376 w 7238098"/>
                <a:gd name="connsiteY7" fmla="*/ 206066 h 833712"/>
                <a:gd name="connsiteX8" fmla="*/ 2378124 w 7238098"/>
                <a:gd name="connsiteY8" fmla="*/ 0 h 833712"/>
                <a:gd name="connsiteX9" fmla="*/ 2812808 w 7238098"/>
                <a:gd name="connsiteY9" fmla="*/ 97033 h 833712"/>
                <a:gd name="connsiteX10" fmla="*/ 3106371 w 7238098"/>
                <a:gd name="connsiteY10" fmla="*/ 183420 h 833712"/>
                <a:gd name="connsiteX11" fmla="*/ 3558235 w 7238098"/>
                <a:gd name="connsiteY11" fmla="*/ 437598 h 833712"/>
                <a:gd name="connsiteX12" fmla="*/ 3726257 w 7238098"/>
                <a:gd name="connsiteY12" fmla="*/ 551458 h 833712"/>
                <a:gd name="connsiteX13" fmla="*/ 3973405 w 7238098"/>
                <a:gd name="connsiteY13" fmla="*/ 558778 h 833712"/>
                <a:gd name="connsiteX14" fmla="*/ 4138284 w 7238098"/>
                <a:gd name="connsiteY14" fmla="*/ 534812 h 833712"/>
                <a:gd name="connsiteX15" fmla="*/ 4295370 w 7238098"/>
                <a:gd name="connsiteY15" fmla="*/ 563758 h 833712"/>
                <a:gd name="connsiteX16" fmla="*/ 4611589 w 7238098"/>
                <a:gd name="connsiteY16" fmla="*/ 650292 h 833712"/>
                <a:gd name="connsiteX17" fmla="*/ 4779728 w 7238098"/>
                <a:gd name="connsiteY17" fmla="*/ 766824 h 833712"/>
                <a:gd name="connsiteX18" fmla="*/ 4943501 w 7238098"/>
                <a:gd name="connsiteY18" fmla="*/ 766824 h 833712"/>
                <a:gd name="connsiteX19" fmla="*/ 5045997 w 7238098"/>
                <a:gd name="connsiteY19" fmla="*/ 660942 h 833712"/>
                <a:gd name="connsiteX20" fmla="*/ 5202809 w 7238098"/>
                <a:gd name="connsiteY20" fmla="*/ 739529 h 833712"/>
                <a:gd name="connsiteX21" fmla="*/ 5341333 w 7238098"/>
                <a:gd name="connsiteY21" fmla="*/ 631845 h 833712"/>
                <a:gd name="connsiteX22" fmla="*/ 5618115 w 7238098"/>
                <a:gd name="connsiteY22" fmla="*/ 649662 h 833712"/>
                <a:gd name="connsiteX23" fmla="*/ 5803310 w 7238098"/>
                <a:gd name="connsiteY23" fmla="*/ 630346 h 833712"/>
                <a:gd name="connsiteX24" fmla="*/ 5915087 w 7238098"/>
                <a:gd name="connsiteY24" fmla="*/ 657792 h 833712"/>
                <a:gd name="connsiteX25" fmla="*/ 6063166 w 7238098"/>
                <a:gd name="connsiteY25" fmla="*/ 763975 h 833712"/>
                <a:gd name="connsiteX26" fmla="*/ 6278935 w 7238098"/>
                <a:gd name="connsiteY26" fmla="*/ 833712 h 833712"/>
                <a:gd name="connsiteX27" fmla="*/ 6379112 w 7238098"/>
                <a:gd name="connsiteY27" fmla="*/ 779122 h 833712"/>
                <a:gd name="connsiteX28" fmla="*/ 6490340 w 7238098"/>
                <a:gd name="connsiteY28" fmla="*/ 797270 h 833712"/>
                <a:gd name="connsiteX29" fmla="*/ 6669806 w 7238098"/>
                <a:gd name="connsiteY29" fmla="*/ 757976 h 833712"/>
                <a:gd name="connsiteX30" fmla="*/ 6969782 w 7238098"/>
                <a:gd name="connsiteY30" fmla="*/ 782122 h 833712"/>
                <a:gd name="connsiteX31" fmla="*/ 7238098 w 7238098"/>
                <a:gd name="connsiteY31" fmla="*/ 709384 h 833712"/>
                <a:gd name="connsiteX0" fmla="*/ 0 w 7238098"/>
                <a:gd name="connsiteY0" fmla="*/ 545761 h 833712"/>
                <a:gd name="connsiteX1" fmla="*/ 661777 w 7238098"/>
                <a:gd name="connsiteY1" fmla="*/ 542760 h 833712"/>
                <a:gd name="connsiteX2" fmla="*/ 1003347 w 7238098"/>
                <a:gd name="connsiteY2" fmla="*/ 513335 h 833712"/>
                <a:gd name="connsiteX3" fmla="*/ 1290776 w 7238098"/>
                <a:gd name="connsiteY3" fmla="*/ 452744 h 833712"/>
                <a:gd name="connsiteX4" fmla="*/ 1675402 w 7238098"/>
                <a:gd name="connsiteY4" fmla="*/ 539611 h 833712"/>
                <a:gd name="connsiteX5" fmla="*/ 1886805 w 7238098"/>
                <a:gd name="connsiteY5" fmla="*/ 454725 h 833712"/>
                <a:gd name="connsiteX6" fmla="*/ 2000352 w 7238098"/>
                <a:gd name="connsiteY6" fmla="*/ 359191 h 833712"/>
                <a:gd name="connsiteX7" fmla="*/ 2189376 w 7238098"/>
                <a:gd name="connsiteY7" fmla="*/ 206066 h 833712"/>
                <a:gd name="connsiteX8" fmla="*/ 2378124 w 7238098"/>
                <a:gd name="connsiteY8" fmla="*/ 0 h 833712"/>
                <a:gd name="connsiteX9" fmla="*/ 2812808 w 7238098"/>
                <a:gd name="connsiteY9" fmla="*/ 97033 h 833712"/>
                <a:gd name="connsiteX10" fmla="*/ 3106371 w 7238098"/>
                <a:gd name="connsiteY10" fmla="*/ 183420 h 833712"/>
                <a:gd name="connsiteX11" fmla="*/ 3558235 w 7238098"/>
                <a:gd name="connsiteY11" fmla="*/ 437598 h 833712"/>
                <a:gd name="connsiteX12" fmla="*/ 3726257 w 7238098"/>
                <a:gd name="connsiteY12" fmla="*/ 551458 h 833712"/>
                <a:gd name="connsiteX13" fmla="*/ 3973405 w 7238098"/>
                <a:gd name="connsiteY13" fmla="*/ 558778 h 833712"/>
                <a:gd name="connsiteX14" fmla="*/ 4138284 w 7238098"/>
                <a:gd name="connsiteY14" fmla="*/ 534812 h 833712"/>
                <a:gd name="connsiteX15" fmla="*/ 4295370 w 7238098"/>
                <a:gd name="connsiteY15" fmla="*/ 563758 h 833712"/>
                <a:gd name="connsiteX16" fmla="*/ 4611589 w 7238098"/>
                <a:gd name="connsiteY16" fmla="*/ 650292 h 833712"/>
                <a:gd name="connsiteX17" fmla="*/ 4811663 w 7238098"/>
                <a:gd name="connsiteY17" fmla="*/ 721382 h 833712"/>
                <a:gd name="connsiteX18" fmla="*/ 4943501 w 7238098"/>
                <a:gd name="connsiteY18" fmla="*/ 766824 h 833712"/>
                <a:gd name="connsiteX19" fmla="*/ 5045997 w 7238098"/>
                <a:gd name="connsiteY19" fmla="*/ 660942 h 833712"/>
                <a:gd name="connsiteX20" fmla="*/ 5202809 w 7238098"/>
                <a:gd name="connsiteY20" fmla="*/ 739529 h 833712"/>
                <a:gd name="connsiteX21" fmla="*/ 5341333 w 7238098"/>
                <a:gd name="connsiteY21" fmla="*/ 631845 h 833712"/>
                <a:gd name="connsiteX22" fmla="*/ 5618115 w 7238098"/>
                <a:gd name="connsiteY22" fmla="*/ 649662 h 833712"/>
                <a:gd name="connsiteX23" fmla="*/ 5803310 w 7238098"/>
                <a:gd name="connsiteY23" fmla="*/ 630346 h 833712"/>
                <a:gd name="connsiteX24" fmla="*/ 5915087 w 7238098"/>
                <a:gd name="connsiteY24" fmla="*/ 657792 h 833712"/>
                <a:gd name="connsiteX25" fmla="*/ 6063166 w 7238098"/>
                <a:gd name="connsiteY25" fmla="*/ 763975 h 833712"/>
                <a:gd name="connsiteX26" fmla="*/ 6278935 w 7238098"/>
                <a:gd name="connsiteY26" fmla="*/ 833712 h 833712"/>
                <a:gd name="connsiteX27" fmla="*/ 6379112 w 7238098"/>
                <a:gd name="connsiteY27" fmla="*/ 779122 h 833712"/>
                <a:gd name="connsiteX28" fmla="*/ 6490340 w 7238098"/>
                <a:gd name="connsiteY28" fmla="*/ 797270 h 833712"/>
                <a:gd name="connsiteX29" fmla="*/ 6669806 w 7238098"/>
                <a:gd name="connsiteY29" fmla="*/ 757976 h 833712"/>
                <a:gd name="connsiteX30" fmla="*/ 6969782 w 7238098"/>
                <a:gd name="connsiteY30" fmla="*/ 782122 h 833712"/>
                <a:gd name="connsiteX31" fmla="*/ 7238098 w 7238098"/>
                <a:gd name="connsiteY31" fmla="*/ 709384 h 83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38098" h="833712">
                  <a:moveTo>
                    <a:pt x="0" y="545761"/>
                  </a:moveTo>
                  <a:lnTo>
                    <a:pt x="661777" y="542760"/>
                  </a:lnTo>
                  <a:cubicBezTo>
                    <a:pt x="829001" y="537356"/>
                    <a:pt x="898514" y="528338"/>
                    <a:pt x="1003347" y="513335"/>
                  </a:cubicBezTo>
                  <a:cubicBezTo>
                    <a:pt x="1108180" y="498332"/>
                    <a:pt x="1178767" y="448365"/>
                    <a:pt x="1290776" y="452744"/>
                  </a:cubicBezTo>
                  <a:lnTo>
                    <a:pt x="1675402" y="539611"/>
                  </a:lnTo>
                  <a:lnTo>
                    <a:pt x="1886805" y="454725"/>
                  </a:lnTo>
                  <a:lnTo>
                    <a:pt x="2000352" y="359191"/>
                  </a:lnTo>
                  <a:lnTo>
                    <a:pt x="2189376" y="206066"/>
                  </a:lnTo>
                  <a:lnTo>
                    <a:pt x="2378124" y="0"/>
                  </a:lnTo>
                  <a:lnTo>
                    <a:pt x="2812808" y="97033"/>
                  </a:lnTo>
                  <a:lnTo>
                    <a:pt x="3106371" y="183420"/>
                  </a:lnTo>
                  <a:cubicBezTo>
                    <a:pt x="3331510" y="288343"/>
                    <a:pt x="3333096" y="332675"/>
                    <a:pt x="3558235" y="437598"/>
                  </a:cubicBezTo>
                  <a:lnTo>
                    <a:pt x="3726257" y="551458"/>
                  </a:lnTo>
                  <a:cubicBezTo>
                    <a:pt x="3845898" y="543800"/>
                    <a:pt x="3853764" y="566436"/>
                    <a:pt x="3973405" y="558778"/>
                  </a:cubicBezTo>
                  <a:lnTo>
                    <a:pt x="4138284" y="534812"/>
                  </a:lnTo>
                  <a:lnTo>
                    <a:pt x="4295370" y="563758"/>
                  </a:lnTo>
                  <a:lnTo>
                    <a:pt x="4611589" y="650292"/>
                  </a:lnTo>
                  <a:lnTo>
                    <a:pt x="4811663" y="721382"/>
                  </a:lnTo>
                  <a:lnTo>
                    <a:pt x="4943501" y="766824"/>
                  </a:lnTo>
                  <a:lnTo>
                    <a:pt x="5045997" y="660942"/>
                  </a:lnTo>
                  <a:lnTo>
                    <a:pt x="5202809" y="739529"/>
                  </a:lnTo>
                  <a:lnTo>
                    <a:pt x="5341333" y="631845"/>
                  </a:lnTo>
                  <a:cubicBezTo>
                    <a:pt x="5476175" y="632735"/>
                    <a:pt x="5483273" y="648772"/>
                    <a:pt x="5618115" y="649662"/>
                  </a:cubicBezTo>
                  <a:lnTo>
                    <a:pt x="5803310" y="630346"/>
                  </a:lnTo>
                  <a:lnTo>
                    <a:pt x="5915087" y="657792"/>
                  </a:lnTo>
                  <a:lnTo>
                    <a:pt x="6063166" y="763975"/>
                  </a:lnTo>
                  <a:lnTo>
                    <a:pt x="6278935" y="833712"/>
                  </a:lnTo>
                  <a:lnTo>
                    <a:pt x="6379112" y="779122"/>
                  </a:lnTo>
                  <a:lnTo>
                    <a:pt x="6490340" y="797270"/>
                  </a:lnTo>
                  <a:lnTo>
                    <a:pt x="6669806" y="757976"/>
                  </a:lnTo>
                  <a:lnTo>
                    <a:pt x="6969782" y="782122"/>
                  </a:lnTo>
                  <a:lnTo>
                    <a:pt x="7238098" y="709384"/>
                  </a:lnTo>
                </a:path>
              </a:pathLst>
            </a:custGeom>
            <a:noFill/>
            <a:ln w="22225">
              <a:solidFill>
                <a:schemeClr val="accent4">
                  <a:lumMod val="50000"/>
                  <a:alpha val="83000"/>
                </a:schemeClr>
              </a:solidFill>
            </a:ln>
            <a:effectLst>
              <a:outerShdw blurRad="101600" dist="63500" dir="3600000" algn="ctr" rotWithShape="0">
                <a:schemeClr val="accent4">
                  <a:lumMod val="5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900" b="1">
                <a:latin typeface="Work Sans Light" panose="00000400000000000000" pitchFamily="50" charset="0"/>
              </a:endParaRPr>
            </a:p>
          </p:txBody>
        </p:sp>
        <p:cxnSp>
          <p:nvCxnSpPr>
            <p:cNvPr id="80" name="Gerade Verbindung mit Pfeil 140"/>
            <p:cNvCxnSpPr/>
            <p:nvPr/>
          </p:nvCxnSpPr>
          <p:spPr>
            <a:xfrm>
              <a:off x="1755978" y="1789628"/>
              <a:ext cx="1873047" cy="2267469"/>
            </a:xfrm>
            <a:prstGeom prst="straightConnector1">
              <a:avLst/>
            </a:prstGeom>
            <a:ln w="6350">
              <a:solidFill>
                <a:schemeClr val="bg1">
                  <a:lumMod val="8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Gerade Verbindung mit Pfeil 140"/>
            <p:cNvCxnSpPr/>
            <p:nvPr/>
          </p:nvCxnSpPr>
          <p:spPr>
            <a:xfrm>
              <a:off x="2092404" y="1490107"/>
              <a:ext cx="1536621" cy="2500887"/>
            </a:xfrm>
            <a:prstGeom prst="straightConnector1">
              <a:avLst/>
            </a:prstGeom>
            <a:ln w="6350">
              <a:solidFill>
                <a:schemeClr val="bg1">
                  <a:lumMod val="8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2" name="Gerade Verbindung mit Pfeil 140"/>
            <p:cNvCxnSpPr/>
            <p:nvPr/>
          </p:nvCxnSpPr>
          <p:spPr>
            <a:xfrm>
              <a:off x="1114400" y="2378217"/>
              <a:ext cx="2514625" cy="1678880"/>
            </a:xfrm>
            <a:prstGeom prst="straightConnector1">
              <a:avLst/>
            </a:prstGeom>
            <a:ln w="6350">
              <a:solidFill>
                <a:schemeClr val="bg1">
                  <a:lumMod val="8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3" name="Gerade Verbindung mit Pfeil 162"/>
            <p:cNvCxnSpPr/>
            <p:nvPr/>
          </p:nvCxnSpPr>
          <p:spPr>
            <a:xfrm flipV="1">
              <a:off x="2688155" y="3619542"/>
              <a:ext cx="1403496" cy="1311134"/>
            </a:xfrm>
            <a:prstGeom prst="straightConnector1">
              <a:avLst/>
            </a:prstGeom>
            <a:ln w="22225">
              <a:solidFill>
                <a:schemeClr val="accent2">
                  <a:lumMod val="50000"/>
                </a:schemeClr>
              </a:solidFill>
              <a:prstDash val="solid"/>
              <a:tailEnd type="none"/>
            </a:ln>
            <a:effectLst/>
          </p:spPr>
          <p:style>
            <a:lnRef idx="1">
              <a:schemeClr val="accent1"/>
            </a:lnRef>
            <a:fillRef idx="0">
              <a:schemeClr val="accent1"/>
            </a:fillRef>
            <a:effectRef idx="0">
              <a:schemeClr val="accent1"/>
            </a:effectRef>
            <a:fontRef idx="minor">
              <a:schemeClr val="tx1"/>
            </a:fontRef>
          </p:style>
        </p:cxnSp>
        <p:sp>
          <p:nvSpPr>
            <p:cNvPr id="86" name="Rectangle 16"/>
            <p:cNvSpPr/>
            <p:nvPr/>
          </p:nvSpPr>
          <p:spPr>
            <a:xfrm>
              <a:off x="1905627" y="2317352"/>
              <a:ext cx="287258" cy="246221"/>
            </a:xfrm>
            <a:prstGeom prst="rect">
              <a:avLst/>
            </a:prstGeom>
          </p:spPr>
          <p:txBody>
            <a:bodyPr wrap="none">
              <a:spAutoFit/>
            </a:bodyPr>
            <a:lstStyle/>
            <a:p>
              <a:pPr algn="just"/>
              <a:r>
                <a:rPr lang="en-US" sz="1000" dirty="0">
                  <a:solidFill>
                    <a:schemeClr val="tx1">
                      <a:lumMod val="50000"/>
                      <a:lumOff val="50000"/>
                    </a:schemeClr>
                  </a:solidFill>
                  <a:latin typeface="Work Sans Light" panose="00000400000000000000" pitchFamily="50" charset="0"/>
                  <a:cs typeface="Arial" panose="020B0604020202020204" pitchFamily="34" charset="0"/>
                </a:rPr>
                <a:t>r</a:t>
              </a:r>
              <a:r>
                <a:rPr lang="en-US" sz="1000" baseline="-25000" dirty="0">
                  <a:solidFill>
                    <a:schemeClr val="tx1">
                      <a:lumMod val="50000"/>
                      <a:lumOff val="50000"/>
                    </a:schemeClr>
                  </a:solidFill>
                  <a:latin typeface="Work Sans Light" panose="00000400000000000000" pitchFamily="50" charset="0"/>
                  <a:cs typeface="Arial" panose="020B0604020202020204" pitchFamily="34" charset="0"/>
                </a:rPr>
                <a:t>0</a:t>
              </a:r>
            </a:p>
          </p:txBody>
        </p:sp>
        <p:sp>
          <p:nvSpPr>
            <p:cNvPr id="88" name="Rectangle 106"/>
            <p:cNvSpPr/>
            <p:nvPr/>
          </p:nvSpPr>
          <p:spPr>
            <a:xfrm>
              <a:off x="1566397" y="2677533"/>
              <a:ext cx="266420" cy="246221"/>
            </a:xfrm>
            <a:prstGeom prst="rect">
              <a:avLst/>
            </a:prstGeom>
          </p:spPr>
          <p:txBody>
            <a:bodyPr wrap="none">
              <a:spAutoFit/>
            </a:bodyPr>
            <a:lstStyle/>
            <a:p>
              <a:pPr algn="just"/>
              <a:r>
                <a:rPr lang="en-US" sz="1000" dirty="0" smtClean="0">
                  <a:solidFill>
                    <a:schemeClr val="tx1">
                      <a:lumMod val="50000"/>
                      <a:lumOff val="50000"/>
                    </a:schemeClr>
                  </a:solidFill>
                  <a:latin typeface="Work Sans Light" panose="00000400000000000000" pitchFamily="50" charset="0"/>
                  <a:cs typeface="Arial" panose="020B0604020202020204" pitchFamily="34" charset="0"/>
                </a:rPr>
                <a:t>r</a:t>
              </a:r>
              <a:r>
                <a:rPr lang="en-US" sz="1000" baseline="-25000" dirty="0" smtClean="0">
                  <a:solidFill>
                    <a:schemeClr val="tx1">
                      <a:lumMod val="50000"/>
                      <a:lumOff val="50000"/>
                    </a:schemeClr>
                  </a:solidFill>
                  <a:latin typeface="Work Sans Light" panose="00000400000000000000" pitchFamily="50" charset="0"/>
                  <a:cs typeface="Arial" panose="020B0604020202020204" pitchFamily="34" charset="0"/>
                </a:rPr>
                <a:t>1</a:t>
              </a:r>
              <a:endParaRPr lang="en-US" sz="1000" baseline="-25000" dirty="0">
                <a:solidFill>
                  <a:schemeClr val="tx1">
                    <a:lumMod val="50000"/>
                    <a:lumOff val="50000"/>
                  </a:schemeClr>
                </a:solidFill>
                <a:latin typeface="Work Sans Light" panose="00000400000000000000" pitchFamily="50" charset="0"/>
                <a:cs typeface="Arial" panose="020B0604020202020204" pitchFamily="34" charset="0"/>
              </a:endParaRPr>
            </a:p>
          </p:txBody>
        </p:sp>
        <p:sp>
          <p:nvSpPr>
            <p:cNvPr id="89" name="Rectangle 107"/>
            <p:cNvSpPr/>
            <p:nvPr/>
          </p:nvSpPr>
          <p:spPr>
            <a:xfrm>
              <a:off x="2158305" y="2073280"/>
              <a:ext cx="357790" cy="246221"/>
            </a:xfrm>
            <a:prstGeom prst="rect">
              <a:avLst/>
            </a:prstGeom>
          </p:spPr>
          <p:txBody>
            <a:bodyPr wrap="none">
              <a:spAutoFit/>
            </a:bodyPr>
            <a:lstStyle/>
            <a:p>
              <a:pPr algn="just"/>
              <a:r>
                <a:rPr lang="en-US" sz="1000" dirty="0" smtClean="0">
                  <a:solidFill>
                    <a:schemeClr val="tx1">
                      <a:lumMod val="50000"/>
                      <a:lumOff val="50000"/>
                    </a:schemeClr>
                  </a:solidFill>
                  <a:latin typeface="Work Sans Light" panose="00000400000000000000" pitchFamily="50" charset="0"/>
                  <a:cs typeface="Arial" panose="020B0604020202020204" pitchFamily="34" charset="0"/>
                </a:rPr>
                <a:t>r</a:t>
              </a:r>
              <a:r>
                <a:rPr lang="en-US" sz="1000" baseline="-25000" dirty="0">
                  <a:solidFill>
                    <a:schemeClr val="tx1">
                      <a:lumMod val="50000"/>
                      <a:lumOff val="50000"/>
                    </a:schemeClr>
                  </a:solidFill>
                  <a:latin typeface="Work Sans Light" panose="00000400000000000000" pitchFamily="50" charset="0"/>
                  <a:cs typeface="Arial" panose="020B0604020202020204" pitchFamily="34" charset="0"/>
                </a:rPr>
                <a:t>n</a:t>
              </a:r>
              <a:r>
                <a:rPr lang="en-US" sz="1000" baseline="-25000" dirty="0" smtClean="0">
                  <a:solidFill>
                    <a:schemeClr val="tx1">
                      <a:lumMod val="50000"/>
                      <a:lumOff val="50000"/>
                    </a:schemeClr>
                  </a:solidFill>
                  <a:latin typeface="Work Sans Light" panose="00000400000000000000" pitchFamily="50" charset="0"/>
                  <a:cs typeface="Arial" panose="020B0604020202020204" pitchFamily="34" charset="0"/>
                </a:rPr>
                <a:t>-1</a:t>
              </a:r>
              <a:endParaRPr lang="en-US" sz="1000" baseline="-25000" dirty="0">
                <a:solidFill>
                  <a:schemeClr val="tx1">
                    <a:lumMod val="50000"/>
                    <a:lumOff val="50000"/>
                  </a:schemeClr>
                </a:solidFill>
                <a:latin typeface="Work Sans Light" panose="00000400000000000000" pitchFamily="50" charset="0"/>
                <a:cs typeface="Arial" panose="020B0604020202020204" pitchFamily="34" charset="0"/>
              </a:endParaRPr>
            </a:p>
          </p:txBody>
        </p:sp>
        <p:sp>
          <p:nvSpPr>
            <p:cNvPr id="90" name="Rectangle 108"/>
            <p:cNvSpPr/>
            <p:nvPr/>
          </p:nvSpPr>
          <p:spPr>
            <a:xfrm>
              <a:off x="2445138" y="1808619"/>
              <a:ext cx="285656" cy="246221"/>
            </a:xfrm>
            <a:prstGeom prst="rect">
              <a:avLst/>
            </a:prstGeom>
          </p:spPr>
          <p:txBody>
            <a:bodyPr wrap="none">
              <a:spAutoFit/>
            </a:bodyPr>
            <a:lstStyle/>
            <a:p>
              <a:pPr algn="just"/>
              <a:r>
                <a:rPr lang="en-US" sz="1000" dirty="0" err="1" smtClean="0">
                  <a:solidFill>
                    <a:schemeClr val="tx1">
                      <a:lumMod val="50000"/>
                      <a:lumOff val="50000"/>
                    </a:schemeClr>
                  </a:solidFill>
                  <a:latin typeface="Work Sans Light" panose="00000400000000000000" pitchFamily="50" charset="0"/>
                  <a:cs typeface="Arial" panose="020B0604020202020204" pitchFamily="34" charset="0"/>
                </a:rPr>
                <a:t>r</a:t>
              </a:r>
              <a:r>
                <a:rPr lang="en-US" sz="1000" baseline="-25000" dirty="0" err="1">
                  <a:solidFill>
                    <a:schemeClr val="tx1">
                      <a:lumMod val="50000"/>
                      <a:lumOff val="50000"/>
                    </a:schemeClr>
                  </a:solidFill>
                  <a:latin typeface="Work Sans Light" panose="00000400000000000000" pitchFamily="50" charset="0"/>
                  <a:cs typeface="Arial" panose="020B0604020202020204" pitchFamily="34" charset="0"/>
                </a:rPr>
                <a:t>n</a:t>
              </a:r>
              <a:endParaRPr lang="en-US" sz="1000" baseline="-25000" dirty="0">
                <a:solidFill>
                  <a:schemeClr val="tx1">
                    <a:lumMod val="50000"/>
                    <a:lumOff val="50000"/>
                  </a:schemeClr>
                </a:solidFill>
                <a:latin typeface="Work Sans Light" panose="00000400000000000000" pitchFamily="50" charset="0"/>
                <a:cs typeface="Arial" panose="020B0604020202020204" pitchFamily="34" charset="0"/>
              </a:endParaRPr>
            </a:p>
          </p:txBody>
        </p:sp>
        <p:sp>
          <p:nvSpPr>
            <p:cNvPr id="91" name="Textfeld 286"/>
            <p:cNvSpPr txBox="1"/>
            <p:nvPr/>
          </p:nvSpPr>
          <p:spPr>
            <a:xfrm>
              <a:off x="1755978" y="5333758"/>
              <a:ext cx="2430474" cy="707886"/>
            </a:xfrm>
            <a:prstGeom prst="rect">
              <a:avLst/>
            </a:prstGeom>
            <a:noFill/>
          </p:spPr>
          <p:txBody>
            <a:bodyPr wrap="none" rtlCol="0">
              <a:spAutoFit/>
            </a:bodyPr>
            <a:lstStyle/>
            <a:p>
              <a:r>
                <a:rPr lang="en-US" sz="1000" b="1" dirty="0" smtClean="0">
                  <a:solidFill>
                    <a:schemeClr val="tx1">
                      <a:lumMod val="75000"/>
                      <a:lumOff val="25000"/>
                    </a:schemeClr>
                  </a:solidFill>
                  <a:latin typeface="Work Sans Light" panose="00000400000000000000" pitchFamily="50" charset="0"/>
                  <a:cs typeface="Arial" panose="020B0604020202020204" pitchFamily="34" charset="0"/>
                </a:rPr>
                <a:t>r</a:t>
              </a:r>
              <a:r>
                <a:rPr lang="en-US" sz="1000" b="1" baseline="-25000" dirty="0" smtClean="0">
                  <a:solidFill>
                    <a:schemeClr val="tx1">
                      <a:lumMod val="75000"/>
                      <a:lumOff val="25000"/>
                    </a:schemeClr>
                  </a:solidFill>
                  <a:latin typeface="Work Sans Light" panose="00000400000000000000" pitchFamily="50" charset="0"/>
                  <a:cs typeface="Arial" panose="020B0604020202020204" pitchFamily="34" charset="0"/>
                </a:rPr>
                <a:t>0</a:t>
              </a:r>
              <a:r>
                <a:rPr lang="en-US" sz="1000" i="1" baseline="-25000" dirty="0" smtClean="0">
                  <a:solidFill>
                    <a:schemeClr val="tx1">
                      <a:lumMod val="75000"/>
                      <a:lumOff val="25000"/>
                    </a:schemeClr>
                  </a:solidFill>
                  <a:latin typeface="Work Sans Light" panose="00000400000000000000" pitchFamily="50" charset="0"/>
                  <a:cs typeface="Arial" panose="020B0604020202020204" pitchFamily="34" charset="0"/>
                </a:rPr>
                <a:t> </a:t>
              </a:r>
              <a:r>
                <a:rPr lang="en-US" sz="1000" i="1" baseline="-25000" dirty="0" smtClean="0">
                  <a:solidFill>
                    <a:schemeClr val="tx1">
                      <a:lumMod val="85000"/>
                      <a:lumOff val="15000"/>
                    </a:schemeClr>
                  </a:solidFill>
                  <a:latin typeface="Work Sans Light" panose="00000400000000000000" pitchFamily="50" charset="0"/>
                  <a:cs typeface="Arial" panose="020B0604020202020204" pitchFamily="34" charset="0"/>
                </a:rPr>
                <a:t> </a:t>
              </a:r>
              <a:r>
                <a:rPr lang="en-US" sz="1000" i="1" dirty="0">
                  <a:solidFill>
                    <a:schemeClr val="tx1">
                      <a:lumMod val="85000"/>
                      <a:lumOff val="15000"/>
                    </a:schemeClr>
                  </a:solidFill>
                  <a:latin typeface="Work Sans Light" panose="00000400000000000000" pitchFamily="50" charset="0"/>
                  <a:cs typeface="Arial" panose="020B0604020202020204" pitchFamily="34" charset="0"/>
                </a:rPr>
                <a:t>: </a:t>
              </a:r>
              <a:r>
                <a:rPr lang="en-US" sz="1000" dirty="0">
                  <a:solidFill>
                    <a:schemeClr val="tx1">
                      <a:lumMod val="85000"/>
                      <a:lumOff val="15000"/>
                    </a:schemeClr>
                  </a:solidFill>
                  <a:latin typeface="Work Sans Light" panose="00000400000000000000" pitchFamily="50" charset="0"/>
                  <a:cs typeface="Arial" panose="020B0604020202020204" pitchFamily="34" charset="0"/>
                </a:rPr>
                <a:t>slant range of the master track</a:t>
              </a:r>
            </a:p>
            <a:p>
              <a:r>
                <a:rPr lang="en-US" sz="1000" b="1" dirty="0">
                  <a:solidFill>
                    <a:schemeClr val="tx1">
                      <a:lumMod val="75000"/>
                      <a:lumOff val="25000"/>
                    </a:schemeClr>
                  </a:solidFill>
                  <a:latin typeface="Work Sans Light" panose="00000400000000000000" pitchFamily="50" charset="0"/>
                  <a:cs typeface="Arial" panose="020B0604020202020204" pitchFamily="34" charset="0"/>
                </a:rPr>
                <a:t>r</a:t>
              </a:r>
              <a:r>
                <a:rPr lang="en-US" sz="1000" b="1" baseline="-25000" dirty="0">
                  <a:solidFill>
                    <a:schemeClr val="tx1">
                      <a:lumMod val="75000"/>
                      <a:lumOff val="25000"/>
                    </a:schemeClr>
                  </a:solidFill>
                  <a:latin typeface="Work Sans Light" panose="00000400000000000000" pitchFamily="50" charset="0"/>
                  <a:cs typeface="Arial" panose="020B0604020202020204" pitchFamily="34" charset="0"/>
                </a:rPr>
                <a:t>1</a:t>
              </a:r>
              <a:r>
                <a:rPr lang="en-US" sz="1000" b="1" dirty="0">
                  <a:solidFill>
                    <a:schemeClr val="tx1">
                      <a:lumMod val="75000"/>
                      <a:lumOff val="25000"/>
                    </a:schemeClr>
                  </a:solidFill>
                  <a:latin typeface="Work Sans Light" panose="00000400000000000000" pitchFamily="50" charset="0"/>
                  <a:cs typeface="Arial" panose="020B0604020202020204" pitchFamily="34" charset="0"/>
                </a:rPr>
                <a:t>…</a:t>
              </a:r>
              <a:r>
                <a:rPr lang="en-US" sz="1000" b="1" dirty="0" err="1">
                  <a:solidFill>
                    <a:schemeClr val="tx1">
                      <a:lumMod val="75000"/>
                      <a:lumOff val="25000"/>
                    </a:schemeClr>
                  </a:solidFill>
                  <a:latin typeface="Work Sans Light" panose="00000400000000000000" pitchFamily="50" charset="0"/>
                  <a:cs typeface="Arial" panose="020B0604020202020204" pitchFamily="34" charset="0"/>
                </a:rPr>
                <a:t>r</a:t>
              </a:r>
              <a:r>
                <a:rPr lang="en-US" sz="1000" b="1" baseline="-25000" dirty="0" err="1">
                  <a:solidFill>
                    <a:schemeClr val="tx1">
                      <a:lumMod val="75000"/>
                      <a:lumOff val="25000"/>
                    </a:schemeClr>
                  </a:solidFill>
                  <a:latin typeface="Work Sans Light" panose="00000400000000000000" pitchFamily="50" charset="0"/>
                  <a:cs typeface="Arial" panose="020B0604020202020204" pitchFamily="34" charset="0"/>
                </a:rPr>
                <a:t>n</a:t>
              </a:r>
              <a:r>
                <a:rPr lang="en-US" sz="1000" b="1" baseline="-25000" dirty="0">
                  <a:solidFill>
                    <a:schemeClr val="tx1">
                      <a:lumMod val="75000"/>
                      <a:lumOff val="25000"/>
                    </a:schemeClr>
                  </a:solidFill>
                  <a:latin typeface="Work Sans Light" panose="00000400000000000000" pitchFamily="50" charset="0"/>
                  <a:cs typeface="Arial" panose="020B0604020202020204" pitchFamily="34" charset="0"/>
                </a:rPr>
                <a:t> </a:t>
              </a:r>
              <a:r>
                <a:rPr lang="en-US" sz="1000" dirty="0">
                  <a:solidFill>
                    <a:schemeClr val="tx1">
                      <a:lumMod val="85000"/>
                      <a:lumOff val="15000"/>
                    </a:schemeClr>
                  </a:solidFill>
                  <a:latin typeface="Work Sans Light" panose="00000400000000000000" pitchFamily="50" charset="0"/>
                  <a:cs typeface="Arial" panose="020B0604020202020204" pitchFamily="34" charset="0"/>
                </a:rPr>
                <a:t>: slant range of the slave </a:t>
              </a:r>
              <a:r>
                <a:rPr lang="en-US" sz="1000" dirty="0" smtClean="0">
                  <a:solidFill>
                    <a:schemeClr val="tx1">
                      <a:lumMod val="85000"/>
                      <a:lumOff val="15000"/>
                    </a:schemeClr>
                  </a:solidFill>
                  <a:latin typeface="Work Sans Light" panose="00000400000000000000" pitchFamily="50" charset="0"/>
                  <a:cs typeface="Arial" panose="020B0604020202020204" pitchFamily="34" charset="0"/>
                </a:rPr>
                <a:t>tracks</a:t>
              </a:r>
            </a:p>
            <a:p>
              <a:r>
                <a:rPr lang="en-US" sz="1000" b="1" dirty="0" err="1">
                  <a:solidFill>
                    <a:schemeClr val="tx1">
                      <a:lumMod val="85000"/>
                      <a:lumOff val="15000"/>
                    </a:schemeClr>
                  </a:solidFill>
                  <a:latin typeface="Work Sans Light" panose="00000400000000000000" pitchFamily="50" charset="0"/>
                  <a:cs typeface="Arial" panose="020B0604020202020204" pitchFamily="34" charset="0"/>
                </a:rPr>
                <a:t>θ</a:t>
              </a:r>
              <a:r>
                <a:rPr lang="en-US" sz="1000" b="1" baseline="-25000" dirty="0" err="1">
                  <a:solidFill>
                    <a:schemeClr val="tx1">
                      <a:lumMod val="85000"/>
                      <a:lumOff val="15000"/>
                    </a:schemeClr>
                  </a:solidFill>
                  <a:latin typeface="Work Sans Light" panose="00000400000000000000" pitchFamily="50" charset="0"/>
                  <a:cs typeface="Arial" panose="020B0604020202020204" pitchFamily="34" charset="0"/>
                </a:rPr>
                <a:t>l</a:t>
              </a:r>
              <a:r>
                <a:rPr lang="en-US" sz="1000" baseline="-25000" dirty="0">
                  <a:solidFill>
                    <a:schemeClr val="tx1">
                      <a:lumMod val="85000"/>
                      <a:lumOff val="15000"/>
                    </a:schemeClr>
                  </a:solidFill>
                  <a:latin typeface="Work Sans Light" panose="00000400000000000000" pitchFamily="50" charset="0"/>
                  <a:cs typeface="Arial" panose="020B0604020202020204" pitchFamily="34" charset="0"/>
                </a:rPr>
                <a:t>  </a:t>
              </a:r>
              <a:r>
                <a:rPr lang="en-US" sz="1000" dirty="0">
                  <a:solidFill>
                    <a:schemeClr val="tx1">
                      <a:lumMod val="85000"/>
                      <a:lumOff val="15000"/>
                    </a:schemeClr>
                  </a:solidFill>
                  <a:latin typeface="Work Sans Light" panose="00000400000000000000" pitchFamily="50" charset="0"/>
                  <a:cs typeface="Arial" panose="020B0604020202020204" pitchFamily="34" charset="0"/>
                </a:rPr>
                <a:t>: look angle</a:t>
              </a:r>
              <a:endParaRPr lang="en-US" sz="1000" baseline="-25000" dirty="0">
                <a:solidFill>
                  <a:schemeClr val="tx1">
                    <a:lumMod val="85000"/>
                    <a:lumOff val="15000"/>
                  </a:schemeClr>
                </a:solidFill>
                <a:latin typeface="Work Sans Light" panose="00000400000000000000" pitchFamily="50" charset="0"/>
                <a:cs typeface="Arial" panose="020B0604020202020204" pitchFamily="34" charset="0"/>
              </a:endParaRPr>
            </a:p>
            <a:p>
              <a:endParaRPr lang="en-US" sz="1000" i="1" dirty="0">
                <a:solidFill>
                  <a:schemeClr val="tx1">
                    <a:lumMod val="85000"/>
                    <a:lumOff val="15000"/>
                  </a:schemeClr>
                </a:solidFill>
                <a:latin typeface="Work Sans Light" panose="00000400000000000000" pitchFamily="50" charset="0"/>
                <a:cs typeface="Arial" panose="020B0604020202020204" pitchFamily="34" charset="0"/>
              </a:endParaRPr>
            </a:p>
          </p:txBody>
        </p:sp>
        <p:sp>
          <p:nvSpPr>
            <p:cNvPr id="92" name="Textfeld 158"/>
            <p:cNvSpPr txBox="1"/>
            <p:nvPr/>
          </p:nvSpPr>
          <p:spPr>
            <a:xfrm>
              <a:off x="1441306" y="2268367"/>
              <a:ext cx="486754" cy="246221"/>
            </a:xfrm>
            <a:prstGeom prst="rect">
              <a:avLst/>
            </a:prstGeom>
            <a:noFill/>
          </p:spPr>
          <p:txBody>
            <a:bodyPr wrap="square" rtlCol="0">
              <a:spAutoFit/>
            </a:bodyPr>
            <a:lstStyle/>
            <a:p>
              <a:r>
                <a:rPr lang="en-US" sz="1000" dirty="0" err="1" smtClean="0">
                  <a:solidFill>
                    <a:schemeClr val="bg1">
                      <a:lumMod val="50000"/>
                    </a:schemeClr>
                  </a:solidFill>
                  <a:latin typeface="Work Sans Light" panose="00000400000000000000" pitchFamily="50" charset="0"/>
                  <a:cs typeface="Arial" panose="020B0604020202020204" pitchFamily="34" charset="0"/>
                </a:rPr>
                <a:t>θ</a:t>
              </a:r>
              <a:r>
                <a:rPr lang="en-US" sz="1000" i="1" baseline="-25000" dirty="0" err="1" smtClean="0">
                  <a:solidFill>
                    <a:schemeClr val="bg1">
                      <a:lumMod val="50000"/>
                    </a:schemeClr>
                  </a:solidFill>
                  <a:latin typeface="Work Sans Light" panose="00000400000000000000" pitchFamily="50" charset="0"/>
                  <a:cs typeface="Arial" panose="020B0604020202020204" pitchFamily="34" charset="0"/>
                </a:rPr>
                <a:t>l</a:t>
              </a:r>
              <a:endParaRPr lang="en-US" sz="1000" i="1" baseline="-25000" dirty="0">
                <a:solidFill>
                  <a:schemeClr val="bg1">
                    <a:lumMod val="50000"/>
                  </a:schemeClr>
                </a:solidFill>
                <a:latin typeface="Work Sans Light" panose="00000400000000000000" pitchFamily="50" charset="0"/>
                <a:cs typeface="Arial" panose="020B0604020202020204" pitchFamily="34" charset="0"/>
              </a:endParaRPr>
            </a:p>
          </p:txBody>
        </p:sp>
        <p:cxnSp>
          <p:nvCxnSpPr>
            <p:cNvPr id="93" name="Gerade Verbindung 164"/>
            <p:cNvCxnSpPr/>
            <p:nvPr/>
          </p:nvCxnSpPr>
          <p:spPr>
            <a:xfrm flipH="1">
              <a:off x="1405169" y="1988538"/>
              <a:ext cx="6893" cy="1149398"/>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4" name="Freihandform 159"/>
            <p:cNvSpPr/>
            <p:nvPr/>
          </p:nvSpPr>
          <p:spPr>
            <a:xfrm>
              <a:off x="1405169" y="2215870"/>
              <a:ext cx="253038" cy="79659"/>
            </a:xfrm>
            <a:custGeom>
              <a:avLst/>
              <a:gdLst>
                <a:gd name="connsiteX0" fmla="*/ 0 w 152400"/>
                <a:gd name="connsiteY0" fmla="*/ 28575 h 79375"/>
                <a:gd name="connsiteX1" fmla="*/ 76200 w 152400"/>
                <a:gd name="connsiteY1" fmla="*/ 76200 h 79375"/>
                <a:gd name="connsiteX2" fmla="*/ 142875 w 152400"/>
                <a:gd name="connsiteY2" fmla="*/ 9525 h 79375"/>
                <a:gd name="connsiteX3" fmla="*/ 152400 w 152400"/>
                <a:gd name="connsiteY3" fmla="*/ 0 h 79375"/>
              </a:gdLst>
              <a:ahLst/>
              <a:cxnLst>
                <a:cxn ang="0">
                  <a:pos x="connsiteX0" y="connsiteY0"/>
                </a:cxn>
                <a:cxn ang="0">
                  <a:pos x="connsiteX1" y="connsiteY1"/>
                </a:cxn>
                <a:cxn ang="0">
                  <a:pos x="connsiteX2" y="connsiteY2"/>
                </a:cxn>
                <a:cxn ang="0">
                  <a:pos x="connsiteX3" y="connsiteY3"/>
                </a:cxn>
              </a:cxnLst>
              <a:rect l="l" t="t" r="r" b="b"/>
              <a:pathLst>
                <a:path w="152400" h="79375">
                  <a:moveTo>
                    <a:pt x="0" y="28575"/>
                  </a:moveTo>
                  <a:cubicBezTo>
                    <a:pt x="26194" y="53975"/>
                    <a:pt x="52388" y="79375"/>
                    <a:pt x="76200" y="76200"/>
                  </a:cubicBezTo>
                  <a:cubicBezTo>
                    <a:pt x="100013" y="73025"/>
                    <a:pt x="142875" y="9525"/>
                    <a:pt x="142875" y="9525"/>
                  </a:cubicBezTo>
                  <a:lnTo>
                    <a:pt x="152400" y="0"/>
                  </a:ln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latin typeface="Work Sans Light" panose="00000400000000000000" pitchFamily="50" charset="0"/>
                <a:cs typeface="Arial" panose="020B0604020202020204" pitchFamily="34" charset="0"/>
              </a:endParaRPr>
            </a:p>
          </p:txBody>
        </p:sp>
        <p:cxnSp>
          <p:nvCxnSpPr>
            <p:cNvPr id="96" name="Gerade Verbindung mit Pfeil 140"/>
            <p:cNvCxnSpPr>
              <a:stCxn id="72" idx="1"/>
            </p:cNvCxnSpPr>
            <p:nvPr/>
          </p:nvCxnSpPr>
          <p:spPr>
            <a:xfrm>
              <a:off x="1470933" y="2020114"/>
              <a:ext cx="2158092" cy="2036983"/>
            </a:xfrm>
            <a:prstGeom prst="straightConnector1">
              <a:avLst/>
            </a:prstGeom>
            <a:ln w="95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uppieren 31"/>
            <p:cNvGrpSpPr/>
            <p:nvPr/>
          </p:nvGrpSpPr>
          <p:grpSpPr>
            <a:xfrm rot="11820000">
              <a:off x="3476581" y="3980607"/>
              <a:ext cx="89476" cy="125478"/>
              <a:chOff x="5272941" y="2474014"/>
              <a:chExt cx="107026" cy="150089"/>
            </a:xfrm>
          </p:grpSpPr>
          <p:cxnSp>
            <p:nvCxnSpPr>
              <p:cNvPr id="100" name="Gerade Verbindung 196"/>
              <p:cNvCxnSpPr/>
              <p:nvPr/>
            </p:nvCxnSpPr>
            <p:spPr>
              <a:xfrm>
                <a:off x="5272941" y="2474014"/>
                <a:ext cx="107026" cy="6137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 Verbindung 199"/>
              <p:cNvCxnSpPr/>
              <p:nvPr/>
            </p:nvCxnSpPr>
            <p:spPr>
              <a:xfrm flipV="1">
                <a:off x="5319817" y="2538308"/>
                <a:ext cx="53513" cy="8579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2" name="Ellipse 204"/>
              <p:cNvSpPr/>
              <p:nvPr/>
            </p:nvSpPr>
            <p:spPr>
              <a:xfrm flipH="1">
                <a:off x="5287499" y="2545428"/>
                <a:ext cx="18000" cy="18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Work Sans Light" panose="00000400000000000000" pitchFamily="50" charset="0"/>
                </a:endParaRPr>
              </a:p>
            </p:txBody>
          </p:sp>
        </p:grpSp>
      </p:grpSp>
      <p:sp>
        <p:nvSpPr>
          <p:cNvPr id="103" name="Textfeld 221"/>
          <p:cNvSpPr txBox="1"/>
          <p:nvPr/>
        </p:nvSpPr>
        <p:spPr>
          <a:xfrm>
            <a:off x="4167975" y="1125928"/>
            <a:ext cx="7546527" cy="1061829"/>
          </a:xfrm>
          <a:prstGeom prst="rect">
            <a:avLst/>
          </a:prstGeom>
          <a:noFill/>
        </p:spPr>
        <p:txBody>
          <a:bodyPr wrap="square" rtlCol="0">
            <a:spAutoFit/>
          </a:bodyPr>
          <a:lstStyle/>
          <a:p>
            <a:pPr algn="just">
              <a:lnSpc>
                <a:spcPct val="150000"/>
              </a:lnSpc>
            </a:pPr>
            <a:r>
              <a:rPr lang="en-US" sz="1400" dirty="0" smtClean="0">
                <a:latin typeface="Work Sans" panose="00000500000000000000" pitchFamily="50" charset="0"/>
              </a:rPr>
              <a:t>SAR Tomography uses multiple acquisitions from slightly different viewing angles forming an aperture </a:t>
            </a:r>
            <a:r>
              <a:rPr lang="en-US" sz="1400" dirty="0">
                <a:latin typeface="Work Sans" panose="00000500000000000000" pitchFamily="50" charset="0"/>
              </a:rPr>
              <a:t>in </a:t>
            </a:r>
            <a:r>
              <a:rPr lang="en-US" sz="1400" dirty="0" smtClean="0">
                <a:latin typeface="Work Sans" panose="00000500000000000000" pitchFamily="50" charset="0"/>
              </a:rPr>
              <a:t>elevation and locates the </a:t>
            </a:r>
            <a:r>
              <a:rPr lang="en-US" sz="1400" dirty="0" err="1" smtClean="0">
                <a:latin typeface="Work Sans" panose="00000500000000000000" pitchFamily="50" charset="0"/>
              </a:rPr>
              <a:t>scatterers</a:t>
            </a:r>
            <a:r>
              <a:rPr lang="en-US" sz="1400" dirty="0" smtClean="0">
                <a:latin typeface="Work Sans" panose="00000500000000000000" pitchFamily="50" charset="0"/>
              </a:rPr>
              <a:t> along the elevation which </a:t>
            </a:r>
            <a:r>
              <a:rPr lang="en-US" sz="1400" dirty="0">
                <a:latin typeface="Work Sans" panose="00000500000000000000" pitchFamily="50" charset="0"/>
              </a:rPr>
              <a:t>is perpendicular to the radars line of sight.</a:t>
            </a:r>
            <a:endParaRPr lang="en-US" sz="1400" dirty="0" smtClean="0">
              <a:latin typeface="Work Sans" panose="00000500000000000000" pitchFamily="50" charset="0"/>
              <a:sym typeface="Wingdings" panose="05000000000000000000" pitchFamily="2" charset="2"/>
            </a:endParaRPr>
          </a:p>
        </p:txBody>
      </p:sp>
      <p:sp>
        <p:nvSpPr>
          <p:cNvPr id="106" name="Textfeld 221"/>
          <p:cNvSpPr txBox="1"/>
          <p:nvPr/>
        </p:nvSpPr>
        <p:spPr>
          <a:xfrm>
            <a:off x="1121423" y="5975991"/>
            <a:ext cx="2840842" cy="276999"/>
          </a:xfrm>
          <a:prstGeom prst="rect">
            <a:avLst/>
          </a:prstGeom>
          <a:noFill/>
        </p:spPr>
        <p:txBody>
          <a:bodyPr wrap="none" rtlCol="0">
            <a:spAutoFit/>
          </a:bodyPr>
          <a:lstStyle/>
          <a:p>
            <a:r>
              <a:rPr lang="en-US" sz="1200" dirty="0" smtClean="0">
                <a:solidFill>
                  <a:schemeClr val="tx1">
                    <a:lumMod val="65000"/>
                    <a:lumOff val="35000"/>
                  </a:schemeClr>
                </a:solidFill>
                <a:latin typeface="Work Sans" panose="00000500000000000000" pitchFamily="50" charset="0"/>
              </a:rPr>
              <a:t>SAR tomography imaging geometry</a:t>
            </a:r>
            <a:endParaRPr lang="en-US" sz="1200" dirty="0">
              <a:solidFill>
                <a:schemeClr val="tx1">
                  <a:lumMod val="65000"/>
                  <a:lumOff val="35000"/>
                </a:schemeClr>
              </a:solidFill>
              <a:latin typeface="Work Sans" panose="00000500000000000000" pitchFamily="50" charset="0"/>
            </a:endParaRPr>
          </a:p>
        </p:txBody>
      </p:sp>
      <p:grpSp>
        <p:nvGrpSpPr>
          <p:cNvPr id="11" name="Gruppieren 10"/>
          <p:cNvGrpSpPr/>
          <p:nvPr/>
        </p:nvGrpSpPr>
        <p:grpSpPr>
          <a:xfrm>
            <a:off x="4277422" y="2769988"/>
            <a:ext cx="5710296" cy="2779677"/>
            <a:chOff x="5383980" y="3482968"/>
            <a:chExt cx="5710296" cy="2779677"/>
          </a:xfrm>
        </p:grpSpPr>
        <p:sp>
          <p:nvSpPr>
            <p:cNvPr id="104" name="Textfeld 221"/>
            <p:cNvSpPr txBox="1"/>
            <p:nvPr/>
          </p:nvSpPr>
          <p:spPr>
            <a:xfrm>
              <a:off x="5792729" y="3482968"/>
              <a:ext cx="4892799" cy="415498"/>
            </a:xfrm>
            <a:prstGeom prst="rect">
              <a:avLst/>
            </a:prstGeom>
            <a:noFill/>
          </p:spPr>
          <p:txBody>
            <a:bodyPr wrap="square" rtlCol="0">
              <a:spAutoFit/>
            </a:bodyPr>
            <a:lstStyle/>
            <a:p>
              <a:pPr>
                <a:lnSpc>
                  <a:spcPct val="150000"/>
                </a:lnSpc>
                <a:spcAft>
                  <a:spcPts val="1200"/>
                </a:spcAft>
              </a:pPr>
              <a:r>
                <a:rPr lang="en-US" sz="1400" dirty="0" smtClean="0">
                  <a:latin typeface="Work Sans" panose="00000500000000000000" pitchFamily="50" charset="0"/>
                </a:rPr>
                <a:t>The implementation of </a:t>
              </a:r>
              <a:r>
                <a:rPr lang="en-US" sz="1400" dirty="0" err="1" smtClean="0">
                  <a:latin typeface="Work Sans" panose="00000500000000000000" pitchFamily="50" charset="0"/>
                </a:rPr>
                <a:t>TomoSAR</a:t>
              </a:r>
              <a:r>
                <a:rPr lang="en-US" sz="1400" dirty="0" smtClean="0">
                  <a:latin typeface="Work Sans" panose="00000500000000000000" pitchFamily="50" charset="0"/>
                </a:rPr>
                <a:t> methods requires</a:t>
              </a:r>
              <a:r>
                <a:rPr lang="en-US" sz="1400" dirty="0" smtClean="0">
                  <a:latin typeface="Work Sans" panose="00000500000000000000" pitchFamily="50" charset="0"/>
                  <a:sym typeface="Wingdings" panose="05000000000000000000" pitchFamily="2" charset="2"/>
                </a:rPr>
                <a:t>:</a:t>
              </a:r>
            </a:p>
          </p:txBody>
        </p:sp>
        <p:sp>
          <p:nvSpPr>
            <p:cNvPr id="105" name="Rectangle 67"/>
            <p:cNvSpPr/>
            <p:nvPr/>
          </p:nvSpPr>
          <p:spPr>
            <a:xfrm>
              <a:off x="5383980" y="3964230"/>
              <a:ext cx="5710296" cy="102566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400" dirty="0" smtClean="0">
                  <a:latin typeface="Work Sans" panose="00000500000000000000" pitchFamily="50" charset="0"/>
                </a:rPr>
                <a:t>co-registration </a:t>
              </a:r>
              <a:r>
                <a:rPr lang="en-US" sz="1400" dirty="0">
                  <a:latin typeface="Work Sans" panose="00000500000000000000" pitchFamily="50" charset="0"/>
                </a:rPr>
                <a:t>of the </a:t>
              </a:r>
              <a:r>
                <a:rPr lang="en-US" sz="1400" dirty="0" smtClean="0">
                  <a:latin typeface="Work Sans" panose="00000500000000000000" pitchFamily="50" charset="0"/>
                </a:rPr>
                <a:t>SLCs </a:t>
              </a:r>
              <a:r>
                <a:rPr lang="en-US" sz="1400" dirty="0">
                  <a:latin typeface="Work Sans" panose="00000500000000000000" pitchFamily="50" charset="0"/>
                </a:rPr>
                <a:t>with sub-pixel accuracy so that the range-azimuth position corresponds to the same area on the ground</a:t>
              </a:r>
            </a:p>
          </p:txBody>
        </p:sp>
        <p:sp>
          <p:nvSpPr>
            <p:cNvPr id="107" name="Rectangle 15"/>
            <p:cNvSpPr/>
            <p:nvPr/>
          </p:nvSpPr>
          <p:spPr>
            <a:xfrm>
              <a:off x="5383980" y="5200816"/>
              <a:ext cx="5710296" cy="1061829"/>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400" dirty="0">
                  <a:latin typeface="Work Sans" panose="00000500000000000000" pitchFamily="50" charset="0"/>
                </a:rPr>
                <a:t>t</a:t>
              </a:r>
              <a:r>
                <a:rPr lang="en-US" sz="1400" dirty="0" smtClean="0">
                  <a:latin typeface="Work Sans" panose="00000500000000000000" pitchFamily="50" charset="0"/>
                </a:rPr>
                <a:t>he </a:t>
              </a:r>
              <a:r>
                <a:rPr lang="en-US" sz="1400" dirty="0">
                  <a:latin typeface="Work Sans" panose="00000500000000000000" pitchFamily="50" charset="0"/>
                </a:rPr>
                <a:t>residual component of the interferometric phase, e.g. atmospheric artifacts, platform motion, must be estimated and </a:t>
              </a:r>
              <a:r>
                <a:rPr lang="en-US" sz="1400" dirty="0" smtClean="0">
                  <a:latin typeface="Work Sans" panose="00000500000000000000" pitchFamily="50" charset="0"/>
                </a:rPr>
                <a:t>subtracted from the phase of the slave SLCs. </a:t>
              </a:r>
              <a:endParaRPr lang="en-US" sz="1400" dirty="0">
                <a:latin typeface="Work Sans" panose="00000500000000000000" pitchFamily="50" charset="0"/>
              </a:endParaRPr>
            </a:p>
          </p:txBody>
        </p:sp>
      </p:grpSp>
      <p:sp>
        <p:nvSpPr>
          <p:cNvPr id="108" name="Textfeld 282"/>
          <p:cNvSpPr txBox="1"/>
          <p:nvPr/>
        </p:nvSpPr>
        <p:spPr>
          <a:xfrm>
            <a:off x="54489" y="4430009"/>
            <a:ext cx="1886031" cy="507831"/>
          </a:xfrm>
          <a:prstGeom prst="rect">
            <a:avLst/>
          </a:prstGeom>
          <a:noFill/>
        </p:spPr>
        <p:txBody>
          <a:bodyPr wrap="square" rtlCol="0">
            <a:spAutoFit/>
          </a:bodyPr>
          <a:lstStyle/>
          <a:p>
            <a:pPr algn="just"/>
            <a:r>
              <a:rPr lang="en-US" sz="900" dirty="0" err="1">
                <a:latin typeface="Work Sans Light" panose="00000400000000000000" pitchFamily="50" charset="0"/>
                <a:cs typeface="Arial" panose="020B0604020202020204" pitchFamily="34" charset="0"/>
              </a:rPr>
              <a:t>s</a:t>
            </a:r>
            <a:r>
              <a:rPr lang="en-US" sz="900" dirty="0" err="1" smtClean="0">
                <a:latin typeface="Work Sans Light" panose="00000400000000000000" pitchFamily="50" charset="0"/>
                <a:cs typeface="Arial" panose="020B0604020202020204" pitchFamily="34" charset="0"/>
              </a:rPr>
              <a:t>catterers</a:t>
            </a:r>
            <a:r>
              <a:rPr lang="en-US" sz="900" dirty="0" smtClean="0">
                <a:latin typeface="Work Sans Light" panose="00000400000000000000" pitchFamily="50" charset="0"/>
                <a:cs typeface="Arial" panose="020B0604020202020204" pitchFamily="34" charset="0"/>
              </a:rPr>
              <a:t> are located </a:t>
            </a:r>
            <a:r>
              <a:rPr lang="en-US" sz="900" dirty="0">
                <a:latin typeface="Work Sans Light" panose="00000400000000000000" pitchFamily="50" charset="0"/>
                <a:cs typeface="Arial" panose="020B0604020202020204" pitchFamily="34" charset="0"/>
              </a:rPr>
              <a:t>on this </a:t>
            </a:r>
            <a:r>
              <a:rPr lang="en-US" sz="900" dirty="0" smtClean="0">
                <a:latin typeface="Work Sans Light" panose="00000400000000000000" pitchFamily="50" charset="0"/>
                <a:cs typeface="Arial" panose="020B0604020202020204" pitchFamily="34" charset="0"/>
              </a:rPr>
              <a:t>plane, </a:t>
            </a:r>
            <a:r>
              <a:rPr lang="en-US" sz="900" dirty="0">
                <a:latin typeface="Work Sans Light" panose="00000400000000000000" pitchFamily="50" charset="0"/>
                <a:cs typeface="Arial" panose="020B0604020202020204" pitchFamily="34" charset="0"/>
              </a:rPr>
              <a:t>which is orthogonal to the slant </a:t>
            </a:r>
            <a:r>
              <a:rPr lang="en-US" sz="900" dirty="0" smtClean="0">
                <a:latin typeface="Work Sans Light" panose="00000400000000000000" pitchFamily="50" charset="0"/>
                <a:cs typeface="Arial" panose="020B0604020202020204" pitchFamily="34" charset="0"/>
              </a:rPr>
              <a:t>range</a:t>
            </a:r>
            <a:endParaRPr lang="en-US" sz="900" baseline="-25000" dirty="0">
              <a:latin typeface="Work Sans Light" panose="00000400000000000000" pitchFamily="50" charset="0"/>
              <a:cs typeface="Arial" panose="020B0604020202020204" pitchFamily="34" charset="0"/>
            </a:endParaRPr>
          </a:p>
        </p:txBody>
      </p:sp>
      <p:cxnSp>
        <p:nvCxnSpPr>
          <p:cNvPr id="109" name="Gekrümmte Verbindung 284"/>
          <p:cNvCxnSpPr>
            <a:stCxn id="108" idx="3"/>
          </p:cNvCxnSpPr>
          <p:nvPr/>
        </p:nvCxnSpPr>
        <p:spPr>
          <a:xfrm>
            <a:off x="1940520" y="4683925"/>
            <a:ext cx="268757" cy="170374"/>
          </a:xfrm>
          <a:prstGeom prst="curvedConnector3">
            <a:avLst>
              <a:gd name="adj1" fmla="val 50000"/>
            </a:avLst>
          </a:prstGeom>
          <a:ln>
            <a:solidFill>
              <a:schemeClr val="bg2">
                <a:lumMod val="2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4" name="Grafik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847" y="1878476"/>
            <a:ext cx="399513" cy="216000"/>
          </a:xfrm>
          <a:prstGeom prst="rect">
            <a:avLst/>
          </a:prstGeom>
        </p:spPr>
      </p:pic>
      <p:pic>
        <p:nvPicPr>
          <p:cNvPr id="55" name="Grafik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250" y="2211824"/>
            <a:ext cx="399513" cy="216000"/>
          </a:xfrm>
          <a:prstGeom prst="rect">
            <a:avLst/>
          </a:prstGeom>
        </p:spPr>
      </p:pic>
      <p:pic>
        <p:nvPicPr>
          <p:cNvPr id="56" name="Grafik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2015" y="1602368"/>
            <a:ext cx="399513" cy="216000"/>
          </a:xfrm>
          <a:prstGeom prst="rect">
            <a:avLst/>
          </a:prstGeom>
        </p:spPr>
      </p:pic>
      <p:pic>
        <p:nvPicPr>
          <p:cNvPr id="57" name="Grafik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2420" y="1310787"/>
            <a:ext cx="399513" cy="216000"/>
          </a:xfrm>
          <a:prstGeom prst="rect">
            <a:avLst/>
          </a:prstGeom>
        </p:spPr>
      </p:pic>
    </p:spTree>
    <p:extLst>
      <p:ext uri="{BB962C8B-B14F-4D97-AF65-F5344CB8AC3E}">
        <p14:creationId xmlns:p14="http://schemas.microsoft.com/office/powerpoint/2010/main" val="8906055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SAR </a:t>
            </a:r>
            <a:r>
              <a:rPr lang="en-US" dirty="0" smtClean="0"/>
              <a:t>Tomography estimations - reflectivity profiles</a:t>
            </a:r>
            <a:endParaRPr lang="en-US" dirty="0"/>
          </a:p>
        </p:txBody>
      </p:sp>
      <p:sp>
        <p:nvSpPr>
          <p:cNvPr id="66" name="TextBox 4"/>
          <p:cNvSpPr txBox="1"/>
          <p:nvPr/>
        </p:nvSpPr>
        <p:spPr>
          <a:xfrm>
            <a:off x="3110701" y="1106775"/>
            <a:ext cx="6208984" cy="609398"/>
          </a:xfrm>
          <a:prstGeom prst="rect">
            <a:avLst/>
          </a:prstGeom>
          <a:noFill/>
        </p:spPr>
        <p:txBody>
          <a:bodyPr wrap="square" rtlCol="0">
            <a:spAutoFit/>
          </a:bodyPr>
          <a:lstStyle/>
          <a:p>
            <a:pPr>
              <a:lnSpc>
                <a:spcPct val="120000"/>
              </a:lnSpc>
            </a:pPr>
            <a:r>
              <a:rPr lang="en-US" sz="1400" dirty="0" err="1" smtClean="0">
                <a:latin typeface="Work Sans" panose="00000500000000000000" pitchFamily="50" charset="0"/>
              </a:rPr>
              <a:t>TomoSAR</a:t>
            </a:r>
            <a:r>
              <a:rPr lang="en-US" sz="1400" dirty="0" smtClean="0">
                <a:latin typeface="Work Sans" panose="00000500000000000000" pitchFamily="50" charset="0"/>
              </a:rPr>
              <a:t> algorithms reconstruct </a:t>
            </a:r>
            <a:r>
              <a:rPr lang="en-US" sz="1400" dirty="0">
                <a:latin typeface="Work Sans" panose="00000500000000000000" pitchFamily="50" charset="0"/>
              </a:rPr>
              <a:t>for each azimuth-range pixel </a:t>
            </a:r>
            <a:endParaRPr lang="en-US" sz="1400" dirty="0" smtClean="0">
              <a:latin typeface="Work Sans" panose="00000500000000000000" pitchFamily="50" charset="0"/>
            </a:endParaRPr>
          </a:p>
          <a:p>
            <a:pPr algn="ctr">
              <a:lnSpc>
                <a:spcPct val="120000"/>
              </a:lnSpc>
            </a:pPr>
            <a:r>
              <a:rPr lang="en-US" sz="1400" dirty="0" smtClean="0">
                <a:latin typeface="Work Sans" panose="00000500000000000000" pitchFamily="50" charset="0"/>
              </a:rPr>
              <a:t>the scene’s </a:t>
            </a:r>
            <a:r>
              <a:rPr lang="en-US" sz="1400" dirty="0">
                <a:solidFill>
                  <a:srgbClr val="AF5417"/>
                </a:solidFill>
                <a:latin typeface="Work Sans" panose="00000500000000000000" pitchFamily="50" charset="0"/>
              </a:rPr>
              <a:t>reflectivity function </a:t>
            </a:r>
            <a:r>
              <a:rPr lang="en-US" sz="1400" dirty="0">
                <a:latin typeface="Work Sans" panose="00000500000000000000" pitchFamily="50" charset="0"/>
              </a:rPr>
              <a:t>in </a:t>
            </a:r>
            <a:r>
              <a:rPr lang="en-US" sz="1400" dirty="0" smtClean="0">
                <a:latin typeface="Work Sans" panose="00000500000000000000" pitchFamily="50" charset="0"/>
              </a:rPr>
              <a:t>elevation.</a:t>
            </a:r>
            <a:endParaRPr lang="en-US" sz="1400" dirty="0">
              <a:latin typeface="Work Sans" panose="00000500000000000000" pitchFamily="50" charset="0"/>
            </a:endParaRPr>
          </a:p>
        </p:txBody>
      </p:sp>
      <p:grpSp>
        <p:nvGrpSpPr>
          <p:cNvPr id="4" name="Group 3"/>
          <p:cNvGrpSpPr/>
          <p:nvPr/>
        </p:nvGrpSpPr>
        <p:grpSpPr>
          <a:xfrm>
            <a:off x="6758764" y="2472284"/>
            <a:ext cx="5240370" cy="3839960"/>
            <a:chOff x="6132465" y="1840556"/>
            <a:chExt cx="5380383" cy="4090795"/>
          </a:xfrm>
        </p:grpSpPr>
        <p:pic>
          <p:nvPicPr>
            <p:cNvPr id="3" name="Grafik 2"/>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49" t="9845" r="7618"/>
            <a:stretch/>
          </p:blipFill>
          <p:spPr>
            <a:xfrm>
              <a:off x="6132465" y="1840556"/>
              <a:ext cx="5380383" cy="4090795"/>
            </a:xfrm>
            <a:prstGeom prst="rect">
              <a:avLst/>
            </a:prstGeom>
          </p:spPr>
        </p:pic>
        <p:sp>
          <p:nvSpPr>
            <p:cNvPr id="41" name="Textfeld 163"/>
            <p:cNvSpPr txBox="1"/>
            <p:nvPr/>
          </p:nvSpPr>
          <p:spPr>
            <a:xfrm>
              <a:off x="10450822" y="3662618"/>
              <a:ext cx="740908" cy="307777"/>
            </a:xfrm>
            <a:prstGeom prst="rect">
              <a:avLst/>
            </a:prstGeom>
            <a:noFill/>
          </p:spPr>
          <p:txBody>
            <a:bodyPr wrap="none" rtlCol="0">
              <a:spAutoFit/>
            </a:bodyPr>
            <a:lstStyle/>
            <a:p>
              <a:r>
                <a:rPr lang="en-US" sz="1400" dirty="0">
                  <a:solidFill>
                    <a:srgbClr val="993300"/>
                  </a:solidFill>
                  <a:latin typeface="Arial" panose="020B0604020202020204" pitchFamily="34" charset="0"/>
                  <a:cs typeface="Arial" panose="020B0604020202020204" pitchFamily="34" charset="0"/>
                </a:rPr>
                <a:t>ground</a:t>
              </a:r>
            </a:p>
          </p:txBody>
        </p:sp>
        <p:sp>
          <p:nvSpPr>
            <p:cNvPr id="42" name="Textfeld 164"/>
            <p:cNvSpPr txBox="1"/>
            <p:nvPr/>
          </p:nvSpPr>
          <p:spPr>
            <a:xfrm>
              <a:off x="9053176" y="2988483"/>
              <a:ext cx="761747" cy="307777"/>
            </a:xfrm>
            <a:prstGeom prst="rect">
              <a:avLst/>
            </a:prstGeom>
            <a:noFill/>
          </p:spPr>
          <p:txBody>
            <a:bodyPr wrap="none" rtlCol="0">
              <a:spAutoFit/>
            </a:bodyPr>
            <a:lstStyle/>
            <a:p>
              <a:r>
                <a:rPr lang="en-US" sz="1400" dirty="0">
                  <a:solidFill>
                    <a:srgbClr val="006600"/>
                  </a:solidFill>
                  <a:latin typeface="Arial" panose="020B0604020202020204" pitchFamily="34" charset="0"/>
                  <a:cs typeface="Arial" panose="020B0604020202020204" pitchFamily="34" charset="0"/>
                </a:rPr>
                <a:t>canopy</a:t>
              </a:r>
            </a:p>
          </p:txBody>
        </p:sp>
      </p:grpSp>
      <p:sp>
        <p:nvSpPr>
          <p:cNvPr id="32" name="TextBox 4"/>
          <p:cNvSpPr txBox="1"/>
          <p:nvPr/>
        </p:nvSpPr>
        <p:spPr>
          <a:xfrm>
            <a:off x="6983448" y="2139885"/>
            <a:ext cx="5208552" cy="332399"/>
          </a:xfrm>
          <a:prstGeom prst="rect">
            <a:avLst/>
          </a:prstGeom>
          <a:noFill/>
        </p:spPr>
        <p:txBody>
          <a:bodyPr wrap="square" rtlCol="0">
            <a:spAutoFit/>
          </a:bodyPr>
          <a:lstStyle/>
          <a:p>
            <a:pPr>
              <a:lnSpc>
                <a:spcPct val="120000"/>
              </a:lnSpc>
            </a:pPr>
            <a:r>
              <a:rPr lang="en-US" sz="1300" dirty="0" smtClean="0">
                <a:solidFill>
                  <a:schemeClr val="bg2">
                    <a:lumMod val="25000"/>
                  </a:schemeClr>
                </a:solidFill>
                <a:latin typeface="Work Sans" panose="00000500000000000000" pitchFamily="50" charset="0"/>
              </a:rPr>
              <a:t>Reflectivity profiles of 6 pixels. (The </a:t>
            </a:r>
            <a:r>
              <a:rPr lang="en-US" sz="1300" dirty="0">
                <a:solidFill>
                  <a:schemeClr val="bg2">
                    <a:lumMod val="25000"/>
                  </a:schemeClr>
                </a:solidFill>
                <a:latin typeface="Work Sans" panose="00000500000000000000" pitchFamily="50" charset="0"/>
              </a:rPr>
              <a:t>profiles are </a:t>
            </a:r>
            <a:r>
              <a:rPr lang="en-US" sz="1300" dirty="0" smtClean="0">
                <a:solidFill>
                  <a:schemeClr val="bg2">
                    <a:lumMod val="25000"/>
                  </a:schemeClr>
                </a:solidFill>
                <a:latin typeface="Work Sans" panose="00000500000000000000" pitchFamily="50" charset="0"/>
              </a:rPr>
              <a:t>normalized) </a:t>
            </a:r>
            <a:endParaRPr lang="en-US" sz="1300" dirty="0">
              <a:solidFill>
                <a:schemeClr val="bg2">
                  <a:lumMod val="25000"/>
                </a:schemeClr>
              </a:solidFill>
              <a:latin typeface="Work Sans" panose="00000500000000000000" pitchFamily="50" charset="0"/>
            </a:endParaRPr>
          </a:p>
        </p:txBody>
      </p:sp>
      <p:sp>
        <p:nvSpPr>
          <p:cNvPr id="5" name="Foliennummernplatzhalter 4"/>
          <p:cNvSpPr>
            <a:spLocks noGrp="1"/>
          </p:cNvSpPr>
          <p:nvPr>
            <p:ph type="sldNum" sz="quarter" idx="12"/>
          </p:nvPr>
        </p:nvSpPr>
        <p:spPr/>
        <p:txBody>
          <a:bodyPr/>
          <a:lstStyle/>
          <a:p>
            <a:fld id="{0E5F5BB8-B058-4CAF-94F1-C60B474C680F}" type="slidenum">
              <a:rPr lang="de-DE" smtClean="0"/>
              <a:pPr/>
              <a:t>9</a:t>
            </a:fld>
            <a:endParaRPr lang="de-DE"/>
          </a:p>
        </p:txBody>
      </p:sp>
      <p:grpSp>
        <p:nvGrpSpPr>
          <p:cNvPr id="8" name="Gruppieren 7"/>
          <p:cNvGrpSpPr/>
          <p:nvPr/>
        </p:nvGrpSpPr>
        <p:grpSpPr>
          <a:xfrm>
            <a:off x="123825" y="1446755"/>
            <a:ext cx="4868070" cy="4738948"/>
            <a:chOff x="737444" y="1047463"/>
            <a:chExt cx="4868070" cy="4738948"/>
          </a:xfrm>
        </p:grpSpPr>
        <p:pic>
          <p:nvPicPr>
            <p:cNvPr id="29"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053929" y="3391988"/>
              <a:ext cx="1408080" cy="2205324"/>
            </a:xfrm>
            <a:prstGeom prst="rect">
              <a:avLst/>
            </a:prstGeom>
          </p:spPr>
        </p:pic>
        <p:cxnSp>
          <p:nvCxnSpPr>
            <p:cNvPr id="30" name="Gerade Verbindung mit Pfeil 162"/>
            <p:cNvCxnSpPr/>
            <p:nvPr/>
          </p:nvCxnSpPr>
          <p:spPr>
            <a:xfrm flipV="1">
              <a:off x="737444" y="1047463"/>
              <a:ext cx="1644491" cy="1473212"/>
            </a:xfrm>
            <a:prstGeom prst="straightConnector1">
              <a:avLst/>
            </a:prstGeom>
            <a:ln w="95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5" name="Freihandform 38"/>
            <p:cNvSpPr/>
            <p:nvPr/>
          </p:nvSpPr>
          <p:spPr>
            <a:xfrm flipH="1">
              <a:off x="1442248" y="5555775"/>
              <a:ext cx="3480447" cy="230636"/>
            </a:xfrm>
            <a:custGeom>
              <a:avLst/>
              <a:gdLst>
                <a:gd name="connsiteX0" fmla="*/ 0 w 7096836"/>
                <a:gd name="connsiteY0" fmla="*/ 327546 h 545910"/>
                <a:gd name="connsiteX1" fmla="*/ 341194 w 7096836"/>
                <a:gd name="connsiteY1" fmla="*/ 204716 h 545910"/>
                <a:gd name="connsiteX2" fmla="*/ 395785 w 7096836"/>
                <a:gd name="connsiteY2" fmla="*/ 204716 h 545910"/>
                <a:gd name="connsiteX3" fmla="*/ 736980 w 7096836"/>
                <a:gd name="connsiteY3" fmla="*/ 409433 h 545910"/>
                <a:gd name="connsiteX4" fmla="*/ 941696 w 7096836"/>
                <a:gd name="connsiteY4" fmla="*/ 504967 h 545910"/>
                <a:gd name="connsiteX5" fmla="*/ 1119117 w 7096836"/>
                <a:gd name="connsiteY5" fmla="*/ 545910 h 545910"/>
                <a:gd name="connsiteX6" fmla="*/ 1228299 w 7096836"/>
                <a:gd name="connsiteY6" fmla="*/ 518615 h 545910"/>
                <a:gd name="connsiteX7" fmla="*/ 1446663 w 7096836"/>
                <a:gd name="connsiteY7" fmla="*/ 436728 h 545910"/>
                <a:gd name="connsiteX8" fmla="*/ 1446663 w 7096836"/>
                <a:gd name="connsiteY8" fmla="*/ 436728 h 545910"/>
                <a:gd name="connsiteX9" fmla="*/ 1774209 w 7096836"/>
                <a:gd name="connsiteY9" fmla="*/ 450376 h 545910"/>
                <a:gd name="connsiteX10" fmla="*/ 1965278 w 7096836"/>
                <a:gd name="connsiteY10" fmla="*/ 327546 h 545910"/>
                <a:gd name="connsiteX11" fmla="*/ 2224585 w 7096836"/>
                <a:gd name="connsiteY11" fmla="*/ 272955 h 545910"/>
                <a:gd name="connsiteX12" fmla="*/ 2402006 w 7096836"/>
                <a:gd name="connsiteY12" fmla="*/ 177421 h 545910"/>
                <a:gd name="connsiteX13" fmla="*/ 2511188 w 7096836"/>
                <a:gd name="connsiteY13" fmla="*/ 54591 h 545910"/>
                <a:gd name="connsiteX14" fmla="*/ 2715905 w 7096836"/>
                <a:gd name="connsiteY14" fmla="*/ 0 h 545910"/>
                <a:gd name="connsiteX15" fmla="*/ 3070747 w 7096836"/>
                <a:gd name="connsiteY15" fmla="*/ 81886 h 545910"/>
                <a:gd name="connsiteX16" fmla="*/ 3316406 w 7096836"/>
                <a:gd name="connsiteY16" fmla="*/ 122830 h 545910"/>
                <a:gd name="connsiteX17" fmla="*/ 3521123 w 7096836"/>
                <a:gd name="connsiteY17" fmla="*/ 81886 h 545910"/>
                <a:gd name="connsiteX18" fmla="*/ 3821374 w 7096836"/>
                <a:gd name="connsiteY18" fmla="*/ 95534 h 545910"/>
                <a:gd name="connsiteX19" fmla="*/ 3930556 w 7096836"/>
                <a:gd name="connsiteY19" fmla="*/ 245660 h 545910"/>
                <a:gd name="connsiteX20" fmla="*/ 4230806 w 7096836"/>
                <a:gd name="connsiteY20" fmla="*/ 423080 h 545910"/>
                <a:gd name="connsiteX21" fmla="*/ 4462818 w 7096836"/>
                <a:gd name="connsiteY21" fmla="*/ 327546 h 545910"/>
                <a:gd name="connsiteX22" fmla="*/ 4626591 w 7096836"/>
                <a:gd name="connsiteY22" fmla="*/ 327546 h 545910"/>
                <a:gd name="connsiteX23" fmla="*/ 4681183 w 7096836"/>
                <a:gd name="connsiteY23" fmla="*/ 464024 h 545910"/>
                <a:gd name="connsiteX24" fmla="*/ 4885899 w 7096836"/>
                <a:gd name="connsiteY24" fmla="*/ 300251 h 545910"/>
                <a:gd name="connsiteX25" fmla="*/ 5104263 w 7096836"/>
                <a:gd name="connsiteY25" fmla="*/ 177421 h 545910"/>
                <a:gd name="connsiteX26" fmla="*/ 5486400 w 7096836"/>
                <a:gd name="connsiteY26" fmla="*/ 191068 h 545910"/>
                <a:gd name="connsiteX27" fmla="*/ 5486400 w 7096836"/>
                <a:gd name="connsiteY27" fmla="*/ 354842 h 545910"/>
                <a:gd name="connsiteX28" fmla="*/ 5554639 w 7096836"/>
                <a:gd name="connsiteY28" fmla="*/ 491319 h 545910"/>
                <a:gd name="connsiteX29" fmla="*/ 5882185 w 7096836"/>
                <a:gd name="connsiteY29" fmla="*/ 545910 h 545910"/>
                <a:gd name="connsiteX30" fmla="*/ 5950424 w 7096836"/>
                <a:gd name="connsiteY30" fmla="*/ 491319 h 545910"/>
                <a:gd name="connsiteX31" fmla="*/ 6141493 w 7096836"/>
                <a:gd name="connsiteY31" fmla="*/ 464024 h 545910"/>
                <a:gd name="connsiteX32" fmla="*/ 6400800 w 7096836"/>
                <a:gd name="connsiteY32" fmla="*/ 545910 h 545910"/>
                <a:gd name="connsiteX33" fmla="*/ 6796585 w 7096836"/>
                <a:gd name="connsiteY33" fmla="*/ 464024 h 545910"/>
                <a:gd name="connsiteX34" fmla="*/ 7096836 w 7096836"/>
                <a:gd name="connsiteY34" fmla="*/ 436728 h 545910"/>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2402006 w 7096836"/>
                <a:gd name="connsiteY12" fmla="*/ 677289 h 1045778"/>
                <a:gd name="connsiteX13" fmla="*/ 2511188 w 7096836"/>
                <a:gd name="connsiteY13" fmla="*/ 554459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2402006 w 7096836"/>
                <a:gd name="connsiteY12" fmla="*/ 677289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2224585 w 7096836"/>
                <a:gd name="connsiteY11" fmla="*/ 772823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965278 w 7096836"/>
                <a:gd name="connsiteY10" fmla="*/ 827414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774209 w 7096836"/>
                <a:gd name="connsiteY9" fmla="*/ 950244 h 1045778"/>
                <a:gd name="connsiteX10" fmla="*/ 1358492 w 7096836"/>
                <a:gd name="connsiteY10" fmla="*/ 600201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1446663 w 7096836"/>
                <a:gd name="connsiteY8" fmla="*/ 936596 h 1045778"/>
                <a:gd name="connsiteX9" fmla="*/ 1053705 w 7096836"/>
                <a:gd name="connsiteY9" fmla="*/ 498188 h 1045778"/>
                <a:gd name="connsiteX10" fmla="*/ 1774209 w 7096836"/>
                <a:gd name="connsiteY10" fmla="*/ 950244 h 1045778"/>
                <a:gd name="connsiteX11" fmla="*/ 1358492 w 7096836"/>
                <a:gd name="connsiteY11" fmla="*/ 600201 h 1045778"/>
                <a:gd name="connsiteX12" fmla="*/ 1569895 w 7096836"/>
                <a:gd name="connsiteY12" fmla="*/ 515315 h 1045778"/>
                <a:gd name="connsiteX13" fmla="*/ 1683442 w 7096836"/>
                <a:gd name="connsiteY13" fmla="*/ 419781 h 1045778"/>
                <a:gd name="connsiteX14" fmla="*/ 1872466 w 7096836"/>
                <a:gd name="connsiteY14" fmla="*/ 266656 h 1045778"/>
                <a:gd name="connsiteX15" fmla="*/ 2045247 w 7096836"/>
                <a:gd name="connsiteY15" fmla="*/ 0 h 1045778"/>
                <a:gd name="connsiteX16" fmla="*/ 3070747 w 7096836"/>
                <a:gd name="connsiteY16" fmla="*/ 581754 h 1045778"/>
                <a:gd name="connsiteX17" fmla="*/ 3316406 w 7096836"/>
                <a:gd name="connsiteY17" fmla="*/ 622698 h 1045778"/>
                <a:gd name="connsiteX18" fmla="*/ 3521123 w 7096836"/>
                <a:gd name="connsiteY18" fmla="*/ 581754 h 1045778"/>
                <a:gd name="connsiteX19" fmla="*/ 3821374 w 7096836"/>
                <a:gd name="connsiteY19" fmla="*/ 595402 h 1045778"/>
                <a:gd name="connsiteX20" fmla="*/ 3930556 w 7096836"/>
                <a:gd name="connsiteY20" fmla="*/ 745528 h 1045778"/>
                <a:gd name="connsiteX21" fmla="*/ 4230806 w 7096836"/>
                <a:gd name="connsiteY21" fmla="*/ 922948 h 1045778"/>
                <a:gd name="connsiteX22" fmla="*/ 4462818 w 7096836"/>
                <a:gd name="connsiteY22" fmla="*/ 827414 h 1045778"/>
                <a:gd name="connsiteX23" fmla="*/ 4626591 w 7096836"/>
                <a:gd name="connsiteY23" fmla="*/ 827414 h 1045778"/>
                <a:gd name="connsiteX24" fmla="*/ 4681183 w 7096836"/>
                <a:gd name="connsiteY24" fmla="*/ 963892 h 1045778"/>
                <a:gd name="connsiteX25" fmla="*/ 4885899 w 7096836"/>
                <a:gd name="connsiteY25" fmla="*/ 800119 h 1045778"/>
                <a:gd name="connsiteX26" fmla="*/ 5104263 w 7096836"/>
                <a:gd name="connsiteY26" fmla="*/ 677289 h 1045778"/>
                <a:gd name="connsiteX27" fmla="*/ 5486400 w 7096836"/>
                <a:gd name="connsiteY27" fmla="*/ 690936 h 1045778"/>
                <a:gd name="connsiteX28" fmla="*/ 5486400 w 7096836"/>
                <a:gd name="connsiteY28" fmla="*/ 854710 h 1045778"/>
                <a:gd name="connsiteX29" fmla="*/ 5554639 w 7096836"/>
                <a:gd name="connsiteY29" fmla="*/ 991187 h 1045778"/>
                <a:gd name="connsiteX30" fmla="*/ 5882185 w 7096836"/>
                <a:gd name="connsiteY30" fmla="*/ 1045778 h 1045778"/>
                <a:gd name="connsiteX31" fmla="*/ 5950424 w 7096836"/>
                <a:gd name="connsiteY31" fmla="*/ 991187 h 1045778"/>
                <a:gd name="connsiteX32" fmla="*/ 6141493 w 7096836"/>
                <a:gd name="connsiteY32" fmla="*/ 963892 h 1045778"/>
                <a:gd name="connsiteX33" fmla="*/ 6400800 w 7096836"/>
                <a:gd name="connsiteY33" fmla="*/ 1045778 h 1045778"/>
                <a:gd name="connsiteX34" fmla="*/ 6796585 w 7096836"/>
                <a:gd name="connsiteY34" fmla="*/ 963892 h 1045778"/>
                <a:gd name="connsiteX35" fmla="*/ 7096836 w 7096836"/>
                <a:gd name="connsiteY35"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807941 w 7096836"/>
                <a:gd name="connsiteY8" fmla="*/ 497318 h 1045778"/>
                <a:gd name="connsiteX9" fmla="*/ 1053705 w 7096836"/>
                <a:gd name="connsiteY9" fmla="*/ 498188 h 1045778"/>
                <a:gd name="connsiteX10" fmla="*/ 1774209 w 7096836"/>
                <a:gd name="connsiteY10" fmla="*/ 950244 h 1045778"/>
                <a:gd name="connsiteX11" fmla="*/ 1358492 w 7096836"/>
                <a:gd name="connsiteY11" fmla="*/ 600201 h 1045778"/>
                <a:gd name="connsiteX12" fmla="*/ 1569895 w 7096836"/>
                <a:gd name="connsiteY12" fmla="*/ 515315 h 1045778"/>
                <a:gd name="connsiteX13" fmla="*/ 1683442 w 7096836"/>
                <a:gd name="connsiteY13" fmla="*/ 419781 h 1045778"/>
                <a:gd name="connsiteX14" fmla="*/ 1872466 w 7096836"/>
                <a:gd name="connsiteY14" fmla="*/ 266656 h 1045778"/>
                <a:gd name="connsiteX15" fmla="*/ 2045247 w 7096836"/>
                <a:gd name="connsiteY15" fmla="*/ 0 h 1045778"/>
                <a:gd name="connsiteX16" fmla="*/ 3070747 w 7096836"/>
                <a:gd name="connsiteY16" fmla="*/ 581754 h 1045778"/>
                <a:gd name="connsiteX17" fmla="*/ 3316406 w 7096836"/>
                <a:gd name="connsiteY17" fmla="*/ 622698 h 1045778"/>
                <a:gd name="connsiteX18" fmla="*/ 3521123 w 7096836"/>
                <a:gd name="connsiteY18" fmla="*/ 581754 h 1045778"/>
                <a:gd name="connsiteX19" fmla="*/ 3821374 w 7096836"/>
                <a:gd name="connsiteY19" fmla="*/ 595402 h 1045778"/>
                <a:gd name="connsiteX20" fmla="*/ 3930556 w 7096836"/>
                <a:gd name="connsiteY20" fmla="*/ 745528 h 1045778"/>
                <a:gd name="connsiteX21" fmla="*/ 4230806 w 7096836"/>
                <a:gd name="connsiteY21" fmla="*/ 922948 h 1045778"/>
                <a:gd name="connsiteX22" fmla="*/ 4462818 w 7096836"/>
                <a:gd name="connsiteY22" fmla="*/ 827414 h 1045778"/>
                <a:gd name="connsiteX23" fmla="*/ 4626591 w 7096836"/>
                <a:gd name="connsiteY23" fmla="*/ 827414 h 1045778"/>
                <a:gd name="connsiteX24" fmla="*/ 4681183 w 7096836"/>
                <a:gd name="connsiteY24" fmla="*/ 963892 h 1045778"/>
                <a:gd name="connsiteX25" fmla="*/ 4885899 w 7096836"/>
                <a:gd name="connsiteY25" fmla="*/ 800119 h 1045778"/>
                <a:gd name="connsiteX26" fmla="*/ 5104263 w 7096836"/>
                <a:gd name="connsiteY26" fmla="*/ 677289 h 1045778"/>
                <a:gd name="connsiteX27" fmla="*/ 5486400 w 7096836"/>
                <a:gd name="connsiteY27" fmla="*/ 690936 h 1045778"/>
                <a:gd name="connsiteX28" fmla="*/ 5486400 w 7096836"/>
                <a:gd name="connsiteY28" fmla="*/ 854710 h 1045778"/>
                <a:gd name="connsiteX29" fmla="*/ 5554639 w 7096836"/>
                <a:gd name="connsiteY29" fmla="*/ 991187 h 1045778"/>
                <a:gd name="connsiteX30" fmla="*/ 5882185 w 7096836"/>
                <a:gd name="connsiteY30" fmla="*/ 1045778 h 1045778"/>
                <a:gd name="connsiteX31" fmla="*/ 5950424 w 7096836"/>
                <a:gd name="connsiteY31" fmla="*/ 991187 h 1045778"/>
                <a:gd name="connsiteX32" fmla="*/ 6141493 w 7096836"/>
                <a:gd name="connsiteY32" fmla="*/ 963892 h 1045778"/>
                <a:gd name="connsiteX33" fmla="*/ 6400800 w 7096836"/>
                <a:gd name="connsiteY33" fmla="*/ 1045778 h 1045778"/>
                <a:gd name="connsiteX34" fmla="*/ 6796585 w 7096836"/>
                <a:gd name="connsiteY34" fmla="*/ 963892 h 1045778"/>
                <a:gd name="connsiteX35" fmla="*/ 7096836 w 7096836"/>
                <a:gd name="connsiteY35"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1446663 w 7096836"/>
                <a:gd name="connsiteY7" fmla="*/ 936596 h 1045778"/>
                <a:gd name="connsiteX8" fmla="*/ 807941 w 7096836"/>
                <a:gd name="connsiteY8" fmla="*/ 497318 h 1045778"/>
                <a:gd name="connsiteX9" fmla="*/ 1053705 w 7096836"/>
                <a:gd name="connsiteY9" fmla="*/ 498188 h 1045778"/>
                <a:gd name="connsiteX10" fmla="*/ 1358492 w 7096836"/>
                <a:gd name="connsiteY10" fmla="*/ 600201 h 1045778"/>
                <a:gd name="connsiteX11" fmla="*/ 1569895 w 7096836"/>
                <a:gd name="connsiteY11" fmla="*/ 515315 h 1045778"/>
                <a:gd name="connsiteX12" fmla="*/ 1683442 w 7096836"/>
                <a:gd name="connsiteY12" fmla="*/ 419781 h 1045778"/>
                <a:gd name="connsiteX13" fmla="*/ 1872466 w 7096836"/>
                <a:gd name="connsiteY13" fmla="*/ 266656 h 1045778"/>
                <a:gd name="connsiteX14" fmla="*/ 2045247 w 7096836"/>
                <a:gd name="connsiteY14" fmla="*/ 0 h 1045778"/>
                <a:gd name="connsiteX15" fmla="*/ 3070747 w 7096836"/>
                <a:gd name="connsiteY15" fmla="*/ 581754 h 1045778"/>
                <a:gd name="connsiteX16" fmla="*/ 3316406 w 7096836"/>
                <a:gd name="connsiteY16" fmla="*/ 622698 h 1045778"/>
                <a:gd name="connsiteX17" fmla="*/ 3521123 w 7096836"/>
                <a:gd name="connsiteY17" fmla="*/ 581754 h 1045778"/>
                <a:gd name="connsiteX18" fmla="*/ 3821374 w 7096836"/>
                <a:gd name="connsiteY18" fmla="*/ 595402 h 1045778"/>
                <a:gd name="connsiteX19" fmla="*/ 3930556 w 7096836"/>
                <a:gd name="connsiteY19" fmla="*/ 745528 h 1045778"/>
                <a:gd name="connsiteX20" fmla="*/ 4230806 w 7096836"/>
                <a:gd name="connsiteY20" fmla="*/ 922948 h 1045778"/>
                <a:gd name="connsiteX21" fmla="*/ 4462818 w 7096836"/>
                <a:gd name="connsiteY21" fmla="*/ 827414 h 1045778"/>
                <a:gd name="connsiteX22" fmla="*/ 4626591 w 7096836"/>
                <a:gd name="connsiteY22" fmla="*/ 827414 h 1045778"/>
                <a:gd name="connsiteX23" fmla="*/ 4681183 w 7096836"/>
                <a:gd name="connsiteY23" fmla="*/ 963892 h 1045778"/>
                <a:gd name="connsiteX24" fmla="*/ 4885899 w 7096836"/>
                <a:gd name="connsiteY24" fmla="*/ 800119 h 1045778"/>
                <a:gd name="connsiteX25" fmla="*/ 5104263 w 7096836"/>
                <a:gd name="connsiteY25" fmla="*/ 677289 h 1045778"/>
                <a:gd name="connsiteX26" fmla="*/ 5486400 w 7096836"/>
                <a:gd name="connsiteY26" fmla="*/ 690936 h 1045778"/>
                <a:gd name="connsiteX27" fmla="*/ 5486400 w 7096836"/>
                <a:gd name="connsiteY27" fmla="*/ 854710 h 1045778"/>
                <a:gd name="connsiteX28" fmla="*/ 5554639 w 7096836"/>
                <a:gd name="connsiteY28" fmla="*/ 991187 h 1045778"/>
                <a:gd name="connsiteX29" fmla="*/ 5882185 w 7096836"/>
                <a:gd name="connsiteY29" fmla="*/ 1045778 h 1045778"/>
                <a:gd name="connsiteX30" fmla="*/ 5950424 w 7096836"/>
                <a:gd name="connsiteY30" fmla="*/ 991187 h 1045778"/>
                <a:gd name="connsiteX31" fmla="*/ 6141493 w 7096836"/>
                <a:gd name="connsiteY31" fmla="*/ 963892 h 1045778"/>
                <a:gd name="connsiteX32" fmla="*/ 6400800 w 7096836"/>
                <a:gd name="connsiteY32" fmla="*/ 1045778 h 1045778"/>
                <a:gd name="connsiteX33" fmla="*/ 6796585 w 7096836"/>
                <a:gd name="connsiteY33" fmla="*/ 963892 h 1045778"/>
                <a:gd name="connsiteX34" fmla="*/ 7096836 w 7096836"/>
                <a:gd name="connsiteY34"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1228299 w 7096836"/>
                <a:gd name="connsiteY6" fmla="*/ 1018483 h 1045778"/>
                <a:gd name="connsiteX7" fmla="*/ 807941 w 7096836"/>
                <a:gd name="connsiteY7" fmla="*/ 497318 h 1045778"/>
                <a:gd name="connsiteX8" fmla="*/ 1053705 w 7096836"/>
                <a:gd name="connsiteY8" fmla="*/ 498188 h 1045778"/>
                <a:gd name="connsiteX9" fmla="*/ 1358492 w 7096836"/>
                <a:gd name="connsiteY9" fmla="*/ 600201 h 1045778"/>
                <a:gd name="connsiteX10" fmla="*/ 1569895 w 7096836"/>
                <a:gd name="connsiteY10" fmla="*/ 515315 h 1045778"/>
                <a:gd name="connsiteX11" fmla="*/ 1683442 w 7096836"/>
                <a:gd name="connsiteY11" fmla="*/ 419781 h 1045778"/>
                <a:gd name="connsiteX12" fmla="*/ 1872466 w 7096836"/>
                <a:gd name="connsiteY12" fmla="*/ 266656 h 1045778"/>
                <a:gd name="connsiteX13" fmla="*/ 2045247 w 7096836"/>
                <a:gd name="connsiteY13" fmla="*/ 0 h 1045778"/>
                <a:gd name="connsiteX14" fmla="*/ 3070747 w 7096836"/>
                <a:gd name="connsiteY14" fmla="*/ 581754 h 1045778"/>
                <a:gd name="connsiteX15" fmla="*/ 3316406 w 7096836"/>
                <a:gd name="connsiteY15" fmla="*/ 622698 h 1045778"/>
                <a:gd name="connsiteX16" fmla="*/ 3521123 w 7096836"/>
                <a:gd name="connsiteY16" fmla="*/ 581754 h 1045778"/>
                <a:gd name="connsiteX17" fmla="*/ 3821374 w 7096836"/>
                <a:gd name="connsiteY17" fmla="*/ 595402 h 1045778"/>
                <a:gd name="connsiteX18" fmla="*/ 3930556 w 7096836"/>
                <a:gd name="connsiteY18" fmla="*/ 745528 h 1045778"/>
                <a:gd name="connsiteX19" fmla="*/ 4230806 w 7096836"/>
                <a:gd name="connsiteY19" fmla="*/ 922948 h 1045778"/>
                <a:gd name="connsiteX20" fmla="*/ 4462818 w 7096836"/>
                <a:gd name="connsiteY20" fmla="*/ 827414 h 1045778"/>
                <a:gd name="connsiteX21" fmla="*/ 4626591 w 7096836"/>
                <a:gd name="connsiteY21" fmla="*/ 827414 h 1045778"/>
                <a:gd name="connsiteX22" fmla="*/ 4681183 w 7096836"/>
                <a:gd name="connsiteY22" fmla="*/ 963892 h 1045778"/>
                <a:gd name="connsiteX23" fmla="*/ 4885899 w 7096836"/>
                <a:gd name="connsiteY23" fmla="*/ 800119 h 1045778"/>
                <a:gd name="connsiteX24" fmla="*/ 5104263 w 7096836"/>
                <a:gd name="connsiteY24" fmla="*/ 677289 h 1045778"/>
                <a:gd name="connsiteX25" fmla="*/ 5486400 w 7096836"/>
                <a:gd name="connsiteY25" fmla="*/ 690936 h 1045778"/>
                <a:gd name="connsiteX26" fmla="*/ 5486400 w 7096836"/>
                <a:gd name="connsiteY26" fmla="*/ 854710 h 1045778"/>
                <a:gd name="connsiteX27" fmla="*/ 5554639 w 7096836"/>
                <a:gd name="connsiteY27" fmla="*/ 991187 h 1045778"/>
                <a:gd name="connsiteX28" fmla="*/ 5882185 w 7096836"/>
                <a:gd name="connsiteY28" fmla="*/ 1045778 h 1045778"/>
                <a:gd name="connsiteX29" fmla="*/ 5950424 w 7096836"/>
                <a:gd name="connsiteY29" fmla="*/ 991187 h 1045778"/>
                <a:gd name="connsiteX30" fmla="*/ 6141493 w 7096836"/>
                <a:gd name="connsiteY30" fmla="*/ 963892 h 1045778"/>
                <a:gd name="connsiteX31" fmla="*/ 6400800 w 7096836"/>
                <a:gd name="connsiteY31" fmla="*/ 1045778 h 1045778"/>
                <a:gd name="connsiteX32" fmla="*/ 6796585 w 7096836"/>
                <a:gd name="connsiteY32" fmla="*/ 963892 h 1045778"/>
                <a:gd name="connsiteX33" fmla="*/ 7096836 w 7096836"/>
                <a:gd name="connsiteY33"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1119117 w 7096836"/>
                <a:gd name="connsiteY5" fmla="*/ 1045778 h 1045778"/>
                <a:gd name="connsiteX6" fmla="*/ 807941 w 7096836"/>
                <a:gd name="connsiteY6" fmla="*/ 497318 h 1045778"/>
                <a:gd name="connsiteX7" fmla="*/ 1053705 w 7096836"/>
                <a:gd name="connsiteY7" fmla="*/ 498188 h 1045778"/>
                <a:gd name="connsiteX8" fmla="*/ 1358492 w 7096836"/>
                <a:gd name="connsiteY8" fmla="*/ 600201 h 1045778"/>
                <a:gd name="connsiteX9" fmla="*/ 1569895 w 7096836"/>
                <a:gd name="connsiteY9" fmla="*/ 515315 h 1045778"/>
                <a:gd name="connsiteX10" fmla="*/ 1683442 w 7096836"/>
                <a:gd name="connsiteY10" fmla="*/ 419781 h 1045778"/>
                <a:gd name="connsiteX11" fmla="*/ 1872466 w 7096836"/>
                <a:gd name="connsiteY11" fmla="*/ 266656 h 1045778"/>
                <a:gd name="connsiteX12" fmla="*/ 2045247 w 7096836"/>
                <a:gd name="connsiteY12" fmla="*/ 0 h 1045778"/>
                <a:gd name="connsiteX13" fmla="*/ 3070747 w 7096836"/>
                <a:gd name="connsiteY13" fmla="*/ 581754 h 1045778"/>
                <a:gd name="connsiteX14" fmla="*/ 3316406 w 7096836"/>
                <a:gd name="connsiteY14" fmla="*/ 622698 h 1045778"/>
                <a:gd name="connsiteX15" fmla="*/ 3521123 w 7096836"/>
                <a:gd name="connsiteY15" fmla="*/ 581754 h 1045778"/>
                <a:gd name="connsiteX16" fmla="*/ 3821374 w 7096836"/>
                <a:gd name="connsiteY16" fmla="*/ 595402 h 1045778"/>
                <a:gd name="connsiteX17" fmla="*/ 3930556 w 7096836"/>
                <a:gd name="connsiteY17" fmla="*/ 745528 h 1045778"/>
                <a:gd name="connsiteX18" fmla="*/ 4230806 w 7096836"/>
                <a:gd name="connsiteY18" fmla="*/ 922948 h 1045778"/>
                <a:gd name="connsiteX19" fmla="*/ 4462818 w 7096836"/>
                <a:gd name="connsiteY19" fmla="*/ 827414 h 1045778"/>
                <a:gd name="connsiteX20" fmla="*/ 4626591 w 7096836"/>
                <a:gd name="connsiteY20" fmla="*/ 827414 h 1045778"/>
                <a:gd name="connsiteX21" fmla="*/ 4681183 w 7096836"/>
                <a:gd name="connsiteY21" fmla="*/ 963892 h 1045778"/>
                <a:gd name="connsiteX22" fmla="*/ 4885899 w 7096836"/>
                <a:gd name="connsiteY22" fmla="*/ 800119 h 1045778"/>
                <a:gd name="connsiteX23" fmla="*/ 5104263 w 7096836"/>
                <a:gd name="connsiteY23" fmla="*/ 677289 h 1045778"/>
                <a:gd name="connsiteX24" fmla="*/ 5486400 w 7096836"/>
                <a:gd name="connsiteY24" fmla="*/ 690936 h 1045778"/>
                <a:gd name="connsiteX25" fmla="*/ 5486400 w 7096836"/>
                <a:gd name="connsiteY25" fmla="*/ 854710 h 1045778"/>
                <a:gd name="connsiteX26" fmla="*/ 5554639 w 7096836"/>
                <a:gd name="connsiteY26" fmla="*/ 991187 h 1045778"/>
                <a:gd name="connsiteX27" fmla="*/ 5882185 w 7096836"/>
                <a:gd name="connsiteY27" fmla="*/ 1045778 h 1045778"/>
                <a:gd name="connsiteX28" fmla="*/ 5950424 w 7096836"/>
                <a:gd name="connsiteY28" fmla="*/ 991187 h 1045778"/>
                <a:gd name="connsiteX29" fmla="*/ 6141493 w 7096836"/>
                <a:gd name="connsiteY29" fmla="*/ 963892 h 1045778"/>
                <a:gd name="connsiteX30" fmla="*/ 6400800 w 7096836"/>
                <a:gd name="connsiteY30" fmla="*/ 1045778 h 1045778"/>
                <a:gd name="connsiteX31" fmla="*/ 6796585 w 7096836"/>
                <a:gd name="connsiteY31" fmla="*/ 963892 h 1045778"/>
                <a:gd name="connsiteX32" fmla="*/ 7096836 w 7096836"/>
                <a:gd name="connsiteY32"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941696 w 7096836"/>
                <a:gd name="connsiteY4" fmla="*/ 1004835 h 1045778"/>
                <a:gd name="connsiteX5" fmla="*/ 807941 w 7096836"/>
                <a:gd name="connsiteY5" fmla="*/ 497318 h 1045778"/>
                <a:gd name="connsiteX6" fmla="*/ 1053705 w 7096836"/>
                <a:gd name="connsiteY6" fmla="*/ 498188 h 1045778"/>
                <a:gd name="connsiteX7" fmla="*/ 1358492 w 7096836"/>
                <a:gd name="connsiteY7" fmla="*/ 600201 h 1045778"/>
                <a:gd name="connsiteX8" fmla="*/ 1569895 w 7096836"/>
                <a:gd name="connsiteY8" fmla="*/ 515315 h 1045778"/>
                <a:gd name="connsiteX9" fmla="*/ 1683442 w 7096836"/>
                <a:gd name="connsiteY9" fmla="*/ 419781 h 1045778"/>
                <a:gd name="connsiteX10" fmla="*/ 1872466 w 7096836"/>
                <a:gd name="connsiteY10" fmla="*/ 266656 h 1045778"/>
                <a:gd name="connsiteX11" fmla="*/ 2045247 w 7096836"/>
                <a:gd name="connsiteY11" fmla="*/ 0 h 1045778"/>
                <a:gd name="connsiteX12" fmla="*/ 3070747 w 7096836"/>
                <a:gd name="connsiteY12" fmla="*/ 581754 h 1045778"/>
                <a:gd name="connsiteX13" fmla="*/ 3316406 w 7096836"/>
                <a:gd name="connsiteY13" fmla="*/ 622698 h 1045778"/>
                <a:gd name="connsiteX14" fmla="*/ 3521123 w 7096836"/>
                <a:gd name="connsiteY14" fmla="*/ 581754 h 1045778"/>
                <a:gd name="connsiteX15" fmla="*/ 3821374 w 7096836"/>
                <a:gd name="connsiteY15" fmla="*/ 595402 h 1045778"/>
                <a:gd name="connsiteX16" fmla="*/ 3930556 w 7096836"/>
                <a:gd name="connsiteY16" fmla="*/ 745528 h 1045778"/>
                <a:gd name="connsiteX17" fmla="*/ 4230806 w 7096836"/>
                <a:gd name="connsiteY17" fmla="*/ 922948 h 1045778"/>
                <a:gd name="connsiteX18" fmla="*/ 4462818 w 7096836"/>
                <a:gd name="connsiteY18" fmla="*/ 827414 h 1045778"/>
                <a:gd name="connsiteX19" fmla="*/ 4626591 w 7096836"/>
                <a:gd name="connsiteY19" fmla="*/ 827414 h 1045778"/>
                <a:gd name="connsiteX20" fmla="*/ 4681183 w 7096836"/>
                <a:gd name="connsiteY20" fmla="*/ 963892 h 1045778"/>
                <a:gd name="connsiteX21" fmla="*/ 4885899 w 7096836"/>
                <a:gd name="connsiteY21" fmla="*/ 800119 h 1045778"/>
                <a:gd name="connsiteX22" fmla="*/ 5104263 w 7096836"/>
                <a:gd name="connsiteY22" fmla="*/ 677289 h 1045778"/>
                <a:gd name="connsiteX23" fmla="*/ 5486400 w 7096836"/>
                <a:gd name="connsiteY23" fmla="*/ 690936 h 1045778"/>
                <a:gd name="connsiteX24" fmla="*/ 5486400 w 7096836"/>
                <a:gd name="connsiteY24" fmla="*/ 854710 h 1045778"/>
                <a:gd name="connsiteX25" fmla="*/ 5554639 w 7096836"/>
                <a:gd name="connsiteY25" fmla="*/ 991187 h 1045778"/>
                <a:gd name="connsiteX26" fmla="*/ 5882185 w 7096836"/>
                <a:gd name="connsiteY26" fmla="*/ 1045778 h 1045778"/>
                <a:gd name="connsiteX27" fmla="*/ 5950424 w 7096836"/>
                <a:gd name="connsiteY27" fmla="*/ 991187 h 1045778"/>
                <a:gd name="connsiteX28" fmla="*/ 6141493 w 7096836"/>
                <a:gd name="connsiteY28" fmla="*/ 963892 h 1045778"/>
                <a:gd name="connsiteX29" fmla="*/ 6400800 w 7096836"/>
                <a:gd name="connsiteY29" fmla="*/ 1045778 h 1045778"/>
                <a:gd name="connsiteX30" fmla="*/ 6796585 w 7096836"/>
                <a:gd name="connsiteY30" fmla="*/ 963892 h 1045778"/>
                <a:gd name="connsiteX31" fmla="*/ 7096836 w 7096836"/>
                <a:gd name="connsiteY31"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736980 w 7096836"/>
                <a:gd name="connsiteY3" fmla="*/ 909301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96836"/>
                <a:gd name="connsiteY0" fmla="*/ 827414 h 1045778"/>
                <a:gd name="connsiteX1" fmla="*/ 341194 w 7096836"/>
                <a:gd name="connsiteY1" fmla="*/ 704584 h 1045778"/>
                <a:gd name="connsiteX2" fmla="*/ 395785 w 7096836"/>
                <a:gd name="connsiteY2" fmla="*/ 704584 h 1045778"/>
                <a:gd name="connsiteX3" fmla="*/ 641172 w 7096836"/>
                <a:gd name="connsiteY3" fmla="*/ 636646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96836"/>
                <a:gd name="connsiteY0" fmla="*/ 827414 h 1045778"/>
                <a:gd name="connsiteX1" fmla="*/ 341194 w 7096836"/>
                <a:gd name="connsiteY1" fmla="*/ 704584 h 1045778"/>
                <a:gd name="connsiteX2" fmla="*/ 395785 w 7096836"/>
                <a:gd name="connsiteY2" fmla="*/ 553109 h 1045778"/>
                <a:gd name="connsiteX3" fmla="*/ 641172 w 7096836"/>
                <a:gd name="connsiteY3" fmla="*/ 636646 h 1045778"/>
                <a:gd name="connsiteX4" fmla="*/ 807941 w 7096836"/>
                <a:gd name="connsiteY4" fmla="*/ 497318 h 1045778"/>
                <a:gd name="connsiteX5" fmla="*/ 1053705 w 7096836"/>
                <a:gd name="connsiteY5" fmla="*/ 498188 h 1045778"/>
                <a:gd name="connsiteX6" fmla="*/ 1358492 w 7096836"/>
                <a:gd name="connsiteY6" fmla="*/ 600201 h 1045778"/>
                <a:gd name="connsiteX7" fmla="*/ 1569895 w 7096836"/>
                <a:gd name="connsiteY7" fmla="*/ 515315 h 1045778"/>
                <a:gd name="connsiteX8" fmla="*/ 1683442 w 7096836"/>
                <a:gd name="connsiteY8" fmla="*/ 419781 h 1045778"/>
                <a:gd name="connsiteX9" fmla="*/ 1872466 w 7096836"/>
                <a:gd name="connsiteY9" fmla="*/ 266656 h 1045778"/>
                <a:gd name="connsiteX10" fmla="*/ 2045247 w 7096836"/>
                <a:gd name="connsiteY10" fmla="*/ 0 h 1045778"/>
                <a:gd name="connsiteX11" fmla="*/ 3070747 w 7096836"/>
                <a:gd name="connsiteY11" fmla="*/ 581754 h 1045778"/>
                <a:gd name="connsiteX12" fmla="*/ 3316406 w 7096836"/>
                <a:gd name="connsiteY12" fmla="*/ 622698 h 1045778"/>
                <a:gd name="connsiteX13" fmla="*/ 3521123 w 7096836"/>
                <a:gd name="connsiteY13" fmla="*/ 581754 h 1045778"/>
                <a:gd name="connsiteX14" fmla="*/ 3821374 w 7096836"/>
                <a:gd name="connsiteY14" fmla="*/ 595402 h 1045778"/>
                <a:gd name="connsiteX15" fmla="*/ 3930556 w 7096836"/>
                <a:gd name="connsiteY15" fmla="*/ 745528 h 1045778"/>
                <a:gd name="connsiteX16" fmla="*/ 4230806 w 7096836"/>
                <a:gd name="connsiteY16" fmla="*/ 922948 h 1045778"/>
                <a:gd name="connsiteX17" fmla="*/ 4462818 w 7096836"/>
                <a:gd name="connsiteY17" fmla="*/ 827414 h 1045778"/>
                <a:gd name="connsiteX18" fmla="*/ 4626591 w 7096836"/>
                <a:gd name="connsiteY18" fmla="*/ 827414 h 1045778"/>
                <a:gd name="connsiteX19" fmla="*/ 4681183 w 7096836"/>
                <a:gd name="connsiteY19" fmla="*/ 963892 h 1045778"/>
                <a:gd name="connsiteX20" fmla="*/ 4885899 w 7096836"/>
                <a:gd name="connsiteY20" fmla="*/ 800119 h 1045778"/>
                <a:gd name="connsiteX21" fmla="*/ 5104263 w 7096836"/>
                <a:gd name="connsiteY21" fmla="*/ 677289 h 1045778"/>
                <a:gd name="connsiteX22" fmla="*/ 5486400 w 7096836"/>
                <a:gd name="connsiteY22" fmla="*/ 690936 h 1045778"/>
                <a:gd name="connsiteX23" fmla="*/ 5486400 w 7096836"/>
                <a:gd name="connsiteY23" fmla="*/ 854710 h 1045778"/>
                <a:gd name="connsiteX24" fmla="*/ 5554639 w 7096836"/>
                <a:gd name="connsiteY24" fmla="*/ 991187 h 1045778"/>
                <a:gd name="connsiteX25" fmla="*/ 5882185 w 7096836"/>
                <a:gd name="connsiteY25" fmla="*/ 1045778 h 1045778"/>
                <a:gd name="connsiteX26" fmla="*/ 5950424 w 7096836"/>
                <a:gd name="connsiteY26" fmla="*/ 991187 h 1045778"/>
                <a:gd name="connsiteX27" fmla="*/ 6141493 w 7096836"/>
                <a:gd name="connsiteY27" fmla="*/ 963892 h 1045778"/>
                <a:gd name="connsiteX28" fmla="*/ 6400800 w 7096836"/>
                <a:gd name="connsiteY28" fmla="*/ 1045778 h 1045778"/>
                <a:gd name="connsiteX29" fmla="*/ 6796585 w 7096836"/>
                <a:gd name="connsiteY29" fmla="*/ 963892 h 1045778"/>
                <a:gd name="connsiteX30" fmla="*/ 7096836 w 7096836"/>
                <a:gd name="connsiteY30" fmla="*/ 936596 h 1045778"/>
                <a:gd name="connsiteX0" fmla="*/ 0 w 7080869"/>
                <a:gd name="connsiteY0" fmla="*/ 554758 h 1045778"/>
                <a:gd name="connsiteX1" fmla="*/ 325227 w 7080869"/>
                <a:gd name="connsiteY1" fmla="*/ 704584 h 1045778"/>
                <a:gd name="connsiteX2" fmla="*/ 379818 w 7080869"/>
                <a:gd name="connsiteY2" fmla="*/ 553109 h 1045778"/>
                <a:gd name="connsiteX3" fmla="*/ 625205 w 7080869"/>
                <a:gd name="connsiteY3" fmla="*/ 636646 h 1045778"/>
                <a:gd name="connsiteX4" fmla="*/ 791974 w 7080869"/>
                <a:gd name="connsiteY4" fmla="*/ 497318 h 1045778"/>
                <a:gd name="connsiteX5" fmla="*/ 1037738 w 7080869"/>
                <a:gd name="connsiteY5" fmla="*/ 498188 h 1045778"/>
                <a:gd name="connsiteX6" fmla="*/ 1342525 w 7080869"/>
                <a:gd name="connsiteY6" fmla="*/ 600201 h 1045778"/>
                <a:gd name="connsiteX7" fmla="*/ 1553928 w 7080869"/>
                <a:gd name="connsiteY7" fmla="*/ 515315 h 1045778"/>
                <a:gd name="connsiteX8" fmla="*/ 1667475 w 7080869"/>
                <a:gd name="connsiteY8" fmla="*/ 419781 h 1045778"/>
                <a:gd name="connsiteX9" fmla="*/ 1856499 w 7080869"/>
                <a:gd name="connsiteY9" fmla="*/ 266656 h 1045778"/>
                <a:gd name="connsiteX10" fmla="*/ 2029280 w 7080869"/>
                <a:gd name="connsiteY10" fmla="*/ 0 h 1045778"/>
                <a:gd name="connsiteX11" fmla="*/ 3054780 w 7080869"/>
                <a:gd name="connsiteY11" fmla="*/ 581754 h 1045778"/>
                <a:gd name="connsiteX12" fmla="*/ 3300439 w 7080869"/>
                <a:gd name="connsiteY12" fmla="*/ 622698 h 1045778"/>
                <a:gd name="connsiteX13" fmla="*/ 3505156 w 7080869"/>
                <a:gd name="connsiteY13" fmla="*/ 581754 h 1045778"/>
                <a:gd name="connsiteX14" fmla="*/ 3805407 w 7080869"/>
                <a:gd name="connsiteY14" fmla="*/ 595402 h 1045778"/>
                <a:gd name="connsiteX15" fmla="*/ 3914589 w 7080869"/>
                <a:gd name="connsiteY15" fmla="*/ 745528 h 1045778"/>
                <a:gd name="connsiteX16" fmla="*/ 4214839 w 7080869"/>
                <a:gd name="connsiteY16" fmla="*/ 922948 h 1045778"/>
                <a:gd name="connsiteX17" fmla="*/ 4446851 w 7080869"/>
                <a:gd name="connsiteY17" fmla="*/ 827414 h 1045778"/>
                <a:gd name="connsiteX18" fmla="*/ 4610624 w 7080869"/>
                <a:gd name="connsiteY18" fmla="*/ 827414 h 1045778"/>
                <a:gd name="connsiteX19" fmla="*/ 4665216 w 7080869"/>
                <a:gd name="connsiteY19" fmla="*/ 963892 h 1045778"/>
                <a:gd name="connsiteX20" fmla="*/ 4869932 w 7080869"/>
                <a:gd name="connsiteY20" fmla="*/ 800119 h 1045778"/>
                <a:gd name="connsiteX21" fmla="*/ 5088296 w 7080869"/>
                <a:gd name="connsiteY21" fmla="*/ 677289 h 1045778"/>
                <a:gd name="connsiteX22" fmla="*/ 5470433 w 7080869"/>
                <a:gd name="connsiteY22" fmla="*/ 690936 h 1045778"/>
                <a:gd name="connsiteX23" fmla="*/ 5470433 w 7080869"/>
                <a:gd name="connsiteY23" fmla="*/ 854710 h 1045778"/>
                <a:gd name="connsiteX24" fmla="*/ 5538672 w 7080869"/>
                <a:gd name="connsiteY24" fmla="*/ 991187 h 1045778"/>
                <a:gd name="connsiteX25" fmla="*/ 5866218 w 7080869"/>
                <a:gd name="connsiteY25" fmla="*/ 1045778 h 1045778"/>
                <a:gd name="connsiteX26" fmla="*/ 5934457 w 7080869"/>
                <a:gd name="connsiteY26" fmla="*/ 991187 h 1045778"/>
                <a:gd name="connsiteX27" fmla="*/ 6125526 w 7080869"/>
                <a:gd name="connsiteY27" fmla="*/ 963892 h 1045778"/>
                <a:gd name="connsiteX28" fmla="*/ 6384833 w 7080869"/>
                <a:gd name="connsiteY28" fmla="*/ 1045778 h 1045778"/>
                <a:gd name="connsiteX29" fmla="*/ 6780618 w 7080869"/>
                <a:gd name="connsiteY29" fmla="*/ 963892 h 1045778"/>
                <a:gd name="connsiteX30" fmla="*/ 7080869 w 7080869"/>
                <a:gd name="connsiteY30" fmla="*/ 936596 h 1045778"/>
                <a:gd name="connsiteX0" fmla="*/ 0 w 7080869"/>
                <a:gd name="connsiteY0" fmla="*/ 554758 h 1045778"/>
                <a:gd name="connsiteX1" fmla="*/ 325227 w 7080869"/>
                <a:gd name="connsiteY1" fmla="*/ 704584 h 1045778"/>
                <a:gd name="connsiteX2" fmla="*/ 625205 w 7080869"/>
                <a:gd name="connsiteY2" fmla="*/ 636646 h 1045778"/>
                <a:gd name="connsiteX3" fmla="*/ 791974 w 7080869"/>
                <a:gd name="connsiteY3" fmla="*/ 497318 h 1045778"/>
                <a:gd name="connsiteX4" fmla="*/ 1037738 w 7080869"/>
                <a:gd name="connsiteY4" fmla="*/ 498188 h 1045778"/>
                <a:gd name="connsiteX5" fmla="*/ 1342525 w 7080869"/>
                <a:gd name="connsiteY5" fmla="*/ 600201 h 1045778"/>
                <a:gd name="connsiteX6" fmla="*/ 1553928 w 7080869"/>
                <a:gd name="connsiteY6" fmla="*/ 515315 h 1045778"/>
                <a:gd name="connsiteX7" fmla="*/ 1667475 w 7080869"/>
                <a:gd name="connsiteY7" fmla="*/ 419781 h 1045778"/>
                <a:gd name="connsiteX8" fmla="*/ 1856499 w 7080869"/>
                <a:gd name="connsiteY8" fmla="*/ 266656 h 1045778"/>
                <a:gd name="connsiteX9" fmla="*/ 2029280 w 7080869"/>
                <a:gd name="connsiteY9" fmla="*/ 0 h 1045778"/>
                <a:gd name="connsiteX10" fmla="*/ 3054780 w 7080869"/>
                <a:gd name="connsiteY10" fmla="*/ 581754 h 1045778"/>
                <a:gd name="connsiteX11" fmla="*/ 3300439 w 7080869"/>
                <a:gd name="connsiteY11" fmla="*/ 622698 h 1045778"/>
                <a:gd name="connsiteX12" fmla="*/ 3505156 w 7080869"/>
                <a:gd name="connsiteY12" fmla="*/ 581754 h 1045778"/>
                <a:gd name="connsiteX13" fmla="*/ 3805407 w 7080869"/>
                <a:gd name="connsiteY13" fmla="*/ 595402 h 1045778"/>
                <a:gd name="connsiteX14" fmla="*/ 3914589 w 7080869"/>
                <a:gd name="connsiteY14" fmla="*/ 745528 h 1045778"/>
                <a:gd name="connsiteX15" fmla="*/ 4214839 w 7080869"/>
                <a:gd name="connsiteY15" fmla="*/ 922948 h 1045778"/>
                <a:gd name="connsiteX16" fmla="*/ 4446851 w 7080869"/>
                <a:gd name="connsiteY16" fmla="*/ 827414 h 1045778"/>
                <a:gd name="connsiteX17" fmla="*/ 4610624 w 7080869"/>
                <a:gd name="connsiteY17" fmla="*/ 827414 h 1045778"/>
                <a:gd name="connsiteX18" fmla="*/ 4665216 w 7080869"/>
                <a:gd name="connsiteY18" fmla="*/ 963892 h 1045778"/>
                <a:gd name="connsiteX19" fmla="*/ 4869932 w 7080869"/>
                <a:gd name="connsiteY19" fmla="*/ 800119 h 1045778"/>
                <a:gd name="connsiteX20" fmla="*/ 5088296 w 7080869"/>
                <a:gd name="connsiteY20" fmla="*/ 677289 h 1045778"/>
                <a:gd name="connsiteX21" fmla="*/ 5470433 w 7080869"/>
                <a:gd name="connsiteY21" fmla="*/ 690936 h 1045778"/>
                <a:gd name="connsiteX22" fmla="*/ 5470433 w 7080869"/>
                <a:gd name="connsiteY22" fmla="*/ 854710 h 1045778"/>
                <a:gd name="connsiteX23" fmla="*/ 5538672 w 7080869"/>
                <a:gd name="connsiteY23" fmla="*/ 991187 h 1045778"/>
                <a:gd name="connsiteX24" fmla="*/ 5866218 w 7080869"/>
                <a:gd name="connsiteY24" fmla="*/ 1045778 h 1045778"/>
                <a:gd name="connsiteX25" fmla="*/ 5934457 w 7080869"/>
                <a:gd name="connsiteY25" fmla="*/ 991187 h 1045778"/>
                <a:gd name="connsiteX26" fmla="*/ 6125526 w 7080869"/>
                <a:gd name="connsiteY26" fmla="*/ 963892 h 1045778"/>
                <a:gd name="connsiteX27" fmla="*/ 6384833 w 7080869"/>
                <a:gd name="connsiteY27" fmla="*/ 1045778 h 1045778"/>
                <a:gd name="connsiteX28" fmla="*/ 6780618 w 7080869"/>
                <a:gd name="connsiteY28" fmla="*/ 963892 h 1045778"/>
                <a:gd name="connsiteX29" fmla="*/ 7080869 w 7080869"/>
                <a:gd name="connsiteY29" fmla="*/ 936596 h 1045778"/>
                <a:gd name="connsiteX0" fmla="*/ 0 w 7080869"/>
                <a:gd name="connsiteY0" fmla="*/ 554758 h 1045778"/>
                <a:gd name="connsiteX1" fmla="*/ 625205 w 7080869"/>
                <a:gd name="connsiteY1" fmla="*/ 636646 h 1045778"/>
                <a:gd name="connsiteX2" fmla="*/ 791974 w 7080869"/>
                <a:gd name="connsiteY2" fmla="*/ 497318 h 1045778"/>
                <a:gd name="connsiteX3" fmla="*/ 1037738 w 7080869"/>
                <a:gd name="connsiteY3" fmla="*/ 498188 h 1045778"/>
                <a:gd name="connsiteX4" fmla="*/ 1342525 w 7080869"/>
                <a:gd name="connsiteY4" fmla="*/ 600201 h 1045778"/>
                <a:gd name="connsiteX5" fmla="*/ 1553928 w 7080869"/>
                <a:gd name="connsiteY5" fmla="*/ 515315 h 1045778"/>
                <a:gd name="connsiteX6" fmla="*/ 1667475 w 7080869"/>
                <a:gd name="connsiteY6" fmla="*/ 419781 h 1045778"/>
                <a:gd name="connsiteX7" fmla="*/ 1856499 w 7080869"/>
                <a:gd name="connsiteY7" fmla="*/ 266656 h 1045778"/>
                <a:gd name="connsiteX8" fmla="*/ 2029280 w 7080869"/>
                <a:gd name="connsiteY8" fmla="*/ 0 h 1045778"/>
                <a:gd name="connsiteX9" fmla="*/ 3054780 w 7080869"/>
                <a:gd name="connsiteY9" fmla="*/ 581754 h 1045778"/>
                <a:gd name="connsiteX10" fmla="*/ 3300439 w 7080869"/>
                <a:gd name="connsiteY10" fmla="*/ 622698 h 1045778"/>
                <a:gd name="connsiteX11" fmla="*/ 3505156 w 7080869"/>
                <a:gd name="connsiteY11" fmla="*/ 581754 h 1045778"/>
                <a:gd name="connsiteX12" fmla="*/ 3805407 w 7080869"/>
                <a:gd name="connsiteY12" fmla="*/ 595402 h 1045778"/>
                <a:gd name="connsiteX13" fmla="*/ 3914589 w 7080869"/>
                <a:gd name="connsiteY13" fmla="*/ 745528 h 1045778"/>
                <a:gd name="connsiteX14" fmla="*/ 4214839 w 7080869"/>
                <a:gd name="connsiteY14" fmla="*/ 922948 h 1045778"/>
                <a:gd name="connsiteX15" fmla="*/ 4446851 w 7080869"/>
                <a:gd name="connsiteY15" fmla="*/ 827414 h 1045778"/>
                <a:gd name="connsiteX16" fmla="*/ 4610624 w 7080869"/>
                <a:gd name="connsiteY16" fmla="*/ 827414 h 1045778"/>
                <a:gd name="connsiteX17" fmla="*/ 4665216 w 7080869"/>
                <a:gd name="connsiteY17" fmla="*/ 963892 h 1045778"/>
                <a:gd name="connsiteX18" fmla="*/ 4869932 w 7080869"/>
                <a:gd name="connsiteY18" fmla="*/ 800119 h 1045778"/>
                <a:gd name="connsiteX19" fmla="*/ 5088296 w 7080869"/>
                <a:gd name="connsiteY19" fmla="*/ 677289 h 1045778"/>
                <a:gd name="connsiteX20" fmla="*/ 5470433 w 7080869"/>
                <a:gd name="connsiteY20" fmla="*/ 690936 h 1045778"/>
                <a:gd name="connsiteX21" fmla="*/ 5470433 w 7080869"/>
                <a:gd name="connsiteY21" fmla="*/ 854710 h 1045778"/>
                <a:gd name="connsiteX22" fmla="*/ 5538672 w 7080869"/>
                <a:gd name="connsiteY22" fmla="*/ 991187 h 1045778"/>
                <a:gd name="connsiteX23" fmla="*/ 5866218 w 7080869"/>
                <a:gd name="connsiteY23" fmla="*/ 1045778 h 1045778"/>
                <a:gd name="connsiteX24" fmla="*/ 5934457 w 7080869"/>
                <a:gd name="connsiteY24" fmla="*/ 991187 h 1045778"/>
                <a:gd name="connsiteX25" fmla="*/ 6125526 w 7080869"/>
                <a:gd name="connsiteY25" fmla="*/ 963892 h 1045778"/>
                <a:gd name="connsiteX26" fmla="*/ 6384833 w 7080869"/>
                <a:gd name="connsiteY26" fmla="*/ 1045778 h 1045778"/>
                <a:gd name="connsiteX27" fmla="*/ 6780618 w 7080869"/>
                <a:gd name="connsiteY27" fmla="*/ 963892 h 1045778"/>
                <a:gd name="connsiteX28" fmla="*/ 7080869 w 7080869"/>
                <a:gd name="connsiteY28" fmla="*/ 936596 h 1045778"/>
                <a:gd name="connsiteX0" fmla="*/ 1 w 6455665"/>
                <a:gd name="connsiteY0" fmla="*/ 636646 h 1045778"/>
                <a:gd name="connsiteX1" fmla="*/ 166770 w 6455665"/>
                <a:gd name="connsiteY1" fmla="*/ 497318 h 1045778"/>
                <a:gd name="connsiteX2" fmla="*/ 412534 w 6455665"/>
                <a:gd name="connsiteY2" fmla="*/ 498188 h 1045778"/>
                <a:gd name="connsiteX3" fmla="*/ 717321 w 6455665"/>
                <a:gd name="connsiteY3" fmla="*/ 600201 h 1045778"/>
                <a:gd name="connsiteX4" fmla="*/ 928724 w 6455665"/>
                <a:gd name="connsiteY4" fmla="*/ 515315 h 1045778"/>
                <a:gd name="connsiteX5" fmla="*/ 1042271 w 6455665"/>
                <a:gd name="connsiteY5" fmla="*/ 419781 h 1045778"/>
                <a:gd name="connsiteX6" fmla="*/ 1231295 w 6455665"/>
                <a:gd name="connsiteY6" fmla="*/ 266656 h 1045778"/>
                <a:gd name="connsiteX7" fmla="*/ 1404076 w 6455665"/>
                <a:gd name="connsiteY7" fmla="*/ 0 h 1045778"/>
                <a:gd name="connsiteX8" fmla="*/ 2429576 w 6455665"/>
                <a:gd name="connsiteY8" fmla="*/ 581754 h 1045778"/>
                <a:gd name="connsiteX9" fmla="*/ 2675235 w 6455665"/>
                <a:gd name="connsiteY9" fmla="*/ 622698 h 1045778"/>
                <a:gd name="connsiteX10" fmla="*/ 2879952 w 6455665"/>
                <a:gd name="connsiteY10" fmla="*/ 581754 h 1045778"/>
                <a:gd name="connsiteX11" fmla="*/ 3180203 w 6455665"/>
                <a:gd name="connsiteY11" fmla="*/ 595402 h 1045778"/>
                <a:gd name="connsiteX12" fmla="*/ 3289385 w 6455665"/>
                <a:gd name="connsiteY12" fmla="*/ 745528 h 1045778"/>
                <a:gd name="connsiteX13" fmla="*/ 3589635 w 6455665"/>
                <a:gd name="connsiteY13" fmla="*/ 922948 h 1045778"/>
                <a:gd name="connsiteX14" fmla="*/ 3821647 w 6455665"/>
                <a:gd name="connsiteY14" fmla="*/ 827414 h 1045778"/>
                <a:gd name="connsiteX15" fmla="*/ 3985420 w 6455665"/>
                <a:gd name="connsiteY15" fmla="*/ 827414 h 1045778"/>
                <a:gd name="connsiteX16" fmla="*/ 4040012 w 6455665"/>
                <a:gd name="connsiteY16" fmla="*/ 963892 h 1045778"/>
                <a:gd name="connsiteX17" fmla="*/ 4244728 w 6455665"/>
                <a:gd name="connsiteY17" fmla="*/ 800119 h 1045778"/>
                <a:gd name="connsiteX18" fmla="*/ 4463092 w 6455665"/>
                <a:gd name="connsiteY18" fmla="*/ 677289 h 1045778"/>
                <a:gd name="connsiteX19" fmla="*/ 4845229 w 6455665"/>
                <a:gd name="connsiteY19" fmla="*/ 690936 h 1045778"/>
                <a:gd name="connsiteX20" fmla="*/ 4845229 w 6455665"/>
                <a:gd name="connsiteY20" fmla="*/ 854710 h 1045778"/>
                <a:gd name="connsiteX21" fmla="*/ 4913468 w 6455665"/>
                <a:gd name="connsiteY21" fmla="*/ 991187 h 1045778"/>
                <a:gd name="connsiteX22" fmla="*/ 5241014 w 6455665"/>
                <a:gd name="connsiteY22" fmla="*/ 1045778 h 1045778"/>
                <a:gd name="connsiteX23" fmla="*/ 5309253 w 6455665"/>
                <a:gd name="connsiteY23" fmla="*/ 991187 h 1045778"/>
                <a:gd name="connsiteX24" fmla="*/ 5500322 w 6455665"/>
                <a:gd name="connsiteY24" fmla="*/ 963892 h 1045778"/>
                <a:gd name="connsiteX25" fmla="*/ 5759629 w 6455665"/>
                <a:gd name="connsiteY25" fmla="*/ 1045778 h 1045778"/>
                <a:gd name="connsiteX26" fmla="*/ 6155414 w 6455665"/>
                <a:gd name="connsiteY26" fmla="*/ 963892 h 1045778"/>
                <a:gd name="connsiteX27" fmla="*/ 6455665 w 6455665"/>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675234 w 6455664"/>
                <a:gd name="connsiteY9" fmla="*/ 622698 h 1045778"/>
                <a:gd name="connsiteX10" fmla="*/ 2879951 w 6455664"/>
                <a:gd name="connsiteY10" fmla="*/ 581754 h 1045778"/>
                <a:gd name="connsiteX11" fmla="*/ 3180202 w 6455664"/>
                <a:gd name="connsiteY11" fmla="*/ 595402 h 1045778"/>
                <a:gd name="connsiteX12" fmla="*/ 3289384 w 6455664"/>
                <a:gd name="connsiteY12" fmla="*/ 745528 h 1045778"/>
                <a:gd name="connsiteX13" fmla="*/ 3589634 w 6455664"/>
                <a:gd name="connsiteY13" fmla="*/ 922948 h 1045778"/>
                <a:gd name="connsiteX14" fmla="*/ 3821646 w 6455664"/>
                <a:gd name="connsiteY14" fmla="*/ 827414 h 1045778"/>
                <a:gd name="connsiteX15" fmla="*/ 3985419 w 6455664"/>
                <a:gd name="connsiteY15" fmla="*/ 827414 h 1045778"/>
                <a:gd name="connsiteX16" fmla="*/ 4040011 w 6455664"/>
                <a:gd name="connsiteY16" fmla="*/ 963892 h 1045778"/>
                <a:gd name="connsiteX17" fmla="*/ 4244727 w 6455664"/>
                <a:gd name="connsiteY17" fmla="*/ 800119 h 1045778"/>
                <a:gd name="connsiteX18" fmla="*/ 4463091 w 6455664"/>
                <a:gd name="connsiteY18" fmla="*/ 677289 h 1045778"/>
                <a:gd name="connsiteX19" fmla="*/ 4845228 w 6455664"/>
                <a:gd name="connsiteY19" fmla="*/ 690936 h 1045778"/>
                <a:gd name="connsiteX20" fmla="*/ 4845228 w 6455664"/>
                <a:gd name="connsiteY20" fmla="*/ 854710 h 1045778"/>
                <a:gd name="connsiteX21" fmla="*/ 4913467 w 6455664"/>
                <a:gd name="connsiteY21" fmla="*/ 991187 h 1045778"/>
                <a:gd name="connsiteX22" fmla="*/ 5241013 w 6455664"/>
                <a:gd name="connsiteY22" fmla="*/ 1045778 h 1045778"/>
                <a:gd name="connsiteX23" fmla="*/ 5309252 w 6455664"/>
                <a:gd name="connsiteY23" fmla="*/ 991187 h 1045778"/>
                <a:gd name="connsiteX24" fmla="*/ 5500321 w 6455664"/>
                <a:gd name="connsiteY24" fmla="*/ 963892 h 1045778"/>
                <a:gd name="connsiteX25" fmla="*/ 5759628 w 6455664"/>
                <a:gd name="connsiteY25" fmla="*/ 1045778 h 1045778"/>
                <a:gd name="connsiteX26" fmla="*/ 6155413 w 6455664"/>
                <a:gd name="connsiteY26" fmla="*/ 963892 h 1045778"/>
                <a:gd name="connsiteX27" fmla="*/ 6455664 w 6455664"/>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879951 w 6455664"/>
                <a:gd name="connsiteY10" fmla="*/ 581754 h 1045778"/>
                <a:gd name="connsiteX11" fmla="*/ 3180202 w 6455664"/>
                <a:gd name="connsiteY11" fmla="*/ 595402 h 1045778"/>
                <a:gd name="connsiteX12" fmla="*/ 3289384 w 6455664"/>
                <a:gd name="connsiteY12" fmla="*/ 745528 h 1045778"/>
                <a:gd name="connsiteX13" fmla="*/ 3589634 w 6455664"/>
                <a:gd name="connsiteY13" fmla="*/ 922948 h 1045778"/>
                <a:gd name="connsiteX14" fmla="*/ 3821646 w 6455664"/>
                <a:gd name="connsiteY14" fmla="*/ 827414 h 1045778"/>
                <a:gd name="connsiteX15" fmla="*/ 3985419 w 6455664"/>
                <a:gd name="connsiteY15" fmla="*/ 827414 h 1045778"/>
                <a:gd name="connsiteX16" fmla="*/ 4040011 w 6455664"/>
                <a:gd name="connsiteY16" fmla="*/ 963892 h 1045778"/>
                <a:gd name="connsiteX17" fmla="*/ 4244727 w 6455664"/>
                <a:gd name="connsiteY17" fmla="*/ 800119 h 1045778"/>
                <a:gd name="connsiteX18" fmla="*/ 4463091 w 6455664"/>
                <a:gd name="connsiteY18" fmla="*/ 677289 h 1045778"/>
                <a:gd name="connsiteX19" fmla="*/ 4845228 w 6455664"/>
                <a:gd name="connsiteY19" fmla="*/ 690936 h 1045778"/>
                <a:gd name="connsiteX20" fmla="*/ 4845228 w 6455664"/>
                <a:gd name="connsiteY20" fmla="*/ 854710 h 1045778"/>
                <a:gd name="connsiteX21" fmla="*/ 4913467 w 6455664"/>
                <a:gd name="connsiteY21" fmla="*/ 991187 h 1045778"/>
                <a:gd name="connsiteX22" fmla="*/ 5241013 w 6455664"/>
                <a:gd name="connsiteY22" fmla="*/ 1045778 h 1045778"/>
                <a:gd name="connsiteX23" fmla="*/ 5309252 w 6455664"/>
                <a:gd name="connsiteY23" fmla="*/ 991187 h 1045778"/>
                <a:gd name="connsiteX24" fmla="*/ 5500321 w 6455664"/>
                <a:gd name="connsiteY24" fmla="*/ 963892 h 1045778"/>
                <a:gd name="connsiteX25" fmla="*/ 5759628 w 6455664"/>
                <a:gd name="connsiteY25" fmla="*/ 1045778 h 1045778"/>
                <a:gd name="connsiteX26" fmla="*/ 6155413 w 6455664"/>
                <a:gd name="connsiteY26" fmla="*/ 963892 h 1045778"/>
                <a:gd name="connsiteX27" fmla="*/ 6455664 w 6455664"/>
                <a:gd name="connsiteY27"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879951 w 6455664"/>
                <a:gd name="connsiteY11" fmla="*/ 581754 h 1045778"/>
                <a:gd name="connsiteX12" fmla="*/ 3180202 w 6455664"/>
                <a:gd name="connsiteY12" fmla="*/ 595402 h 1045778"/>
                <a:gd name="connsiteX13" fmla="*/ 3289384 w 6455664"/>
                <a:gd name="connsiteY13" fmla="*/ 745528 h 1045778"/>
                <a:gd name="connsiteX14" fmla="*/ 3589634 w 6455664"/>
                <a:gd name="connsiteY14" fmla="*/ 922948 h 1045778"/>
                <a:gd name="connsiteX15" fmla="*/ 3821646 w 6455664"/>
                <a:gd name="connsiteY15" fmla="*/ 827414 h 1045778"/>
                <a:gd name="connsiteX16" fmla="*/ 3985419 w 6455664"/>
                <a:gd name="connsiteY16" fmla="*/ 827414 h 1045778"/>
                <a:gd name="connsiteX17" fmla="*/ 4040011 w 6455664"/>
                <a:gd name="connsiteY17" fmla="*/ 963892 h 1045778"/>
                <a:gd name="connsiteX18" fmla="*/ 4244727 w 6455664"/>
                <a:gd name="connsiteY18" fmla="*/ 800119 h 1045778"/>
                <a:gd name="connsiteX19" fmla="*/ 4463091 w 6455664"/>
                <a:gd name="connsiteY19" fmla="*/ 677289 h 1045778"/>
                <a:gd name="connsiteX20" fmla="*/ 4845228 w 6455664"/>
                <a:gd name="connsiteY20" fmla="*/ 690936 h 1045778"/>
                <a:gd name="connsiteX21" fmla="*/ 4845228 w 6455664"/>
                <a:gd name="connsiteY21" fmla="*/ 854710 h 1045778"/>
                <a:gd name="connsiteX22" fmla="*/ 4913467 w 6455664"/>
                <a:gd name="connsiteY22" fmla="*/ 991187 h 1045778"/>
                <a:gd name="connsiteX23" fmla="*/ 5241013 w 6455664"/>
                <a:gd name="connsiteY23" fmla="*/ 1045778 h 1045778"/>
                <a:gd name="connsiteX24" fmla="*/ 5309252 w 6455664"/>
                <a:gd name="connsiteY24" fmla="*/ 991187 h 1045778"/>
                <a:gd name="connsiteX25" fmla="*/ 5500321 w 6455664"/>
                <a:gd name="connsiteY25" fmla="*/ 963892 h 1045778"/>
                <a:gd name="connsiteX26" fmla="*/ 5759628 w 6455664"/>
                <a:gd name="connsiteY26" fmla="*/ 1045778 h 1045778"/>
                <a:gd name="connsiteX27" fmla="*/ 6155413 w 6455664"/>
                <a:gd name="connsiteY27" fmla="*/ 963892 h 1045778"/>
                <a:gd name="connsiteX28" fmla="*/ 6455664 w 6455664"/>
                <a:gd name="connsiteY28"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180202 w 6455664"/>
                <a:gd name="connsiteY12" fmla="*/ 595402 h 1045778"/>
                <a:gd name="connsiteX13" fmla="*/ 3289384 w 6455664"/>
                <a:gd name="connsiteY13" fmla="*/ 745528 h 1045778"/>
                <a:gd name="connsiteX14" fmla="*/ 3589634 w 6455664"/>
                <a:gd name="connsiteY14" fmla="*/ 922948 h 1045778"/>
                <a:gd name="connsiteX15" fmla="*/ 3821646 w 6455664"/>
                <a:gd name="connsiteY15" fmla="*/ 827414 h 1045778"/>
                <a:gd name="connsiteX16" fmla="*/ 3985419 w 6455664"/>
                <a:gd name="connsiteY16" fmla="*/ 827414 h 1045778"/>
                <a:gd name="connsiteX17" fmla="*/ 4040011 w 6455664"/>
                <a:gd name="connsiteY17" fmla="*/ 963892 h 1045778"/>
                <a:gd name="connsiteX18" fmla="*/ 4244727 w 6455664"/>
                <a:gd name="connsiteY18" fmla="*/ 800119 h 1045778"/>
                <a:gd name="connsiteX19" fmla="*/ 4463091 w 6455664"/>
                <a:gd name="connsiteY19" fmla="*/ 677289 h 1045778"/>
                <a:gd name="connsiteX20" fmla="*/ 4845228 w 6455664"/>
                <a:gd name="connsiteY20" fmla="*/ 690936 h 1045778"/>
                <a:gd name="connsiteX21" fmla="*/ 4845228 w 6455664"/>
                <a:gd name="connsiteY21" fmla="*/ 854710 h 1045778"/>
                <a:gd name="connsiteX22" fmla="*/ 4913467 w 6455664"/>
                <a:gd name="connsiteY22" fmla="*/ 991187 h 1045778"/>
                <a:gd name="connsiteX23" fmla="*/ 5241013 w 6455664"/>
                <a:gd name="connsiteY23" fmla="*/ 1045778 h 1045778"/>
                <a:gd name="connsiteX24" fmla="*/ 5309252 w 6455664"/>
                <a:gd name="connsiteY24" fmla="*/ 991187 h 1045778"/>
                <a:gd name="connsiteX25" fmla="*/ 5500321 w 6455664"/>
                <a:gd name="connsiteY25" fmla="*/ 963892 h 1045778"/>
                <a:gd name="connsiteX26" fmla="*/ 5759628 w 6455664"/>
                <a:gd name="connsiteY26" fmla="*/ 1045778 h 1045778"/>
                <a:gd name="connsiteX27" fmla="*/ 6155413 w 6455664"/>
                <a:gd name="connsiteY27" fmla="*/ 963892 h 1045778"/>
                <a:gd name="connsiteX28" fmla="*/ 6455664 w 6455664"/>
                <a:gd name="connsiteY28"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289384 w 6455664"/>
                <a:gd name="connsiteY14" fmla="*/ 745528 h 1045778"/>
                <a:gd name="connsiteX15" fmla="*/ 3589634 w 6455664"/>
                <a:gd name="connsiteY15" fmla="*/ 922948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337288 w 6455664"/>
                <a:gd name="connsiteY14" fmla="*/ 624348 h 1045778"/>
                <a:gd name="connsiteX15" fmla="*/ 3589634 w 6455664"/>
                <a:gd name="connsiteY15" fmla="*/ 922948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636646 h 1045778"/>
                <a:gd name="connsiteX1" fmla="*/ 166769 w 6455664"/>
                <a:gd name="connsiteY1" fmla="*/ 497318 h 1045778"/>
                <a:gd name="connsiteX2" fmla="*/ 412533 w 6455664"/>
                <a:gd name="connsiteY2" fmla="*/ 498188 h 1045778"/>
                <a:gd name="connsiteX3" fmla="*/ 717320 w 6455664"/>
                <a:gd name="connsiteY3" fmla="*/ 600201 h 1045778"/>
                <a:gd name="connsiteX4" fmla="*/ 928723 w 6455664"/>
                <a:gd name="connsiteY4" fmla="*/ 515315 h 1045778"/>
                <a:gd name="connsiteX5" fmla="*/ 1042270 w 6455664"/>
                <a:gd name="connsiteY5" fmla="*/ 419781 h 1045778"/>
                <a:gd name="connsiteX6" fmla="*/ 1231294 w 6455664"/>
                <a:gd name="connsiteY6" fmla="*/ 266656 h 1045778"/>
                <a:gd name="connsiteX7" fmla="*/ 1404075 w 6455664"/>
                <a:gd name="connsiteY7" fmla="*/ 0 h 1045778"/>
                <a:gd name="connsiteX8" fmla="*/ 1854726 w 6455664"/>
                <a:gd name="connsiteY8" fmla="*/ 157623 h 1045778"/>
                <a:gd name="connsiteX9" fmla="*/ 2148289 w 6455664"/>
                <a:gd name="connsiteY9" fmla="*/ 244010 h 1045778"/>
                <a:gd name="connsiteX10" fmla="*/ 2600153 w 6455664"/>
                <a:gd name="connsiteY10" fmla="*/ 498188 h 1045778"/>
                <a:gd name="connsiteX11" fmla="*/ 2768175 w 6455664"/>
                <a:gd name="connsiteY11" fmla="*/ 612048 h 1045778"/>
                <a:gd name="connsiteX12" fmla="*/ 3015323 w 6455664"/>
                <a:gd name="connsiteY12" fmla="*/ 619368 h 1045778"/>
                <a:gd name="connsiteX13" fmla="*/ 3180202 w 6455664"/>
                <a:gd name="connsiteY13" fmla="*/ 595402 h 1045778"/>
                <a:gd name="connsiteX14" fmla="*/ 3337288 w 6455664"/>
                <a:gd name="connsiteY14" fmla="*/ 624348 h 1045778"/>
                <a:gd name="connsiteX15" fmla="*/ 3653507 w 6455664"/>
                <a:gd name="connsiteY15" fmla="*/ 710882 h 1045778"/>
                <a:gd name="connsiteX16" fmla="*/ 3821646 w 6455664"/>
                <a:gd name="connsiteY16" fmla="*/ 827414 h 1045778"/>
                <a:gd name="connsiteX17" fmla="*/ 3985419 w 6455664"/>
                <a:gd name="connsiteY17" fmla="*/ 827414 h 1045778"/>
                <a:gd name="connsiteX18" fmla="*/ 4040011 w 6455664"/>
                <a:gd name="connsiteY18" fmla="*/ 963892 h 1045778"/>
                <a:gd name="connsiteX19" fmla="*/ 4244727 w 6455664"/>
                <a:gd name="connsiteY19" fmla="*/ 800119 h 1045778"/>
                <a:gd name="connsiteX20" fmla="*/ 4463091 w 6455664"/>
                <a:gd name="connsiteY20" fmla="*/ 677289 h 1045778"/>
                <a:gd name="connsiteX21" fmla="*/ 4845228 w 6455664"/>
                <a:gd name="connsiteY21" fmla="*/ 690936 h 1045778"/>
                <a:gd name="connsiteX22" fmla="*/ 4845228 w 6455664"/>
                <a:gd name="connsiteY22" fmla="*/ 854710 h 1045778"/>
                <a:gd name="connsiteX23" fmla="*/ 4913467 w 6455664"/>
                <a:gd name="connsiteY23" fmla="*/ 991187 h 1045778"/>
                <a:gd name="connsiteX24" fmla="*/ 5241013 w 6455664"/>
                <a:gd name="connsiteY24" fmla="*/ 1045778 h 1045778"/>
                <a:gd name="connsiteX25" fmla="*/ 5309252 w 6455664"/>
                <a:gd name="connsiteY25" fmla="*/ 991187 h 1045778"/>
                <a:gd name="connsiteX26" fmla="*/ 5500321 w 6455664"/>
                <a:gd name="connsiteY26" fmla="*/ 963892 h 1045778"/>
                <a:gd name="connsiteX27" fmla="*/ 5759628 w 6455664"/>
                <a:gd name="connsiteY27" fmla="*/ 1045778 h 1045778"/>
                <a:gd name="connsiteX28" fmla="*/ 6155413 w 6455664"/>
                <a:gd name="connsiteY28" fmla="*/ 963892 h 1045778"/>
                <a:gd name="connsiteX29" fmla="*/ 6455664 w 6455664"/>
                <a:gd name="connsiteY29" fmla="*/ 936596 h 1045778"/>
                <a:gd name="connsiteX0" fmla="*/ 0 w 6455664"/>
                <a:gd name="connsiteY0" fmla="*/ 576056 h 985188"/>
                <a:gd name="connsiteX1" fmla="*/ 166769 w 6455664"/>
                <a:gd name="connsiteY1" fmla="*/ 436728 h 985188"/>
                <a:gd name="connsiteX2" fmla="*/ 412533 w 6455664"/>
                <a:gd name="connsiteY2" fmla="*/ 437598 h 985188"/>
                <a:gd name="connsiteX3" fmla="*/ 717320 w 6455664"/>
                <a:gd name="connsiteY3" fmla="*/ 539611 h 985188"/>
                <a:gd name="connsiteX4" fmla="*/ 928723 w 6455664"/>
                <a:gd name="connsiteY4" fmla="*/ 454725 h 985188"/>
                <a:gd name="connsiteX5" fmla="*/ 1042270 w 6455664"/>
                <a:gd name="connsiteY5" fmla="*/ 359191 h 985188"/>
                <a:gd name="connsiteX6" fmla="*/ 1231294 w 6455664"/>
                <a:gd name="connsiteY6" fmla="*/ 206066 h 985188"/>
                <a:gd name="connsiteX7" fmla="*/ 1420042 w 6455664"/>
                <a:gd name="connsiteY7" fmla="*/ 0 h 985188"/>
                <a:gd name="connsiteX8" fmla="*/ 1854726 w 6455664"/>
                <a:gd name="connsiteY8" fmla="*/ 97033 h 985188"/>
                <a:gd name="connsiteX9" fmla="*/ 2148289 w 6455664"/>
                <a:gd name="connsiteY9" fmla="*/ 183420 h 985188"/>
                <a:gd name="connsiteX10" fmla="*/ 2600153 w 6455664"/>
                <a:gd name="connsiteY10" fmla="*/ 437598 h 985188"/>
                <a:gd name="connsiteX11" fmla="*/ 2768175 w 6455664"/>
                <a:gd name="connsiteY11" fmla="*/ 551458 h 985188"/>
                <a:gd name="connsiteX12" fmla="*/ 3015323 w 6455664"/>
                <a:gd name="connsiteY12" fmla="*/ 558778 h 985188"/>
                <a:gd name="connsiteX13" fmla="*/ 3180202 w 6455664"/>
                <a:gd name="connsiteY13" fmla="*/ 534812 h 985188"/>
                <a:gd name="connsiteX14" fmla="*/ 3337288 w 6455664"/>
                <a:gd name="connsiteY14" fmla="*/ 563758 h 985188"/>
                <a:gd name="connsiteX15" fmla="*/ 3653507 w 6455664"/>
                <a:gd name="connsiteY15" fmla="*/ 650292 h 985188"/>
                <a:gd name="connsiteX16" fmla="*/ 3821646 w 6455664"/>
                <a:gd name="connsiteY16" fmla="*/ 766824 h 985188"/>
                <a:gd name="connsiteX17" fmla="*/ 3985419 w 6455664"/>
                <a:gd name="connsiteY17" fmla="*/ 766824 h 985188"/>
                <a:gd name="connsiteX18" fmla="*/ 4040011 w 6455664"/>
                <a:gd name="connsiteY18" fmla="*/ 903302 h 985188"/>
                <a:gd name="connsiteX19" fmla="*/ 4244727 w 6455664"/>
                <a:gd name="connsiteY19" fmla="*/ 739529 h 985188"/>
                <a:gd name="connsiteX20" fmla="*/ 4463091 w 6455664"/>
                <a:gd name="connsiteY20" fmla="*/ 616699 h 985188"/>
                <a:gd name="connsiteX21" fmla="*/ 4845228 w 6455664"/>
                <a:gd name="connsiteY21" fmla="*/ 630346 h 985188"/>
                <a:gd name="connsiteX22" fmla="*/ 4845228 w 6455664"/>
                <a:gd name="connsiteY22" fmla="*/ 794120 h 985188"/>
                <a:gd name="connsiteX23" fmla="*/ 4913467 w 6455664"/>
                <a:gd name="connsiteY23" fmla="*/ 930597 h 985188"/>
                <a:gd name="connsiteX24" fmla="*/ 5241013 w 6455664"/>
                <a:gd name="connsiteY24" fmla="*/ 985188 h 985188"/>
                <a:gd name="connsiteX25" fmla="*/ 5309252 w 6455664"/>
                <a:gd name="connsiteY25" fmla="*/ 930597 h 985188"/>
                <a:gd name="connsiteX26" fmla="*/ 5500321 w 6455664"/>
                <a:gd name="connsiteY26" fmla="*/ 903302 h 985188"/>
                <a:gd name="connsiteX27" fmla="*/ 5759628 w 6455664"/>
                <a:gd name="connsiteY27" fmla="*/ 985188 h 985188"/>
                <a:gd name="connsiteX28" fmla="*/ 6155413 w 6455664"/>
                <a:gd name="connsiteY28" fmla="*/ 903302 h 985188"/>
                <a:gd name="connsiteX29" fmla="*/ 6455664 w 6455664"/>
                <a:gd name="connsiteY29" fmla="*/ 876006 h 985188"/>
                <a:gd name="connsiteX0" fmla="*/ 0 w 6934705"/>
                <a:gd name="connsiteY0" fmla="*/ 606351 h 985188"/>
                <a:gd name="connsiteX1" fmla="*/ 645810 w 6934705"/>
                <a:gd name="connsiteY1" fmla="*/ 436728 h 985188"/>
                <a:gd name="connsiteX2" fmla="*/ 891574 w 6934705"/>
                <a:gd name="connsiteY2" fmla="*/ 437598 h 985188"/>
                <a:gd name="connsiteX3" fmla="*/ 1196361 w 6934705"/>
                <a:gd name="connsiteY3" fmla="*/ 539611 h 985188"/>
                <a:gd name="connsiteX4" fmla="*/ 1407764 w 6934705"/>
                <a:gd name="connsiteY4" fmla="*/ 454725 h 985188"/>
                <a:gd name="connsiteX5" fmla="*/ 1521311 w 6934705"/>
                <a:gd name="connsiteY5" fmla="*/ 359191 h 985188"/>
                <a:gd name="connsiteX6" fmla="*/ 1710335 w 6934705"/>
                <a:gd name="connsiteY6" fmla="*/ 206066 h 985188"/>
                <a:gd name="connsiteX7" fmla="*/ 1899083 w 6934705"/>
                <a:gd name="connsiteY7" fmla="*/ 0 h 985188"/>
                <a:gd name="connsiteX8" fmla="*/ 2333767 w 6934705"/>
                <a:gd name="connsiteY8" fmla="*/ 97033 h 985188"/>
                <a:gd name="connsiteX9" fmla="*/ 2627330 w 6934705"/>
                <a:gd name="connsiteY9" fmla="*/ 183420 h 985188"/>
                <a:gd name="connsiteX10" fmla="*/ 3079194 w 6934705"/>
                <a:gd name="connsiteY10" fmla="*/ 437598 h 985188"/>
                <a:gd name="connsiteX11" fmla="*/ 3247216 w 6934705"/>
                <a:gd name="connsiteY11" fmla="*/ 551458 h 985188"/>
                <a:gd name="connsiteX12" fmla="*/ 3494364 w 6934705"/>
                <a:gd name="connsiteY12" fmla="*/ 558778 h 985188"/>
                <a:gd name="connsiteX13" fmla="*/ 3659243 w 6934705"/>
                <a:gd name="connsiteY13" fmla="*/ 534812 h 985188"/>
                <a:gd name="connsiteX14" fmla="*/ 3816329 w 6934705"/>
                <a:gd name="connsiteY14" fmla="*/ 563758 h 985188"/>
                <a:gd name="connsiteX15" fmla="*/ 4132548 w 6934705"/>
                <a:gd name="connsiteY15" fmla="*/ 650292 h 985188"/>
                <a:gd name="connsiteX16" fmla="*/ 4300687 w 6934705"/>
                <a:gd name="connsiteY16" fmla="*/ 766824 h 985188"/>
                <a:gd name="connsiteX17" fmla="*/ 4464460 w 6934705"/>
                <a:gd name="connsiteY17" fmla="*/ 766824 h 985188"/>
                <a:gd name="connsiteX18" fmla="*/ 4519052 w 6934705"/>
                <a:gd name="connsiteY18" fmla="*/ 903302 h 985188"/>
                <a:gd name="connsiteX19" fmla="*/ 4723768 w 6934705"/>
                <a:gd name="connsiteY19" fmla="*/ 739529 h 985188"/>
                <a:gd name="connsiteX20" fmla="*/ 4942132 w 6934705"/>
                <a:gd name="connsiteY20" fmla="*/ 616699 h 985188"/>
                <a:gd name="connsiteX21" fmla="*/ 5324269 w 6934705"/>
                <a:gd name="connsiteY21" fmla="*/ 630346 h 985188"/>
                <a:gd name="connsiteX22" fmla="*/ 5324269 w 6934705"/>
                <a:gd name="connsiteY22" fmla="*/ 794120 h 985188"/>
                <a:gd name="connsiteX23" fmla="*/ 5392508 w 6934705"/>
                <a:gd name="connsiteY23" fmla="*/ 930597 h 985188"/>
                <a:gd name="connsiteX24" fmla="*/ 5720054 w 6934705"/>
                <a:gd name="connsiteY24" fmla="*/ 985188 h 985188"/>
                <a:gd name="connsiteX25" fmla="*/ 5788293 w 6934705"/>
                <a:gd name="connsiteY25" fmla="*/ 930597 h 985188"/>
                <a:gd name="connsiteX26" fmla="*/ 5979362 w 6934705"/>
                <a:gd name="connsiteY26" fmla="*/ 903302 h 985188"/>
                <a:gd name="connsiteX27" fmla="*/ 6238669 w 6934705"/>
                <a:gd name="connsiteY27" fmla="*/ 985188 h 985188"/>
                <a:gd name="connsiteX28" fmla="*/ 6634454 w 6934705"/>
                <a:gd name="connsiteY28" fmla="*/ 903302 h 985188"/>
                <a:gd name="connsiteX29" fmla="*/ 6934705 w 6934705"/>
                <a:gd name="connsiteY29" fmla="*/ 876006 h 985188"/>
                <a:gd name="connsiteX0" fmla="*/ 0 w 6934705"/>
                <a:gd name="connsiteY0" fmla="*/ 606351 h 985188"/>
                <a:gd name="connsiteX1" fmla="*/ 518065 w 6934705"/>
                <a:gd name="connsiteY1" fmla="*/ 542760 h 985188"/>
                <a:gd name="connsiteX2" fmla="*/ 891574 w 6934705"/>
                <a:gd name="connsiteY2" fmla="*/ 437598 h 985188"/>
                <a:gd name="connsiteX3" fmla="*/ 1196361 w 6934705"/>
                <a:gd name="connsiteY3" fmla="*/ 539611 h 985188"/>
                <a:gd name="connsiteX4" fmla="*/ 1407764 w 6934705"/>
                <a:gd name="connsiteY4" fmla="*/ 454725 h 985188"/>
                <a:gd name="connsiteX5" fmla="*/ 1521311 w 6934705"/>
                <a:gd name="connsiteY5" fmla="*/ 359191 h 985188"/>
                <a:gd name="connsiteX6" fmla="*/ 1710335 w 6934705"/>
                <a:gd name="connsiteY6" fmla="*/ 206066 h 985188"/>
                <a:gd name="connsiteX7" fmla="*/ 1899083 w 6934705"/>
                <a:gd name="connsiteY7" fmla="*/ 0 h 985188"/>
                <a:gd name="connsiteX8" fmla="*/ 2333767 w 6934705"/>
                <a:gd name="connsiteY8" fmla="*/ 97033 h 985188"/>
                <a:gd name="connsiteX9" fmla="*/ 2627330 w 6934705"/>
                <a:gd name="connsiteY9" fmla="*/ 183420 h 985188"/>
                <a:gd name="connsiteX10" fmla="*/ 3079194 w 6934705"/>
                <a:gd name="connsiteY10" fmla="*/ 437598 h 985188"/>
                <a:gd name="connsiteX11" fmla="*/ 3247216 w 6934705"/>
                <a:gd name="connsiteY11" fmla="*/ 551458 h 985188"/>
                <a:gd name="connsiteX12" fmla="*/ 3494364 w 6934705"/>
                <a:gd name="connsiteY12" fmla="*/ 558778 h 985188"/>
                <a:gd name="connsiteX13" fmla="*/ 3659243 w 6934705"/>
                <a:gd name="connsiteY13" fmla="*/ 534812 h 985188"/>
                <a:gd name="connsiteX14" fmla="*/ 3816329 w 6934705"/>
                <a:gd name="connsiteY14" fmla="*/ 563758 h 985188"/>
                <a:gd name="connsiteX15" fmla="*/ 4132548 w 6934705"/>
                <a:gd name="connsiteY15" fmla="*/ 650292 h 985188"/>
                <a:gd name="connsiteX16" fmla="*/ 4300687 w 6934705"/>
                <a:gd name="connsiteY16" fmla="*/ 766824 h 985188"/>
                <a:gd name="connsiteX17" fmla="*/ 4464460 w 6934705"/>
                <a:gd name="connsiteY17" fmla="*/ 766824 h 985188"/>
                <a:gd name="connsiteX18" fmla="*/ 4519052 w 6934705"/>
                <a:gd name="connsiteY18" fmla="*/ 903302 h 985188"/>
                <a:gd name="connsiteX19" fmla="*/ 4723768 w 6934705"/>
                <a:gd name="connsiteY19" fmla="*/ 739529 h 985188"/>
                <a:gd name="connsiteX20" fmla="*/ 4942132 w 6934705"/>
                <a:gd name="connsiteY20" fmla="*/ 616699 h 985188"/>
                <a:gd name="connsiteX21" fmla="*/ 5324269 w 6934705"/>
                <a:gd name="connsiteY21" fmla="*/ 630346 h 985188"/>
                <a:gd name="connsiteX22" fmla="*/ 5324269 w 6934705"/>
                <a:gd name="connsiteY22" fmla="*/ 794120 h 985188"/>
                <a:gd name="connsiteX23" fmla="*/ 5392508 w 6934705"/>
                <a:gd name="connsiteY23" fmla="*/ 930597 h 985188"/>
                <a:gd name="connsiteX24" fmla="*/ 5720054 w 6934705"/>
                <a:gd name="connsiteY24" fmla="*/ 985188 h 985188"/>
                <a:gd name="connsiteX25" fmla="*/ 5788293 w 6934705"/>
                <a:gd name="connsiteY25" fmla="*/ 930597 h 985188"/>
                <a:gd name="connsiteX26" fmla="*/ 5979362 w 6934705"/>
                <a:gd name="connsiteY26" fmla="*/ 903302 h 985188"/>
                <a:gd name="connsiteX27" fmla="*/ 6238669 w 6934705"/>
                <a:gd name="connsiteY27" fmla="*/ 985188 h 985188"/>
                <a:gd name="connsiteX28" fmla="*/ 6634454 w 6934705"/>
                <a:gd name="connsiteY28" fmla="*/ 903302 h 985188"/>
                <a:gd name="connsiteX29" fmla="*/ 6934705 w 6934705"/>
                <a:gd name="connsiteY29" fmla="*/ 876006 h 985188"/>
                <a:gd name="connsiteX0" fmla="*/ 0 w 6982609"/>
                <a:gd name="connsiteY0" fmla="*/ 530613 h 985188"/>
                <a:gd name="connsiteX1" fmla="*/ 565969 w 6982609"/>
                <a:gd name="connsiteY1" fmla="*/ 542760 h 985188"/>
                <a:gd name="connsiteX2" fmla="*/ 939478 w 6982609"/>
                <a:gd name="connsiteY2" fmla="*/ 437598 h 985188"/>
                <a:gd name="connsiteX3" fmla="*/ 1244265 w 6982609"/>
                <a:gd name="connsiteY3" fmla="*/ 539611 h 985188"/>
                <a:gd name="connsiteX4" fmla="*/ 1455668 w 6982609"/>
                <a:gd name="connsiteY4" fmla="*/ 454725 h 985188"/>
                <a:gd name="connsiteX5" fmla="*/ 1569215 w 6982609"/>
                <a:gd name="connsiteY5" fmla="*/ 359191 h 985188"/>
                <a:gd name="connsiteX6" fmla="*/ 1758239 w 6982609"/>
                <a:gd name="connsiteY6" fmla="*/ 206066 h 985188"/>
                <a:gd name="connsiteX7" fmla="*/ 1946987 w 6982609"/>
                <a:gd name="connsiteY7" fmla="*/ 0 h 985188"/>
                <a:gd name="connsiteX8" fmla="*/ 2381671 w 6982609"/>
                <a:gd name="connsiteY8" fmla="*/ 97033 h 985188"/>
                <a:gd name="connsiteX9" fmla="*/ 2675234 w 6982609"/>
                <a:gd name="connsiteY9" fmla="*/ 183420 h 985188"/>
                <a:gd name="connsiteX10" fmla="*/ 3127098 w 6982609"/>
                <a:gd name="connsiteY10" fmla="*/ 437598 h 985188"/>
                <a:gd name="connsiteX11" fmla="*/ 3295120 w 6982609"/>
                <a:gd name="connsiteY11" fmla="*/ 551458 h 985188"/>
                <a:gd name="connsiteX12" fmla="*/ 3542268 w 6982609"/>
                <a:gd name="connsiteY12" fmla="*/ 558778 h 985188"/>
                <a:gd name="connsiteX13" fmla="*/ 3707147 w 6982609"/>
                <a:gd name="connsiteY13" fmla="*/ 534812 h 985188"/>
                <a:gd name="connsiteX14" fmla="*/ 3864233 w 6982609"/>
                <a:gd name="connsiteY14" fmla="*/ 563758 h 985188"/>
                <a:gd name="connsiteX15" fmla="*/ 4180452 w 6982609"/>
                <a:gd name="connsiteY15" fmla="*/ 650292 h 985188"/>
                <a:gd name="connsiteX16" fmla="*/ 4348591 w 6982609"/>
                <a:gd name="connsiteY16" fmla="*/ 766824 h 985188"/>
                <a:gd name="connsiteX17" fmla="*/ 4512364 w 6982609"/>
                <a:gd name="connsiteY17" fmla="*/ 766824 h 985188"/>
                <a:gd name="connsiteX18" fmla="*/ 4566956 w 6982609"/>
                <a:gd name="connsiteY18" fmla="*/ 903302 h 985188"/>
                <a:gd name="connsiteX19" fmla="*/ 4771672 w 6982609"/>
                <a:gd name="connsiteY19" fmla="*/ 739529 h 985188"/>
                <a:gd name="connsiteX20" fmla="*/ 4990036 w 6982609"/>
                <a:gd name="connsiteY20" fmla="*/ 616699 h 985188"/>
                <a:gd name="connsiteX21" fmla="*/ 5372173 w 6982609"/>
                <a:gd name="connsiteY21" fmla="*/ 630346 h 985188"/>
                <a:gd name="connsiteX22" fmla="*/ 5372173 w 6982609"/>
                <a:gd name="connsiteY22" fmla="*/ 794120 h 985188"/>
                <a:gd name="connsiteX23" fmla="*/ 5440412 w 6982609"/>
                <a:gd name="connsiteY23" fmla="*/ 930597 h 985188"/>
                <a:gd name="connsiteX24" fmla="*/ 5767958 w 6982609"/>
                <a:gd name="connsiteY24" fmla="*/ 985188 h 985188"/>
                <a:gd name="connsiteX25" fmla="*/ 5836197 w 6982609"/>
                <a:gd name="connsiteY25" fmla="*/ 930597 h 985188"/>
                <a:gd name="connsiteX26" fmla="*/ 6027266 w 6982609"/>
                <a:gd name="connsiteY26" fmla="*/ 903302 h 985188"/>
                <a:gd name="connsiteX27" fmla="*/ 6286573 w 6982609"/>
                <a:gd name="connsiteY27" fmla="*/ 985188 h 985188"/>
                <a:gd name="connsiteX28" fmla="*/ 6682358 w 6982609"/>
                <a:gd name="connsiteY28" fmla="*/ 903302 h 985188"/>
                <a:gd name="connsiteX29" fmla="*/ 6982609 w 6982609"/>
                <a:gd name="connsiteY29" fmla="*/ 876006 h 985188"/>
                <a:gd name="connsiteX0" fmla="*/ 0 w 6982609"/>
                <a:gd name="connsiteY0" fmla="*/ 530613 h 985188"/>
                <a:gd name="connsiteX1" fmla="*/ 565969 w 6982609"/>
                <a:gd name="connsiteY1" fmla="*/ 542760 h 985188"/>
                <a:gd name="connsiteX2" fmla="*/ 859639 w 6982609"/>
                <a:gd name="connsiteY2" fmla="*/ 452744 h 985188"/>
                <a:gd name="connsiteX3" fmla="*/ 1244265 w 6982609"/>
                <a:gd name="connsiteY3" fmla="*/ 539611 h 985188"/>
                <a:gd name="connsiteX4" fmla="*/ 1455668 w 6982609"/>
                <a:gd name="connsiteY4" fmla="*/ 454725 h 985188"/>
                <a:gd name="connsiteX5" fmla="*/ 1569215 w 6982609"/>
                <a:gd name="connsiteY5" fmla="*/ 359191 h 985188"/>
                <a:gd name="connsiteX6" fmla="*/ 1758239 w 6982609"/>
                <a:gd name="connsiteY6" fmla="*/ 206066 h 985188"/>
                <a:gd name="connsiteX7" fmla="*/ 1946987 w 6982609"/>
                <a:gd name="connsiteY7" fmla="*/ 0 h 985188"/>
                <a:gd name="connsiteX8" fmla="*/ 2381671 w 6982609"/>
                <a:gd name="connsiteY8" fmla="*/ 97033 h 985188"/>
                <a:gd name="connsiteX9" fmla="*/ 2675234 w 6982609"/>
                <a:gd name="connsiteY9" fmla="*/ 183420 h 985188"/>
                <a:gd name="connsiteX10" fmla="*/ 3127098 w 6982609"/>
                <a:gd name="connsiteY10" fmla="*/ 437598 h 985188"/>
                <a:gd name="connsiteX11" fmla="*/ 3295120 w 6982609"/>
                <a:gd name="connsiteY11" fmla="*/ 551458 h 985188"/>
                <a:gd name="connsiteX12" fmla="*/ 3542268 w 6982609"/>
                <a:gd name="connsiteY12" fmla="*/ 558778 h 985188"/>
                <a:gd name="connsiteX13" fmla="*/ 3707147 w 6982609"/>
                <a:gd name="connsiteY13" fmla="*/ 534812 h 985188"/>
                <a:gd name="connsiteX14" fmla="*/ 3864233 w 6982609"/>
                <a:gd name="connsiteY14" fmla="*/ 563758 h 985188"/>
                <a:gd name="connsiteX15" fmla="*/ 4180452 w 6982609"/>
                <a:gd name="connsiteY15" fmla="*/ 650292 h 985188"/>
                <a:gd name="connsiteX16" fmla="*/ 4348591 w 6982609"/>
                <a:gd name="connsiteY16" fmla="*/ 766824 h 985188"/>
                <a:gd name="connsiteX17" fmla="*/ 4512364 w 6982609"/>
                <a:gd name="connsiteY17" fmla="*/ 766824 h 985188"/>
                <a:gd name="connsiteX18" fmla="*/ 4566956 w 6982609"/>
                <a:gd name="connsiteY18" fmla="*/ 903302 h 985188"/>
                <a:gd name="connsiteX19" fmla="*/ 4771672 w 6982609"/>
                <a:gd name="connsiteY19" fmla="*/ 739529 h 985188"/>
                <a:gd name="connsiteX20" fmla="*/ 4990036 w 6982609"/>
                <a:gd name="connsiteY20" fmla="*/ 616699 h 985188"/>
                <a:gd name="connsiteX21" fmla="*/ 5372173 w 6982609"/>
                <a:gd name="connsiteY21" fmla="*/ 630346 h 985188"/>
                <a:gd name="connsiteX22" fmla="*/ 5372173 w 6982609"/>
                <a:gd name="connsiteY22" fmla="*/ 794120 h 985188"/>
                <a:gd name="connsiteX23" fmla="*/ 5440412 w 6982609"/>
                <a:gd name="connsiteY23" fmla="*/ 930597 h 985188"/>
                <a:gd name="connsiteX24" fmla="*/ 5767958 w 6982609"/>
                <a:gd name="connsiteY24" fmla="*/ 985188 h 985188"/>
                <a:gd name="connsiteX25" fmla="*/ 5836197 w 6982609"/>
                <a:gd name="connsiteY25" fmla="*/ 930597 h 985188"/>
                <a:gd name="connsiteX26" fmla="*/ 6027266 w 6982609"/>
                <a:gd name="connsiteY26" fmla="*/ 903302 h 985188"/>
                <a:gd name="connsiteX27" fmla="*/ 6286573 w 6982609"/>
                <a:gd name="connsiteY27" fmla="*/ 985188 h 985188"/>
                <a:gd name="connsiteX28" fmla="*/ 6682358 w 6982609"/>
                <a:gd name="connsiteY28" fmla="*/ 903302 h 985188"/>
                <a:gd name="connsiteX29" fmla="*/ 6982609 w 6982609"/>
                <a:gd name="connsiteY29" fmla="*/ 876006 h 985188"/>
                <a:gd name="connsiteX0" fmla="*/ 0 w 7413746"/>
                <a:gd name="connsiteY0" fmla="*/ 545761 h 985188"/>
                <a:gd name="connsiteX1" fmla="*/ 997106 w 7413746"/>
                <a:gd name="connsiteY1" fmla="*/ 542760 h 985188"/>
                <a:gd name="connsiteX2" fmla="*/ 1290776 w 7413746"/>
                <a:gd name="connsiteY2" fmla="*/ 452744 h 985188"/>
                <a:gd name="connsiteX3" fmla="*/ 1675402 w 7413746"/>
                <a:gd name="connsiteY3" fmla="*/ 539611 h 985188"/>
                <a:gd name="connsiteX4" fmla="*/ 1886805 w 7413746"/>
                <a:gd name="connsiteY4" fmla="*/ 454725 h 985188"/>
                <a:gd name="connsiteX5" fmla="*/ 2000352 w 7413746"/>
                <a:gd name="connsiteY5" fmla="*/ 359191 h 985188"/>
                <a:gd name="connsiteX6" fmla="*/ 2189376 w 7413746"/>
                <a:gd name="connsiteY6" fmla="*/ 206066 h 985188"/>
                <a:gd name="connsiteX7" fmla="*/ 2378124 w 7413746"/>
                <a:gd name="connsiteY7" fmla="*/ 0 h 985188"/>
                <a:gd name="connsiteX8" fmla="*/ 2812808 w 7413746"/>
                <a:gd name="connsiteY8" fmla="*/ 97033 h 985188"/>
                <a:gd name="connsiteX9" fmla="*/ 3106371 w 7413746"/>
                <a:gd name="connsiteY9" fmla="*/ 183420 h 985188"/>
                <a:gd name="connsiteX10" fmla="*/ 3558235 w 7413746"/>
                <a:gd name="connsiteY10" fmla="*/ 437598 h 985188"/>
                <a:gd name="connsiteX11" fmla="*/ 3726257 w 7413746"/>
                <a:gd name="connsiteY11" fmla="*/ 551458 h 985188"/>
                <a:gd name="connsiteX12" fmla="*/ 3973405 w 7413746"/>
                <a:gd name="connsiteY12" fmla="*/ 558778 h 985188"/>
                <a:gd name="connsiteX13" fmla="*/ 4138284 w 7413746"/>
                <a:gd name="connsiteY13" fmla="*/ 534812 h 985188"/>
                <a:gd name="connsiteX14" fmla="*/ 4295370 w 7413746"/>
                <a:gd name="connsiteY14" fmla="*/ 563758 h 985188"/>
                <a:gd name="connsiteX15" fmla="*/ 4611589 w 7413746"/>
                <a:gd name="connsiteY15" fmla="*/ 650292 h 985188"/>
                <a:gd name="connsiteX16" fmla="*/ 4779728 w 7413746"/>
                <a:gd name="connsiteY16" fmla="*/ 766824 h 985188"/>
                <a:gd name="connsiteX17" fmla="*/ 4943501 w 7413746"/>
                <a:gd name="connsiteY17" fmla="*/ 766824 h 985188"/>
                <a:gd name="connsiteX18" fmla="*/ 4998093 w 7413746"/>
                <a:gd name="connsiteY18" fmla="*/ 903302 h 985188"/>
                <a:gd name="connsiteX19" fmla="*/ 5202809 w 7413746"/>
                <a:gd name="connsiteY19" fmla="*/ 739529 h 985188"/>
                <a:gd name="connsiteX20" fmla="*/ 5421173 w 7413746"/>
                <a:gd name="connsiteY20" fmla="*/ 616699 h 985188"/>
                <a:gd name="connsiteX21" fmla="*/ 5803310 w 7413746"/>
                <a:gd name="connsiteY21" fmla="*/ 630346 h 985188"/>
                <a:gd name="connsiteX22" fmla="*/ 5803310 w 7413746"/>
                <a:gd name="connsiteY22" fmla="*/ 794120 h 985188"/>
                <a:gd name="connsiteX23" fmla="*/ 5871549 w 7413746"/>
                <a:gd name="connsiteY23" fmla="*/ 930597 h 985188"/>
                <a:gd name="connsiteX24" fmla="*/ 6199095 w 7413746"/>
                <a:gd name="connsiteY24" fmla="*/ 985188 h 985188"/>
                <a:gd name="connsiteX25" fmla="*/ 6267334 w 7413746"/>
                <a:gd name="connsiteY25" fmla="*/ 930597 h 985188"/>
                <a:gd name="connsiteX26" fmla="*/ 6458403 w 7413746"/>
                <a:gd name="connsiteY26" fmla="*/ 903302 h 985188"/>
                <a:gd name="connsiteX27" fmla="*/ 6717710 w 7413746"/>
                <a:gd name="connsiteY27" fmla="*/ 985188 h 985188"/>
                <a:gd name="connsiteX28" fmla="*/ 7113495 w 7413746"/>
                <a:gd name="connsiteY28" fmla="*/ 903302 h 985188"/>
                <a:gd name="connsiteX29" fmla="*/ 7413746 w 7413746"/>
                <a:gd name="connsiteY29" fmla="*/ 876006 h 985188"/>
                <a:gd name="connsiteX0" fmla="*/ 0 w 7413746"/>
                <a:gd name="connsiteY0" fmla="*/ 545761 h 985188"/>
                <a:gd name="connsiteX1" fmla="*/ 661777 w 7413746"/>
                <a:gd name="connsiteY1" fmla="*/ 542760 h 985188"/>
                <a:gd name="connsiteX2" fmla="*/ 1290776 w 7413746"/>
                <a:gd name="connsiteY2" fmla="*/ 452744 h 985188"/>
                <a:gd name="connsiteX3" fmla="*/ 1675402 w 7413746"/>
                <a:gd name="connsiteY3" fmla="*/ 539611 h 985188"/>
                <a:gd name="connsiteX4" fmla="*/ 1886805 w 7413746"/>
                <a:gd name="connsiteY4" fmla="*/ 454725 h 985188"/>
                <a:gd name="connsiteX5" fmla="*/ 2000352 w 7413746"/>
                <a:gd name="connsiteY5" fmla="*/ 359191 h 985188"/>
                <a:gd name="connsiteX6" fmla="*/ 2189376 w 7413746"/>
                <a:gd name="connsiteY6" fmla="*/ 206066 h 985188"/>
                <a:gd name="connsiteX7" fmla="*/ 2378124 w 7413746"/>
                <a:gd name="connsiteY7" fmla="*/ 0 h 985188"/>
                <a:gd name="connsiteX8" fmla="*/ 2812808 w 7413746"/>
                <a:gd name="connsiteY8" fmla="*/ 97033 h 985188"/>
                <a:gd name="connsiteX9" fmla="*/ 3106371 w 7413746"/>
                <a:gd name="connsiteY9" fmla="*/ 183420 h 985188"/>
                <a:gd name="connsiteX10" fmla="*/ 3558235 w 7413746"/>
                <a:gd name="connsiteY10" fmla="*/ 437598 h 985188"/>
                <a:gd name="connsiteX11" fmla="*/ 3726257 w 7413746"/>
                <a:gd name="connsiteY11" fmla="*/ 551458 h 985188"/>
                <a:gd name="connsiteX12" fmla="*/ 3973405 w 7413746"/>
                <a:gd name="connsiteY12" fmla="*/ 558778 h 985188"/>
                <a:gd name="connsiteX13" fmla="*/ 4138284 w 7413746"/>
                <a:gd name="connsiteY13" fmla="*/ 534812 h 985188"/>
                <a:gd name="connsiteX14" fmla="*/ 4295370 w 7413746"/>
                <a:gd name="connsiteY14" fmla="*/ 563758 h 985188"/>
                <a:gd name="connsiteX15" fmla="*/ 4611589 w 7413746"/>
                <a:gd name="connsiteY15" fmla="*/ 650292 h 985188"/>
                <a:gd name="connsiteX16" fmla="*/ 4779728 w 7413746"/>
                <a:gd name="connsiteY16" fmla="*/ 766824 h 985188"/>
                <a:gd name="connsiteX17" fmla="*/ 4943501 w 7413746"/>
                <a:gd name="connsiteY17" fmla="*/ 766824 h 985188"/>
                <a:gd name="connsiteX18" fmla="*/ 4998093 w 7413746"/>
                <a:gd name="connsiteY18" fmla="*/ 903302 h 985188"/>
                <a:gd name="connsiteX19" fmla="*/ 5202809 w 7413746"/>
                <a:gd name="connsiteY19" fmla="*/ 739529 h 985188"/>
                <a:gd name="connsiteX20" fmla="*/ 5421173 w 7413746"/>
                <a:gd name="connsiteY20" fmla="*/ 616699 h 985188"/>
                <a:gd name="connsiteX21" fmla="*/ 5803310 w 7413746"/>
                <a:gd name="connsiteY21" fmla="*/ 630346 h 985188"/>
                <a:gd name="connsiteX22" fmla="*/ 5803310 w 7413746"/>
                <a:gd name="connsiteY22" fmla="*/ 794120 h 985188"/>
                <a:gd name="connsiteX23" fmla="*/ 5871549 w 7413746"/>
                <a:gd name="connsiteY23" fmla="*/ 930597 h 985188"/>
                <a:gd name="connsiteX24" fmla="*/ 6199095 w 7413746"/>
                <a:gd name="connsiteY24" fmla="*/ 985188 h 985188"/>
                <a:gd name="connsiteX25" fmla="*/ 6267334 w 7413746"/>
                <a:gd name="connsiteY25" fmla="*/ 930597 h 985188"/>
                <a:gd name="connsiteX26" fmla="*/ 6458403 w 7413746"/>
                <a:gd name="connsiteY26" fmla="*/ 903302 h 985188"/>
                <a:gd name="connsiteX27" fmla="*/ 6717710 w 7413746"/>
                <a:gd name="connsiteY27" fmla="*/ 985188 h 985188"/>
                <a:gd name="connsiteX28" fmla="*/ 7113495 w 7413746"/>
                <a:gd name="connsiteY28" fmla="*/ 903302 h 985188"/>
                <a:gd name="connsiteX29" fmla="*/ 7413746 w 7413746"/>
                <a:gd name="connsiteY29"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421173 w 7413746"/>
                <a:gd name="connsiteY21" fmla="*/ 616699 h 985188"/>
                <a:gd name="connsiteX22" fmla="*/ 5803310 w 7413746"/>
                <a:gd name="connsiteY22" fmla="*/ 630346 h 985188"/>
                <a:gd name="connsiteX23" fmla="*/ 5803310 w 7413746"/>
                <a:gd name="connsiteY23" fmla="*/ 794120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421173 w 7413746"/>
                <a:gd name="connsiteY21" fmla="*/ 616699 h 985188"/>
                <a:gd name="connsiteX22" fmla="*/ 5803310 w 7413746"/>
                <a:gd name="connsiteY22" fmla="*/ 630346 h 985188"/>
                <a:gd name="connsiteX23" fmla="*/ 5915087 w 7413746"/>
                <a:gd name="connsiteY23" fmla="*/ 657792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803310 w 7413746"/>
                <a:gd name="connsiteY22" fmla="*/ 630346 h 985188"/>
                <a:gd name="connsiteX23" fmla="*/ 5915087 w 7413746"/>
                <a:gd name="connsiteY23" fmla="*/ 657792 h 985188"/>
                <a:gd name="connsiteX24" fmla="*/ 5871549 w 7413746"/>
                <a:gd name="connsiteY24" fmla="*/ 930597 h 985188"/>
                <a:gd name="connsiteX25" fmla="*/ 6199095 w 7413746"/>
                <a:gd name="connsiteY25" fmla="*/ 985188 h 985188"/>
                <a:gd name="connsiteX26" fmla="*/ 6267334 w 7413746"/>
                <a:gd name="connsiteY26" fmla="*/ 930597 h 985188"/>
                <a:gd name="connsiteX27" fmla="*/ 6458403 w 7413746"/>
                <a:gd name="connsiteY27" fmla="*/ 903302 h 985188"/>
                <a:gd name="connsiteX28" fmla="*/ 6717710 w 7413746"/>
                <a:gd name="connsiteY28" fmla="*/ 985188 h 985188"/>
                <a:gd name="connsiteX29" fmla="*/ 7113495 w 7413746"/>
                <a:gd name="connsiteY29" fmla="*/ 903302 h 985188"/>
                <a:gd name="connsiteX30" fmla="*/ 7413746 w 7413746"/>
                <a:gd name="connsiteY30"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5871549 w 7413746"/>
                <a:gd name="connsiteY25" fmla="*/ 930597 h 985188"/>
                <a:gd name="connsiteX26" fmla="*/ 6199095 w 7413746"/>
                <a:gd name="connsiteY26" fmla="*/ 985188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199095 w 7413746"/>
                <a:gd name="connsiteY26" fmla="*/ 985188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267334 w 7413746"/>
                <a:gd name="connsiteY27" fmla="*/ 930597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379112 w 7413746"/>
                <a:gd name="connsiteY27" fmla="*/ 779122 h 985188"/>
                <a:gd name="connsiteX28" fmla="*/ 6458403 w 7413746"/>
                <a:gd name="connsiteY28" fmla="*/ 903302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85188"/>
                <a:gd name="connsiteX1" fmla="*/ 661777 w 7413746"/>
                <a:gd name="connsiteY1" fmla="*/ 542760 h 985188"/>
                <a:gd name="connsiteX2" fmla="*/ 1003347 w 7413746"/>
                <a:gd name="connsiteY2" fmla="*/ 513335 h 985188"/>
                <a:gd name="connsiteX3" fmla="*/ 1290776 w 7413746"/>
                <a:gd name="connsiteY3" fmla="*/ 452744 h 985188"/>
                <a:gd name="connsiteX4" fmla="*/ 1675402 w 7413746"/>
                <a:gd name="connsiteY4" fmla="*/ 539611 h 985188"/>
                <a:gd name="connsiteX5" fmla="*/ 1886805 w 7413746"/>
                <a:gd name="connsiteY5" fmla="*/ 454725 h 985188"/>
                <a:gd name="connsiteX6" fmla="*/ 2000352 w 7413746"/>
                <a:gd name="connsiteY6" fmla="*/ 359191 h 985188"/>
                <a:gd name="connsiteX7" fmla="*/ 2189376 w 7413746"/>
                <a:gd name="connsiteY7" fmla="*/ 206066 h 985188"/>
                <a:gd name="connsiteX8" fmla="*/ 2378124 w 7413746"/>
                <a:gd name="connsiteY8" fmla="*/ 0 h 985188"/>
                <a:gd name="connsiteX9" fmla="*/ 2812808 w 7413746"/>
                <a:gd name="connsiteY9" fmla="*/ 97033 h 985188"/>
                <a:gd name="connsiteX10" fmla="*/ 3106371 w 7413746"/>
                <a:gd name="connsiteY10" fmla="*/ 183420 h 985188"/>
                <a:gd name="connsiteX11" fmla="*/ 3558235 w 7413746"/>
                <a:gd name="connsiteY11" fmla="*/ 437598 h 985188"/>
                <a:gd name="connsiteX12" fmla="*/ 3726257 w 7413746"/>
                <a:gd name="connsiteY12" fmla="*/ 551458 h 985188"/>
                <a:gd name="connsiteX13" fmla="*/ 3973405 w 7413746"/>
                <a:gd name="connsiteY13" fmla="*/ 558778 h 985188"/>
                <a:gd name="connsiteX14" fmla="*/ 4138284 w 7413746"/>
                <a:gd name="connsiteY14" fmla="*/ 534812 h 985188"/>
                <a:gd name="connsiteX15" fmla="*/ 4295370 w 7413746"/>
                <a:gd name="connsiteY15" fmla="*/ 563758 h 985188"/>
                <a:gd name="connsiteX16" fmla="*/ 4611589 w 7413746"/>
                <a:gd name="connsiteY16" fmla="*/ 650292 h 985188"/>
                <a:gd name="connsiteX17" fmla="*/ 4779728 w 7413746"/>
                <a:gd name="connsiteY17" fmla="*/ 766824 h 985188"/>
                <a:gd name="connsiteX18" fmla="*/ 4943501 w 7413746"/>
                <a:gd name="connsiteY18" fmla="*/ 766824 h 985188"/>
                <a:gd name="connsiteX19" fmla="*/ 4998093 w 7413746"/>
                <a:gd name="connsiteY19" fmla="*/ 903302 h 985188"/>
                <a:gd name="connsiteX20" fmla="*/ 5202809 w 7413746"/>
                <a:gd name="connsiteY20" fmla="*/ 739529 h 985188"/>
                <a:gd name="connsiteX21" fmla="*/ 5341333 w 7413746"/>
                <a:gd name="connsiteY21" fmla="*/ 631845 h 985188"/>
                <a:gd name="connsiteX22" fmla="*/ 5618115 w 7413746"/>
                <a:gd name="connsiteY22" fmla="*/ 649662 h 985188"/>
                <a:gd name="connsiteX23" fmla="*/ 5803310 w 7413746"/>
                <a:gd name="connsiteY23" fmla="*/ 630346 h 985188"/>
                <a:gd name="connsiteX24" fmla="*/ 5915087 w 7413746"/>
                <a:gd name="connsiteY24" fmla="*/ 657792 h 985188"/>
                <a:gd name="connsiteX25" fmla="*/ 6063166 w 7413746"/>
                <a:gd name="connsiteY25" fmla="*/ 763975 h 985188"/>
                <a:gd name="connsiteX26" fmla="*/ 6278935 w 7413746"/>
                <a:gd name="connsiteY26" fmla="*/ 833712 h 985188"/>
                <a:gd name="connsiteX27" fmla="*/ 6379112 w 7413746"/>
                <a:gd name="connsiteY27" fmla="*/ 779122 h 985188"/>
                <a:gd name="connsiteX28" fmla="*/ 6490340 w 7413746"/>
                <a:gd name="connsiteY28" fmla="*/ 797270 h 985188"/>
                <a:gd name="connsiteX29" fmla="*/ 6717710 w 7413746"/>
                <a:gd name="connsiteY29" fmla="*/ 985188 h 985188"/>
                <a:gd name="connsiteX30" fmla="*/ 7113495 w 7413746"/>
                <a:gd name="connsiteY30" fmla="*/ 903302 h 985188"/>
                <a:gd name="connsiteX31" fmla="*/ 7413746 w 7413746"/>
                <a:gd name="connsiteY31" fmla="*/ 876006 h 985188"/>
                <a:gd name="connsiteX0" fmla="*/ 0 w 7413746"/>
                <a:gd name="connsiteY0" fmla="*/ 545761 h 903302"/>
                <a:gd name="connsiteX1" fmla="*/ 661777 w 7413746"/>
                <a:gd name="connsiteY1" fmla="*/ 542760 h 903302"/>
                <a:gd name="connsiteX2" fmla="*/ 1003347 w 7413746"/>
                <a:gd name="connsiteY2" fmla="*/ 513335 h 903302"/>
                <a:gd name="connsiteX3" fmla="*/ 1290776 w 7413746"/>
                <a:gd name="connsiteY3" fmla="*/ 452744 h 903302"/>
                <a:gd name="connsiteX4" fmla="*/ 1675402 w 7413746"/>
                <a:gd name="connsiteY4" fmla="*/ 539611 h 903302"/>
                <a:gd name="connsiteX5" fmla="*/ 1886805 w 7413746"/>
                <a:gd name="connsiteY5" fmla="*/ 454725 h 903302"/>
                <a:gd name="connsiteX6" fmla="*/ 2000352 w 7413746"/>
                <a:gd name="connsiteY6" fmla="*/ 359191 h 903302"/>
                <a:gd name="connsiteX7" fmla="*/ 2189376 w 7413746"/>
                <a:gd name="connsiteY7" fmla="*/ 206066 h 903302"/>
                <a:gd name="connsiteX8" fmla="*/ 2378124 w 7413746"/>
                <a:gd name="connsiteY8" fmla="*/ 0 h 903302"/>
                <a:gd name="connsiteX9" fmla="*/ 2812808 w 7413746"/>
                <a:gd name="connsiteY9" fmla="*/ 97033 h 903302"/>
                <a:gd name="connsiteX10" fmla="*/ 3106371 w 7413746"/>
                <a:gd name="connsiteY10" fmla="*/ 183420 h 903302"/>
                <a:gd name="connsiteX11" fmla="*/ 3558235 w 7413746"/>
                <a:gd name="connsiteY11" fmla="*/ 437598 h 903302"/>
                <a:gd name="connsiteX12" fmla="*/ 3726257 w 7413746"/>
                <a:gd name="connsiteY12" fmla="*/ 551458 h 903302"/>
                <a:gd name="connsiteX13" fmla="*/ 3973405 w 7413746"/>
                <a:gd name="connsiteY13" fmla="*/ 558778 h 903302"/>
                <a:gd name="connsiteX14" fmla="*/ 4138284 w 7413746"/>
                <a:gd name="connsiteY14" fmla="*/ 534812 h 903302"/>
                <a:gd name="connsiteX15" fmla="*/ 4295370 w 7413746"/>
                <a:gd name="connsiteY15" fmla="*/ 563758 h 903302"/>
                <a:gd name="connsiteX16" fmla="*/ 4611589 w 7413746"/>
                <a:gd name="connsiteY16" fmla="*/ 650292 h 903302"/>
                <a:gd name="connsiteX17" fmla="*/ 4779728 w 7413746"/>
                <a:gd name="connsiteY17" fmla="*/ 766824 h 903302"/>
                <a:gd name="connsiteX18" fmla="*/ 4943501 w 7413746"/>
                <a:gd name="connsiteY18" fmla="*/ 766824 h 903302"/>
                <a:gd name="connsiteX19" fmla="*/ 4998093 w 7413746"/>
                <a:gd name="connsiteY19" fmla="*/ 903302 h 903302"/>
                <a:gd name="connsiteX20" fmla="*/ 5202809 w 7413746"/>
                <a:gd name="connsiteY20" fmla="*/ 739529 h 903302"/>
                <a:gd name="connsiteX21" fmla="*/ 5341333 w 7413746"/>
                <a:gd name="connsiteY21" fmla="*/ 631845 h 903302"/>
                <a:gd name="connsiteX22" fmla="*/ 5618115 w 7413746"/>
                <a:gd name="connsiteY22" fmla="*/ 649662 h 903302"/>
                <a:gd name="connsiteX23" fmla="*/ 5803310 w 7413746"/>
                <a:gd name="connsiteY23" fmla="*/ 630346 h 903302"/>
                <a:gd name="connsiteX24" fmla="*/ 5915087 w 7413746"/>
                <a:gd name="connsiteY24" fmla="*/ 657792 h 903302"/>
                <a:gd name="connsiteX25" fmla="*/ 6063166 w 7413746"/>
                <a:gd name="connsiteY25" fmla="*/ 763975 h 903302"/>
                <a:gd name="connsiteX26" fmla="*/ 6278935 w 7413746"/>
                <a:gd name="connsiteY26" fmla="*/ 833712 h 903302"/>
                <a:gd name="connsiteX27" fmla="*/ 6379112 w 7413746"/>
                <a:gd name="connsiteY27" fmla="*/ 779122 h 903302"/>
                <a:gd name="connsiteX28" fmla="*/ 6490340 w 7413746"/>
                <a:gd name="connsiteY28" fmla="*/ 797270 h 903302"/>
                <a:gd name="connsiteX29" fmla="*/ 6669806 w 7413746"/>
                <a:gd name="connsiteY29" fmla="*/ 757976 h 903302"/>
                <a:gd name="connsiteX30" fmla="*/ 7113495 w 7413746"/>
                <a:gd name="connsiteY30" fmla="*/ 903302 h 903302"/>
                <a:gd name="connsiteX31" fmla="*/ 7413746 w 7413746"/>
                <a:gd name="connsiteY31" fmla="*/ 876006 h 903302"/>
                <a:gd name="connsiteX0" fmla="*/ 0 w 7413746"/>
                <a:gd name="connsiteY0" fmla="*/ 545761 h 903302"/>
                <a:gd name="connsiteX1" fmla="*/ 661777 w 7413746"/>
                <a:gd name="connsiteY1" fmla="*/ 542760 h 903302"/>
                <a:gd name="connsiteX2" fmla="*/ 1003347 w 7413746"/>
                <a:gd name="connsiteY2" fmla="*/ 513335 h 903302"/>
                <a:gd name="connsiteX3" fmla="*/ 1290776 w 7413746"/>
                <a:gd name="connsiteY3" fmla="*/ 452744 h 903302"/>
                <a:gd name="connsiteX4" fmla="*/ 1675402 w 7413746"/>
                <a:gd name="connsiteY4" fmla="*/ 539611 h 903302"/>
                <a:gd name="connsiteX5" fmla="*/ 1886805 w 7413746"/>
                <a:gd name="connsiteY5" fmla="*/ 454725 h 903302"/>
                <a:gd name="connsiteX6" fmla="*/ 2000352 w 7413746"/>
                <a:gd name="connsiteY6" fmla="*/ 359191 h 903302"/>
                <a:gd name="connsiteX7" fmla="*/ 2189376 w 7413746"/>
                <a:gd name="connsiteY7" fmla="*/ 206066 h 903302"/>
                <a:gd name="connsiteX8" fmla="*/ 2378124 w 7413746"/>
                <a:gd name="connsiteY8" fmla="*/ 0 h 903302"/>
                <a:gd name="connsiteX9" fmla="*/ 2812808 w 7413746"/>
                <a:gd name="connsiteY9" fmla="*/ 97033 h 903302"/>
                <a:gd name="connsiteX10" fmla="*/ 3106371 w 7413746"/>
                <a:gd name="connsiteY10" fmla="*/ 183420 h 903302"/>
                <a:gd name="connsiteX11" fmla="*/ 3558235 w 7413746"/>
                <a:gd name="connsiteY11" fmla="*/ 437598 h 903302"/>
                <a:gd name="connsiteX12" fmla="*/ 3726257 w 7413746"/>
                <a:gd name="connsiteY12" fmla="*/ 551458 h 903302"/>
                <a:gd name="connsiteX13" fmla="*/ 3973405 w 7413746"/>
                <a:gd name="connsiteY13" fmla="*/ 558778 h 903302"/>
                <a:gd name="connsiteX14" fmla="*/ 4138284 w 7413746"/>
                <a:gd name="connsiteY14" fmla="*/ 534812 h 903302"/>
                <a:gd name="connsiteX15" fmla="*/ 4295370 w 7413746"/>
                <a:gd name="connsiteY15" fmla="*/ 563758 h 903302"/>
                <a:gd name="connsiteX16" fmla="*/ 4611589 w 7413746"/>
                <a:gd name="connsiteY16" fmla="*/ 650292 h 903302"/>
                <a:gd name="connsiteX17" fmla="*/ 4779728 w 7413746"/>
                <a:gd name="connsiteY17" fmla="*/ 766824 h 903302"/>
                <a:gd name="connsiteX18" fmla="*/ 4943501 w 7413746"/>
                <a:gd name="connsiteY18" fmla="*/ 766824 h 903302"/>
                <a:gd name="connsiteX19" fmla="*/ 4998093 w 7413746"/>
                <a:gd name="connsiteY19" fmla="*/ 903302 h 903302"/>
                <a:gd name="connsiteX20" fmla="*/ 5202809 w 7413746"/>
                <a:gd name="connsiteY20" fmla="*/ 739529 h 903302"/>
                <a:gd name="connsiteX21" fmla="*/ 5341333 w 7413746"/>
                <a:gd name="connsiteY21" fmla="*/ 631845 h 903302"/>
                <a:gd name="connsiteX22" fmla="*/ 5618115 w 7413746"/>
                <a:gd name="connsiteY22" fmla="*/ 649662 h 903302"/>
                <a:gd name="connsiteX23" fmla="*/ 5803310 w 7413746"/>
                <a:gd name="connsiteY23" fmla="*/ 630346 h 903302"/>
                <a:gd name="connsiteX24" fmla="*/ 5915087 w 7413746"/>
                <a:gd name="connsiteY24" fmla="*/ 657792 h 903302"/>
                <a:gd name="connsiteX25" fmla="*/ 6063166 w 7413746"/>
                <a:gd name="connsiteY25" fmla="*/ 763975 h 903302"/>
                <a:gd name="connsiteX26" fmla="*/ 6278935 w 7413746"/>
                <a:gd name="connsiteY26" fmla="*/ 833712 h 903302"/>
                <a:gd name="connsiteX27" fmla="*/ 6379112 w 7413746"/>
                <a:gd name="connsiteY27" fmla="*/ 779122 h 903302"/>
                <a:gd name="connsiteX28" fmla="*/ 6490340 w 7413746"/>
                <a:gd name="connsiteY28" fmla="*/ 797270 h 903302"/>
                <a:gd name="connsiteX29" fmla="*/ 6669806 w 7413746"/>
                <a:gd name="connsiteY29" fmla="*/ 757976 h 903302"/>
                <a:gd name="connsiteX30" fmla="*/ 6969782 w 7413746"/>
                <a:gd name="connsiteY30" fmla="*/ 782122 h 903302"/>
                <a:gd name="connsiteX31" fmla="*/ 7413746 w 7413746"/>
                <a:gd name="connsiteY31" fmla="*/ 876006 h 903302"/>
                <a:gd name="connsiteX0" fmla="*/ 0 w 7238098"/>
                <a:gd name="connsiteY0" fmla="*/ 545761 h 903302"/>
                <a:gd name="connsiteX1" fmla="*/ 661777 w 7238098"/>
                <a:gd name="connsiteY1" fmla="*/ 542760 h 903302"/>
                <a:gd name="connsiteX2" fmla="*/ 1003347 w 7238098"/>
                <a:gd name="connsiteY2" fmla="*/ 513335 h 903302"/>
                <a:gd name="connsiteX3" fmla="*/ 1290776 w 7238098"/>
                <a:gd name="connsiteY3" fmla="*/ 452744 h 903302"/>
                <a:gd name="connsiteX4" fmla="*/ 1675402 w 7238098"/>
                <a:gd name="connsiteY4" fmla="*/ 539611 h 903302"/>
                <a:gd name="connsiteX5" fmla="*/ 1886805 w 7238098"/>
                <a:gd name="connsiteY5" fmla="*/ 454725 h 903302"/>
                <a:gd name="connsiteX6" fmla="*/ 2000352 w 7238098"/>
                <a:gd name="connsiteY6" fmla="*/ 359191 h 903302"/>
                <a:gd name="connsiteX7" fmla="*/ 2189376 w 7238098"/>
                <a:gd name="connsiteY7" fmla="*/ 206066 h 903302"/>
                <a:gd name="connsiteX8" fmla="*/ 2378124 w 7238098"/>
                <a:gd name="connsiteY8" fmla="*/ 0 h 903302"/>
                <a:gd name="connsiteX9" fmla="*/ 2812808 w 7238098"/>
                <a:gd name="connsiteY9" fmla="*/ 97033 h 903302"/>
                <a:gd name="connsiteX10" fmla="*/ 3106371 w 7238098"/>
                <a:gd name="connsiteY10" fmla="*/ 183420 h 903302"/>
                <a:gd name="connsiteX11" fmla="*/ 3558235 w 7238098"/>
                <a:gd name="connsiteY11" fmla="*/ 437598 h 903302"/>
                <a:gd name="connsiteX12" fmla="*/ 3726257 w 7238098"/>
                <a:gd name="connsiteY12" fmla="*/ 551458 h 903302"/>
                <a:gd name="connsiteX13" fmla="*/ 3973405 w 7238098"/>
                <a:gd name="connsiteY13" fmla="*/ 558778 h 903302"/>
                <a:gd name="connsiteX14" fmla="*/ 4138284 w 7238098"/>
                <a:gd name="connsiteY14" fmla="*/ 534812 h 903302"/>
                <a:gd name="connsiteX15" fmla="*/ 4295370 w 7238098"/>
                <a:gd name="connsiteY15" fmla="*/ 563758 h 903302"/>
                <a:gd name="connsiteX16" fmla="*/ 4611589 w 7238098"/>
                <a:gd name="connsiteY16" fmla="*/ 650292 h 903302"/>
                <a:gd name="connsiteX17" fmla="*/ 4779728 w 7238098"/>
                <a:gd name="connsiteY17" fmla="*/ 766824 h 903302"/>
                <a:gd name="connsiteX18" fmla="*/ 4943501 w 7238098"/>
                <a:gd name="connsiteY18" fmla="*/ 766824 h 903302"/>
                <a:gd name="connsiteX19" fmla="*/ 4998093 w 7238098"/>
                <a:gd name="connsiteY19" fmla="*/ 903302 h 903302"/>
                <a:gd name="connsiteX20" fmla="*/ 5202809 w 7238098"/>
                <a:gd name="connsiteY20" fmla="*/ 739529 h 903302"/>
                <a:gd name="connsiteX21" fmla="*/ 5341333 w 7238098"/>
                <a:gd name="connsiteY21" fmla="*/ 631845 h 903302"/>
                <a:gd name="connsiteX22" fmla="*/ 5618115 w 7238098"/>
                <a:gd name="connsiteY22" fmla="*/ 649662 h 903302"/>
                <a:gd name="connsiteX23" fmla="*/ 5803310 w 7238098"/>
                <a:gd name="connsiteY23" fmla="*/ 630346 h 903302"/>
                <a:gd name="connsiteX24" fmla="*/ 5915087 w 7238098"/>
                <a:gd name="connsiteY24" fmla="*/ 657792 h 903302"/>
                <a:gd name="connsiteX25" fmla="*/ 6063166 w 7238098"/>
                <a:gd name="connsiteY25" fmla="*/ 763975 h 903302"/>
                <a:gd name="connsiteX26" fmla="*/ 6278935 w 7238098"/>
                <a:gd name="connsiteY26" fmla="*/ 833712 h 903302"/>
                <a:gd name="connsiteX27" fmla="*/ 6379112 w 7238098"/>
                <a:gd name="connsiteY27" fmla="*/ 779122 h 903302"/>
                <a:gd name="connsiteX28" fmla="*/ 6490340 w 7238098"/>
                <a:gd name="connsiteY28" fmla="*/ 797270 h 903302"/>
                <a:gd name="connsiteX29" fmla="*/ 6669806 w 7238098"/>
                <a:gd name="connsiteY29" fmla="*/ 757976 h 903302"/>
                <a:gd name="connsiteX30" fmla="*/ 6969782 w 7238098"/>
                <a:gd name="connsiteY30" fmla="*/ 782122 h 903302"/>
                <a:gd name="connsiteX31" fmla="*/ 7238098 w 7238098"/>
                <a:gd name="connsiteY31" fmla="*/ 709384 h 903302"/>
                <a:gd name="connsiteX0" fmla="*/ 0 w 7238098"/>
                <a:gd name="connsiteY0" fmla="*/ 545761 h 833712"/>
                <a:gd name="connsiteX1" fmla="*/ 661777 w 7238098"/>
                <a:gd name="connsiteY1" fmla="*/ 542760 h 833712"/>
                <a:gd name="connsiteX2" fmla="*/ 1003347 w 7238098"/>
                <a:gd name="connsiteY2" fmla="*/ 513335 h 833712"/>
                <a:gd name="connsiteX3" fmla="*/ 1290776 w 7238098"/>
                <a:gd name="connsiteY3" fmla="*/ 452744 h 833712"/>
                <a:gd name="connsiteX4" fmla="*/ 1675402 w 7238098"/>
                <a:gd name="connsiteY4" fmla="*/ 539611 h 833712"/>
                <a:gd name="connsiteX5" fmla="*/ 1886805 w 7238098"/>
                <a:gd name="connsiteY5" fmla="*/ 454725 h 833712"/>
                <a:gd name="connsiteX6" fmla="*/ 2000352 w 7238098"/>
                <a:gd name="connsiteY6" fmla="*/ 359191 h 833712"/>
                <a:gd name="connsiteX7" fmla="*/ 2189376 w 7238098"/>
                <a:gd name="connsiteY7" fmla="*/ 206066 h 833712"/>
                <a:gd name="connsiteX8" fmla="*/ 2378124 w 7238098"/>
                <a:gd name="connsiteY8" fmla="*/ 0 h 833712"/>
                <a:gd name="connsiteX9" fmla="*/ 2812808 w 7238098"/>
                <a:gd name="connsiteY9" fmla="*/ 97033 h 833712"/>
                <a:gd name="connsiteX10" fmla="*/ 3106371 w 7238098"/>
                <a:gd name="connsiteY10" fmla="*/ 183420 h 833712"/>
                <a:gd name="connsiteX11" fmla="*/ 3558235 w 7238098"/>
                <a:gd name="connsiteY11" fmla="*/ 437598 h 833712"/>
                <a:gd name="connsiteX12" fmla="*/ 3726257 w 7238098"/>
                <a:gd name="connsiteY12" fmla="*/ 551458 h 833712"/>
                <a:gd name="connsiteX13" fmla="*/ 3973405 w 7238098"/>
                <a:gd name="connsiteY13" fmla="*/ 558778 h 833712"/>
                <a:gd name="connsiteX14" fmla="*/ 4138284 w 7238098"/>
                <a:gd name="connsiteY14" fmla="*/ 534812 h 833712"/>
                <a:gd name="connsiteX15" fmla="*/ 4295370 w 7238098"/>
                <a:gd name="connsiteY15" fmla="*/ 563758 h 833712"/>
                <a:gd name="connsiteX16" fmla="*/ 4611589 w 7238098"/>
                <a:gd name="connsiteY16" fmla="*/ 650292 h 833712"/>
                <a:gd name="connsiteX17" fmla="*/ 4779728 w 7238098"/>
                <a:gd name="connsiteY17" fmla="*/ 766824 h 833712"/>
                <a:gd name="connsiteX18" fmla="*/ 4943501 w 7238098"/>
                <a:gd name="connsiteY18" fmla="*/ 766824 h 833712"/>
                <a:gd name="connsiteX19" fmla="*/ 5045997 w 7238098"/>
                <a:gd name="connsiteY19" fmla="*/ 660942 h 833712"/>
                <a:gd name="connsiteX20" fmla="*/ 5202809 w 7238098"/>
                <a:gd name="connsiteY20" fmla="*/ 739529 h 833712"/>
                <a:gd name="connsiteX21" fmla="*/ 5341333 w 7238098"/>
                <a:gd name="connsiteY21" fmla="*/ 631845 h 833712"/>
                <a:gd name="connsiteX22" fmla="*/ 5618115 w 7238098"/>
                <a:gd name="connsiteY22" fmla="*/ 649662 h 833712"/>
                <a:gd name="connsiteX23" fmla="*/ 5803310 w 7238098"/>
                <a:gd name="connsiteY23" fmla="*/ 630346 h 833712"/>
                <a:gd name="connsiteX24" fmla="*/ 5915087 w 7238098"/>
                <a:gd name="connsiteY24" fmla="*/ 657792 h 833712"/>
                <a:gd name="connsiteX25" fmla="*/ 6063166 w 7238098"/>
                <a:gd name="connsiteY25" fmla="*/ 763975 h 833712"/>
                <a:gd name="connsiteX26" fmla="*/ 6278935 w 7238098"/>
                <a:gd name="connsiteY26" fmla="*/ 833712 h 833712"/>
                <a:gd name="connsiteX27" fmla="*/ 6379112 w 7238098"/>
                <a:gd name="connsiteY27" fmla="*/ 779122 h 833712"/>
                <a:gd name="connsiteX28" fmla="*/ 6490340 w 7238098"/>
                <a:gd name="connsiteY28" fmla="*/ 797270 h 833712"/>
                <a:gd name="connsiteX29" fmla="*/ 6669806 w 7238098"/>
                <a:gd name="connsiteY29" fmla="*/ 757976 h 833712"/>
                <a:gd name="connsiteX30" fmla="*/ 6969782 w 7238098"/>
                <a:gd name="connsiteY30" fmla="*/ 782122 h 833712"/>
                <a:gd name="connsiteX31" fmla="*/ 7238098 w 7238098"/>
                <a:gd name="connsiteY31" fmla="*/ 709384 h 833712"/>
                <a:gd name="connsiteX0" fmla="*/ 0 w 7238098"/>
                <a:gd name="connsiteY0" fmla="*/ 545761 h 833712"/>
                <a:gd name="connsiteX1" fmla="*/ 661777 w 7238098"/>
                <a:gd name="connsiteY1" fmla="*/ 542760 h 833712"/>
                <a:gd name="connsiteX2" fmla="*/ 1003347 w 7238098"/>
                <a:gd name="connsiteY2" fmla="*/ 513335 h 833712"/>
                <a:gd name="connsiteX3" fmla="*/ 1290776 w 7238098"/>
                <a:gd name="connsiteY3" fmla="*/ 452744 h 833712"/>
                <a:gd name="connsiteX4" fmla="*/ 1675402 w 7238098"/>
                <a:gd name="connsiteY4" fmla="*/ 539611 h 833712"/>
                <a:gd name="connsiteX5" fmla="*/ 1886805 w 7238098"/>
                <a:gd name="connsiteY5" fmla="*/ 454725 h 833712"/>
                <a:gd name="connsiteX6" fmla="*/ 2000352 w 7238098"/>
                <a:gd name="connsiteY6" fmla="*/ 359191 h 833712"/>
                <a:gd name="connsiteX7" fmla="*/ 2189376 w 7238098"/>
                <a:gd name="connsiteY7" fmla="*/ 206066 h 833712"/>
                <a:gd name="connsiteX8" fmla="*/ 2378124 w 7238098"/>
                <a:gd name="connsiteY8" fmla="*/ 0 h 833712"/>
                <a:gd name="connsiteX9" fmla="*/ 2812808 w 7238098"/>
                <a:gd name="connsiteY9" fmla="*/ 97033 h 833712"/>
                <a:gd name="connsiteX10" fmla="*/ 3106371 w 7238098"/>
                <a:gd name="connsiteY10" fmla="*/ 183420 h 833712"/>
                <a:gd name="connsiteX11" fmla="*/ 3558235 w 7238098"/>
                <a:gd name="connsiteY11" fmla="*/ 437598 h 833712"/>
                <a:gd name="connsiteX12" fmla="*/ 3726257 w 7238098"/>
                <a:gd name="connsiteY12" fmla="*/ 551458 h 833712"/>
                <a:gd name="connsiteX13" fmla="*/ 3973405 w 7238098"/>
                <a:gd name="connsiteY13" fmla="*/ 558778 h 833712"/>
                <a:gd name="connsiteX14" fmla="*/ 4138284 w 7238098"/>
                <a:gd name="connsiteY14" fmla="*/ 534812 h 833712"/>
                <a:gd name="connsiteX15" fmla="*/ 4295370 w 7238098"/>
                <a:gd name="connsiteY15" fmla="*/ 563758 h 833712"/>
                <a:gd name="connsiteX16" fmla="*/ 4611589 w 7238098"/>
                <a:gd name="connsiteY16" fmla="*/ 650292 h 833712"/>
                <a:gd name="connsiteX17" fmla="*/ 4811663 w 7238098"/>
                <a:gd name="connsiteY17" fmla="*/ 721382 h 833712"/>
                <a:gd name="connsiteX18" fmla="*/ 4943501 w 7238098"/>
                <a:gd name="connsiteY18" fmla="*/ 766824 h 833712"/>
                <a:gd name="connsiteX19" fmla="*/ 5045997 w 7238098"/>
                <a:gd name="connsiteY19" fmla="*/ 660942 h 833712"/>
                <a:gd name="connsiteX20" fmla="*/ 5202809 w 7238098"/>
                <a:gd name="connsiteY20" fmla="*/ 739529 h 833712"/>
                <a:gd name="connsiteX21" fmla="*/ 5341333 w 7238098"/>
                <a:gd name="connsiteY21" fmla="*/ 631845 h 833712"/>
                <a:gd name="connsiteX22" fmla="*/ 5618115 w 7238098"/>
                <a:gd name="connsiteY22" fmla="*/ 649662 h 833712"/>
                <a:gd name="connsiteX23" fmla="*/ 5803310 w 7238098"/>
                <a:gd name="connsiteY23" fmla="*/ 630346 h 833712"/>
                <a:gd name="connsiteX24" fmla="*/ 5915087 w 7238098"/>
                <a:gd name="connsiteY24" fmla="*/ 657792 h 833712"/>
                <a:gd name="connsiteX25" fmla="*/ 6063166 w 7238098"/>
                <a:gd name="connsiteY25" fmla="*/ 763975 h 833712"/>
                <a:gd name="connsiteX26" fmla="*/ 6278935 w 7238098"/>
                <a:gd name="connsiteY26" fmla="*/ 833712 h 833712"/>
                <a:gd name="connsiteX27" fmla="*/ 6379112 w 7238098"/>
                <a:gd name="connsiteY27" fmla="*/ 779122 h 833712"/>
                <a:gd name="connsiteX28" fmla="*/ 6490340 w 7238098"/>
                <a:gd name="connsiteY28" fmla="*/ 797270 h 833712"/>
                <a:gd name="connsiteX29" fmla="*/ 6669806 w 7238098"/>
                <a:gd name="connsiteY29" fmla="*/ 757976 h 833712"/>
                <a:gd name="connsiteX30" fmla="*/ 6969782 w 7238098"/>
                <a:gd name="connsiteY30" fmla="*/ 782122 h 833712"/>
                <a:gd name="connsiteX31" fmla="*/ 7238098 w 7238098"/>
                <a:gd name="connsiteY31" fmla="*/ 709384 h 83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38098" h="833712">
                  <a:moveTo>
                    <a:pt x="0" y="545761"/>
                  </a:moveTo>
                  <a:lnTo>
                    <a:pt x="661777" y="542760"/>
                  </a:lnTo>
                  <a:cubicBezTo>
                    <a:pt x="829001" y="537356"/>
                    <a:pt x="898514" y="528338"/>
                    <a:pt x="1003347" y="513335"/>
                  </a:cubicBezTo>
                  <a:cubicBezTo>
                    <a:pt x="1108180" y="498332"/>
                    <a:pt x="1178767" y="448365"/>
                    <a:pt x="1290776" y="452744"/>
                  </a:cubicBezTo>
                  <a:lnTo>
                    <a:pt x="1675402" y="539611"/>
                  </a:lnTo>
                  <a:lnTo>
                    <a:pt x="1886805" y="454725"/>
                  </a:lnTo>
                  <a:lnTo>
                    <a:pt x="2000352" y="359191"/>
                  </a:lnTo>
                  <a:lnTo>
                    <a:pt x="2189376" y="206066"/>
                  </a:lnTo>
                  <a:lnTo>
                    <a:pt x="2378124" y="0"/>
                  </a:lnTo>
                  <a:lnTo>
                    <a:pt x="2812808" y="97033"/>
                  </a:lnTo>
                  <a:lnTo>
                    <a:pt x="3106371" y="183420"/>
                  </a:lnTo>
                  <a:cubicBezTo>
                    <a:pt x="3331510" y="288343"/>
                    <a:pt x="3333096" y="332675"/>
                    <a:pt x="3558235" y="437598"/>
                  </a:cubicBezTo>
                  <a:lnTo>
                    <a:pt x="3726257" y="551458"/>
                  </a:lnTo>
                  <a:cubicBezTo>
                    <a:pt x="3845898" y="543800"/>
                    <a:pt x="3853764" y="566436"/>
                    <a:pt x="3973405" y="558778"/>
                  </a:cubicBezTo>
                  <a:lnTo>
                    <a:pt x="4138284" y="534812"/>
                  </a:lnTo>
                  <a:lnTo>
                    <a:pt x="4295370" y="563758"/>
                  </a:lnTo>
                  <a:lnTo>
                    <a:pt x="4611589" y="650292"/>
                  </a:lnTo>
                  <a:lnTo>
                    <a:pt x="4811663" y="721382"/>
                  </a:lnTo>
                  <a:lnTo>
                    <a:pt x="4943501" y="766824"/>
                  </a:lnTo>
                  <a:lnTo>
                    <a:pt x="5045997" y="660942"/>
                  </a:lnTo>
                  <a:lnTo>
                    <a:pt x="5202809" y="739529"/>
                  </a:lnTo>
                  <a:lnTo>
                    <a:pt x="5341333" y="631845"/>
                  </a:lnTo>
                  <a:cubicBezTo>
                    <a:pt x="5476175" y="632735"/>
                    <a:pt x="5483273" y="648772"/>
                    <a:pt x="5618115" y="649662"/>
                  </a:cubicBezTo>
                  <a:lnTo>
                    <a:pt x="5803310" y="630346"/>
                  </a:lnTo>
                  <a:lnTo>
                    <a:pt x="5915087" y="657792"/>
                  </a:lnTo>
                  <a:lnTo>
                    <a:pt x="6063166" y="763975"/>
                  </a:lnTo>
                  <a:lnTo>
                    <a:pt x="6278935" y="833712"/>
                  </a:lnTo>
                  <a:lnTo>
                    <a:pt x="6379112" y="779122"/>
                  </a:lnTo>
                  <a:lnTo>
                    <a:pt x="6490340" y="797270"/>
                  </a:lnTo>
                  <a:lnTo>
                    <a:pt x="6669806" y="757976"/>
                  </a:lnTo>
                  <a:lnTo>
                    <a:pt x="6969782" y="782122"/>
                  </a:lnTo>
                  <a:lnTo>
                    <a:pt x="7238098" y="709384"/>
                  </a:lnTo>
                </a:path>
              </a:pathLst>
            </a:custGeom>
            <a:noFill/>
            <a:ln w="22225">
              <a:solidFill>
                <a:schemeClr val="accent4">
                  <a:lumMod val="50000"/>
                  <a:alpha val="83000"/>
                </a:schemeClr>
              </a:solidFill>
            </a:ln>
            <a:effectLst>
              <a:outerShdw blurRad="101600" dist="63500" dir="3600000" algn="ctr" rotWithShape="0">
                <a:schemeClr val="accent4">
                  <a:lumMod val="5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200" b="1">
                <a:latin typeface="+mj-lt"/>
              </a:endParaRPr>
            </a:p>
          </p:txBody>
        </p:sp>
        <p:sp>
          <p:nvSpPr>
            <p:cNvPr id="54" name="Rechteck 61"/>
            <p:cNvSpPr/>
            <p:nvPr/>
          </p:nvSpPr>
          <p:spPr>
            <a:xfrm>
              <a:off x="3818168" y="5132975"/>
              <a:ext cx="1787346" cy="400110"/>
            </a:xfrm>
            <a:prstGeom prst="rect">
              <a:avLst/>
            </a:prstGeom>
          </p:spPr>
          <p:txBody>
            <a:bodyPr wrap="square">
              <a:spAutoFit/>
            </a:bodyPr>
            <a:lstStyle/>
            <a:p>
              <a:pPr algn="ctr"/>
              <a:r>
                <a:rPr lang="en-US" sz="1000" dirty="0" smtClean="0">
                  <a:solidFill>
                    <a:schemeClr val="tx1">
                      <a:lumMod val="75000"/>
                      <a:lumOff val="25000"/>
                    </a:schemeClr>
                  </a:solidFill>
                  <a:latin typeface="Work Sans Light" panose="00000400000000000000" pitchFamily="50" charset="0"/>
                  <a:cs typeface="Arial" panose="020B0604020202020204" pitchFamily="34" charset="0"/>
                </a:rPr>
                <a:t>reflectivity </a:t>
              </a:r>
              <a:r>
                <a:rPr lang="en-US" sz="1000" dirty="0">
                  <a:solidFill>
                    <a:schemeClr val="tx1">
                      <a:lumMod val="75000"/>
                      <a:lumOff val="25000"/>
                    </a:schemeClr>
                  </a:solidFill>
                  <a:latin typeface="Work Sans Light" panose="00000400000000000000" pitchFamily="50" charset="0"/>
                  <a:cs typeface="Arial" panose="020B0604020202020204" pitchFamily="34" charset="0"/>
                </a:rPr>
                <a:t>profile </a:t>
              </a:r>
            </a:p>
            <a:p>
              <a:pPr algn="ctr"/>
              <a:r>
                <a:rPr lang="en-US" sz="1000" dirty="0">
                  <a:solidFill>
                    <a:schemeClr val="tx1">
                      <a:lumMod val="75000"/>
                      <a:lumOff val="25000"/>
                    </a:schemeClr>
                  </a:solidFill>
                  <a:latin typeface="Work Sans Light" panose="00000400000000000000" pitchFamily="50" charset="0"/>
                  <a:cs typeface="Arial" panose="020B0604020202020204" pitchFamily="34" charset="0"/>
                </a:rPr>
                <a:t>along </a:t>
              </a:r>
              <a:r>
                <a:rPr lang="en-US" sz="1000" dirty="0" smtClean="0">
                  <a:solidFill>
                    <a:schemeClr val="tx1">
                      <a:lumMod val="75000"/>
                      <a:lumOff val="25000"/>
                    </a:schemeClr>
                  </a:solidFill>
                  <a:latin typeface="Work Sans Light" panose="00000400000000000000" pitchFamily="50" charset="0"/>
                  <a:cs typeface="Arial" panose="020B0604020202020204" pitchFamily="34" charset="0"/>
                </a:rPr>
                <a:t>elevation</a:t>
              </a:r>
              <a:endParaRPr lang="en-US" sz="1400" dirty="0">
                <a:latin typeface="Work Sans Light" panose="00000400000000000000" pitchFamily="50" charset="0"/>
                <a:cs typeface="Arial" panose="020B0604020202020204" pitchFamily="34" charset="0"/>
              </a:endParaRPr>
            </a:p>
          </p:txBody>
        </p:sp>
        <p:cxnSp>
          <p:nvCxnSpPr>
            <p:cNvPr id="55" name="Gekrümmte Verbindung 71"/>
            <p:cNvCxnSpPr/>
            <p:nvPr/>
          </p:nvCxnSpPr>
          <p:spPr>
            <a:xfrm rot="16200000" flipH="1">
              <a:off x="3983966" y="4634551"/>
              <a:ext cx="540733" cy="456115"/>
            </a:xfrm>
            <a:prstGeom prst="curvedConnector3">
              <a:avLst>
                <a:gd name="adj1" fmla="val 50000"/>
              </a:avLst>
            </a:prstGeom>
            <a:ln>
              <a:solidFill>
                <a:schemeClr val="tx1">
                  <a:lumMod val="65000"/>
                  <a:lumOff val="35000"/>
                </a:schemeClr>
              </a:solidFill>
              <a:tailEnd type="arrow"/>
            </a:ln>
            <a:effectLst>
              <a:outerShdw blurRad="50800" dist="50800" dir="5400000" algn="ctr" rotWithShape="0">
                <a:schemeClr val="tx1">
                  <a:lumMod val="65000"/>
                  <a:lumOff val="35000"/>
                </a:schemeClr>
              </a:outerShdw>
            </a:effectLst>
          </p:spPr>
          <p:style>
            <a:lnRef idx="1">
              <a:schemeClr val="accent1"/>
            </a:lnRef>
            <a:fillRef idx="0">
              <a:schemeClr val="accent1"/>
            </a:fillRef>
            <a:effectRef idx="0">
              <a:schemeClr val="accent1"/>
            </a:effectRef>
            <a:fontRef idx="minor">
              <a:schemeClr val="tx1"/>
            </a:fontRef>
          </p:style>
        </p:cxnSp>
        <p:sp>
          <p:nvSpPr>
            <p:cNvPr id="64" name="Freihandform 72"/>
            <p:cNvSpPr/>
            <p:nvPr/>
          </p:nvSpPr>
          <p:spPr>
            <a:xfrm>
              <a:off x="1402353" y="1993217"/>
              <a:ext cx="2951863" cy="3152997"/>
            </a:xfrm>
            <a:custGeom>
              <a:avLst/>
              <a:gdLst>
                <a:gd name="connsiteX0" fmla="*/ 285293 w 1214323"/>
                <a:gd name="connsiteY0" fmla="*/ 2084832 h 2684678"/>
                <a:gd name="connsiteX1" fmla="*/ 0 w 1214323"/>
                <a:gd name="connsiteY1" fmla="*/ 0 h 2684678"/>
                <a:gd name="connsiteX2" fmla="*/ 1214323 w 1214323"/>
                <a:gd name="connsiteY2" fmla="*/ 2684678 h 2684678"/>
                <a:gd name="connsiteX3" fmla="*/ 285293 w 1214323"/>
                <a:gd name="connsiteY3" fmla="*/ 2084832 h 2684678"/>
                <a:gd name="connsiteX0" fmla="*/ 390767 w 1319797"/>
                <a:gd name="connsiteY0" fmla="*/ 2169613 h 2769459"/>
                <a:gd name="connsiteX1" fmla="*/ 0 w 1319797"/>
                <a:gd name="connsiteY1" fmla="*/ 0 h 2769459"/>
                <a:gd name="connsiteX2" fmla="*/ 1319797 w 1319797"/>
                <a:gd name="connsiteY2" fmla="*/ 2769459 h 2769459"/>
                <a:gd name="connsiteX3" fmla="*/ 390767 w 1319797"/>
                <a:gd name="connsiteY3" fmla="*/ 2169613 h 2769459"/>
                <a:gd name="connsiteX0" fmla="*/ 0 w 1403281"/>
                <a:gd name="connsiteY0" fmla="*/ 3679112 h 3679112"/>
                <a:gd name="connsiteX1" fmla="*/ 83484 w 1403281"/>
                <a:gd name="connsiteY1" fmla="*/ 0 h 3679112"/>
                <a:gd name="connsiteX2" fmla="*/ 1403281 w 1403281"/>
                <a:gd name="connsiteY2" fmla="*/ 2769459 h 3679112"/>
                <a:gd name="connsiteX3" fmla="*/ 0 w 1403281"/>
                <a:gd name="connsiteY3" fmla="*/ 3679112 h 3679112"/>
                <a:gd name="connsiteX0" fmla="*/ 1152442 w 2555723"/>
                <a:gd name="connsiteY0" fmla="*/ 2623928 h 2623928"/>
                <a:gd name="connsiteX1" fmla="*/ 0 w 2555723"/>
                <a:gd name="connsiteY1" fmla="*/ 0 h 2623928"/>
                <a:gd name="connsiteX2" fmla="*/ 2555723 w 2555723"/>
                <a:gd name="connsiteY2" fmla="*/ 1714275 h 2623928"/>
                <a:gd name="connsiteX3" fmla="*/ 1152442 w 2555723"/>
                <a:gd name="connsiteY3" fmla="*/ 2623928 h 2623928"/>
                <a:gd name="connsiteX0" fmla="*/ 606889 w 2555723"/>
                <a:gd name="connsiteY0" fmla="*/ 2395435 h 2395435"/>
                <a:gd name="connsiteX1" fmla="*/ 0 w 2555723"/>
                <a:gd name="connsiteY1" fmla="*/ 0 h 2395435"/>
                <a:gd name="connsiteX2" fmla="*/ 2555723 w 2555723"/>
                <a:gd name="connsiteY2" fmla="*/ 1714275 h 2395435"/>
                <a:gd name="connsiteX3" fmla="*/ 606889 w 2555723"/>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606889 w 2072519"/>
                <a:gd name="connsiteY3" fmla="*/ 2395435 h 2395435"/>
                <a:gd name="connsiteX0" fmla="*/ 606889 w 2072519"/>
                <a:gd name="connsiteY0" fmla="*/ 2395435 h 2395435"/>
                <a:gd name="connsiteX1" fmla="*/ 0 w 2072519"/>
                <a:gd name="connsiteY1" fmla="*/ 0 h 2395435"/>
                <a:gd name="connsiteX2" fmla="*/ 2072519 w 2072519"/>
                <a:gd name="connsiteY2" fmla="*/ 1436819 h 2395435"/>
                <a:gd name="connsiteX3" fmla="*/ 1028173 w 2072519"/>
                <a:gd name="connsiteY3" fmla="*/ 2137105 h 2395435"/>
                <a:gd name="connsiteX4" fmla="*/ 606889 w 2072519"/>
                <a:gd name="connsiteY4" fmla="*/ 2395435 h 2395435"/>
                <a:gd name="connsiteX0" fmla="*/ 606889 w 2072519"/>
                <a:gd name="connsiteY0" fmla="*/ 2395435 h 2920508"/>
                <a:gd name="connsiteX1" fmla="*/ 0 w 2072519"/>
                <a:gd name="connsiteY1" fmla="*/ 0 h 2920508"/>
                <a:gd name="connsiteX2" fmla="*/ 2072519 w 2072519"/>
                <a:gd name="connsiteY2" fmla="*/ 1436819 h 2920508"/>
                <a:gd name="connsiteX3" fmla="*/ 1464615 w 2072519"/>
                <a:gd name="connsiteY3" fmla="*/ 2920508 h 2920508"/>
                <a:gd name="connsiteX4" fmla="*/ 606889 w 2072519"/>
                <a:gd name="connsiteY4" fmla="*/ 2395435 h 2920508"/>
                <a:gd name="connsiteX0" fmla="*/ 606889 w 2072519"/>
                <a:gd name="connsiteY0" fmla="*/ 2395435 h 2920508"/>
                <a:gd name="connsiteX1" fmla="*/ 0 w 2072519"/>
                <a:gd name="connsiteY1" fmla="*/ 0 h 2920508"/>
                <a:gd name="connsiteX2" fmla="*/ 2072519 w 2072519"/>
                <a:gd name="connsiteY2" fmla="*/ 1436819 h 2920508"/>
                <a:gd name="connsiteX3" fmla="*/ 1791947 w 2072519"/>
                <a:gd name="connsiteY3" fmla="*/ 2071821 h 2920508"/>
                <a:gd name="connsiteX4" fmla="*/ 1464615 w 2072519"/>
                <a:gd name="connsiteY4" fmla="*/ 2920508 h 2920508"/>
                <a:gd name="connsiteX5" fmla="*/ 606889 w 2072519"/>
                <a:gd name="connsiteY5" fmla="*/ 2395435 h 2920508"/>
                <a:gd name="connsiteX0" fmla="*/ 606889 w 2945403"/>
                <a:gd name="connsiteY0" fmla="*/ 2395435 h 2920508"/>
                <a:gd name="connsiteX1" fmla="*/ 0 w 2945403"/>
                <a:gd name="connsiteY1" fmla="*/ 0 h 2920508"/>
                <a:gd name="connsiteX2" fmla="*/ 2072519 w 2945403"/>
                <a:gd name="connsiteY2" fmla="*/ 1436819 h 2920508"/>
                <a:gd name="connsiteX3" fmla="*/ 2945403 w 2945403"/>
                <a:gd name="connsiteY3" fmla="*/ 1875970 h 2920508"/>
                <a:gd name="connsiteX4" fmla="*/ 1464615 w 2945403"/>
                <a:gd name="connsiteY4" fmla="*/ 2920508 h 2920508"/>
                <a:gd name="connsiteX5" fmla="*/ 606889 w 2945403"/>
                <a:gd name="connsiteY5" fmla="*/ 2395435 h 2920508"/>
                <a:gd name="connsiteX0" fmla="*/ 606889 w 2945403"/>
                <a:gd name="connsiteY0" fmla="*/ 2395435 h 2920508"/>
                <a:gd name="connsiteX1" fmla="*/ 420270 w 2945403"/>
                <a:gd name="connsiteY1" fmla="*/ 1631156 h 2920508"/>
                <a:gd name="connsiteX2" fmla="*/ 0 w 2945403"/>
                <a:gd name="connsiteY2" fmla="*/ 0 h 2920508"/>
                <a:gd name="connsiteX3" fmla="*/ 2072519 w 2945403"/>
                <a:gd name="connsiteY3" fmla="*/ 1436819 h 2920508"/>
                <a:gd name="connsiteX4" fmla="*/ 2945403 w 2945403"/>
                <a:gd name="connsiteY4" fmla="*/ 1875970 h 2920508"/>
                <a:gd name="connsiteX5" fmla="*/ 1464615 w 2945403"/>
                <a:gd name="connsiteY5" fmla="*/ 2920508 h 2920508"/>
                <a:gd name="connsiteX6" fmla="*/ 606889 w 2945403"/>
                <a:gd name="connsiteY6" fmla="*/ 2395435 h 2920508"/>
                <a:gd name="connsiteX0" fmla="*/ 606889 w 2945403"/>
                <a:gd name="connsiteY0" fmla="*/ 2395435 h 2920508"/>
                <a:gd name="connsiteX1" fmla="*/ 420270 w 2945403"/>
                <a:gd name="connsiteY1" fmla="*/ 1631156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920508"/>
                <a:gd name="connsiteX1" fmla="*/ 560555 w 2945403"/>
                <a:gd name="connsiteY1" fmla="*/ 2218709 h 2920508"/>
                <a:gd name="connsiteX2" fmla="*/ 279985 w 2945403"/>
                <a:gd name="connsiteY2" fmla="*/ 1108887 h 2920508"/>
                <a:gd name="connsiteX3" fmla="*/ 0 w 2945403"/>
                <a:gd name="connsiteY3" fmla="*/ 0 h 2920508"/>
                <a:gd name="connsiteX4" fmla="*/ 2072519 w 2945403"/>
                <a:gd name="connsiteY4" fmla="*/ 1436819 h 2920508"/>
                <a:gd name="connsiteX5" fmla="*/ 2945403 w 2945403"/>
                <a:gd name="connsiteY5" fmla="*/ 1875970 h 2920508"/>
                <a:gd name="connsiteX6" fmla="*/ 1464615 w 2945403"/>
                <a:gd name="connsiteY6" fmla="*/ 2920508 h 2920508"/>
                <a:gd name="connsiteX7" fmla="*/ 606889 w 2945403"/>
                <a:gd name="connsiteY7" fmla="*/ 2395435 h 2920508"/>
                <a:gd name="connsiteX0" fmla="*/ 606889 w 2945403"/>
                <a:gd name="connsiteY0" fmla="*/ 2395435 h 2395435"/>
                <a:gd name="connsiteX1" fmla="*/ 560555 w 2945403"/>
                <a:gd name="connsiteY1" fmla="*/ 2218709 h 2395435"/>
                <a:gd name="connsiteX2" fmla="*/ 279985 w 2945403"/>
                <a:gd name="connsiteY2" fmla="*/ 1108887 h 2395435"/>
                <a:gd name="connsiteX3" fmla="*/ 0 w 2945403"/>
                <a:gd name="connsiteY3" fmla="*/ 0 h 2395435"/>
                <a:gd name="connsiteX4" fmla="*/ 2072519 w 2945403"/>
                <a:gd name="connsiteY4" fmla="*/ 1436819 h 2395435"/>
                <a:gd name="connsiteX5" fmla="*/ 2945403 w 2945403"/>
                <a:gd name="connsiteY5" fmla="*/ 1875970 h 2395435"/>
                <a:gd name="connsiteX6" fmla="*/ 606889 w 2945403"/>
                <a:gd name="connsiteY6" fmla="*/ 2395435 h 2395435"/>
                <a:gd name="connsiteX0" fmla="*/ 606889 w 2072519"/>
                <a:gd name="connsiteY0" fmla="*/ 2395435 h 2395435"/>
                <a:gd name="connsiteX1" fmla="*/ 560555 w 2072519"/>
                <a:gd name="connsiteY1" fmla="*/ 2218709 h 2395435"/>
                <a:gd name="connsiteX2" fmla="*/ 279985 w 2072519"/>
                <a:gd name="connsiteY2" fmla="*/ 1108887 h 2395435"/>
                <a:gd name="connsiteX3" fmla="*/ 0 w 2072519"/>
                <a:gd name="connsiteY3" fmla="*/ 0 h 2395435"/>
                <a:gd name="connsiteX4" fmla="*/ 2072519 w 2072519"/>
                <a:gd name="connsiteY4" fmla="*/ 1436819 h 2395435"/>
                <a:gd name="connsiteX5" fmla="*/ 606889 w 2072519"/>
                <a:gd name="connsiteY5" fmla="*/ 2395435 h 2395435"/>
                <a:gd name="connsiteX0" fmla="*/ 1136855 w 2072519"/>
                <a:gd name="connsiteY0" fmla="*/ 2803458 h 2803458"/>
                <a:gd name="connsiteX1" fmla="*/ 560555 w 2072519"/>
                <a:gd name="connsiteY1" fmla="*/ 2218709 h 2803458"/>
                <a:gd name="connsiteX2" fmla="*/ 279985 w 2072519"/>
                <a:gd name="connsiteY2" fmla="*/ 1108887 h 2803458"/>
                <a:gd name="connsiteX3" fmla="*/ 0 w 2072519"/>
                <a:gd name="connsiteY3" fmla="*/ 0 h 2803458"/>
                <a:gd name="connsiteX4" fmla="*/ 2072519 w 2072519"/>
                <a:gd name="connsiteY4" fmla="*/ 1436819 h 2803458"/>
                <a:gd name="connsiteX5" fmla="*/ 1136855 w 2072519"/>
                <a:gd name="connsiteY5" fmla="*/ 2803458 h 2803458"/>
                <a:gd name="connsiteX0" fmla="*/ 1136855 w 2072519"/>
                <a:gd name="connsiteY0" fmla="*/ 2803458 h 2803458"/>
                <a:gd name="connsiteX1" fmla="*/ 279985 w 2072519"/>
                <a:gd name="connsiteY1" fmla="*/ 1108887 h 2803458"/>
                <a:gd name="connsiteX2" fmla="*/ 0 w 2072519"/>
                <a:gd name="connsiteY2" fmla="*/ 0 h 2803458"/>
                <a:gd name="connsiteX3" fmla="*/ 2072519 w 2072519"/>
                <a:gd name="connsiteY3" fmla="*/ 1436819 h 2803458"/>
                <a:gd name="connsiteX4" fmla="*/ 1136855 w 2072519"/>
                <a:gd name="connsiteY4" fmla="*/ 2803458 h 2803458"/>
                <a:gd name="connsiteX0" fmla="*/ 1136855 w 2072519"/>
                <a:gd name="connsiteY0" fmla="*/ 2803458 h 2803458"/>
                <a:gd name="connsiteX1" fmla="*/ 0 w 2072519"/>
                <a:gd name="connsiteY1" fmla="*/ 0 h 2803458"/>
                <a:gd name="connsiteX2" fmla="*/ 2072519 w 2072519"/>
                <a:gd name="connsiteY2" fmla="*/ 1436819 h 2803458"/>
                <a:gd name="connsiteX3" fmla="*/ 1136855 w 2072519"/>
                <a:gd name="connsiteY3" fmla="*/ 2803458 h 2803458"/>
                <a:gd name="connsiteX0" fmla="*/ 1136855 w 2415438"/>
                <a:gd name="connsiteY0" fmla="*/ 2803458 h 2803458"/>
                <a:gd name="connsiteX1" fmla="*/ 0 w 2415438"/>
                <a:gd name="connsiteY1" fmla="*/ 0 h 2803458"/>
                <a:gd name="connsiteX2" fmla="*/ 2415438 w 2415438"/>
                <a:gd name="connsiteY2" fmla="*/ 1616350 h 2803458"/>
                <a:gd name="connsiteX3" fmla="*/ 1136855 w 2415438"/>
                <a:gd name="connsiteY3" fmla="*/ 2803458 h 2803458"/>
                <a:gd name="connsiteX0" fmla="*/ 1510949 w 2415438"/>
                <a:gd name="connsiteY0" fmla="*/ 2542323 h 2542323"/>
                <a:gd name="connsiteX1" fmla="*/ 0 w 2415438"/>
                <a:gd name="connsiteY1" fmla="*/ 0 h 2542323"/>
                <a:gd name="connsiteX2" fmla="*/ 2415438 w 2415438"/>
                <a:gd name="connsiteY2" fmla="*/ 1616350 h 2542323"/>
                <a:gd name="connsiteX3" fmla="*/ 1510949 w 2415438"/>
                <a:gd name="connsiteY3" fmla="*/ 2542323 h 2542323"/>
                <a:gd name="connsiteX0" fmla="*/ 1510949 w 2415438"/>
                <a:gd name="connsiteY0" fmla="*/ 2542323 h 2542323"/>
                <a:gd name="connsiteX1" fmla="*/ 0 w 2415438"/>
                <a:gd name="connsiteY1" fmla="*/ 0 h 2542323"/>
                <a:gd name="connsiteX2" fmla="*/ 2415438 w 2415438"/>
                <a:gd name="connsiteY2" fmla="*/ 1877485 h 2542323"/>
                <a:gd name="connsiteX3" fmla="*/ 1510949 w 2415438"/>
                <a:gd name="connsiteY3" fmla="*/ 2542323 h 2542323"/>
                <a:gd name="connsiteX0" fmla="*/ 1703840 w 2415438"/>
                <a:gd name="connsiteY0" fmla="*/ 2854461 h 2854461"/>
                <a:gd name="connsiteX1" fmla="*/ 0 w 2415438"/>
                <a:gd name="connsiteY1" fmla="*/ 0 h 2854461"/>
                <a:gd name="connsiteX2" fmla="*/ 2415438 w 2415438"/>
                <a:gd name="connsiteY2" fmla="*/ 1877485 h 2854461"/>
                <a:gd name="connsiteX3" fmla="*/ 1703840 w 2415438"/>
                <a:gd name="connsiteY3" fmla="*/ 2854461 h 2854461"/>
                <a:gd name="connsiteX0" fmla="*/ 1703840 w 2362832"/>
                <a:gd name="connsiteY0" fmla="*/ 2854461 h 2854461"/>
                <a:gd name="connsiteX1" fmla="*/ 0 w 2362832"/>
                <a:gd name="connsiteY1" fmla="*/ 0 h 2854461"/>
                <a:gd name="connsiteX2" fmla="*/ 2362832 w 2362832"/>
                <a:gd name="connsiteY2" fmla="*/ 1859123 h 2854461"/>
                <a:gd name="connsiteX3" fmla="*/ 1703840 w 2362832"/>
                <a:gd name="connsiteY3" fmla="*/ 2854461 h 2854461"/>
                <a:gd name="connsiteX0" fmla="*/ 1703840 w 2257618"/>
                <a:gd name="connsiteY0" fmla="*/ 2854461 h 2854461"/>
                <a:gd name="connsiteX1" fmla="*/ 0 w 2257618"/>
                <a:gd name="connsiteY1" fmla="*/ 0 h 2854461"/>
                <a:gd name="connsiteX2" fmla="*/ 2257618 w 2257618"/>
                <a:gd name="connsiteY2" fmla="*/ 1804040 h 2854461"/>
                <a:gd name="connsiteX3" fmla="*/ 1703840 w 2257618"/>
                <a:gd name="connsiteY3" fmla="*/ 2854461 h 2854461"/>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33698 w 2257618"/>
                <a:gd name="connsiteY0" fmla="*/ 2799379 h 2799379"/>
                <a:gd name="connsiteX1" fmla="*/ 0 w 2257618"/>
                <a:gd name="connsiteY1" fmla="*/ 0 h 2799379"/>
                <a:gd name="connsiteX2" fmla="*/ 2257618 w 2257618"/>
                <a:gd name="connsiteY2" fmla="*/ 1804040 h 2799379"/>
                <a:gd name="connsiteX3" fmla="*/ 1633698 w 2257618"/>
                <a:gd name="connsiteY3" fmla="*/ 2799379 h 2799379"/>
                <a:gd name="connsiteX0" fmla="*/ 1651233 w 2275153"/>
                <a:gd name="connsiteY0" fmla="*/ 3643986 h 3643986"/>
                <a:gd name="connsiteX1" fmla="*/ 0 w 2275153"/>
                <a:gd name="connsiteY1" fmla="*/ 0 h 3643986"/>
                <a:gd name="connsiteX2" fmla="*/ 2275153 w 2275153"/>
                <a:gd name="connsiteY2" fmla="*/ 2648647 h 3643986"/>
                <a:gd name="connsiteX3" fmla="*/ 1651233 w 2275153"/>
                <a:gd name="connsiteY3" fmla="*/ 3643986 h 3643986"/>
                <a:gd name="connsiteX0" fmla="*/ 1651233 w 2590795"/>
                <a:gd name="connsiteY0" fmla="*/ 3643986 h 3643986"/>
                <a:gd name="connsiteX1" fmla="*/ 0 w 2590795"/>
                <a:gd name="connsiteY1" fmla="*/ 0 h 3643986"/>
                <a:gd name="connsiteX2" fmla="*/ 2590795 w 2590795"/>
                <a:gd name="connsiteY2" fmla="*/ 2079456 h 3643986"/>
                <a:gd name="connsiteX3" fmla="*/ 1651233 w 2590795"/>
                <a:gd name="connsiteY3" fmla="*/ 3643986 h 3643986"/>
                <a:gd name="connsiteX0" fmla="*/ 1966874 w 2590795"/>
                <a:gd name="connsiteY0" fmla="*/ 3111517 h 3111517"/>
                <a:gd name="connsiteX1" fmla="*/ 0 w 2590795"/>
                <a:gd name="connsiteY1" fmla="*/ 0 h 3111517"/>
                <a:gd name="connsiteX2" fmla="*/ 2590795 w 2590795"/>
                <a:gd name="connsiteY2" fmla="*/ 2079456 h 3111517"/>
                <a:gd name="connsiteX3" fmla="*/ 1966874 w 2590795"/>
                <a:gd name="connsiteY3" fmla="*/ 3111517 h 3111517"/>
                <a:gd name="connsiteX0" fmla="*/ 2545550 w 2609166"/>
                <a:gd name="connsiteY0" fmla="*/ 3662348 h 3662348"/>
                <a:gd name="connsiteX1" fmla="*/ 0 w 2609166"/>
                <a:gd name="connsiteY1" fmla="*/ 0 h 3662348"/>
                <a:gd name="connsiteX2" fmla="*/ 2590795 w 2609166"/>
                <a:gd name="connsiteY2" fmla="*/ 2079456 h 3662348"/>
                <a:gd name="connsiteX3" fmla="*/ 2545550 w 2609166"/>
                <a:gd name="connsiteY3" fmla="*/ 3662348 h 3662348"/>
                <a:gd name="connsiteX0" fmla="*/ 2545550 w 3485114"/>
                <a:gd name="connsiteY0" fmla="*/ 3662348 h 3662348"/>
                <a:gd name="connsiteX1" fmla="*/ 0 w 3485114"/>
                <a:gd name="connsiteY1" fmla="*/ 0 h 3662348"/>
                <a:gd name="connsiteX2" fmla="*/ 3485114 w 3485114"/>
                <a:gd name="connsiteY2" fmla="*/ 2777175 h 3662348"/>
                <a:gd name="connsiteX3" fmla="*/ 2545550 w 3485114"/>
                <a:gd name="connsiteY3" fmla="*/ 3662348 h 3662348"/>
                <a:gd name="connsiteX0" fmla="*/ 2773513 w 3485114"/>
                <a:gd name="connsiteY0" fmla="*/ 3901042 h 3901042"/>
                <a:gd name="connsiteX1" fmla="*/ 0 w 3485114"/>
                <a:gd name="connsiteY1" fmla="*/ 0 h 3901042"/>
                <a:gd name="connsiteX2" fmla="*/ 3485114 w 3485114"/>
                <a:gd name="connsiteY2" fmla="*/ 2777175 h 3901042"/>
                <a:gd name="connsiteX3" fmla="*/ 2773513 w 3485114"/>
                <a:gd name="connsiteY3" fmla="*/ 3901042 h 3901042"/>
                <a:gd name="connsiteX0" fmla="*/ 2808585 w 3485114"/>
                <a:gd name="connsiteY0" fmla="*/ 3790876 h 3790876"/>
                <a:gd name="connsiteX1" fmla="*/ 0 w 3485114"/>
                <a:gd name="connsiteY1" fmla="*/ 0 h 3790876"/>
                <a:gd name="connsiteX2" fmla="*/ 3485114 w 3485114"/>
                <a:gd name="connsiteY2" fmla="*/ 2777175 h 3790876"/>
                <a:gd name="connsiteX3" fmla="*/ 2808585 w 3485114"/>
                <a:gd name="connsiteY3" fmla="*/ 3790876 h 3790876"/>
                <a:gd name="connsiteX0" fmla="*/ 2808585 w 3379900"/>
                <a:gd name="connsiteY0" fmla="*/ 3790876 h 3790876"/>
                <a:gd name="connsiteX1" fmla="*/ 0 w 3379900"/>
                <a:gd name="connsiteY1" fmla="*/ 0 h 3790876"/>
                <a:gd name="connsiteX2" fmla="*/ 3379900 w 3379900"/>
                <a:gd name="connsiteY2" fmla="*/ 2942425 h 3790876"/>
                <a:gd name="connsiteX3" fmla="*/ 2808585 w 3379900"/>
                <a:gd name="connsiteY3" fmla="*/ 3790876 h 3790876"/>
                <a:gd name="connsiteX0" fmla="*/ 2896263 w 3379900"/>
                <a:gd name="connsiteY0" fmla="*/ 3662348 h 3662348"/>
                <a:gd name="connsiteX1" fmla="*/ 0 w 3379900"/>
                <a:gd name="connsiteY1" fmla="*/ 0 h 3662348"/>
                <a:gd name="connsiteX2" fmla="*/ 3379900 w 3379900"/>
                <a:gd name="connsiteY2" fmla="*/ 2942425 h 3662348"/>
                <a:gd name="connsiteX3" fmla="*/ 2896263 w 3379900"/>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96263 w 3502649"/>
                <a:gd name="connsiteY0" fmla="*/ 3662348 h 3662348"/>
                <a:gd name="connsiteX1" fmla="*/ 0 w 3502649"/>
                <a:gd name="connsiteY1" fmla="*/ 0 h 3662348"/>
                <a:gd name="connsiteX2" fmla="*/ 3502649 w 3502649"/>
                <a:gd name="connsiteY2" fmla="*/ 3089313 h 3662348"/>
                <a:gd name="connsiteX3" fmla="*/ 2896263 w 3502649"/>
                <a:gd name="connsiteY3" fmla="*/ 3662348 h 3662348"/>
                <a:gd name="connsiteX0" fmla="*/ 2843657 w 3502649"/>
                <a:gd name="connsiteY0" fmla="*/ 3607266 h 3607266"/>
                <a:gd name="connsiteX1" fmla="*/ 0 w 3502649"/>
                <a:gd name="connsiteY1" fmla="*/ 0 h 3607266"/>
                <a:gd name="connsiteX2" fmla="*/ 3502649 w 3502649"/>
                <a:gd name="connsiteY2" fmla="*/ 3089313 h 3607266"/>
                <a:gd name="connsiteX3" fmla="*/ 2843657 w 3502649"/>
                <a:gd name="connsiteY3" fmla="*/ 3607266 h 3607266"/>
                <a:gd name="connsiteX0" fmla="*/ 2843657 w 3432506"/>
                <a:gd name="connsiteY0" fmla="*/ 3607266 h 3607266"/>
                <a:gd name="connsiteX1" fmla="*/ 0 w 3432506"/>
                <a:gd name="connsiteY1" fmla="*/ 0 h 3607266"/>
                <a:gd name="connsiteX2" fmla="*/ 3432506 w 3432506"/>
                <a:gd name="connsiteY2" fmla="*/ 3034230 h 3607266"/>
                <a:gd name="connsiteX3" fmla="*/ 2843657 w 3432506"/>
                <a:gd name="connsiteY3" fmla="*/ 3607266 h 3607266"/>
                <a:gd name="connsiteX0" fmla="*/ 2843657 w 3658234"/>
                <a:gd name="connsiteY0" fmla="*/ 3607266 h 3607266"/>
                <a:gd name="connsiteX1" fmla="*/ 0 w 3658234"/>
                <a:gd name="connsiteY1" fmla="*/ 0 h 3607266"/>
                <a:gd name="connsiteX2" fmla="*/ 3658234 w 3658234"/>
                <a:gd name="connsiteY2" fmla="*/ 2796463 h 3607266"/>
                <a:gd name="connsiteX3" fmla="*/ 2843657 w 3658234"/>
                <a:gd name="connsiteY3" fmla="*/ 3607266 h 3607266"/>
                <a:gd name="connsiteX0" fmla="*/ 2894670 w 3709247"/>
                <a:gd name="connsiteY0" fmla="*/ 3607266 h 3607266"/>
                <a:gd name="connsiteX1" fmla="*/ 0 w 3709247"/>
                <a:gd name="connsiteY1" fmla="*/ 0 h 3607266"/>
                <a:gd name="connsiteX2" fmla="*/ 3709247 w 3709247"/>
                <a:gd name="connsiteY2" fmla="*/ 2796463 h 3607266"/>
                <a:gd name="connsiteX3" fmla="*/ 2894670 w 3709247"/>
                <a:gd name="connsiteY3" fmla="*/ 3607266 h 3607266"/>
                <a:gd name="connsiteX0" fmla="*/ 2894670 w 3824027"/>
                <a:gd name="connsiteY0" fmla="*/ 3607266 h 3607266"/>
                <a:gd name="connsiteX1" fmla="*/ 0 w 3824027"/>
                <a:gd name="connsiteY1" fmla="*/ 0 h 3607266"/>
                <a:gd name="connsiteX2" fmla="*/ 3824027 w 3824027"/>
                <a:gd name="connsiteY2" fmla="*/ 2862458 h 3607266"/>
                <a:gd name="connsiteX3" fmla="*/ 2894670 w 3824027"/>
                <a:gd name="connsiteY3" fmla="*/ 3607266 h 3607266"/>
                <a:gd name="connsiteX0" fmla="*/ 2920176 w 3824027"/>
                <a:gd name="connsiteY0" fmla="*/ 3712855 h 3712855"/>
                <a:gd name="connsiteX1" fmla="*/ 0 w 3824027"/>
                <a:gd name="connsiteY1" fmla="*/ 0 h 3712855"/>
                <a:gd name="connsiteX2" fmla="*/ 3824027 w 3824027"/>
                <a:gd name="connsiteY2" fmla="*/ 2862458 h 3712855"/>
                <a:gd name="connsiteX3" fmla="*/ 2920176 w 3824027"/>
                <a:gd name="connsiteY3" fmla="*/ 3712855 h 3712855"/>
                <a:gd name="connsiteX0" fmla="*/ 2257000 w 3824027"/>
                <a:gd name="connsiteY0" fmla="*/ 4359590 h 4359590"/>
                <a:gd name="connsiteX1" fmla="*/ 0 w 3824027"/>
                <a:gd name="connsiteY1" fmla="*/ 0 h 4359590"/>
                <a:gd name="connsiteX2" fmla="*/ 3824027 w 3824027"/>
                <a:gd name="connsiteY2" fmla="*/ 2862458 h 4359590"/>
                <a:gd name="connsiteX3" fmla="*/ 2257000 w 3824027"/>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4079094"/>
                <a:gd name="connsiteY0" fmla="*/ 4359590 h 4359590"/>
                <a:gd name="connsiteX1" fmla="*/ 0 w 4079094"/>
                <a:gd name="connsiteY1" fmla="*/ 0 h 4359590"/>
                <a:gd name="connsiteX2" fmla="*/ 4079094 w 4079094"/>
                <a:gd name="connsiteY2" fmla="*/ 2598484 h 4359590"/>
                <a:gd name="connsiteX3" fmla="*/ 2257000 w 4079094"/>
                <a:gd name="connsiteY3" fmla="*/ 4359590 h 4359590"/>
                <a:gd name="connsiteX0" fmla="*/ 2257000 w 3774599"/>
                <a:gd name="connsiteY0" fmla="*/ 4359590 h 4359590"/>
                <a:gd name="connsiteX1" fmla="*/ 0 w 3774599"/>
                <a:gd name="connsiteY1" fmla="*/ 0 h 4359590"/>
                <a:gd name="connsiteX2" fmla="*/ 3774599 w 3774599"/>
                <a:gd name="connsiteY2" fmla="*/ 2400933 h 4359590"/>
                <a:gd name="connsiteX3" fmla="*/ 2257000 w 3774599"/>
                <a:gd name="connsiteY3" fmla="*/ 4359590 h 4359590"/>
              </a:gdLst>
              <a:ahLst/>
              <a:cxnLst>
                <a:cxn ang="0">
                  <a:pos x="connsiteX0" y="connsiteY0"/>
                </a:cxn>
                <a:cxn ang="0">
                  <a:pos x="connsiteX1" y="connsiteY1"/>
                </a:cxn>
                <a:cxn ang="0">
                  <a:pos x="connsiteX2" y="connsiteY2"/>
                </a:cxn>
                <a:cxn ang="0">
                  <a:pos x="connsiteX3" y="connsiteY3"/>
                </a:cxn>
              </a:cxnLst>
              <a:rect l="l" t="t" r="r" b="b"/>
              <a:pathLst>
                <a:path w="3774599" h="4359590">
                  <a:moveTo>
                    <a:pt x="2257000" y="4359590"/>
                  </a:moveTo>
                  <a:lnTo>
                    <a:pt x="0" y="0"/>
                  </a:lnTo>
                  <a:lnTo>
                    <a:pt x="3774599" y="2400933"/>
                  </a:lnTo>
                  <a:cubicBezTo>
                    <a:pt x="3461412" y="2714351"/>
                    <a:pt x="2587724" y="4082893"/>
                    <a:pt x="2257000" y="4359590"/>
                  </a:cubicBezTo>
                  <a:close/>
                </a:path>
              </a:pathLst>
            </a:custGeom>
            <a:solidFill>
              <a:srgbClr val="E6E9B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7" name="Freihandform 44"/>
            <p:cNvSpPr/>
            <p:nvPr/>
          </p:nvSpPr>
          <p:spPr>
            <a:xfrm rot="7802324">
              <a:off x="2824241" y="4436510"/>
              <a:ext cx="2004434" cy="329049"/>
            </a:xfrm>
            <a:custGeom>
              <a:avLst/>
              <a:gdLst>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20700 w 1803400"/>
                <a:gd name="connsiteY5" fmla="*/ 3302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2667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55700 w 1803400"/>
                <a:gd name="connsiteY11" fmla="*/ 3048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573"/>
                <a:gd name="connsiteX1" fmla="*/ 139700 w 1803400"/>
                <a:gd name="connsiteY1" fmla="*/ 266700 h 484573"/>
                <a:gd name="connsiteX2" fmla="*/ 228600 w 1803400"/>
                <a:gd name="connsiteY2" fmla="*/ 482600 h 484573"/>
                <a:gd name="connsiteX3" fmla="*/ 330200 w 1803400"/>
                <a:gd name="connsiteY3" fmla="*/ 292100 h 484573"/>
                <a:gd name="connsiteX4" fmla="*/ 444500 w 1803400"/>
                <a:gd name="connsiteY4" fmla="*/ 444500 h 484573"/>
                <a:gd name="connsiteX5" fmla="*/ 558800 w 1803400"/>
                <a:gd name="connsiteY5" fmla="*/ 304800 h 484573"/>
                <a:gd name="connsiteX6" fmla="*/ 647700 w 1803400"/>
                <a:gd name="connsiteY6" fmla="*/ 469900 h 484573"/>
                <a:gd name="connsiteX7" fmla="*/ 774700 w 1803400"/>
                <a:gd name="connsiteY7" fmla="*/ 0 h 484573"/>
                <a:gd name="connsiteX8" fmla="*/ 914400 w 1803400"/>
                <a:gd name="connsiteY8" fmla="*/ 469900 h 484573"/>
                <a:gd name="connsiteX9" fmla="*/ 990600 w 1803400"/>
                <a:gd name="connsiteY9" fmla="*/ 330200 h 484573"/>
                <a:gd name="connsiteX10" fmla="*/ 1092200 w 1803400"/>
                <a:gd name="connsiteY10" fmla="*/ 469900 h 484573"/>
                <a:gd name="connsiteX11" fmla="*/ 1193800 w 1803400"/>
                <a:gd name="connsiteY11" fmla="*/ 330200 h 484573"/>
                <a:gd name="connsiteX12" fmla="*/ 1270000 w 1803400"/>
                <a:gd name="connsiteY12" fmla="*/ 469900 h 484573"/>
                <a:gd name="connsiteX13" fmla="*/ 1333500 w 1803400"/>
                <a:gd name="connsiteY13" fmla="*/ 317500 h 484573"/>
                <a:gd name="connsiteX14" fmla="*/ 1473200 w 1803400"/>
                <a:gd name="connsiteY14" fmla="*/ 482600 h 484573"/>
                <a:gd name="connsiteX15" fmla="*/ 1803400 w 1803400"/>
                <a:gd name="connsiteY15" fmla="*/ 393700 h 484573"/>
                <a:gd name="connsiteX0" fmla="*/ 0 w 1803400"/>
                <a:gd name="connsiteY0" fmla="*/ 469900 h 484060"/>
                <a:gd name="connsiteX1" fmla="*/ 139700 w 1803400"/>
                <a:gd name="connsiteY1" fmla="*/ 2667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27000 w 1803400"/>
                <a:gd name="connsiteY1" fmla="*/ 2794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803400"/>
                <a:gd name="connsiteY0" fmla="*/ 469900 h 484060"/>
                <a:gd name="connsiteX1" fmla="*/ 114300 w 1803400"/>
                <a:gd name="connsiteY1" fmla="*/ 330200 h 484060"/>
                <a:gd name="connsiteX2" fmla="*/ 228600 w 1803400"/>
                <a:gd name="connsiteY2" fmla="*/ 482600 h 484060"/>
                <a:gd name="connsiteX3" fmla="*/ 330200 w 1803400"/>
                <a:gd name="connsiteY3" fmla="*/ 292100 h 484060"/>
                <a:gd name="connsiteX4" fmla="*/ 444500 w 1803400"/>
                <a:gd name="connsiteY4" fmla="*/ 444500 h 484060"/>
                <a:gd name="connsiteX5" fmla="*/ 558800 w 1803400"/>
                <a:gd name="connsiteY5" fmla="*/ 304800 h 484060"/>
                <a:gd name="connsiteX6" fmla="*/ 647700 w 1803400"/>
                <a:gd name="connsiteY6" fmla="*/ 469900 h 484060"/>
                <a:gd name="connsiteX7" fmla="*/ 774700 w 1803400"/>
                <a:gd name="connsiteY7" fmla="*/ 0 h 484060"/>
                <a:gd name="connsiteX8" fmla="*/ 914400 w 1803400"/>
                <a:gd name="connsiteY8" fmla="*/ 469900 h 484060"/>
                <a:gd name="connsiteX9" fmla="*/ 990600 w 1803400"/>
                <a:gd name="connsiteY9" fmla="*/ 330200 h 484060"/>
                <a:gd name="connsiteX10" fmla="*/ 1092200 w 1803400"/>
                <a:gd name="connsiteY10" fmla="*/ 469900 h 484060"/>
                <a:gd name="connsiteX11" fmla="*/ 1193800 w 1803400"/>
                <a:gd name="connsiteY11" fmla="*/ 330200 h 484060"/>
                <a:gd name="connsiteX12" fmla="*/ 1270000 w 1803400"/>
                <a:gd name="connsiteY12" fmla="*/ 469900 h 484060"/>
                <a:gd name="connsiteX13" fmla="*/ 1384300 w 1803400"/>
                <a:gd name="connsiteY13" fmla="*/ 330200 h 484060"/>
                <a:gd name="connsiteX14" fmla="*/ 1473200 w 1803400"/>
                <a:gd name="connsiteY14" fmla="*/ 482600 h 484060"/>
                <a:gd name="connsiteX15" fmla="*/ 1803400 w 1803400"/>
                <a:gd name="connsiteY15" fmla="*/ 393700 h 484060"/>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44500 w 1473200"/>
                <a:gd name="connsiteY4" fmla="*/ 4445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787"/>
                <a:gd name="connsiteX1" fmla="*/ 114300 w 1473200"/>
                <a:gd name="connsiteY1" fmla="*/ 330200 h 482787"/>
                <a:gd name="connsiteX2" fmla="*/ 228600 w 1473200"/>
                <a:gd name="connsiteY2" fmla="*/ 482600 h 482787"/>
                <a:gd name="connsiteX3" fmla="*/ 330200 w 1473200"/>
                <a:gd name="connsiteY3" fmla="*/ 292100 h 482787"/>
                <a:gd name="connsiteX4" fmla="*/ 431800 w 1473200"/>
                <a:gd name="connsiteY4" fmla="*/ 457200 h 482787"/>
                <a:gd name="connsiteX5" fmla="*/ 558800 w 1473200"/>
                <a:gd name="connsiteY5" fmla="*/ 304800 h 482787"/>
                <a:gd name="connsiteX6" fmla="*/ 647700 w 1473200"/>
                <a:gd name="connsiteY6" fmla="*/ 469900 h 482787"/>
                <a:gd name="connsiteX7" fmla="*/ 774700 w 1473200"/>
                <a:gd name="connsiteY7" fmla="*/ 0 h 482787"/>
                <a:gd name="connsiteX8" fmla="*/ 914400 w 1473200"/>
                <a:gd name="connsiteY8" fmla="*/ 469900 h 482787"/>
                <a:gd name="connsiteX9" fmla="*/ 990600 w 1473200"/>
                <a:gd name="connsiteY9" fmla="*/ 330200 h 482787"/>
                <a:gd name="connsiteX10" fmla="*/ 1092200 w 1473200"/>
                <a:gd name="connsiteY10" fmla="*/ 469900 h 482787"/>
                <a:gd name="connsiteX11" fmla="*/ 1193800 w 1473200"/>
                <a:gd name="connsiteY11" fmla="*/ 330200 h 482787"/>
                <a:gd name="connsiteX12" fmla="*/ 1270000 w 1473200"/>
                <a:gd name="connsiteY12" fmla="*/ 469900 h 482787"/>
                <a:gd name="connsiteX13" fmla="*/ 1384300 w 1473200"/>
                <a:gd name="connsiteY13" fmla="*/ 330200 h 482787"/>
                <a:gd name="connsiteX14" fmla="*/ 1473200 w 1473200"/>
                <a:gd name="connsiteY14" fmla="*/ 482600 h 482787"/>
                <a:gd name="connsiteX0" fmla="*/ 0 w 1473200"/>
                <a:gd name="connsiteY0" fmla="*/ 469900 h 482624"/>
                <a:gd name="connsiteX1" fmla="*/ 114300 w 1473200"/>
                <a:gd name="connsiteY1" fmla="*/ 330200 h 482624"/>
                <a:gd name="connsiteX2" fmla="*/ 228600 w 1473200"/>
                <a:gd name="connsiteY2" fmla="*/ 482600 h 482624"/>
                <a:gd name="connsiteX3" fmla="*/ 330200 w 1473200"/>
                <a:gd name="connsiteY3" fmla="*/ 342900 h 482624"/>
                <a:gd name="connsiteX4" fmla="*/ 431800 w 1473200"/>
                <a:gd name="connsiteY4" fmla="*/ 457200 h 482624"/>
                <a:gd name="connsiteX5" fmla="*/ 558800 w 1473200"/>
                <a:gd name="connsiteY5" fmla="*/ 304800 h 482624"/>
                <a:gd name="connsiteX6" fmla="*/ 647700 w 1473200"/>
                <a:gd name="connsiteY6" fmla="*/ 469900 h 482624"/>
                <a:gd name="connsiteX7" fmla="*/ 774700 w 1473200"/>
                <a:gd name="connsiteY7" fmla="*/ 0 h 482624"/>
                <a:gd name="connsiteX8" fmla="*/ 914400 w 1473200"/>
                <a:gd name="connsiteY8" fmla="*/ 469900 h 482624"/>
                <a:gd name="connsiteX9" fmla="*/ 990600 w 1473200"/>
                <a:gd name="connsiteY9" fmla="*/ 330200 h 482624"/>
                <a:gd name="connsiteX10" fmla="*/ 1092200 w 1473200"/>
                <a:gd name="connsiteY10" fmla="*/ 469900 h 482624"/>
                <a:gd name="connsiteX11" fmla="*/ 1193800 w 1473200"/>
                <a:gd name="connsiteY11" fmla="*/ 330200 h 482624"/>
                <a:gd name="connsiteX12" fmla="*/ 1270000 w 1473200"/>
                <a:gd name="connsiteY12" fmla="*/ 469900 h 482624"/>
                <a:gd name="connsiteX13" fmla="*/ 1384300 w 1473200"/>
                <a:gd name="connsiteY13" fmla="*/ 330200 h 482624"/>
                <a:gd name="connsiteX14" fmla="*/ 1473200 w 1473200"/>
                <a:gd name="connsiteY14" fmla="*/ 482600 h 482624"/>
                <a:gd name="connsiteX0" fmla="*/ 0 w 1409700"/>
                <a:gd name="connsiteY0" fmla="*/ 482600 h 482624"/>
                <a:gd name="connsiteX1" fmla="*/ 50800 w 1409700"/>
                <a:gd name="connsiteY1" fmla="*/ 330200 h 482624"/>
                <a:gd name="connsiteX2" fmla="*/ 165100 w 1409700"/>
                <a:gd name="connsiteY2" fmla="*/ 482600 h 482624"/>
                <a:gd name="connsiteX3" fmla="*/ 266700 w 1409700"/>
                <a:gd name="connsiteY3" fmla="*/ 342900 h 482624"/>
                <a:gd name="connsiteX4" fmla="*/ 368300 w 1409700"/>
                <a:gd name="connsiteY4" fmla="*/ 457200 h 482624"/>
                <a:gd name="connsiteX5" fmla="*/ 495300 w 1409700"/>
                <a:gd name="connsiteY5" fmla="*/ 304800 h 482624"/>
                <a:gd name="connsiteX6" fmla="*/ 584200 w 1409700"/>
                <a:gd name="connsiteY6" fmla="*/ 469900 h 482624"/>
                <a:gd name="connsiteX7" fmla="*/ 711200 w 1409700"/>
                <a:gd name="connsiteY7" fmla="*/ 0 h 482624"/>
                <a:gd name="connsiteX8" fmla="*/ 850900 w 1409700"/>
                <a:gd name="connsiteY8" fmla="*/ 469900 h 482624"/>
                <a:gd name="connsiteX9" fmla="*/ 927100 w 1409700"/>
                <a:gd name="connsiteY9" fmla="*/ 330200 h 482624"/>
                <a:gd name="connsiteX10" fmla="*/ 1028700 w 1409700"/>
                <a:gd name="connsiteY10" fmla="*/ 469900 h 482624"/>
                <a:gd name="connsiteX11" fmla="*/ 1130300 w 1409700"/>
                <a:gd name="connsiteY11" fmla="*/ 330200 h 482624"/>
                <a:gd name="connsiteX12" fmla="*/ 1206500 w 1409700"/>
                <a:gd name="connsiteY12" fmla="*/ 469900 h 482624"/>
                <a:gd name="connsiteX13" fmla="*/ 1320800 w 1409700"/>
                <a:gd name="connsiteY13" fmla="*/ 330200 h 482624"/>
                <a:gd name="connsiteX14" fmla="*/ 1409700 w 1409700"/>
                <a:gd name="connsiteY14" fmla="*/ 482600 h 482624"/>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95300 w 1409700"/>
                <a:gd name="connsiteY5" fmla="*/ 3048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27100 w 1409700"/>
                <a:gd name="connsiteY9" fmla="*/ 3302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77900 w 1409700"/>
                <a:gd name="connsiteY9" fmla="*/ 2667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3"/>
                <a:gd name="connsiteX1" fmla="*/ 50800 w 1409700"/>
                <a:gd name="connsiteY1" fmla="*/ 330200 h 482623"/>
                <a:gd name="connsiteX2" fmla="*/ 165100 w 1409700"/>
                <a:gd name="connsiteY2" fmla="*/ 482600 h 482623"/>
                <a:gd name="connsiteX3" fmla="*/ 266700 w 1409700"/>
                <a:gd name="connsiteY3" fmla="*/ 342900 h 482623"/>
                <a:gd name="connsiteX4" fmla="*/ 393700 w 1409700"/>
                <a:gd name="connsiteY4" fmla="*/ 469900 h 482623"/>
                <a:gd name="connsiteX5" fmla="*/ 482600 w 1409700"/>
                <a:gd name="connsiteY5" fmla="*/ 266700 h 482623"/>
                <a:gd name="connsiteX6" fmla="*/ 584200 w 1409700"/>
                <a:gd name="connsiteY6" fmla="*/ 469900 h 482623"/>
                <a:gd name="connsiteX7" fmla="*/ 711200 w 1409700"/>
                <a:gd name="connsiteY7" fmla="*/ 0 h 482623"/>
                <a:gd name="connsiteX8" fmla="*/ 850900 w 1409700"/>
                <a:gd name="connsiteY8" fmla="*/ 469900 h 482623"/>
                <a:gd name="connsiteX9" fmla="*/ 952500 w 1409700"/>
                <a:gd name="connsiteY9" fmla="*/ 279400 h 482623"/>
                <a:gd name="connsiteX10" fmla="*/ 1028700 w 1409700"/>
                <a:gd name="connsiteY10" fmla="*/ 469900 h 482623"/>
                <a:gd name="connsiteX11" fmla="*/ 1130300 w 1409700"/>
                <a:gd name="connsiteY11" fmla="*/ 330200 h 482623"/>
                <a:gd name="connsiteX12" fmla="*/ 1206500 w 1409700"/>
                <a:gd name="connsiteY12" fmla="*/ 469900 h 482623"/>
                <a:gd name="connsiteX13" fmla="*/ 1320800 w 1409700"/>
                <a:gd name="connsiteY13" fmla="*/ 330200 h 482623"/>
                <a:gd name="connsiteX14" fmla="*/ 1409700 w 1409700"/>
                <a:gd name="connsiteY14" fmla="*/ 482600 h 482623"/>
                <a:gd name="connsiteX0" fmla="*/ 0 w 1409700"/>
                <a:gd name="connsiteY0" fmla="*/ 482600 h 482621"/>
                <a:gd name="connsiteX1" fmla="*/ 50800 w 1409700"/>
                <a:gd name="connsiteY1" fmla="*/ 330200 h 482621"/>
                <a:gd name="connsiteX2" fmla="*/ 1651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21"/>
                <a:gd name="connsiteX1" fmla="*/ 50800 w 1409700"/>
                <a:gd name="connsiteY1" fmla="*/ 330200 h 482621"/>
                <a:gd name="connsiteX2" fmla="*/ 228600 w 1409700"/>
                <a:gd name="connsiteY2" fmla="*/ 482600 h 482621"/>
                <a:gd name="connsiteX3" fmla="*/ 304800 w 1409700"/>
                <a:gd name="connsiteY3" fmla="*/ 317500 h 482621"/>
                <a:gd name="connsiteX4" fmla="*/ 393700 w 1409700"/>
                <a:gd name="connsiteY4" fmla="*/ 469900 h 482621"/>
                <a:gd name="connsiteX5" fmla="*/ 482600 w 1409700"/>
                <a:gd name="connsiteY5" fmla="*/ 266700 h 482621"/>
                <a:gd name="connsiteX6" fmla="*/ 584200 w 1409700"/>
                <a:gd name="connsiteY6" fmla="*/ 469900 h 482621"/>
                <a:gd name="connsiteX7" fmla="*/ 711200 w 1409700"/>
                <a:gd name="connsiteY7" fmla="*/ 0 h 482621"/>
                <a:gd name="connsiteX8" fmla="*/ 850900 w 1409700"/>
                <a:gd name="connsiteY8" fmla="*/ 469900 h 482621"/>
                <a:gd name="connsiteX9" fmla="*/ 952500 w 1409700"/>
                <a:gd name="connsiteY9" fmla="*/ 279400 h 482621"/>
                <a:gd name="connsiteX10" fmla="*/ 1028700 w 1409700"/>
                <a:gd name="connsiteY10" fmla="*/ 469900 h 482621"/>
                <a:gd name="connsiteX11" fmla="*/ 1130300 w 1409700"/>
                <a:gd name="connsiteY11" fmla="*/ 330200 h 482621"/>
                <a:gd name="connsiteX12" fmla="*/ 1206500 w 1409700"/>
                <a:gd name="connsiteY12" fmla="*/ 469900 h 482621"/>
                <a:gd name="connsiteX13" fmla="*/ 1320800 w 1409700"/>
                <a:gd name="connsiteY13" fmla="*/ 330200 h 482621"/>
                <a:gd name="connsiteX14" fmla="*/ 1409700 w 1409700"/>
                <a:gd name="connsiteY14" fmla="*/ 482600 h 482621"/>
                <a:gd name="connsiteX0" fmla="*/ 0 w 1409700"/>
                <a:gd name="connsiteY0" fmla="*/ 482600 h 482600"/>
                <a:gd name="connsiteX1" fmla="*/ 127000 w 1409700"/>
                <a:gd name="connsiteY1" fmla="*/ 317500 h 482600"/>
                <a:gd name="connsiteX2" fmla="*/ 228600 w 1409700"/>
                <a:gd name="connsiteY2" fmla="*/ 482600 h 482600"/>
                <a:gd name="connsiteX3" fmla="*/ 304800 w 1409700"/>
                <a:gd name="connsiteY3" fmla="*/ 317500 h 482600"/>
                <a:gd name="connsiteX4" fmla="*/ 393700 w 1409700"/>
                <a:gd name="connsiteY4" fmla="*/ 469900 h 482600"/>
                <a:gd name="connsiteX5" fmla="*/ 482600 w 1409700"/>
                <a:gd name="connsiteY5" fmla="*/ 266700 h 482600"/>
                <a:gd name="connsiteX6" fmla="*/ 584200 w 1409700"/>
                <a:gd name="connsiteY6" fmla="*/ 469900 h 482600"/>
                <a:gd name="connsiteX7" fmla="*/ 711200 w 1409700"/>
                <a:gd name="connsiteY7" fmla="*/ 0 h 482600"/>
                <a:gd name="connsiteX8" fmla="*/ 850900 w 1409700"/>
                <a:gd name="connsiteY8" fmla="*/ 469900 h 482600"/>
                <a:gd name="connsiteX9" fmla="*/ 952500 w 1409700"/>
                <a:gd name="connsiteY9" fmla="*/ 279400 h 482600"/>
                <a:gd name="connsiteX10" fmla="*/ 1028700 w 1409700"/>
                <a:gd name="connsiteY10" fmla="*/ 469900 h 482600"/>
                <a:gd name="connsiteX11" fmla="*/ 1130300 w 1409700"/>
                <a:gd name="connsiteY11" fmla="*/ 330200 h 482600"/>
                <a:gd name="connsiteX12" fmla="*/ 1206500 w 1409700"/>
                <a:gd name="connsiteY12" fmla="*/ 469900 h 482600"/>
                <a:gd name="connsiteX13" fmla="*/ 1320800 w 1409700"/>
                <a:gd name="connsiteY13" fmla="*/ 330200 h 482600"/>
                <a:gd name="connsiteX14" fmla="*/ 1409700 w 1409700"/>
                <a:gd name="connsiteY14" fmla="*/ 482600 h 482600"/>
                <a:gd name="connsiteX0" fmla="*/ 0 w 1358900"/>
                <a:gd name="connsiteY0" fmla="*/ 482600 h 482600"/>
                <a:gd name="connsiteX1" fmla="*/ 76200 w 1358900"/>
                <a:gd name="connsiteY1" fmla="*/ 317500 h 482600"/>
                <a:gd name="connsiteX2" fmla="*/ 177800 w 1358900"/>
                <a:gd name="connsiteY2" fmla="*/ 482600 h 482600"/>
                <a:gd name="connsiteX3" fmla="*/ 254000 w 1358900"/>
                <a:gd name="connsiteY3" fmla="*/ 317500 h 482600"/>
                <a:gd name="connsiteX4" fmla="*/ 342900 w 1358900"/>
                <a:gd name="connsiteY4" fmla="*/ 469900 h 482600"/>
                <a:gd name="connsiteX5" fmla="*/ 431800 w 1358900"/>
                <a:gd name="connsiteY5" fmla="*/ 266700 h 482600"/>
                <a:gd name="connsiteX6" fmla="*/ 533400 w 1358900"/>
                <a:gd name="connsiteY6" fmla="*/ 469900 h 482600"/>
                <a:gd name="connsiteX7" fmla="*/ 660400 w 1358900"/>
                <a:gd name="connsiteY7" fmla="*/ 0 h 482600"/>
                <a:gd name="connsiteX8" fmla="*/ 800100 w 1358900"/>
                <a:gd name="connsiteY8" fmla="*/ 469900 h 482600"/>
                <a:gd name="connsiteX9" fmla="*/ 901700 w 1358900"/>
                <a:gd name="connsiteY9" fmla="*/ 279400 h 482600"/>
                <a:gd name="connsiteX10" fmla="*/ 977900 w 1358900"/>
                <a:gd name="connsiteY10" fmla="*/ 469900 h 482600"/>
                <a:gd name="connsiteX11" fmla="*/ 1079500 w 1358900"/>
                <a:gd name="connsiteY11" fmla="*/ 330200 h 482600"/>
                <a:gd name="connsiteX12" fmla="*/ 1155700 w 1358900"/>
                <a:gd name="connsiteY12" fmla="*/ 469900 h 482600"/>
                <a:gd name="connsiteX13" fmla="*/ 1270000 w 1358900"/>
                <a:gd name="connsiteY13" fmla="*/ 330200 h 482600"/>
                <a:gd name="connsiteX14" fmla="*/ 1358900 w 1358900"/>
                <a:gd name="connsiteY14" fmla="*/ 482600 h 482600"/>
                <a:gd name="connsiteX0" fmla="*/ 0 w 1358900"/>
                <a:gd name="connsiteY0" fmla="*/ 482600 h 483016"/>
                <a:gd name="connsiteX1" fmla="*/ 59646 w 1358900"/>
                <a:gd name="connsiteY1" fmla="*/ 368110 h 483016"/>
                <a:gd name="connsiteX2" fmla="*/ 177800 w 1358900"/>
                <a:gd name="connsiteY2" fmla="*/ 482600 h 483016"/>
                <a:gd name="connsiteX3" fmla="*/ 254000 w 1358900"/>
                <a:gd name="connsiteY3" fmla="*/ 317500 h 483016"/>
                <a:gd name="connsiteX4" fmla="*/ 342900 w 1358900"/>
                <a:gd name="connsiteY4" fmla="*/ 469900 h 483016"/>
                <a:gd name="connsiteX5" fmla="*/ 431800 w 1358900"/>
                <a:gd name="connsiteY5" fmla="*/ 266700 h 483016"/>
                <a:gd name="connsiteX6" fmla="*/ 533400 w 1358900"/>
                <a:gd name="connsiteY6" fmla="*/ 469900 h 483016"/>
                <a:gd name="connsiteX7" fmla="*/ 660400 w 1358900"/>
                <a:gd name="connsiteY7" fmla="*/ 0 h 483016"/>
                <a:gd name="connsiteX8" fmla="*/ 800100 w 1358900"/>
                <a:gd name="connsiteY8" fmla="*/ 469900 h 483016"/>
                <a:gd name="connsiteX9" fmla="*/ 901700 w 1358900"/>
                <a:gd name="connsiteY9" fmla="*/ 279400 h 483016"/>
                <a:gd name="connsiteX10" fmla="*/ 977900 w 1358900"/>
                <a:gd name="connsiteY10" fmla="*/ 469900 h 483016"/>
                <a:gd name="connsiteX11" fmla="*/ 1079500 w 1358900"/>
                <a:gd name="connsiteY11" fmla="*/ 330200 h 483016"/>
                <a:gd name="connsiteX12" fmla="*/ 1155700 w 1358900"/>
                <a:gd name="connsiteY12" fmla="*/ 469900 h 483016"/>
                <a:gd name="connsiteX13" fmla="*/ 1270000 w 1358900"/>
                <a:gd name="connsiteY13" fmla="*/ 330200 h 483016"/>
                <a:gd name="connsiteX14" fmla="*/ 1358900 w 1358900"/>
                <a:gd name="connsiteY14" fmla="*/ 482600 h 483016"/>
                <a:gd name="connsiteX0" fmla="*/ 0 w 1358900"/>
                <a:gd name="connsiteY0" fmla="*/ 482600 h 483015"/>
                <a:gd name="connsiteX1" fmla="*/ 59646 w 1358900"/>
                <a:gd name="connsiteY1" fmla="*/ 368110 h 483015"/>
                <a:gd name="connsiteX2" fmla="*/ 177800 w 1358900"/>
                <a:gd name="connsiteY2" fmla="*/ 482600 h 483015"/>
                <a:gd name="connsiteX3" fmla="*/ 254000 w 1358900"/>
                <a:gd name="connsiteY3" fmla="*/ 317500 h 483015"/>
                <a:gd name="connsiteX4" fmla="*/ 342900 w 1358900"/>
                <a:gd name="connsiteY4" fmla="*/ 469900 h 483015"/>
                <a:gd name="connsiteX5" fmla="*/ 431800 w 1358900"/>
                <a:gd name="connsiteY5" fmla="*/ 266700 h 483015"/>
                <a:gd name="connsiteX6" fmla="*/ 533400 w 1358900"/>
                <a:gd name="connsiteY6" fmla="*/ 469900 h 483015"/>
                <a:gd name="connsiteX7" fmla="*/ 660400 w 1358900"/>
                <a:gd name="connsiteY7" fmla="*/ 0 h 483015"/>
                <a:gd name="connsiteX8" fmla="*/ 800100 w 1358900"/>
                <a:gd name="connsiteY8" fmla="*/ 469900 h 483015"/>
                <a:gd name="connsiteX9" fmla="*/ 901700 w 1358900"/>
                <a:gd name="connsiteY9" fmla="*/ 279400 h 483015"/>
                <a:gd name="connsiteX10" fmla="*/ 977900 w 1358900"/>
                <a:gd name="connsiteY10" fmla="*/ 469900 h 483015"/>
                <a:gd name="connsiteX11" fmla="*/ 1079500 w 1358900"/>
                <a:gd name="connsiteY11" fmla="*/ 330200 h 483015"/>
                <a:gd name="connsiteX12" fmla="*/ 1155700 w 1358900"/>
                <a:gd name="connsiteY12" fmla="*/ 469900 h 483015"/>
                <a:gd name="connsiteX13" fmla="*/ 1273213 w 1358900"/>
                <a:gd name="connsiteY13" fmla="*/ 379912 h 483015"/>
                <a:gd name="connsiteX14" fmla="*/ 1358900 w 1358900"/>
                <a:gd name="connsiteY14" fmla="*/ 482600 h 483015"/>
                <a:gd name="connsiteX0" fmla="*/ 0 w 1299254"/>
                <a:gd name="connsiteY0" fmla="*/ 368110 h 483015"/>
                <a:gd name="connsiteX1" fmla="*/ 118154 w 1299254"/>
                <a:gd name="connsiteY1" fmla="*/ 482600 h 483015"/>
                <a:gd name="connsiteX2" fmla="*/ 194354 w 1299254"/>
                <a:gd name="connsiteY2" fmla="*/ 317500 h 483015"/>
                <a:gd name="connsiteX3" fmla="*/ 283254 w 1299254"/>
                <a:gd name="connsiteY3" fmla="*/ 469900 h 483015"/>
                <a:gd name="connsiteX4" fmla="*/ 372154 w 1299254"/>
                <a:gd name="connsiteY4" fmla="*/ 266700 h 483015"/>
                <a:gd name="connsiteX5" fmla="*/ 473754 w 1299254"/>
                <a:gd name="connsiteY5" fmla="*/ 469900 h 483015"/>
                <a:gd name="connsiteX6" fmla="*/ 600754 w 1299254"/>
                <a:gd name="connsiteY6" fmla="*/ 0 h 483015"/>
                <a:gd name="connsiteX7" fmla="*/ 740454 w 1299254"/>
                <a:gd name="connsiteY7" fmla="*/ 469900 h 483015"/>
                <a:gd name="connsiteX8" fmla="*/ 842054 w 1299254"/>
                <a:gd name="connsiteY8" fmla="*/ 279400 h 483015"/>
                <a:gd name="connsiteX9" fmla="*/ 918254 w 1299254"/>
                <a:gd name="connsiteY9" fmla="*/ 469900 h 483015"/>
                <a:gd name="connsiteX10" fmla="*/ 1019854 w 1299254"/>
                <a:gd name="connsiteY10" fmla="*/ 330200 h 483015"/>
                <a:gd name="connsiteX11" fmla="*/ 1096054 w 1299254"/>
                <a:gd name="connsiteY11" fmla="*/ 469900 h 483015"/>
                <a:gd name="connsiteX12" fmla="*/ 1213567 w 1299254"/>
                <a:gd name="connsiteY12" fmla="*/ 379912 h 483015"/>
                <a:gd name="connsiteX13" fmla="*/ 1299254 w 1299254"/>
                <a:gd name="connsiteY13" fmla="*/ 482600 h 483015"/>
                <a:gd name="connsiteX0" fmla="*/ -1 w 1181099"/>
                <a:gd name="connsiteY0" fmla="*/ 482600 h 482600"/>
                <a:gd name="connsiteX1" fmla="*/ 76199 w 1181099"/>
                <a:gd name="connsiteY1" fmla="*/ 317500 h 482600"/>
                <a:gd name="connsiteX2" fmla="*/ 165099 w 1181099"/>
                <a:gd name="connsiteY2" fmla="*/ 469900 h 482600"/>
                <a:gd name="connsiteX3" fmla="*/ 253999 w 1181099"/>
                <a:gd name="connsiteY3" fmla="*/ 266700 h 482600"/>
                <a:gd name="connsiteX4" fmla="*/ 355599 w 1181099"/>
                <a:gd name="connsiteY4" fmla="*/ 469900 h 482600"/>
                <a:gd name="connsiteX5" fmla="*/ 482599 w 1181099"/>
                <a:gd name="connsiteY5" fmla="*/ 0 h 482600"/>
                <a:gd name="connsiteX6" fmla="*/ 622299 w 1181099"/>
                <a:gd name="connsiteY6" fmla="*/ 469900 h 482600"/>
                <a:gd name="connsiteX7" fmla="*/ 723899 w 1181099"/>
                <a:gd name="connsiteY7" fmla="*/ 279400 h 482600"/>
                <a:gd name="connsiteX8" fmla="*/ 800099 w 1181099"/>
                <a:gd name="connsiteY8" fmla="*/ 469900 h 482600"/>
                <a:gd name="connsiteX9" fmla="*/ 901699 w 1181099"/>
                <a:gd name="connsiteY9" fmla="*/ 330200 h 482600"/>
                <a:gd name="connsiteX10" fmla="*/ 977899 w 1181099"/>
                <a:gd name="connsiteY10" fmla="*/ 469900 h 482600"/>
                <a:gd name="connsiteX11" fmla="*/ 1095412 w 1181099"/>
                <a:gd name="connsiteY11" fmla="*/ 379912 h 482600"/>
                <a:gd name="connsiteX12" fmla="*/ 1181099 w 1181099"/>
                <a:gd name="connsiteY12" fmla="*/ 482600 h 482600"/>
                <a:gd name="connsiteX0" fmla="*/ -1 w 1095411"/>
                <a:gd name="connsiteY0" fmla="*/ 482600 h 482600"/>
                <a:gd name="connsiteX1" fmla="*/ 76199 w 1095411"/>
                <a:gd name="connsiteY1" fmla="*/ 317500 h 482600"/>
                <a:gd name="connsiteX2" fmla="*/ 165099 w 1095411"/>
                <a:gd name="connsiteY2" fmla="*/ 469900 h 482600"/>
                <a:gd name="connsiteX3" fmla="*/ 253999 w 1095411"/>
                <a:gd name="connsiteY3" fmla="*/ 266700 h 482600"/>
                <a:gd name="connsiteX4" fmla="*/ 355599 w 1095411"/>
                <a:gd name="connsiteY4" fmla="*/ 469900 h 482600"/>
                <a:gd name="connsiteX5" fmla="*/ 482599 w 1095411"/>
                <a:gd name="connsiteY5" fmla="*/ 0 h 482600"/>
                <a:gd name="connsiteX6" fmla="*/ 622299 w 1095411"/>
                <a:gd name="connsiteY6" fmla="*/ 469900 h 482600"/>
                <a:gd name="connsiteX7" fmla="*/ 723899 w 1095411"/>
                <a:gd name="connsiteY7" fmla="*/ 279400 h 482600"/>
                <a:gd name="connsiteX8" fmla="*/ 800099 w 1095411"/>
                <a:gd name="connsiteY8" fmla="*/ 469900 h 482600"/>
                <a:gd name="connsiteX9" fmla="*/ 901699 w 1095411"/>
                <a:gd name="connsiteY9" fmla="*/ 330200 h 482600"/>
                <a:gd name="connsiteX10" fmla="*/ 977899 w 1095411"/>
                <a:gd name="connsiteY10" fmla="*/ 469900 h 482600"/>
                <a:gd name="connsiteX11" fmla="*/ 1095412 w 1095411"/>
                <a:gd name="connsiteY11" fmla="*/ 379912 h 482600"/>
                <a:gd name="connsiteX0" fmla="*/ -1 w 977900"/>
                <a:gd name="connsiteY0" fmla="*/ 482600 h 482600"/>
                <a:gd name="connsiteX1" fmla="*/ 76199 w 977900"/>
                <a:gd name="connsiteY1" fmla="*/ 317500 h 482600"/>
                <a:gd name="connsiteX2" fmla="*/ 165099 w 977900"/>
                <a:gd name="connsiteY2" fmla="*/ 469900 h 482600"/>
                <a:gd name="connsiteX3" fmla="*/ 253999 w 977900"/>
                <a:gd name="connsiteY3" fmla="*/ 266700 h 482600"/>
                <a:gd name="connsiteX4" fmla="*/ 355599 w 977900"/>
                <a:gd name="connsiteY4" fmla="*/ 469900 h 482600"/>
                <a:gd name="connsiteX5" fmla="*/ 482599 w 977900"/>
                <a:gd name="connsiteY5" fmla="*/ 0 h 482600"/>
                <a:gd name="connsiteX6" fmla="*/ 622299 w 977900"/>
                <a:gd name="connsiteY6" fmla="*/ 469900 h 482600"/>
                <a:gd name="connsiteX7" fmla="*/ 723899 w 977900"/>
                <a:gd name="connsiteY7" fmla="*/ 279400 h 482600"/>
                <a:gd name="connsiteX8" fmla="*/ 800099 w 977900"/>
                <a:gd name="connsiteY8" fmla="*/ 469900 h 482600"/>
                <a:gd name="connsiteX9" fmla="*/ 901699 w 977900"/>
                <a:gd name="connsiteY9" fmla="*/ 330200 h 482600"/>
                <a:gd name="connsiteX10" fmla="*/ 977899 w 977900"/>
                <a:gd name="connsiteY10" fmla="*/ 469900 h 482600"/>
                <a:gd name="connsiteX0" fmla="*/ -1 w 932191"/>
                <a:gd name="connsiteY0" fmla="*/ 502649 h 502649"/>
                <a:gd name="connsiteX1" fmla="*/ 30492 w 932191"/>
                <a:gd name="connsiteY1" fmla="*/ 317500 h 502649"/>
                <a:gd name="connsiteX2" fmla="*/ 119392 w 932191"/>
                <a:gd name="connsiteY2" fmla="*/ 469900 h 502649"/>
                <a:gd name="connsiteX3" fmla="*/ 208292 w 932191"/>
                <a:gd name="connsiteY3" fmla="*/ 266700 h 502649"/>
                <a:gd name="connsiteX4" fmla="*/ 309892 w 932191"/>
                <a:gd name="connsiteY4" fmla="*/ 469900 h 502649"/>
                <a:gd name="connsiteX5" fmla="*/ 436892 w 932191"/>
                <a:gd name="connsiteY5" fmla="*/ 0 h 502649"/>
                <a:gd name="connsiteX6" fmla="*/ 576592 w 932191"/>
                <a:gd name="connsiteY6" fmla="*/ 469900 h 502649"/>
                <a:gd name="connsiteX7" fmla="*/ 678192 w 932191"/>
                <a:gd name="connsiteY7" fmla="*/ 279400 h 502649"/>
                <a:gd name="connsiteX8" fmla="*/ 754392 w 932191"/>
                <a:gd name="connsiteY8" fmla="*/ 469900 h 502649"/>
                <a:gd name="connsiteX9" fmla="*/ 855992 w 932191"/>
                <a:gd name="connsiteY9" fmla="*/ 330200 h 502649"/>
                <a:gd name="connsiteX10" fmla="*/ 932192 w 932191"/>
                <a:gd name="connsiteY10" fmla="*/ 469900 h 502649"/>
                <a:gd name="connsiteX0" fmla="*/ 1 w 932195"/>
                <a:gd name="connsiteY0" fmla="*/ 502649 h 502649"/>
                <a:gd name="connsiteX1" fmla="*/ 30494 w 932195"/>
                <a:gd name="connsiteY1" fmla="*/ 317500 h 502649"/>
                <a:gd name="connsiteX2" fmla="*/ 119394 w 932195"/>
                <a:gd name="connsiteY2" fmla="*/ 469900 h 502649"/>
                <a:gd name="connsiteX3" fmla="*/ 208294 w 932195"/>
                <a:gd name="connsiteY3" fmla="*/ 266700 h 502649"/>
                <a:gd name="connsiteX4" fmla="*/ 309894 w 932195"/>
                <a:gd name="connsiteY4" fmla="*/ 469900 h 502649"/>
                <a:gd name="connsiteX5" fmla="*/ 436894 w 932195"/>
                <a:gd name="connsiteY5" fmla="*/ 0 h 502649"/>
                <a:gd name="connsiteX6" fmla="*/ 576594 w 932195"/>
                <a:gd name="connsiteY6" fmla="*/ 469900 h 502649"/>
                <a:gd name="connsiteX7" fmla="*/ 678194 w 932195"/>
                <a:gd name="connsiteY7" fmla="*/ 279400 h 502649"/>
                <a:gd name="connsiteX8" fmla="*/ 754394 w 932195"/>
                <a:gd name="connsiteY8" fmla="*/ 469900 h 502649"/>
                <a:gd name="connsiteX9" fmla="*/ 820975 w 932195"/>
                <a:gd name="connsiteY9" fmla="*/ 352495 h 502649"/>
                <a:gd name="connsiteX10" fmla="*/ 932194 w 932195"/>
                <a:gd name="connsiteY10" fmla="*/ 469900 h 502649"/>
                <a:gd name="connsiteX0" fmla="*/ -1 w 901389"/>
                <a:gd name="connsiteY0" fmla="*/ 502649 h 502649"/>
                <a:gd name="connsiteX1" fmla="*/ 30492 w 901389"/>
                <a:gd name="connsiteY1" fmla="*/ 317500 h 502649"/>
                <a:gd name="connsiteX2" fmla="*/ 119392 w 901389"/>
                <a:gd name="connsiteY2" fmla="*/ 469900 h 502649"/>
                <a:gd name="connsiteX3" fmla="*/ 208292 w 901389"/>
                <a:gd name="connsiteY3" fmla="*/ 266700 h 502649"/>
                <a:gd name="connsiteX4" fmla="*/ 309892 w 901389"/>
                <a:gd name="connsiteY4" fmla="*/ 469900 h 502649"/>
                <a:gd name="connsiteX5" fmla="*/ 436892 w 901389"/>
                <a:gd name="connsiteY5" fmla="*/ 0 h 502649"/>
                <a:gd name="connsiteX6" fmla="*/ 576592 w 901389"/>
                <a:gd name="connsiteY6" fmla="*/ 469900 h 502649"/>
                <a:gd name="connsiteX7" fmla="*/ 678192 w 901389"/>
                <a:gd name="connsiteY7" fmla="*/ 279400 h 502649"/>
                <a:gd name="connsiteX8" fmla="*/ 754392 w 901389"/>
                <a:gd name="connsiteY8" fmla="*/ 469900 h 502649"/>
                <a:gd name="connsiteX9" fmla="*/ 820973 w 901389"/>
                <a:gd name="connsiteY9" fmla="*/ 352495 h 502649"/>
                <a:gd name="connsiteX10" fmla="*/ 901389 w 901389"/>
                <a:gd name="connsiteY10" fmla="*/ 473126 h 502649"/>
                <a:gd name="connsiteX0" fmla="*/ 0 w 933251"/>
                <a:gd name="connsiteY0" fmla="*/ 475168 h 475959"/>
                <a:gd name="connsiteX1" fmla="*/ 62354 w 933251"/>
                <a:gd name="connsiteY1" fmla="*/ 317500 h 475959"/>
                <a:gd name="connsiteX2" fmla="*/ 151254 w 933251"/>
                <a:gd name="connsiteY2" fmla="*/ 469900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168 h 475959"/>
                <a:gd name="connsiteX1" fmla="*/ 62354 w 933251"/>
                <a:gd name="connsiteY1" fmla="*/ 317500 h 475959"/>
                <a:gd name="connsiteX2" fmla="*/ 143657 w 933251"/>
                <a:gd name="connsiteY2" fmla="*/ 448189 h 475959"/>
                <a:gd name="connsiteX3" fmla="*/ 240154 w 933251"/>
                <a:gd name="connsiteY3" fmla="*/ 266700 h 475959"/>
                <a:gd name="connsiteX4" fmla="*/ 341754 w 933251"/>
                <a:gd name="connsiteY4" fmla="*/ 469900 h 475959"/>
                <a:gd name="connsiteX5" fmla="*/ 468754 w 933251"/>
                <a:gd name="connsiteY5" fmla="*/ 0 h 475959"/>
                <a:gd name="connsiteX6" fmla="*/ 608454 w 933251"/>
                <a:gd name="connsiteY6" fmla="*/ 469900 h 475959"/>
                <a:gd name="connsiteX7" fmla="*/ 710054 w 933251"/>
                <a:gd name="connsiteY7" fmla="*/ 279400 h 475959"/>
                <a:gd name="connsiteX8" fmla="*/ 786254 w 933251"/>
                <a:gd name="connsiteY8" fmla="*/ 469900 h 475959"/>
                <a:gd name="connsiteX9" fmla="*/ 852835 w 933251"/>
                <a:gd name="connsiteY9" fmla="*/ 352495 h 475959"/>
                <a:gd name="connsiteX10" fmla="*/ 933251 w 933251"/>
                <a:gd name="connsiteY10" fmla="*/ 473126 h 475959"/>
                <a:gd name="connsiteX0" fmla="*/ 0 w 933251"/>
                <a:gd name="connsiteY0" fmla="*/ 475266 h 476057"/>
                <a:gd name="connsiteX1" fmla="*/ 62354 w 933251"/>
                <a:gd name="connsiteY1" fmla="*/ 317598 h 476057"/>
                <a:gd name="connsiteX2" fmla="*/ 143657 w 933251"/>
                <a:gd name="connsiteY2" fmla="*/ 448287 h 476057"/>
                <a:gd name="connsiteX3" fmla="*/ 240154 w 933251"/>
                <a:gd name="connsiteY3" fmla="*/ 266798 h 476057"/>
                <a:gd name="connsiteX4" fmla="*/ 326560 w 933251"/>
                <a:gd name="connsiteY4" fmla="*/ 426578 h 476057"/>
                <a:gd name="connsiteX5" fmla="*/ 468754 w 933251"/>
                <a:gd name="connsiteY5" fmla="*/ 98 h 476057"/>
                <a:gd name="connsiteX6" fmla="*/ 608454 w 933251"/>
                <a:gd name="connsiteY6" fmla="*/ 469998 h 476057"/>
                <a:gd name="connsiteX7" fmla="*/ 710054 w 933251"/>
                <a:gd name="connsiteY7" fmla="*/ 279498 h 476057"/>
                <a:gd name="connsiteX8" fmla="*/ 786254 w 933251"/>
                <a:gd name="connsiteY8" fmla="*/ 469998 h 476057"/>
                <a:gd name="connsiteX9" fmla="*/ 852835 w 933251"/>
                <a:gd name="connsiteY9" fmla="*/ 352593 h 476057"/>
                <a:gd name="connsiteX10" fmla="*/ 933251 w 933251"/>
                <a:gd name="connsiteY10" fmla="*/ 473224 h 476057"/>
                <a:gd name="connsiteX0" fmla="*/ 0 w 933251"/>
                <a:gd name="connsiteY0" fmla="*/ 475176 h 475175"/>
                <a:gd name="connsiteX1" fmla="*/ 62354 w 933251"/>
                <a:gd name="connsiteY1" fmla="*/ 317508 h 475175"/>
                <a:gd name="connsiteX2" fmla="*/ 143657 w 933251"/>
                <a:gd name="connsiteY2" fmla="*/ 448197 h 475175"/>
                <a:gd name="connsiteX3" fmla="*/ 240154 w 933251"/>
                <a:gd name="connsiteY3" fmla="*/ 266708 h 475175"/>
                <a:gd name="connsiteX4" fmla="*/ 326560 w 933251"/>
                <a:gd name="connsiteY4" fmla="*/ 426488 h 475175"/>
                <a:gd name="connsiteX5" fmla="*/ 468754 w 933251"/>
                <a:gd name="connsiteY5" fmla="*/ 8 h 475175"/>
                <a:gd name="connsiteX6" fmla="*/ 617206 w 933251"/>
                <a:gd name="connsiteY6" fmla="*/ 438111 h 475175"/>
                <a:gd name="connsiteX7" fmla="*/ 710054 w 933251"/>
                <a:gd name="connsiteY7" fmla="*/ 279408 h 475175"/>
                <a:gd name="connsiteX8" fmla="*/ 786254 w 933251"/>
                <a:gd name="connsiteY8" fmla="*/ 469908 h 475175"/>
                <a:gd name="connsiteX9" fmla="*/ 852835 w 933251"/>
                <a:gd name="connsiteY9" fmla="*/ 352503 h 475175"/>
                <a:gd name="connsiteX10" fmla="*/ 933251 w 933251"/>
                <a:gd name="connsiteY10" fmla="*/ 473134 h 475175"/>
                <a:gd name="connsiteX0" fmla="*/ 0 w 933251"/>
                <a:gd name="connsiteY0" fmla="*/ 475176 h 475175"/>
                <a:gd name="connsiteX1" fmla="*/ 62354 w 933251"/>
                <a:gd name="connsiteY1" fmla="*/ 317508 h 475175"/>
                <a:gd name="connsiteX2" fmla="*/ 143657 w 933251"/>
                <a:gd name="connsiteY2" fmla="*/ 448197 h 475175"/>
                <a:gd name="connsiteX3" fmla="*/ 240154 w 933251"/>
                <a:gd name="connsiteY3" fmla="*/ 266708 h 475175"/>
                <a:gd name="connsiteX4" fmla="*/ 326560 w 933251"/>
                <a:gd name="connsiteY4" fmla="*/ 426488 h 475175"/>
                <a:gd name="connsiteX5" fmla="*/ 468754 w 933251"/>
                <a:gd name="connsiteY5" fmla="*/ 8 h 475175"/>
                <a:gd name="connsiteX6" fmla="*/ 617206 w 933251"/>
                <a:gd name="connsiteY6" fmla="*/ 438111 h 475175"/>
                <a:gd name="connsiteX7" fmla="*/ 710054 w 933251"/>
                <a:gd name="connsiteY7" fmla="*/ 279408 h 475175"/>
                <a:gd name="connsiteX8" fmla="*/ 787407 w 933251"/>
                <a:gd name="connsiteY8" fmla="*/ 416400 h 475175"/>
                <a:gd name="connsiteX9" fmla="*/ 852835 w 933251"/>
                <a:gd name="connsiteY9" fmla="*/ 352503 h 475175"/>
                <a:gd name="connsiteX10" fmla="*/ 933251 w 933251"/>
                <a:gd name="connsiteY10" fmla="*/ 473134 h 475175"/>
                <a:gd name="connsiteX0" fmla="*/ 0 w 852835"/>
                <a:gd name="connsiteY0" fmla="*/ 475176 h 475177"/>
                <a:gd name="connsiteX1" fmla="*/ 62354 w 852835"/>
                <a:gd name="connsiteY1" fmla="*/ 317508 h 475177"/>
                <a:gd name="connsiteX2" fmla="*/ 143657 w 852835"/>
                <a:gd name="connsiteY2" fmla="*/ 448197 h 475177"/>
                <a:gd name="connsiteX3" fmla="*/ 240154 w 852835"/>
                <a:gd name="connsiteY3" fmla="*/ 266708 h 475177"/>
                <a:gd name="connsiteX4" fmla="*/ 326560 w 852835"/>
                <a:gd name="connsiteY4" fmla="*/ 426488 h 475177"/>
                <a:gd name="connsiteX5" fmla="*/ 468754 w 852835"/>
                <a:gd name="connsiteY5" fmla="*/ 8 h 475177"/>
                <a:gd name="connsiteX6" fmla="*/ 617206 w 852835"/>
                <a:gd name="connsiteY6" fmla="*/ 438111 h 475177"/>
                <a:gd name="connsiteX7" fmla="*/ 710054 w 852835"/>
                <a:gd name="connsiteY7" fmla="*/ 279408 h 475177"/>
                <a:gd name="connsiteX8" fmla="*/ 787407 w 852835"/>
                <a:gd name="connsiteY8" fmla="*/ 416400 h 475177"/>
                <a:gd name="connsiteX9" fmla="*/ 852835 w 852835"/>
                <a:gd name="connsiteY9" fmla="*/ 352503 h 475177"/>
                <a:gd name="connsiteX0" fmla="*/ 0 w 787407"/>
                <a:gd name="connsiteY0" fmla="*/ 475176 h 475175"/>
                <a:gd name="connsiteX1" fmla="*/ 62354 w 787407"/>
                <a:gd name="connsiteY1" fmla="*/ 317508 h 475175"/>
                <a:gd name="connsiteX2" fmla="*/ 143657 w 787407"/>
                <a:gd name="connsiteY2" fmla="*/ 448197 h 475175"/>
                <a:gd name="connsiteX3" fmla="*/ 240154 w 787407"/>
                <a:gd name="connsiteY3" fmla="*/ 266708 h 475175"/>
                <a:gd name="connsiteX4" fmla="*/ 326560 w 787407"/>
                <a:gd name="connsiteY4" fmla="*/ 426488 h 475175"/>
                <a:gd name="connsiteX5" fmla="*/ 468754 w 787407"/>
                <a:gd name="connsiteY5" fmla="*/ 8 h 475175"/>
                <a:gd name="connsiteX6" fmla="*/ 617206 w 787407"/>
                <a:gd name="connsiteY6" fmla="*/ 438111 h 475175"/>
                <a:gd name="connsiteX7" fmla="*/ 710054 w 787407"/>
                <a:gd name="connsiteY7" fmla="*/ 279408 h 475175"/>
                <a:gd name="connsiteX8" fmla="*/ 787407 w 787407"/>
                <a:gd name="connsiteY8" fmla="*/ 416400 h 475175"/>
                <a:gd name="connsiteX0" fmla="*/ -1 w 725052"/>
                <a:gd name="connsiteY0" fmla="*/ 317508 h 448558"/>
                <a:gd name="connsiteX1" fmla="*/ 81302 w 725052"/>
                <a:gd name="connsiteY1" fmla="*/ 448197 h 448558"/>
                <a:gd name="connsiteX2" fmla="*/ 177799 w 725052"/>
                <a:gd name="connsiteY2" fmla="*/ 266708 h 448558"/>
                <a:gd name="connsiteX3" fmla="*/ 264205 w 725052"/>
                <a:gd name="connsiteY3" fmla="*/ 426488 h 448558"/>
                <a:gd name="connsiteX4" fmla="*/ 406399 w 725052"/>
                <a:gd name="connsiteY4" fmla="*/ 8 h 448558"/>
                <a:gd name="connsiteX5" fmla="*/ 554851 w 725052"/>
                <a:gd name="connsiteY5" fmla="*/ 438111 h 448558"/>
                <a:gd name="connsiteX6" fmla="*/ 647699 w 725052"/>
                <a:gd name="connsiteY6" fmla="*/ 279408 h 448558"/>
                <a:gd name="connsiteX7" fmla="*/ 725052 w 725052"/>
                <a:gd name="connsiteY7" fmla="*/ 416400 h 448558"/>
                <a:gd name="connsiteX0" fmla="*/ 0 w 643750"/>
                <a:gd name="connsiteY0" fmla="*/ 448197 h 448197"/>
                <a:gd name="connsiteX1" fmla="*/ 96497 w 643750"/>
                <a:gd name="connsiteY1" fmla="*/ 266708 h 448197"/>
                <a:gd name="connsiteX2" fmla="*/ 182903 w 643750"/>
                <a:gd name="connsiteY2" fmla="*/ 426488 h 448197"/>
                <a:gd name="connsiteX3" fmla="*/ 325097 w 643750"/>
                <a:gd name="connsiteY3" fmla="*/ 8 h 448197"/>
                <a:gd name="connsiteX4" fmla="*/ 473549 w 643750"/>
                <a:gd name="connsiteY4" fmla="*/ 438111 h 448197"/>
                <a:gd name="connsiteX5" fmla="*/ 566397 w 643750"/>
                <a:gd name="connsiteY5" fmla="*/ 279408 h 448197"/>
                <a:gd name="connsiteX6" fmla="*/ 643750 w 643750"/>
                <a:gd name="connsiteY6" fmla="*/ 416400 h 448197"/>
                <a:gd name="connsiteX0" fmla="*/ 0 w 643750"/>
                <a:gd name="connsiteY0" fmla="*/ 448927 h 448927"/>
                <a:gd name="connsiteX1" fmla="*/ 96497 w 643750"/>
                <a:gd name="connsiteY1" fmla="*/ 267438 h 448927"/>
                <a:gd name="connsiteX2" fmla="*/ 183097 w 643750"/>
                <a:gd name="connsiteY2" fmla="*/ 332778 h 448927"/>
                <a:gd name="connsiteX3" fmla="*/ 325097 w 643750"/>
                <a:gd name="connsiteY3" fmla="*/ 738 h 448927"/>
                <a:gd name="connsiteX4" fmla="*/ 473549 w 643750"/>
                <a:gd name="connsiteY4" fmla="*/ 438841 h 448927"/>
                <a:gd name="connsiteX5" fmla="*/ 566397 w 643750"/>
                <a:gd name="connsiteY5" fmla="*/ 280138 h 448927"/>
                <a:gd name="connsiteX6" fmla="*/ 643750 w 643750"/>
                <a:gd name="connsiteY6" fmla="*/ 417130 h 448927"/>
                <a:gd name="connsiteX0" fmla="*/ 0 w 643750"/>
                <a:gd name="connsiteY0" fmla="*/ 448403 h 448403"/>
                <a:gd name="connsiteX1" fmla="*/ 96497 w 643750"/>
                <a:gd name="connsiteY1" fmla="*/ 266914 h 448403"/>
                <a:gd name="connsiteX2" fmla="*/ 183097 w 643750"/>
                <a:gd name="connsiteY2" fmla="*/ 332254 h 448403"/>
                <a:gd name="connsiteX3" fmla="*/ 325097 w 643750"/>
                <a:gd name="connsiteY3" fmla="*/ 214 h 448403"/>
                <a:gd name="connsiteX4" fmla="*/ 470751 w 643750"/>
                <a:gd name="connsiteY4" fmla="*/ 281656 h 448403"/>
                <a:gd name="connsiteX5" fmla="*/ 566397 w 643750"/>
                <a:gd name="connsiteY5" fmla="*/ 279614 h 448403"/>
                <a:gd name="connsiteX6" fmla="*/ 643750 w 643750"/>
                <a:gd name="connsiteY6" fmla="*/ 416606 h 448403"/>
                <a:gd name="connsiteX0" fmla="*/ 0 w 643750"/>
                <a:gd name="connsiteY0" fmla="*/ 448743 h 448743"/>
                <a:gd name="connsiteX1" fmla="*/ 96497 w 643750"/>
                <a:gd name="connsiteY1" fmla="*/ 267254 h 448743"/>
                <a:gd name="connsiteX2" fmla="*/ 183097 w 643750"/>
                <a:gd name="connsiteY2" fmla="*/ 332594 h 448743"/>
                <a:gd name="connsiteX3" fmla="*/ 325097 w 643750"/>
                <a:gd name="connsiteY3" fmla="*/ 554 h 448743"/>
                <a:gd name="connsiteX4" fmla="*/ 411468 w 643750"/>
                <a:gd name="connsiteY4" fmla="*/ 254526 h 448743"/>
                <a:gd name="connsiteX5" fmla="*/ 566397 w 643750"/>
                <a:gd name="connsiteY5" fmla="*/ 279954 h 448743"/>
                <a:gd name="connsiteX6" fmla="*/ 643750 w 643750"/>
                <a:gd name="connsiteY6" fmla="*/ 416946 h 448743"/>
                <a:gd name="connsiteX0" fmla="*/ 0 w 643750"/>
                <a:gd name="connsiteY0" fmla="*/ 448766 h 448766"/>
                <a:gd name="connsiteX1" fmla="*/ 96497 w 643750"/>
                <a:gd name="connsiteY1" fmla="*/ 267277 h 448766"/>
                <a:gd name="connsiteX2" fmla="*/ 183097 w 643750"/>
                <a:gd name="connsiteY2" fmla="*/ 332617 h 448766"/>
                <a:gd name="connsiteX3" fmla="*/ 325097 w 643750"/>
                <a:gd name="connsiteY3" fmla="*/ 577 h 448766"/>
                <a:gd name="connsiteX4" fmla="*/ 411468 w 643750"/>
                <a:gd name="connsiteY4" fmla="*/ 254549 h 448766"/>
                <a:gd name="connsiteX5" fmla="*/ 537585 w 643750"/>
                <a:gd name="connsiteY5" fmla="*/ 339146 h 448766"/>
                <a:gd name="connsiteX6" fmla="*/ 643750 w 643750"/>
                <a:gd name="connsiteY6" fmla="*/ 416969 h 448766"/>
                <a:gd name="connsiteX0" fmla="*/ 0 w 643750"/>
                <a:gd name="connsiteY0" fmla="*/ 449178 h 449178"/>
                <a:gd name="connsiteX1" fmla="*/ 96497 w 643750"/>
                <a:gd name="connsiteY1" fmla="*/ 267689 h 449178"/>
                <a:gd name="connsiteX2" fmla="*/ 163105 w 643750"/>
                <a:gd name="connsiteY2" fmla="*/ 170758 h 449178"/>
                <a:gd name="connsiteX3" fmla="*/ 325097 w 643750"/>
                <a:gd name="connsiteY3" fmla="*/ 989 h 449178"/>
                <a:gd name="connsiteX4" fmla="*/ 411468 w 643750"/>
                <a:gd name="connsiteY4" fmla="*/ 254961 h 449178"/>
                <a:gd name="connsiteX5" fmla="*/ 537585 w 643750"/>
                <a:gd name="connsiteY5" fmla="*/ 339558 h 449178"/>
                <a:gd name="connsiteX6" fmla="*/ 643750 w 643750"/>
                <a:gd name="connsiteY6" fmla="*/ 417381 h 449178"/>
                <a:gd name="connsiteX0" fmla="*/ 0 w 643750"/>
                <a:gd name="connsiteY0" fmla="*/ 449207 h 449207"/>
                <a:gd name="connsiteX1" fmla="*/ 69592 w 643750"/>
                <a:gd name="connsiteY1" fmla="*/ 295099 h 449207"/>
                <a:gd name="connsiteX2" fmla="*/ 163105 w 643750"/>
                <a:gd name="connsiteY2" fmla="*/ 170787 h 449207"/>
                <a:gd name="connsiteX3" fmla="*/ 325097 w 643750"/>
                <a:gd name="connsiteY3" fmla="*/ 1018 h 449207"/>
                <a:gd name="connsiteX4" fmla="*/ 411468 w 643750"/>
                <a:gd name="connsiteY4" fmla="*/ 254990 h 449207"/>
                <a:gd name="connsiteX5" fmla="*/ 537585 w 643750"/>
                <a:gd name="connsiteY5" fmla="*/ 339587 h 449207"/>
                <a:gd name="connsiteX6" fmla="*/ 643750 w 643750"/>
                <a:gd name="connsiteY6" fmla="*/ 417410 h 449207"/>
                <a:gd name="connsiteX0" fmla="*/ 0 w 643750"/>
                <a:gd name="connsiteY0" fmla="*/ 449310 h 449310"/>
                <a:gd name="connsiteX1" fmla="*/ 75064 w 643750"/>
                <a:gd name="connsiteY1" fmla="*/ 377428 h 449310"/>
                <a:gd name="connsiteX2" fmla="*/ 163105 w 643750"/>
                <a:gd name="connsiteY2" fmla="*/ 170890 h 449310"/>
                <a:gd name="connsiteX3" fmla="*/ 325097 w 643750"/>
                <a:gd name="connsiteY3" fmla="*/ 1121 h 449310"/>
                <a:gd name="connsiteX4" fmla="*/ 411468 w 643750"/>
                <a:gd name="connsiteY4" fmla="*/ 255093 h 449310"/>
                <a:gd name="connsiteX5" fmla="*/ 537585 w 643750"/>
                <a:gd name="connsiteY5" fmla="*/ 339690 h 449310"/>
                <a:gd name="connsiteX6" fmla="*/ 643750 w 643750"/>
                <a:gd name="connsiteY6" fmla="*/ 417513 h 449310"/>
                <a:gd name="connsiteX0" fmla="*/ 0 w 643750"/>
                <a:gd name="connsiteY0" fmla="*/ 452276 h 452276"/>
                <a:gd name="connsiteX1" fmla="*/ 75064 w 643750"/>
                <a:gd name="connsiteY1" fmla="*/ 380394 h 452276"/>
                <a:gd name="connsiteX2" fmla="*/ 164774 w 643750"/>
                <a:gd name="connsiteY2" fmla="*/ 121236 h 452276"/>
                <a:gd name="connsiteX3" fmla="*/ 325097 w 643750"/>
                <a:gd name="connsiteY3" fmla="*/ 4087 h 452276"/>
                <a:gd name="connsiteX4" fmla="*/ 411468 w 643750"/>
                <a:gd name="connsiteY4" fmla="*/ 258059 h 452276"/>
                <a:gd name="connsiteX5" fmla="*/ 537585 w 643750"/>
                <a:gd name="connsiteY5" fmla="*/ 342656 h 452276"/>
                <a:gd name="connsiteX6" fmla="*/ 643750 w 643750"/>
                <a:gd name="connsiteY6" fmla="*/ 420479 h 452276"/>
                <a:gd name="connsiteX0" fmla="*/ 0 w 643750"/>
                <a:gd name="connsiteY0" fmla="*/ 510157 h 510157"/>
                <a:gd name="connsiteX1" fmla="*/ 75064 w 643750"/>
                <a:gd name="connsiteY1" fmla="*/ 438275 h 510157"/>
                <a:gd name="connsiteX2" fmla="*/ 164774 w 643750"/>
                <a:gd name="connsiteY2" fmla="*/ 179117 h 510157"/>
                <a:gd name="connsiteX3" fmla="*/ 267720 w 643750"/>
                <a:gd name="connsiteY3" fmla="*/ 2708 h 510157"/>
                <a:gd name="connsiteX4" fmla="*/ 411468 w 643750"/>
                <a:gd name="connsiteY4" fmla="*/ 315940 h 510157"/>
                <a:gd name="connsiteX5" fmla="*/ 537585 w 643750"/>
                <a:gd name="connsiteY5" fmla="*/ 400537 h 510157"/>
                <a:gd name="connsiteX6" fmla="*/ 643750 w 643750"/>
                <a:gd name="connsiteY6" fmla="*/ 478360 h 510157"/>
                <a:gd name="connsiteX0" fmla="*/ 0 w 643750"/>
                <a:gd name="connsiteY0" fmla="*/ 507539 h 507539"/>
                <a:gd name="connsiteX1" fmla="*/ 75064 w 643750"/>
                <a:gd name="connsiteY1" fmla="*/ 435657 h 507539"/>
                <a:gd name="connsiteX2" fmla="*/ 164774 w 643750"/>
                <a:gd name="connsiteY2" fmla="*/ 176499 h 507539"/>
                <a:gd name="connsiteX3" fmla="*/ 267720 w 643750"/>
                <a:gd name="connsiteY3" fmla="*/ 90 h 507539"/>
                <a:gd name="connsiteX4" fmla="*/ 345513 w 643750"/>
                <a:gd name="connsiteY4" fmla="*/ 154874 h 507539"/>
                <a:gd name="connsiteX5" fmla="*/ 411468 w 643750"/>
                <a:gd name="connsiteY5" fmla="*/ 313322 h 507539"/>
                <a:gd name="connsiteX6" fmla="*/ 537585 w 643750"/>
                <a:gd name="connsiteY6" fmla="*/ 397919 h 507539"/>
                <a:gd name="connsiteX7" fmla="*/ 643750 w 643750"/>
                <a:gd name="connsiteY7" fmla="*/ 475742 h 507539"/>
                <a:gd name="connsiteX0" fmla="*/ 0 w 643750"/>
                <a:gd name="connsiteY0" fmla="*/ 507467 h 507467"/>
                <a:gd name="connsiteX1" fmla="*/ 75064 w 643750"/>
                <a:gd name="connsiteY1" fmla="*/ 435585 h 507467"/>
                <a:gd name="connsiteX2" fmla="*/ 164774 w 643750"/>
                <a:gd name="connsiteY2" fmla="*/ 176427 h 507467"/>
                <a:gd name="connsiteX3" fmla="*/ 267720 w 643750"/>
                <a:gd name="connsiteY3" fmla="*/ 18 h 507467"/>
                <a:gd name="connsiteX4" fmla="*/ 338846 w 643750"/>
                <a:gd name="connsiteY4" fmla="*/ 166854 h 507467"/>
                <a:gd name="connsiteX5" fmla="*/ 411468 w 643750"/>
                <a:gd name="connsiteY5" fmla="*/ 313250 h 507467"/>
                <a:gd name="connsiteX6" fmla="*/ 537585 w 643750"/>
                <a:gd name="connsiteY6" fmla="*/ 397847 h 507467"/>
                <a:gd name="connsiteX7" fmla="*/ 643750 w 643750"/>
                <a:gd name="connsiteY7" fmla="*/ 475670 h 507467"/>
                <a:gd name="connsiteX0" fmla="*/ 0 w 643750"/>
                <a:gd name="connsiteY0" fmla="*/ 507593 h 507593"/>
                <a:gd name="connsiteX1" fmla="*/ 75064 w 643750"/>
                <a:gd name="connsiteY1" fmla="*/ 435711 h 507593"/>
                <a:gd name="connsiteX2" fmla="*/ 169535 w 643750"/>
                <a:gd name="connsiteY2" fmla="*/ 196291 h 507593"/>
                <a:gd name="connsiteX3" fmla="*/ 267720 w 643750"/>
                <a:gd name="connsiteY3" fmla="*/ 144 h 507593"/>
                <a:gd name="connsiteX4" fmla="*/ 338846 w 643750"/>
                <a:gd name="connsiteY4" fmla="*/ 166980 h 507593"/>
                <a:gd name="connsiteX5" fmla="*/ 411468 w 643750"/>
                <a:gd name="connsiteY5" fmla="*/ 313376 h 507593"/>
                <a:gd name="connsiteX6" fmla="*/ 537585 w 643750"/>
                <a:gd name="connsiteY6" fmla="*/ 397973 h 507593"/>
                <a:gd name="connsiteX7" fmla="*/ 643750 w 643750"/>
                <a:gd name="connsiteY7" fmla="*/ 475796 h 507593"/>
                <a:gd name="connsiteX0" fmla="*/ 0 w 643750"/>
                <a:gd name="connsiteY0" fmla="*/ 507595 h 507595"/>
                <a:gd name="connsiteX1" fmla="*/ 75064 w 643750"/>
                <a:gd name="connsiteY1" fmla="*/ 435713 h 507595"/>
                <a:gd name="connsiteX2" fmla="*/ 169535 w 643750"/>
                <a:gd name="connsiteY2" fmla="*/ 196293 h 507595"/>
                <a:gd name="connsiteX3" fmla="*/ 267720 w 643750"/>
                <a:gd name="connsiteY3" fmla="*/ 146 h 507595"/>
                <a:gd name="connsiteX4" fmla="*/ 338846 w 643750"/>
                <a:gd name="connsiteY4" fmla="*/ 166982 h 507595"/>
                <a:gd name="connsiteX5" fmla="*/ 411468 w 643750"/>
                <a:gd name="connsiteY5" fmla="*/ 313378 h 507595"/>
                <a:gd name="connsiteX6" fmla="*/ 537585 w 643750"/>
                <a:gd name="connsiteY6" fmla="*/ 397975 h 507595"/>
                <a:gd name="connsiteX7" fmla="*/ 643750 w 643750"/>
                <a:gd name="connsiteY7" fmla="*/ 475798 h 507595"/>
                <a:gd name="connsiteX0" fmla="*/ 0 w 643750"/>
                <a:gd name="connsiteY0" fmla="*/ 507595 h 507595"/>
                <a:gd name="connsiteX1" fmla="*/ 75064 w 643750"/>
                <a:gd name="connsiteY1" fmla="*/ 435713 h 507595"/>
                <a:gd name="connsiteX2" fmla="*/ 169535 w 643750"/>
                <a:gd name="connsiteY2" fmla="*/ 196293 h 507595"/>
                <a:gd name="connsiteX3" fmla="*/ 267720 w 643750"/>
                <a:gd name="connsiteY3" fmla="*/ 146 h 507595"/>
                <a:gd name="connsiteX4" fmla="*/ 338846 w 643750"/>
                <a:gd name="connsiteY4" fmla="*/ 166982 h 507595"/>
                <a:gd name="connsiteX5" fmla="*/ 411468 w 643750"/>
                <a:gd name="connsiteY5" fmla="*/ 313378 h 507595"/>
                <a:gd name="connsiteX6" fmla="*/ 537585 w 643750"/>
                <a:gd name="connsiteY6" fmla="*/ 397975 h 507595"/>
                <a:gd name="connsiteX7" fmla="*/ 643750 w 643750"/>
                <a:gd name="connsiteY7" fmla="*/ 475798 h 507595"/>
                <a:gd name="connsiteX0" fmla="*/ 0 w 643750"/>
                <a:gd name="connsiteY0" fmla="*/ 508412 h 508412"/>
                <a:gd name="connsiteX1" fmla="*/ 75064 w 643750"/>
                <a:gd name="connsiteY1" fmla="*/ 436530 h 508412"/>
                <a:gd name="connsiteX2" fmla="*/ 176913 w 643750"/>
                <a:gd name="connsiteY2" fmla="*/ 247548 h 508412"/>
                <a:gd name="connsiteX3" fmla="*/ 267720 w 643750"/>
                <a:gd name="connsiteY3" fmla="*/ 963 h 508412"/>
                <a:gd name="connsiteX4" fmla="*/ 338846 w 643750"/>
                <a:gd name="connsiteY4" fmla="*/ 167799 h 508412"/>
                <a:gd name="connsiteX5" fmla="*/ 411468 w 643750"/>
                <a:gd name="connsiteY5" fmla="*/ 314195 h 508412"/>
                <a:gd name="connsiteX6" fmla="*/ 537585 w 643750"/>
                <a:gd name="connsiteY6" fmla="*/ 398792 h 508412"/>
                <a:gd name="connsiteX7" fmla="*/ 643750 w 643750"/>
                <a:gd name="connsiteY7" fmla="*/ 476615 h 508412"/>
                <a:gd name="connsiteX0" fmla="*/ 0 w 643750"/>
                <a:gd name="connsiteY0" fmla="*/ 508412 h 508412"/>
                <a:gd name="connsiteX1" fmla="*/ 92922 w 643750"/>
                <a:gd name="connsiteY1" fmla="*/ 411334 h 508412"/>
                <a:gd name="connsiteX2" fmla="*/ 176913 w 643750"/>
                <a:gd name="connsiteY2" fmla="*/ 247548 h 508412"/>
                <a:gd name="connsiteX3" fmla="*/ 267720 w 643750"/>
                <a:gd name="connsiteY3" fmla="*/ 963 h 508412"/>
                <a:gd name="connsiteX4" fmla="*/ 338846 w 643750"/>
                <a:gd name="connsiteY4" fmla="*/ 167799 h 508412"/>
                <a:gd name="connsiteX5" fmla="*/ 411468 w 643750"/>
                <a:gd name="connsiteY5" fmla="*/ 314195 h 508412"/>
                <a:gd name="connsiteX6" fmla="*/ 537585 w 643750"/>
                <a:gd name="connsiteY6" fmla="*/ 398792 h 508412"/>
                <a:gd name="connsiteX7" fmla="*/ 643750 w 643750"/>
                <a:gd name="connsiteY7" fmla="*/ 476615 h 50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750" h="508412">
                  <a:moveTo>
                    <a:pt x="0" y="508412"/>
                  </a:moveTo>
                  <a:cubicBezTo>
                    <a:pt x="29633" y="499945"/>
                    <a:pt x="63437" y="454811"/>
                    <a:pt x="92922" y="411334"/>
                  </a:cubicBezTo>
                  <a:cubicBezTo>
                    <a:pt x="122407" y="367857"/>
                    <a:pt x="147780" y="315943"/>
                    <a:pt x="176913" y="247548"/>
                  </a:cubicBezTo>
                  <a:cubicBezTo>
                    <a:pt x="206046" y="179153"/>
                    <a:pt x="240731" y="14254"/>
                    <a:pt x="267720" y="963"/>
                  </a:cubicBezTo>
                  <a:cubicBezTo>
                    <a:pt x="294709" y="-12328"/>
                    <a:pt x="314888" y="115594"/>
                    <a:pt x="338846" y="167799"/>
                  </a:cubicBezTo>
                  <a:cubicBezTo>
                    <a:pt x="362804" y="220004"/>
                    <a:pt x="384301" y="201156"/>
                    <a:pt x="411468" y="314195"/>
                  </a:cubicBezTo>
                  <a:cubicBezTo>
                    <a:pt x="438635" y="427234"/>
                    <a:pt x="498871" y="371722"/>
                    <a:pt x="537585" y="398792"/>
                  </a:cubicBezTo>
                  <a:cubicBezTo>
                    <a:pt x="576299" y="425862"/>
                    <a:pt x="619953" y="464433"/>
                    <a:pt x="643750" y="476615"/>
                  </a:cubicBezTo>
                </a:path>
              </a:pathLst>
            </a:custGeom>
            <a:gradFill flip="none" rotWithShape="1">
              <a:gsLst>
                <a:gs pos="100000">
                  <a:schemeClr val="accent2">
                    <a:lumMod val="60000"/>
                    <a:lumOff val="40000"/>
                    <a:alpha val="27000"/>
                  </a:schemeClr>
                </a:gs>
                <a:gs pos="30000">
                  <a:schemeClr val="accent2">
                    <a:lumMod val="95000"/>
                    <a:lumOff val="5000"/>
                  </a:schemeClr>
                </a:gs>
                <a:gs pos="0">
                  <a:schemeClr val="accent2">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Gerade Verbindung mit Pfeil 162"/>
            <p:cNvCxnSpPr/>
            <p:nvPr/>
          </p:nvCxnSpPr>
          <p:spPr>
            <a:xfrm flipV="1">
              <a:off x="2923577" y="3713604"/>
              <a:ext cx="1418179" cy="1758841"/>
            </a:xfrm>
            <a:prstGeom prst="straightConnector1">
              <a:avLst/>
            </a:prstGeom>
            <a:ln w="22225">
              <a:solidFill>
                <a:schemeClr val="accent2">
                  <a:lumMod val="50000"/>
                </a:schemeClr>
              </a:solidFill>
              <a:prstDash val="solid"/>
              <a:tailEnd type="none"/>
            </a:ln>
            <a:effectLst/>
          </p:spPr>
          <p:style>
            <a:lnRef idx="1">
              <a:schemeClr val="accent1"/>
            </a:lnRef>
            <a:fillRef idx="0">
              <a:schemeClr val="accent1"/>
            </a:fillRef>
            <a:effectRef idx="0">
              <a:schemeClr val="accent1"/>
            </a:effectRef>
            <a:fontRef idx="minor">
              <a:schemeClr val="tx1"/>
            </a:fontRef>
          </p:style>
        </p:cxnSp>
        <p:cxnSp>
          <p:nvCxnSpPr>
            <p:cNvPr id="49" name="Gerade Verbindung mit Pfeil 86"/>
            <p:cNvCxnSpPr/>
            <p:nvPr/>
          </p:nvCxnSpPr>
          <p:spPr>
            <a:xfrm>
              <a:off x="1415601" y="1991480"/>
              <a:ext cx="2308719" cy="2503170"/>
            </a:xfrm>
            <a:prstGeom prst="straightConnector1">
              <a:avLst/>
            </a:prstGeom>
            <a:ln>
              <a:solidFill>
                <a:srgbClr val="C0BC72"/>
              </a:solidFill>
              <a:prstDash val="dash"/>
              <a:tailEnd type="none"/>
            </a:ln>
          </p:spPr>
          <p:style>
            <a:lnRef idx="1">
              <a:schemeClr val="accent1"/>
            </a:lnRef>
            <a:fillRef idx="0">
              <a:schemeClr val="accent1"/>
            </a:fillRef>
            <a:effectRef idx="0">
              <a:schemeClr val="accent1"/>
            </a:effectRef>
            <a:fontRef idx="minor">
              <a:schemeClr val="tx1"/>
            </a:fontRef>
          </p:style>
        </p:cxnSp>
      </p:grpSp>
      <p:pic>
        <p:nvPicPr>
          <p:cNvPr id="31" name="Grafik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544" y="2212845"/>
            <a:ext cx="399513" cy="216000"/>
          </a:xfrm>
          <a:prstGeom prst="rect">
            <a:avLst/>
          </a:prstGeom>
        </p:spPr>
      </p:pic>
      <p:pic>
        <p:nvPicPr>
          <p:cNvPr id="33" name="Grafik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947" y="2546193"/>
            <a:ext cx="399513" cy="216000"/>
          </a:xfrm>
          <a:prstGeom prst="rect">
            <a:avLst/>
          </a:prstGeom>
        </p:spPr>
      </p:pic>
      <p:pic>
        <p:nvPicPr>
          <p:cNvPr id="34" name="Grafik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712" y="1936737"/>
            <a:ext cx="399513" cy="216000"/>
          </a:xfrm>
          <a:prstGeom prst="rect">
            <a:avLst/>
          </a:prstGeom>
        </p:spPr>
      </p:pic>
      <p:pic>
        <p:nvPicPr>
          <p:cNvPr id="39" name="Grafik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9117" y="1645156"/>
            <a:ext cx="399513" cy="216000"/>
          </a:xfrm>
          <a:prstGeom prst="rect">
            <a:avLst/>
          </a:prstGeom>
        </p:spPr>
      </p:pic>
    </p:spTree>
    <p:extLst>
      <p:ext uri="{BB962C8B-B14F-4D97-AF65-F5344CB8AC3E}">
        <p14:creationId xmlns:p14="http://schemas.microsoft.com/office/powerpoint/2010/main" val="3087467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00000">
              <a:schemeClr val="accent2">
                <a:lumMod val="60000"/>
                <a:lumOff val="40000"/>
              </a:schemeClr>
            </a:gs>
            <a:gs pos="30000">
              <a:schemeClr val="accent2">
                <a:lumMod val="95000"/>
                <a:lumOff val="5000"/>
              </a:schemeClr>
            </a:gs>
            <a:gs pos="0">
              <a:schemeClr val="accent2">
                <a:lumMod val="60000"/>
              </a:schemeClr>
            </a:gs>
          </a:gsLst>
          <a:lin ang="162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7202</Words>
  <Application>Microsoft Office PowerPoint</Application>
  <PresentationFormat>Breitbild</PresentationFormat>
  <Paragraphs>1013</Paragraphs>
  <Slides>59</Slides>
  <Notes>59</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59</vt:i4>
      </vt:variant>
    </vt:vector>
  </HeadingPairs>
  <TitlesOfParts>
    <vt:vector size="70" baseType="lpstr">
      <vt:lpstr>Arial</vt:lpstr>
      <vt:lpstr>Calibri</vt:lpstr>
      <vt:lpstr>Calibri Light</vt:lpstr>
      <vt:lpstr>Cambria Math</vt:lpstr>
      <vt:lpstr>Lato</vt:lpstr>
      <vt:lpstr>Lucida Sans Unicode</vt:lpstr>
      <vt:lpstr>Times New Roman</vt:lpstr>
      <vt:lpstr>Wingdings</vt:lpstr>
      <vt:lpstr>Work Sans</vt:lpstr>
      <vt:lpstr>Work Sans Light</vt:lpstr>
      <vt:lpstr>Office Theme</vt:lpstr>
      <vt:lpstr>PowerPoint-Präsentation</vt:lpstr>
      <vt:lpstr>Outline</vt:lpstr>
      <vt:lpstr>PowerPoint-Präsentation</vt:lpstr>
      <vt:lpstr>Synthetic Aperture Radar: the aperture synthesis in azimuth</vt:lpstr>
      <vt:lpstr>SAR Interferometry: forming baseline</vt:lpstr>
      <vt:lpstr>SAR Tomography: the aperture synthesis in elevation with multiple baselines</vt:lpstr>
      <vt:lpstr>PowerPoint-Präsentation</vt:lpstr>
      <vt:lpstr>SAR Tomography imaging geometry &amp; data stack</vt:lpstr>
      <vt:lpstr>SAR Tomography estimations - reflectivity profiles</vt:lpstr>
      <vt:lpstr>SAR Tomography estimations: TomoSAR cube &amp; tomographic slices</vt:lpstr>
      <vt:lpstr>SAR Tomography aspects: tomographic aperture &amp; coordinate system</vt:lpstr>
      <vt:lpstr>SAR resolution cell - resolution in azimuth &amp; slant range</vt:lpstr>
      <vt:lpstr>SAR Tomography aspects- resolution in cross range</vt:lpstr>
      <vt:lpstr>3D resolution cell</vt:lpstr>
      <vt:lpstr>PowerPoint-Präsentation</vt:lpstr>
      <vt:lpstr>The effect of tomographic aperture</vt:lpstr>
      <vt:lpstr>The effect of system bandwidth</vt:lpstr>
      <vt:lpstr>The effect of system bandwidth</vt:lpstr>
      <vt:lpstr>The effect of tomographic aperture &amp; system bandwidth - summary</vt:lpstr>
      <vt:lpstr>The effect of different sensor wavelength</vt:lpstr>
      <vt:lpstr>The effect of different scattering mechanisms</vt:lpstr>
      <vt:lpstr>The effect of different polarization</vt:lpstr>
      <vt:lpstr>The effect of weather &amp; season</vt:lpstr>
      <vt:lpstr>PowerPoint-Präsentation</vt:lpstr>
      <vt:lpstr>The TomoSAR imaging concept : tomographic stack</vt:lpstr>
      <vt:lpstr>The TomoSAR imaging model</vt:lpstr>
      <vt:lpstr>The TomoSAR imaging model</vt:lpstr>
      <vt:lpstr>The linear system equation</vt:lpstr>
      <vt:lpstr>Reconstruction of the reflectivity profile : Inversion</vt:lpstr>
      <vt:lpstr>Constraints: baseline distribution, ambiguities or replicas… </vt:lpstr>
      <vt:lpstr>Factors to consider for the inversion </vt:lpstr>
      <vt:lpstr>Inversion algorithms (spectral estimators) </vt:lpstr>
      <vt:lpstr>Inversion algorithms - examples</vt:lpstr>
      <vt:lpstr>PowerPoint-Präsentation</vt:lpstr>
      <vt:lpstr>Polarimetric SAR Tomography</vt:lpstr>
      <vt:lpstr>Polarimetric SAR Tomography </vt:lpstr>
      <vt:lpstr>Differential SAR Tomography : 4D &amp; 5D imaging  </vt:lpstr>
      <vt:lpstr>PowerPoint-Präsentation</vt:lpstr>
      <vt:lpstr>PowerPoint-Präsentation</vt:lpstr>
      <vt:lpstr>Forest Imaging: Forest Biomass and Height with SAR Tomography [Minh et al., 2016]</vt:lpstr>
      <vt:lpstr>Forest Imaging: Forest Biomass with SAR Tomography [Dinh et al., 2012]</vt:lpstr>
      <vt:lpstr>Forest Imaging: Forest Structure with SAR Tomography [Tello et al., 2015] </vt:lpstr>
      <vt:lpstr>PowerPoint-Präsentation</vt:lpstr>
      <vt:lpstr>Urban Imaging: SAR Tomography for imaging urban areas [Zhu &amp; Bamler, 2014] </vt:lpstr>
      <vt:lpstr>Urban Imaging: 4D &amp; 5D imaging [Fornaro et al., 2012] </vt:lpstr>
      <vt:lpstr>Urban Imaging: 4D &amp; 5D imaging [Reale et al., 2013] </vt:lpstr>
      <vt:lpstr>PowerPoint-Präsentation</vt:lpstr>
      <vt:lpstr>Ice &amp; Snow Imaging : Estimation of Ice penetration depth [Banda et al., 2014] </vt:lpstr>
      <vt:lpstr>Ice &amp; Snow Imaging : Imaging internal structure of glacier [Tebaldini et al., 2016] </vt:lpstr>
      <vt:lpstr>PowerPoint-Präsentation</vt:lpstr>
      <vt:lpstr>Agriculture Imaging: Polarimetric Tomography for Phenological Changes of Agricultural Crops [Joerg et al., 2017] </vt:lpstr>
      <vt:lpstr>Agriculture Imaging: Polarimetric Tomography for Phenological Changes of Agricultural Crops [Joerg et al., 2017] </vt:lpstr>
      <vt:lpstr>Agriculture Imaging: Polarimetric Tomography for Phenological Changes of Agricultural Crops [Joerg et al., 2017] </vt:lpstr>
      <vt:lpstr>PowerPoint-Präsentation</vt:lpstr>
      <vt:lpstr>References &amp; Further Reading</vt:lpstr>
      <vt:lpstr>References &amp; Further Reading</vt:lpstr>
      <vt:lpstr>References &amp; Further Reading</vt:lpstr>
      <vt:lpstr>References &amp; Further Reading</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Nesrin Salepci</dc:creator>
  <cp:lastModifiedBy>Nesrin Salepci</cp:lastModifiedBy>
  <cp:revision>936</cp:revision>
  <cp:lastPrinted>2017-07-26T12:20:23Z</cp:lastPrinted>
  <dcterms:created xsi:type="dcterms:W3CDTF">2017-06-29T12:40:50Z</dcterms:created>
  <dcterms:modified xsi:type="dcterms:W3CDTF">2017-11-30T14:08:00Z</dcterms:modified>
</cp:coreProperties>
</file>